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0" r:id="rId5"/>
    <p:sldId id="257" r:id="rId6"/>
    <p:sldId id="258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607"/>
    <a:srgbClr val="171173"/>
    <a:srgbClr val="2C60AC"/>
    <a:srgbClr val="5D0633"/>
    <a:srgbClr val="2D60AD"/>
    <a:srgbClr val="2088DA"/>
    <a:srgbClr val="890B4C"/>
    <a:srgbClr val="FE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1" autoAdjust="0"/>
    <p:restoredTop sz="63680" autoAdjust="0"/>
  </p:normalViewPr>
  <p:slideViewPr>
    <p:cSldViewPr snapToGrid="0">
      <p:cViewPr varScale="1">
        <p:scale>
          <a:sx n="54" d="100"/>
          <a:sy n="54" d="100"/>
        </p:scale>
        <p:origin x="120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0AEF-CD2B-4990-B9D3-60CCDED7AE3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CDDE-D31A-4D88-A14E-190ABB7A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2CDDE-D31A-4D88-A14E-190ABB7A4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41D8-4DAF-4F87-A6E2-FDE2C4362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0E9C0-8440-077F-DB34-DE870D5B7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656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 with a blue background&#10;&#10;AI-generated content may be incorrect.">
            <a:extLst>
              <a:ext uri="{FF2B5EF4-FFF2-40B4-BE49-F238E27FC236}">
                <a16:creationId xmlns:a16="http://schemas.microsoft.com/office/drawing/2014/main" id="{3FC5DAEB-CF0C-ABB8-700F-3F2DC2C8C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9"/>
          <a:stretch>
            <a:fillRect/>
          </a:stretch>
        </p:blipFill>
        <p:spPr>
          <a:xfrm>
            <a:off x="1255594" y="-1"/>
            <a:ext cx="10936406" cy="6858001"/>
          </a:xfrm>
          <a:prstGeom prst="rect">
            <a:avLst/>
          </a:prstGeom>
        </p:spPr>
      </p:pic>
      <p:pic>
        <p:nvPicPr>
          <p:cNvPr id="4" name="Picture 3" descr="A colorful circle with a blue background&#10;&#10;AI-generated content may be incorrect.">
            <a:extLst>
              <a:ext uri="{FF2B5EF4-FFF2-40B4-BE49-F238E27FC236}">
                <a16:creationId xmlns:a16="http://schemas.microsoft.com/office/drawing/2014/main" id="{3222B220-6525-C486-3731-124B021C6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 r="36625" b="59098"/>
          <a:stretch>
            <a:fillRect/>
          </a:stretch>
        </p:blipFill>
        <p:spPr>
          <a:xfrm>
            <a:off x="-26035" y="1"/>
            <a:ext cx="1362039" cy="19721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B388609-52DB-E4E2-CB8D-7CE03501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114" y="2353789"/>
            <a:ext cx="8885131" cy="415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FF319-F6C1-0157-4524-4CE6A13A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08" y="1290036"/>
            <a:ext cx="10150451" cy="80666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29E34-A99F-A745-63B4-AB5187EE6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7" b="-5538"/>
          <a:stretch>
            <a:fillRect/>
          </a:stretch>
        </p:blipFill>
        <p:spPr>
          <a:xfrm>
            <a:off x="11179984" y="6309137"/>
            <a:ext cx="918549" cy="408477"/>
          </a:xfrm>
          <a:prstGeom prst="rect">
            <a:avLst/>
          </a:prstGeom>
        </p:spPr>
      </p:pic>
      <p:pic>
        <p:nvPicPr>
          <p:cNvPr id="7" name="Picture 6" descr="A colorful circle with a blue background&#10;&#10;AI-generated content may be incorrect.">
            <a:extLst>
              <a:ext uri="{FF2B5EF4-FFF2-40B4-BE49-F238E27FC236}">
                <a16:creationId xmlns:a16="http://schemas.microsoft.com/office/drawing/2014/main" id="{7391C501-F807-449B-EB74-68500B692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3" t="39143" r="844" b="1654"/>
          <a:stretch>
            <a:fillRect/>
          </a:stretch>
        </p:blipFill>
        <p:spPr>
          <a:xfrm>
            <a:off x="-19025" y="1881476"/>
            <a:ext cx="1414366" cy="49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7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11F4EB-D8AA-47A6-4E8C-21E2446E35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5863-5F39-54D0-ADE5-1607FAF4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28988-8579-00B2-1BB0-2F5DC3E26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225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5DAA-9254-82AB-8565-B8E567C3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85EB-B8C5-B7CB-96B5-CF9CD674D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1022" y="1317624"/>
            <a:ext cx="4816452" cy="485965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FCA3C-ED17-D018-465D-9DDC29625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2031" y="1317624"/>
            <a:ext cx="4816452" cy="485965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99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00068-04B9-107C-580F-B31B90C1E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6298" y="1171787"/>
            <a:ext cx="5037639" cy="615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07F2A-521B-BC83-8CD4-49C32A465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6298" y="1787101"/>
            <a:ext cx="503763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29B9-273F-2715-D929-719E609A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3937" y="1171787"/>
            <a:ext cx="5037639" cy="6153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BE39D-49A7-BDDA-770F-B37FE8389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3937" y="1787101"/>
            <a:ext cx="503763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F77E97-4111-4FCA-C713-8D676030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710" y="365126"/>
            <a:ext cx="10515600" cy="806662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4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E99B-15B3-8685-372C-BEE2A120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6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79397E4-FE5A-E731-0467-8ED82DC6E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8" b="52511"/>
          <a:stretch>
            <a:fillRect/>
          </a:stretch>
        </p:blipFill>
        <p:spPr>
          <a:xfrm>
            <a:off x="-1" y="0"/>
            <a:ext cx="1077360" cy="1557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EE7638-CC2A-67EA-79FB-1D96D3FAA8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9231" y="378348"/>
            <a:ext cx="3296110" cy="676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3FCA4-4C1B-E266-216A-26B307830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2118514" y="3675706"/>
            <a:ext cx="5386813" cy="114979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C832AF7-1B9F-F44C-EE97-2A8C592AD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69" y="1433064"/>
            <a:ext cx="10150451" cy="486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ABEB995-4854-A92C-1299-05F8205A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9" y="343502"/>
            <a:ext cx="10150451" cy="80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36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dots&#10;&#10;AI-generated content may be incorrect.">
            <a:extLst>
              <a:ext uri="{FF2B5EF4-FFF2-40B4-BE49-F238E27FC236}">
                <a16:creationId xmlns:a16="http://schemas.microsoft.com/office/drawing/2014/main" id="{926CE08C-6E0F-9AFF-610A-5F4BBA45A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7"/>
          <a:stretch>
            <a:fillRect/>
          </a:stretch>
        </p:blipFill>
        <p:spPr>
          <a:xfrm>
            <a:off x="0" y="1714"/>
            <a:ext cx="12192000" cy="68562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B388609-52DB-E4E2-CB8D-7CE03501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78" y="2176192"/>
            <a:ext cx="8885131" cy="415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596EE4-E223-216A-06E6-B1F670618A55}"/>
              </a:ext>
            </a:extLst>
          </p:cNvPr>
          <p:cNvSpPr txBox="1">
            <a:spLocks/>
          </p:cNvSpPr>
          <p:nvPr userDrawn="1"/>
        </p:nvSpPr>
        <p:spPr>
          <a:xfrm>
            <a:off x="929334" y="1453322"/>
            <a:ext cx="10150451" cy="62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890B4C"/>
                </a:solidFill>
                <a:latin typeface="Futura Md BT" panose="020B0802020204020204" pitchFamily="34" charset="0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B90BE-7749-6118-F3B3-928CA258E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7" b="-5538"/>
          <a:stretch>
            <a:fillRect/>
          </a:stretch>
        </p:blipFill>
        <p:spPr>
          <a:xfrm>
            <a:off x="11179984" y="6309137"/>
            <a:ext cx="918549" cy="4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40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dots&#10;&#10;AI-generated content may be incorrect.">
            <a:extLst>
              <a:ext uri="{FF2B5EF4-FFF2-40B4-BE49-F238E27FC236}">
                <a16:creationId xmlns:a16="http://schemas.microsoft.com/office/drawing/2014/main" id="{29B47503-9A6C-C5B6-5172-81CC79428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9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509B7DD-9E04-9961-159D-18CD9558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46" y="3025669"/>
            <a:ext cx="10867087" cy="80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EDC70-7384-F785-5E0A-1EA2F31F8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7" b="-5538"/>
          <a:stretch>
            <a:fillRect/>
          </a:stretch>
        </p:blipFill>
        <p:spPr>
          <a:xfrm>
            <a:off x="11179984" y="6309137"/>
            <a:ext cx="918549" cy="4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20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 with a blue background&#10;&#10;AI-generated content may be incorrect.">
            <a:extLst>
              <a:ext uri="{FF2B5EF4-FFF2-40B4-BE49-F238E27FC236}">
                <a16:creationId xmlns:a16="http://schemas.microsoft.com/office/drawing/2014/main" id="{43CB01BD-BDB5-3633-25E8-127D98B2C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1"/>
          <a:stretch>
            <a:fillRect/>
          </a:stretch>
        </p:blipFill>
        <p:spPr>
          <a:xfrm>
            <a:off x="0" y="-10588"/>
            <a:ext cx="4907379" cy="6868588"/>
          </a:xfrm>
          <a:prstGeom prst="rect">
            <a:avLst/>
          </a:prstGeom>
        </p:spPr>
      </p:pic>
      <p:pic>
        <p:nvPicPr>
          <p:cNvPr id="2" name="Picture 1" descr="A colorful circle with a blue background&#10;&#10;AI-generated content may be incorrect.">
            <a:extLst>
              <a:ext uri="{FF2B5EF4-FFF2-40B4-BE49-F238E27FC236}">
                <a16:creationId xmlns:a16="http://schemas.microsoft.com/office/drawing/2014/main" id="{EA0AAE45-8721-14FA-AC7D-C1F4D4D4C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3"/>
          <a:stretch>
            <a:fillRect/>
          </a:stretch>
        </p:blipFill>
        <p:spPr>
          <a:xfrm>
            <a:off x="4823969" y="-5294"/>
            <a:ext cx="7522027" cy="686858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509B7DD-9E04-9961-159D-18CD9558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46" y="3025669"/>
            <a:ext cx="10867087" cy="80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EB850-CF1A-A884-EA08-120A6B6474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7" b="-5538"/>
          <a:stretch>
            <a:fillRect/>
          </a:stretch>
        </p:blipFill>
        <p:spPr>
          <a:xfrm>
            <a:off x="11273451" y="6449523"/>
            <a:ext cx="918549" cy="4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B27B37A-524D-08BE-C96E-AFBE0044B7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r="23346"/>
          <a:stretch>
            <a:fillRect/>
          </a:stretch>
        </p:blipFill>
        <p:spPr>
          <a:xfrm>
            <a:off x="993913" y="1714"/>
            <a:ext cx="11198087" cy="68562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1C11E-129D-8934-58DD-EF3137D2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22" y="365126"/>
            <a:ext cx="10150451" cy="80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07295-6D65-C5D3-00B5-4AEA14396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1022" y="1307253"/>
            <a:ext cx="10150451" cy="486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AB1F26-1200-98CD-042E-7C456AB64B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717" b="7302"/>
          <a:stretch>
            <a:fillRect/>
          </a:stretch>
        </p:blipFill>
        <p:spPr>
          <a:xfrm>
            <a:off x="11188184" y="6452330"/>
            <a:ext cx="849239" cy="313878"/>
          </a:xfrm>
          <a:prstGeom prst="rect">
            <a:avLst/>
          </a:prstGeom>
        </p:spPr>
      </p:pic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39C9E52-C155-E0D8-40C5-FC79C8F690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75"/>
          <a:stretch>
            <a:fillRect/>
          </a:stretch>
        </p:blipFill>
        <p:spPr>
          <a:xfrm>
            <a:off x="0" y="0"/>
            <a:ext cx="993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6" r:id="rId8"/>
    <p:sldLayoutId id="2147483662" r:id="rId9"/>
    <p:sldLayoutId id="2147483660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71173"/>
          </a:solidFill>
          <a:latin typeface="Futura Md BT" panose="020B08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accr.org/standard-data-edi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5440-C3A2-F645-230B-93026FCEF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NAACCR V26 Edits Metafile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D1A59-A2EE-E96B-F139-DE6AA140C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838" y="463073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MLTG v26 vendor meeting</a:t>
            </a:r>
          </a:p>
          <a:p>
            <a:r>
              <a:rPr lang="en-US" sz="2800" dirty="0"/>
              <a:t>9/22/2025</a:t>
            </a:r>
          </a:p>
          <a:p>
            <a:r>
              <a:rPr lang="en-US" sz="2800" dirty="0"/>
              <a:t>Jim Hofferkamp, ODS, NAACCR Edits Metafile Administrator</a:t>
            </a:r>
          </a:p>
        </p:txBody>
      </p:sp>
    </p:spTree>
    <p:extLst>
      <p:ext uri="{BB962C8B-B14F-4D97-AF65-F5344CB8AC3E}">
        <p14:creationId xmlns:p14="http://schemas.microsoft.com/office/powerpoint/2010/main" val="69182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2F9C-FDAA-81B1-E2B4-758AC277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535" y="793751"/>
            <a:ext cx="10150451" cy="806662"/>
          </a:xfrm>
        </p:spPr>
        <p:txBody>
          <a:bodyPr/>
          <a:lstStyle/>
          <a:p>
            <a:r>
              <a:rPr lang="en-US" dirty="0"/>
              <a:t>V26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F605-B5E6-BF3B-6616-FD7841D9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435" y="1988290"/>
            <a:ext cx="10150451" cy="4869710"/>
          </a:xfrm>
        </p:spPr>
        <p:txBody>
          <a:bodyPr/>
          <a:lstStyle/>
          <a:p>
            <a:r>
              <a:rPr lang="en-US" dirty="0"/>
              <a:t>Round 1 testing is complete</a:t>
            </a:r>
          </a:p>
          <a:p>
            <a:r>
              <a:rPr lang="en-US" dirty="0"/>
              <a:t>Round 2 testing is pending completion of Cancer PathCHART tables</a:t>
            </a:r>
          </a:p>
          <a:p>
            <a:pPr lvl="1"/>
            <a:r>
              <a:rPr lang="en-US" dirty="0"/>
              <a:t>Round 2 is tentatively planned to begin in on 9/22/25 and be completed by 10/3/25</a:t>
            </a:r>
          </a:p>
          <a:p>
            <a:r>
              <a:rPr lang="en-US" dirty="0"/>
              <a:t>Expected release date is 10/7/25</a:t>
            </a:r>
          </a:p>
          <a:p>
            <a:pPr lvl="1"/>
            <a:r>
              <a:rPr lang="en-US" dirty="0">
                <a:hlinkClick r:id="rId2"/>
              </a:rPr>
              <a:t>https://www.naaccr.org/standard-data-edits/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2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23F0-BFD8-062F-5E72-A65D7172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10" y="1009651"/>
            <a:ext cx="4574066" cy="806662"/>
          </a:xfrm>
        </p:spPr>
        <p:txBody>
          <a:bodyPr/>
          <a:lstStyle/>
          <a:p>
            <a:r>
              <a:rPr lang="en-US" dirty="0"/>
              <a:t>V26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7D9A-4B04-2FB6-8899-0BAB5FA2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552" y="2139950"/>
            <a:ext cx="3397898" cy="4351338"/>
          </a:xfrm>
        </p:spPr>
        <p:txBody>
          <a:bodyPr/>
          <a:lstStyle/>
          <a:p>
            <a:r>
              <a:rPr lang="en-US" dirty="0"/>
              <a:t>V26 Changes Spreadsheet will be posted along with Edits Metafile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874B3-2853-4D78-EB29-E7472B24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1009651"/>
            <a:ext cx="724802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3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885029-B64C-EECD-9C64-C5EFDE93C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5557" y="0"/>
            <a:ext cx="7236443" cy="7100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C3FBD-07DD-0CEA-9184-FA209FD9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9" y="1249151"/>
            <a:ext cx="10150451" cy="806662"/>
          </a:xfrm>
        </p:spPr>
        <p:txBody>
          <a:bodyPr/>
          <a:lstStyle/>
          <a:p>
            <a:r>
              <a:rPr lang="en-US" dirty="0"/>
              <a:t>QC Edits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EBA655-01C2-0367-0C16-11A08F621205}"/>
              </a:ext>
            </a:extLst>
          </p:cNvPr>
          <p:cNvSpPr txBox="1">
            <a:spLocks/>
          </p:cNvSpPr>
          <p:nvPr/>
        </p:nvSpPr>
        <p:spPr>
          <a:xfrm>
            <a:off x="538679" y="2055813"/>
            <a:ext cx="4176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QC edits begin with </a:t>
            </a:r>
            <a:r>
              <a:rPr lang="en-US" dirty="0">
                <a:solidFill>
                  <a:srgbClr val="FF0000"/>
                </a:solidFill>
              </a:rPr>
              <a:t>QC_</a:t>
            </a:r>
          </a:p>
          <a:p>
            <a:r>
              <a:rPr lang="en-US" dirty="0"/>
              <a:t>QC edits should only be used in a quality control aspect. </a:t>
            </a:r>
          </a:p>
          <a:p>
            <a:r>
              <a:rPr lang="en-US" dirty="0"/>
              <a:t>QC edits should not be included standard edit sets used when abstracting.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1DEE-83C5-63F1-1802-C1504C1C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47" y="722313"/>
            <a:ext cx="10150451" cy="806662"/>
          </a:xfrm>
        </p:spPr>
        <p:txBody>
          <a:bodyPr/>
          <a:lstStyle/>
          <a:p>
            <a:r>
              <a:rPr lang="en-US" dirty="0"/>
              <a:t>Pediatric Edits Metafile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0BFE-6BF5-4B64-8EC7-713EA911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134" y="1750166"/>
            <a:ext cx="10150451" cy="4869710"/>
          </a:xfrm>
        </p:spPr>
        <p:txBody>
          <a:bodyPr/>
          <a:lstStyle/>
          <a:p>
            <a:r>
              <a:rPr lang="en-US" dirty="0"/>
              <a:t>The most current version of the pediatric metafile is </a:t>
            </a:r>
          </a:p>
          <a:p>
            <a:pPr lvl="1"/>
            <a:r>
              <a:rPr lang="en-US" dirty="0"/>
              <a:t>Pediatric_Metafile_20250701_Vendor25</a:t>
            </a:r>
          </a:p>
          <a:p>
            <a:r>
              <a:rPr lang="en-US" dirty="0"/>
              <a:t>Currently available upon request</a:t>
            </a:r>
          </a:p>
          <a:p>
            <a:r>
              <a:rPr lang="en-US" dirty="0"/>
              <a:t>We will not post a v26 version of the metafile.</a:t>
            </a:r>
          </a:p>
          <a:p>
            <a:pPr lvl="1"/>
            <a:r>
              <a:rPr lang="en-US" dirty="0"/>
              <a:t>Changes to the standard v26 do not impact the pediatric metafile</a:t>
            </a:r>
          </a:p>
          <a:p>
            <a:r>
              <a:rPr lang="en-US" dirty="0"/>
              <a:t>If it becomes necessary to release a new metafile, we will notify vendors involved with the pediatric initiative</a:t>
            </a:r>
          </a:p>
        </p:txBody>
      </p:sp>
    </p:spTree>
    <p:extLst>
      <p:ext uri="{BB962C8B-B14F-4D97-AF65-F5344CB8AC3E}">
        <p14:creationId xmlns:p14="http://schemas.microsoft.com/office/powerpoint/2010/main" val="324531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0DE9F9-9AA7-784D-E54F-EDF1B61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834" y="5543707"/>
            <a:ext cx="7475130" cy="1389169"/>
          </a:xfrm>
        </p:spPr>
        <p:txBody>
          <a:bodyPr>
            <a:noAutofit/>
          </a:bodyPr>
          <a:lstStyle/>
          <a:p>
            <a:r>
              <a:rPr lang="en-US" sz="4400" dirty="0"/>
              <a:t>jhofferkamp@naaccr.org </a:t>
            </a:r>
          </a:p>
        </p:txBody>
      </p:sp>
      <p:pic>
        <p:nvPicPr>
          <p:cNvPr id="2" name="Picture 1" descr="Person holding mouse">
            <a:extLst>
              <a:ext uri="{FF2B5EF4-FFF2-40B4-BE49-F238E27FC236}">
                <a16:creationId xmlns:a16="http://schemas.microsoft.com/office/drawing/2014/main" id="{738472EE-B7D6-D3E3-A357-2F0FAF47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3" r="2675"/>
          <a:stretch>
            <a:fillRect/>
          </a:stretch>
        </p:blipFill>
        <p:spPr>
          <a:xfrm>
            <a:off x="3577180" y="1859119"/>
            <a:ext cx="5037639" cy="3684588"/>
          </a:xfrm>
          <a:prstGeom prst="rect">
            <a:avLst/>
          </a:prstGeom>
          <a:noFill/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9C799E3C-E478-6C8E-9AAE-C744CACD13D1}"/>
              </a:ext>
            </a:extLst>
          </p:cNvPr>
          <p:cNvSpPr txBox="1">
            <a:spLocks/>
          </p:cNvSpPr>
          <p:nvPr/>
        </p:nvSpPr>
        <p:spPr>
          <a:xfrm>
            <a:off x="2358435" y="320198"/>
            <a:ext cx="7475130" cy="1389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21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049F0-8B94-757D-B1E4-FB5E3DCE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56" y="3429000"/>
            <a:ext cx="10867087" cy="806662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6592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9231c2-9ff7-45f0-9e75-dca5ac7623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85827E5E55B49968748410C2BFEA6" ma:contentTypeVersion="6" ma:contentTypeDescription="Create a new document." ma:contentTypeScope="" ma:versionID="1d10543f08aa2d88e66cf756b9996d46">
  <xsd:schema xmlns:xsd="http://www.w3.org/2001/XMLSchema" xmlns:xs="http://www.w3.org/2001/XMLSchema" xmlns:p="http://schemas.microsoft.com/office/2006/metadata/properties" xmlns:ns3="1e9231c2-9ff7-45f0-9e75-dca5ac762381" targetNamespace="http://schemas.microsoft.com/office/2006/metadata/properties" ma:root="true" ma:fieldsID="bea946cfb35b3ba771136237bbc2ad31" ns3:_="">
    <xsd:import namespace="1e9231c2-9ff7-45f0-9e75-dca5ac7623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231c2-9ff7-45f0-9e75-dca5ac762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5133CA-7E29-4F29-9B0D-5591B08523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60BC72-B604-4E5A-A9F7-B93BFD43B0FE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1e9231c2-9ff7-45f0-9e75-dca5ac76238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BA91886-94BB-4AF8-95C1-74D6C1B2A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9231c2-9ff7-45f0-9e75-dca5ac762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186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Futura Md BT</vt:lpstr>
      <vt:lpstr>Office Theme</vt:lpstr>
      <vt:lpstr>NAACCR V26 Edits Metafile</vt:lpstr>
      <vt:lpstr>V26 Implementation</vt:lpstr>
      <vt:lpstr>V26 Changes</vt:lpstr>
      <vt:lpstr>QC Edits</vt:lpstr>
      <vt:lpstr>Pediatric Edits Metafile </vt:lpstr>
      <vt:lpstr>jhofferkamp@naaccr.org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Doty</dc:creator>
  <cp:lastModifiedBy>Jim Hofferkamp</cp:lastModifiedBy>
  <cp:revision>30</cp:revision>
  <dcterms:created xsi:type="dcterms:W3CDTF">2024-12-17T16:00:15Z</dcterms:created>
  <dcterms:modified xsi:type="dcterms:W3CDTF">2025-09-22T15:22:49Z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0x0101008E485827E5E55B49968748410C2BFEA6</vt:lpwstr>
  </property>
</Properties>
</file>