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7" d="100"/>
          <a:sy n="77" d="100"/>
        </p:scale>
        <p:origin x="91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06FBE-B836-DD2B-849B-DED919C65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D36370-AFA9-6D62-8A4A-DAE203FE9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FD407-2837-4652-2515-F4CD8A429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36A26-506B-D220-8D05-970EBC1E9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1F1D4-B1D0-06EB-4793-5797F0EEC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0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B2AA6-5C12-026E-F784-2FE9EB3F0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282D51-E48A-FECD-0B4E-1CF6DBCAF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F08D2-418C-BFA0-F069-53884149E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09FB1-E4A2-34F9-6766-D2D50DD2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5F019-C759-D0A6-DF52-66EA17849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1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881808-4296-DF36-6528-73BD17FBC3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E8C961-4380-9ADC-7D94-C69FFDC60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C23AB-48EF-663B-3947-4DF0F731C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D3550-A1B9-8F9F-5154-F8D32FFCD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A3CA4-A7E5-1DB6-CE5B-98483335C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82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78505-A7B0-0799-E2D7-13CD019E2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5E4C0-13A3-6403-E46D-F13203A87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22A62-01D6-7B90-E707-9084BA0AE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4EDE1-D987-9999-35AE-5D577CDA1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D9536-5C79-4A65-8F24-0053CA5D2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0AD5-C030-603F-3EDB-DB1717EA5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5D68C-0A2E-20DA-7B78-8E5AF69D9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937BD-AB98-EA9B-0694-AE5CD5533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64E6C-AE1C-114C-9671-A00C320CF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16F47-DF12-8D13-B923-E74F41C4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38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4DAAB-9A9E-6E02-D83E-DE6A814E7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430EF-7FF2-8B27-077E-29BD54821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1F714-238E-2659-7630-730266F42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5F5154-5D5C-12F8-3F47-C8F7AD874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EE55E-1705-AC69-45BE-B9431CB4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34085-CB5A-282B-F7CA-C6C56B961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3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A161F-EE7A-6595-3DE1-12B5218CD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1D60C-DA8B-D5FE-E895-C4E999002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5A360A-7A25-0874-A71C-4B0A63EEF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8E5E46-E056-0C4B-EC32-5291F3132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B33A6B-609F-EE00-E857-2295F5A593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09F94D-C7DF-791C-3BBF-CAEB64FA5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467806-D426-F917-111D-55084383F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F40CEB-75DF-84EC-66D7-F4F73CCA6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45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2E90C-AD62-A353-6373-CBB4387EB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06EF7-9605-7A2C-3BD2-E451F95D1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99BFFA-CC8C-F134-B512-E4BD8F47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5FF8FD-C9D0-C9E9-C6E3-733E2390E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75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B984F7-C7B8-AED4-64B9-D43A6151C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E8967D-0103-F163-3632-E1523BF23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A4829-272A-6E8D-AF24-135F0A0B7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885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1037F-1768-6DDE-6DAD-42D6B0004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D94F1-1967-9D94-2A20-DD7555E2F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FAE9BD-E102-96A9-D305-945937CAF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BF664-96B5-A5C2-6B00-EC889C4B6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AB7AE-2BFB-1964-58F5-083E1A0F9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E6885-476D-EB42-9F4F-B868CEEDB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1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085CC-9310-2009-465A-0A28FB27B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E3953D-1782-9F75-6D80-DD86B22872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E45EDA-AC42-E7E8-F5F0-9CFA32A9F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3A2366-E37A-721A-CF29-6185C5EB2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8C714F-DC25-867B-631E-346E77573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909DC-6CE5-9053-57CB-D9BEE255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5F8A28-5947-89A4-4119-BB1A853B2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4D4D0F-7B88-60C1-E888-D27F74944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573F4-3B1B-388D-8B31-203AF79152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55B8F9-05B9-479E-97D3-5DA1C9591950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CD79F-487B-B5F5-D597-0E9776833C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F226F-CC48-F9ED-705F-9B0304E43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8D3920-0BCE-4576-84FE-36F6EC6BE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5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facs.org/quality-programs/cancer-programs/national-cancer-database/ncdb-data-submissio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3B05D0-B4E8-9B12-E31A-9BA5697119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NCDB V26 STORE Updates </a:t>
            </a:r>
            <a:br>
              <a:rPr lang="en-US" sz="4800" dirty="0">
                <a:solidFill>
                  <a:srgbClr val="FFFFFF"/>
                </a:solidFill>
              </a:rPr>
            </a:b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4EDFC0-2242-CF4E-E193-B92E5CE73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r>
              <a:rPr lang="en-US" dirty="0"/>
              <a:t>NAACCR Vendor Call </a:t>
            </a:r>
          </a:p>
          <a:p>
            <a:r>
              <a:rPr lang="en-US" dirty="0"/>
              <a:t>Sept 22,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1EAE94-F501-7D71-9E37-F9A537A2B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47" y="6048791"/>
            <a:ext cx="136498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00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EBB2B7-0664-E7C9-2627-82CDB4416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V26 STORE Updates CoC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4C076-E039-A348-76C9-2A5DFDBA9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91971"/>
            <a:ext cx="9724031" cy="364412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Beginning with cases diagnosed January 1, 2026, and forward</a:t>
            </a:r>
          </a:p>
          <a:p>
            <a:r>
              <a:rPr lang="en-US" sz="2000" dirty="0"/>
              <a:t>Sex [220] is replaced by Sex Assigned at Birth [225].</a:t>
            </a:r>
          </a:p>
          <a:p>
            <a:pPr lvl="1"/>
            <a:r>
              <a:rPr lang="en-US" sz="2000" dirty="0"/>
              <a:t> Existing data in Sex [220] will be converted and used to populate Sex Assigned at Birth [225]. </a:t>
            </a:r>
          </a:p>
          <a:p>
            <a:pPr lvl="0"/>
            <a:r>
              <a:rPr lang="en-US" sz="2000" dirty="0"/>
              <a:t>Comorbidities and Complications #1 – 10 (Secondary Diagnoses) are being retired as these ICD 9 code fields are outdated. </a:t>
            </a: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B5B377-6628-6063-5108-667C528CB7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47" y="6048791"/>
            <a:ext cx="1553831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13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71206-E0AC-E7B7-E7AF-34277E841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Coc SSDI V26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DFEED-396B-C403-6D0B-C8494131A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79104"/>
            <a:ext cx="9724031" cy="4222451"/>
          </a:xfrm>
        </p:spPr>
        <p:txBody>
          <a:bodyPr anchor="ctr">
            <a:normAutofit fontScale="85000" lnSpcReduction="20000"/>
          </a:bodyPr>
          <a:lstStyle/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2400" dirty="0"/>
              <a:t>CoC Accredited programs will collect the following SSDI effective with cases diagnosed January 1, 2026, and forward:</a:t>
            </a:r>
          </a:p>
          <a:p>
            <a:pPr marL="0" lvl="0" indent="0">
              <a:buNone/>
            </a:pPr>
            <a:endParaRPr lang="en-US" sz="2400" dirty="0"/>
          </a:p>
          <a:p>
            <a:pPr lvl="1"/>
            <a:r>
              <a:rPr lang="en-US" dirty="0"/>
              <a:t>Spread Through Air Spaces (STAS) [1176] new for Lung</a:t>
            </a:r>
          </a:p>
          <a:p>
            <a:pPr lvl="1"/>
            <a:r>
              <a:rPr lang="en-US" dirty="0"/>
              <a:t>Residual Cancer Burden (RBC) [1178] new for Breast</a:t>
            </a:r>
          </a:p>
          <a:p>
            <a:pPr lvl="1"/>
            <a:r>
              <a:rPr lang="en-US" dirty="0"/>
              <a:t>Residual Cancer Burden (RBC) Class [1179] new for Breast</a:t>
            </a:r>
          </a:p>
          <a:p>
            <a:pPr lvl="1"/>
            <a:r>
              <a:rPr lang="en-US" dirty="0"/>
              <a:t>New primary site for Microsatellite Instability (MSI) [3890] adding Corpus Carcinoma and Carcinosarcoma (currently required for colon and rectum)</a:t>
            </a:r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r>
              <a:rPr lang="en-US" sz="2400" dirty="0"/>
              <a:t>CoC Accredited programs will continue to collect the following SSDIs for cases diagnosed in 2026.</a:t>
            </a:r>
          </a:p>
          <a:p>
            <a:pPr lvl="1"/>
            <a:r>
              <a:rPr lang="en-US" dirty="0"/>
              <a:t>Fibrosis Score [3835] - Liver</a:t>
            </a:r>
          </a:p>
          <a:p>
            <a:pPr lvl="1"/>
            <a:r>
              <a:rPr lang="en-US" dirty="0"/>
              <a:t>Multigene Signature Method [3894] - Breast</a:t>
            </a:r>
          </a:p>
          <a:p>
            <a:pPr lvl="1"/>
            <a:r>
              <a:rPr lang="en-US" dirty="0"/>
              <a:t>Multigene Signature Results [3895] – Breast</a:t>
            </a:r>
          </a:p>
          <a:p>
            <a:endParaRPr lang="en-US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644738-6914-9EFA-1545-2D97EF19C6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47" y="6048791"/>
            <a:ext cx="1553831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185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7184C2-59E5-ED6E-AB1A-D544C9102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Discontinued SSDIs CoC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28E0D-BA50-883D-47C0-A7531E56F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89043"/>
            <a:ext cx="9724031" cy="4212512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en-US" sz="2400" dirty="0"/>
              <a:t>The following SSDIs will no longer be required for cases diagnosed January 1, 2026 or later: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Oncotype DX Risk Level DCIS [3905]</a:t>
            </a:r>
          </a:p>
          <a:p>
            <a:pPr lvl="0"/>
            <a:r>
              <a:rPr lang="en-US" sz="2400" dirty="0"/>
              <a:t>Oncotype DX Risk Level Invasive [3906]</a:t>
            </a:r>
          </a:p>
          <a:p>
            <a:pPr lvl="0"/>
            <a:r>
              <a:rPr lang="en-US" sz="2400" dirty="0"/>
              <a:t>Percent Necrosis Post Neoadjuvant [3908]</a:t>
            </a: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ACC8D7-FEB7-FEA6-A74D-155AE8A52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47" y="6048791"/>
            <a:ext cx="142462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557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8654CC-A47C-BDDB-841F-DCDB680AB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New CoC user defined fields V26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54B7E-999D-803A-E2CF-B40403533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91970"/>
            <a:ext cx="9724031" cy="410958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There </a:t>
            </a:r>
            <a:r>
              <a:rPr lang="en-US" sz="2000" dirty="0" err="1"/>
              <a:t>wil</a:t>
            </a:r>
            <a:r>
              <a:rPr lang="en-US" sz="2000" dirty="0"/>
              <a:t> be one new CoC user defined field for collection:</a:t>
            </a:r>
          </a:p>
          <a:p>
            <a:r>
              <a:rPr lang="en-US" sz="2000" dirty="0"/>
              <a:t> [101010]  Method of Detection for Breast cases</a:t>
            </a:r>
          </a:p>
          <a:p>
            <a:pPr marL="0" lvl="0" indent="0">
              <a:buNone/>
            </a:pPr>
            <a:endParaRPr lang="en-US" sz="2000" dirty="0"/>
          </a:p>
          <a:p>
            <a:pPr marL="0" lvl="0" indent="0">
              <a:buNone/>
            </a:pPr>
            <a:r>
              <a:rPr lang="en-US" sz="2000" dirty="0"/>
              <a:t>CoC Accredited programs will begin collecting patient name fields for cases diagnosed in 2026 and forward:</a:t>
            </a:r>
          </a:p>
          <a:p>
            <a:pPr lvl="0"/>
            <a:r>
              <a:rPr lang="en-US" sz="2000" dirty="0"/>
              <a:t>2230 Name-Last</a:t>
            </a:r>
          </a:p>
          <a:p>
            <a:pPr lvl="0"/>
            <a:r>
              <a:rPr lang="en-US" sz="2000" dirty="0"/>
              <a:t>2232 Name- Birth Surname</a:t>
            </a:r>
          </a:p>
          <a:p>
            <a:pPr lvl="0"/>
            <a:r>
              <a:rPr lang="en-US" sz="2000" dirty="0"/>
              <a:t>2240 Name-First</a:t>
            </a:r>
          </a:p>
          <a:p>
            <a:pPr lvl="0"/>
            <a:r>
              <a:rPr lang="en-US" sz="2000" dirty="0"/>
              <a:t>2250 Name- Middle</a:t>
            </a:r>
          </a:p>
          <a:p>
            <a:pPr lvl="0"/>
            <a:r>
              <a:rPr lang="en-US" sz="2000" dirty="0"/>
              <a:t>2280 Name-Alias</a:t>
            </a:r>
          </a:p>
          <a:p>
            <a:endParaRPr lang="en-US" sz="17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EAE279-AA11-8220-F864-324C83DF73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47" y="6048791"/>
            <a:ext cx="1524014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549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3F50A5-FCE9-7758-308E-06340779F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u="sng">
                <a:solidFill>
                  <a:srgbClr val="FFFFFF"/>
                </a:solidFill>
              </a:rPr>
              <a:t>Guidance changes:</a:t>
            </a:r>
            <a:br>
              <a:rPr lang="en-US" sz="3400">
                <a:solidFill>
                  <a:srgbClr val="FFFFFF"/>
                </a:solidFill>
              </a:rPr>
            </a:br>
            <a:endParaRPr lang="en-US" sz="34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74B8D-6D57-194E-F079-46E6E9D06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91970"/>
            <a:ext cx="9724031" cy="4109585"/>
          </a:xfrm>
        </p:spPr>
        <p:txBody>
          <a:bodyPr anchor="ctr"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1700" dirty="0"/>
              <a:t>Change in </a:t>
            </a:r>
            <a:r>
              <a:rPr lang="en-US" sz="1700" b="1" dirty="0"/>
              <a:t>systemic treatment </a:t>
            </a:r>
            <a:r>
              <a:rPr lang="en-US" sz="1700" dirty="0"/>
              <a:t>agent (subcategory) will not automatically be assigned as subsequent treatment. </a:t>
            </a:r>
          </a:p>
          <a:p>
            <a:pPr marL="914400" lvl="2" indent="0">
              <a:buNone/>
            </a:pPr>
            <a:r>
              <a:rPr lang="en-US" sz="1700" dirty="0"/>
              <a:t>Previous guidance was a change in systemic treatment from one subcategory to another would result in subsequent treatment.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700" b="1" dirty="0"/>
              <a:t>Prostate </a:t>
            </a:r>
            <a:r>
              <a:rPr lang="en-US" sz="1700" dirty="0"/>
              <a:t>Cancer guidance for </a:t>
            </a:r>
            <a:r>
              <a:rPr lang="en-US" sz="1700" b="1" dirty="0"/>
              <a:t>incidental findings </a:t>
            </a:r>
            <a:r>
              <a:rPr lang="en-US" sz="1700" dirty="0"/>
              <a:t>(currently only TURP is assigned A220)</a:t>
            </a:r>
          </a:p>
          <a:p>
            <a:pPr marL="914400" lvl="2" indent="0">
              <a:buNone/>
            </a:pPr>
            <a:r>
              <a:rPr lang="en-US" sz="1700" dirty="0"/>
              <a:t>Assign code A220 for a tumor destruction procedure or other minimally invasive procedure when cancer is an incidental finding during surgery/procedure for benign disease (such as ablation [aqua, cold, heat, laser] </a:t>
            </a:r>
            <a:r>
              <a:rPr lang="en-US" sz="1700" dirty="0" err="1"/>
              <a:t>HoLEP</a:t>
            </a:r>
            <a:r>
              <a:rPr lang="en-US" sz="1700" dirty="0"/>
              <a:t>, TURP)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700" b="1" dirty="0"/>
              <a:t>Systemic therapy </a:t>
            </a:r>
            <a:r>
              <a:rPr lang="en-US" sz="1700" dirty="0"/>
              <a:t>drugs listed in SEER Rx but not for the primary site receiving this treatment was previously assigned to Other Treatment and not the systemic category it belonged to.</a:t>
            </a:r>
          </a:p>
          <a:p>
            <a:pPr marL="914400" lvl="2" indent="0">
              <a:buNone/>
            </a:pPr>
            <a:r>
              <a:rPr lang="en-US" sz="1700" dirty="0"/>
              <a:t>New: A drug administered to a patient for treatment, and that drug is listed in SEER*Rx, then it should be coded as categorized regardless of primary site. This would not be coded under the data item, Other Treatment [1420].</a:t>
            </a:r>
          </a:p>
          <a:p>
            <a:pPr marL="0" indent="0">
              <a:buNone/>
            </a:pPr>
            <a:endParaRPr lang="en-US" sz="17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CD82A8-EC10-70A6-88B5-CCBF57C17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47" y="6048791"/>
            <a:ext cx="1384866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259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B30F-C14E-4DCF-5993-750CC4DD2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NCDB V26 STORE Manual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DD759-C0A7-B792-92D2-171C71E57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85279"/>
            <a:ext cx="9724031" cy="341227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NCDB Data Submission website </a:t>
            </a:r>
          </a:p>
          <a:p>
            <a:r>
              <a:rPr lang="en-US" sz="2000" dirty="0"/>
              <a:t>Posted in August </a:t>
            </a:r>
          </a:p>
          <a:p>
            <a:r>
              <a:rPr lang="en-US" sz="2000" dirty="0"/>
              <a:t>Top of page, under the current registry manuals of the Registrars section.</a:t>
            </a:r>
          </a:p>
          <a:p>
            <a:r>
              <a:rPr lang="en-US" sz="2000" dirty="0"/>
              <a:t> A more descriptive summary of the STORE 2026 changes is included in the STORE Manual chapter “Summary of Changes”.</a:t>
            </a:r>
          </a:p>
          <a:p>
            <a:r>
              <a:rPr lang="en-US" sz="2000" dirty="0">
                <a:hlinkClick r:id="rId2"/>
              </a:rPr>
              <a:t>https://www.facs.org/quality-programs/cancer-programs/national-cancer-database/ncdb-data-submission/</a:t>
            </a:r>
            <a:r>
              <a:rPr lang="en-US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41B2F5-A96F-D984-5E76-9A050647A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47" y="6048791"/>
            <a:ext cx="148425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720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552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NCDB V26 STORE Updates  </vt:lpstr>
      <vt:lpstr>V26 STORE Updates CoC</vt:lpstr>
      <vt:lpstr>Coc SSDI V26</vt:lpstr>
      <vt:lpstr>Discontinued SSDIs CoC</vt:lpstr>
      <vt:lpstr>New CoC user defined fields V26</vt:lpstr>
      <vt:lpstr>Guidance changes: </vt:lpstr>
      <vt:lpstr>NCDB V26 STORE Manual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 Byrd</dc:creator>
  <cp:lastModifiedBy>Claudia Byrd</cp:lastModifiedBy>
  <cp:revision>1</cp:revision>
  <dcterms:created xsi:type="dcterms:W3CDTF">2025-09-22T13:49:24Z</dcterms:created>
  <dcterms:modified xsi:type="dcterms:W3CDTF">2025-09-22T14:27:35Z</dcterms:modified>
</cp:coreProperties>
</file>