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4" r:id="rId4"/>
    <p:sldMasterId id="2147483659" r:id="rId5"/>
    <p:sldMasterId id="2147483666" r:id="rId6"/>
  </p:sldMasterIdLst>
  <p:notesMasterIdLst>
    <p:notesMasterId r:id="rId20"/>
  </p:notesMasterIdLst>
  <p:handoutMasterIdLst>
    <p:handoutMasterId r:id="rId21"/>
  </p:handoutMasterIdLst>
  <p:sldIdLst>
    <p:sldId id="350" r:id="rId7"/>
    <p:sldId id="294" r:id="rId8"/>
    <p:sldId id="353" r:id="rId9"/>
    <p:sldId id="351" r:id="rId10"/>
    <p:sldId id="547" r:id="rId11"/>
    <p:sldId id="563" r:id="rId12"/>
    <p:sldId id="566" r:id="rId13"/>
    <p:sldId id="569" r:id="rId14"/>
    <p:sldId id="568" r:id="rId15"/>
    <p:sldId id="564" r:id="rId16"/>
    <p:sldId id="565" r:id="rId17"/>
    <p:sldId id="567" r:id="rId18"/>
    <p:sldId id="562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58245" autoAdjust="0"/>
  </p:normalViewPr>
  <p:slideViewPr>
    <p:cSldViewPr snapToGrid="0">
      <p:cViewPr varScale="1">
        <p:scale>
          <a:sx n="48" d="100"/>
          <a:sy n="48" d="100"/>
        </p:scale>
        <p:origin x="2184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76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134654-0CF2-6F58-F7AA-51272F4238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F03D79-0A9A-EC56-D43F-C4CC290733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709260"/>
            <a:ext cx="3652787" cy="58714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z="1000" kern="0" dirty="0"/>
              <a:t>No materials in this presentation may be repurposed without the express written permission of the American Joint Committee on Cancer.  Permission requests may be submitted at ajcc@facs.org.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9578D-63A2-D2FC-8179-E63EBCF2DB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BE6929-3779-41B0-9E22-DAA7A0371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17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09260"/>
            <a:ext cx="3751179" cy="58714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000"/>
            </a:lvl1pPr>
          </a:lstStyle>
          <a:p>
            <a:r>
              <a:rPr lang="en-US" kern="0" dirty="0"/>
              <a:t>No materials in this presentation may be repurposed without the express written permission of the American Joint Committee on Cancer.  Permission requests may be submitted at ajcc@facs.org.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FD5D39-D9E1-467B-AB5B-8D941D2E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67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D5D39-D9E1-467B-AB5B-8D941D2EDA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84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D5D39-D9E1-467B-AB5B-8D941D2EDA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35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D5D39-D9E1-467B-AB5B-8D941D2EDA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54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6257A-0301-AD3E-1869-C7B70FEFE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BEE51C-4A28-BE17-3CDF-6F477E9C39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6DA47E-8483-17B7-296B-6789FEEAF7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AJCC Cancer Surveillance DLL currently supports TNM and non-TNM DATA( including Summary stage data items, </a:t>
            </a:r>
            <a:r>
              <a:rPr lang="en-US" dirty="0" err="1"/>
              <a:t>eod</a:t>
            </a:r>
            <a:r>
              <a:rPr lang="en-US" dirty="0"/>
              <a:t> data items, </a:t>
            </a:r>
            <a:r>
              <a:rPr lang="en-US" dirty="0" err="1"/>
              <a:t>ssdis</a:t>
            </a:r>
            <a:r>
              <a:rPr lang="en-US" dirty="0"/>
              <a:t>, and grade)</a:t>
            </a:r>
          </a:p>
          <a:p>
            <a:endParaRPr lang="en-US" dirty="0"/>
          </a:p>
          <a:p>
            <a:r>
              <a:rPr lang="en-US" dirty="0"/>
              <a:t>For our upcoming release, we will only be providing TNM data items, Stage group data items, and AJCC IDs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E965D-510D-3CD8-FE39-131008DA3B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D5D39-D9E1-467B-AB5B-8D941D2EDA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81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D5D39-D9E1-467B-AB5B-8D941D2EDA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89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DLL does contain both 8th ed and Version 9, and that the software picks which is the one to use – if there is no version 9 for the disease site, 8</a:t>
            </a:r>
            <a:r>
              <a:rPr lang="en-US" baseline="30000" dirty="0"/>
              <a:t>th</a:t>
            </a:r>
            <a:r>
              <a:rPr lang="en-US" dirty="0"/>
              <a:t> edition is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D5D39-D9E1-467B-AB5B-8D941D2EDA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79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what will the new AJCC Cancer surveillance DLL look like to developers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D5D39-D9E1-467B-AB5B-8D941D2EDA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67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D5D39-D9E1-467B-AB5B-8D941D2EDA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05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Initially planned to replace 2-dimensional data storage with </a:t>
            </a:r>
            <a:r>
              <a:rPr lang="en-US" dirty="0" err="1"/>
              <a:t>sqlite</a:t>
            </a:r>
            <a:endParaRPr lang="en-US" dirty="0"/>
          </a:p>
          <a:p>
            <a:r>
              <a:rPr lang="en-US" dirty="0"/>
              <a:t>One important use-case – schema discriminators</a:t>
            </a:r>
          </a:p>
          <a:p>
            <a:endParaRPr lang="en-US" dirty="0"/>
          </a:p>
          <a:p>
            <a:r>
              <a:rPr lang="en-US" dirty="0"/>
              <a:t>Complications in querying single data point – speed is very poor – test harness takes 42 seconds to load</a:t>
            </a:r>
          </a:p>
          <a:p>
            <a:endParaRPr lang="en-US" dirty="0"/>
          </a:p>
          <a:p>
            <a:r>
              <a:rPr lang="en-US" dirty="0" err="1"/>
              <a:t>Flatbuffers</a:t>
            </a:r>
            <a:r>
              <a:rPr lang="en-US" dirty="0"/>
              <a:t> storage was chosen because of its speed(similar to the 2-dimensional array structure) and it is easy to debug. It generates storage from </a:t>
            </a:r>
            <a:r>
              <a:rPr lang="en-US" dirty="0" err="1"/>
              <a:t>sql</a:t>
            </a:r>
            <a:r>
              <a:rPr lang="en-US" dirty="0"/>
              <a:t> database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D5D39-D9E1-467B-AB5B-8D941D2EDA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74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0FF7D-1076-948F-8F16-54C022E5C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4F762C-9A27-0BC6-9050-12F55DA1CA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F7EB74-2660-14CC-8A2C-D8BB7F0604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579BD-0F61-7626-D0B7-87B4F07236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D5D39-D9E1-467B-AB5B-8D941D2EDA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45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87C64-4FAF-4C20-BC1D-9C8E8FE38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39793E-621F-3834-A1F8-A40D03A19F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F6AA7B-AFAF-BBCD-9087-1A520B684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Flatbuffers</a:t>
            </a:r>
            <a:r>
              <a:rPr lang="en-US" dirty="0"/>
              <a:t> storage was chosen because of its speed(similar to the 2-dimensional array structure) and it is easy to debug.</a:t>
            </a:r>
          </a:p>
          <a:p>
            <a:endParaRPr lang="en-US" dirty="0"/>
          </a:p>
          <a:p>
            <a:r>
              <a:rPr lang="en-US" dirty="0"/>
              <a:t>Long term goal is still to have </a:t>
            </a:r>
            <a:r>
              <a:rPr lang="en-US" dirty="0" err="1"/>
              <a:t>sqlite</a:t>
            </a:r>
            <a:r>
              <a:rPr lang="en-US" dirty="0"/>
              <a:t> as the main data storage and work is in progress for future release – vendors will be notified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25F8C-396D-DCF2-3028-CC7B901431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D5D39-D9E1-467B-AB5B-8D941D2EDA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1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876C726-FA81-52AF-B7FD-3246E8D6B7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3925" y="2814638"/>
            <a:ext cx="9083675" cy="156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here to add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BD065EA-F222-E2DB-786F-2F2E6E6905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3925" y="4643438"/>
            <a:ext cx="9083675" cy="1086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73722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4FCB5-A97C-FAEB-E4D0-22919FE4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A139A-3DEE-2327-7DAA-ACBE0BFD6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ADC19-579D-B37C-B597-8DBF0811E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0AC7-2674-4B82-8CCA-34EF877FEE8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1F1F1-D313-D951-36FC-8BA7B2B45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41A5A-0C11-BECE-B05E-73C9B0F7B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344-2645-49ED-9A80-9D68EDF78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86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92ABD-EA1B-C487-F829-1556C57A1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0AC7-2674-4B82-8CCA-34EF877FEE8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3C0533-9F30-541A-7BA3-674A4C591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27771-A3D6-B3D6-BDBB-1E6B1B3A4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344-2645-49ED-9A80-9D68EDF78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43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55F64-727A-3C39-58D3-95F8C8CB9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64D52-9B96-4E57-BFF2-CAFDB7523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6A19A3-A0C9-B3F1-FF04-5DAED935F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27F2F-27E7-138E-3793-5793ED586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AF40-4D80-4D9E-BABA-E039439798E1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07D4A-6219-4EA6-2C8A-4DE1BD67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CB57EB-E3E2-246D-41D8-5E252003C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7D01-D7A6-4CAC-9F5E-5ED440BB4E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7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55052B-1BD6-9467-7DA0-BA6171DEC8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45602" y="5292725"/>
            <a:ext cx="2834957" cy="45783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 i="1"/>
            </a:lvl1pPr>
          </a:lstStyle>
          <a:p>
            <a:pPr lvl="0"/>
            <a:r>
              <a:rPr lang="en-US" dirty="0" err="1"/>
              <a:t>facs.org</a:t>
            </a:r>
            <a:r>
              <a:rPr lang="en-US" dirty="0"/>
              <a:t>/</a:t>
            </a:r>
            <a:r>
              <a:rPr lang="en-US" dirty="0" err="1"/>
              <a:t>loremipsum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7006DB2-8A85-1FBC-A6C9-9747B2DD5A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0403" y="5292726"/>
            <a:ext cx="2123758" cy="45783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 i="0"/>
            </a:lvl1pPr>
          </a:lstStyle>
          <a:p>
            <a:pPr lvl="0"/>
            <a:r>
              <a:rPr lang="en-US" dirty="0"/>
              <a:t>Page Name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CF7E7BB-5330-B0B1-3637-6180EFE83B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59203" y="5292725"/>
            <a:ext cx="2123758" cy="45783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 i="0"/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350C3A8-2F01-B4B4-E92B-4CEA3856EA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7319" y="2367598"/>
            <a:ext cx="4297362" cy="355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your call to action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F0F5F36-C8E3-6A71-8A08-A9D4C74458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3525" y="2824163"/>
            <a:ext cx="1524000" cy="1514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QR code</a:t>
            </a:r>
          </a:p>
        </p:txBody>
      </p:sp>
    </p:spTree>
    <p:extLst>
      <p:ext uri="{BB962C8B-B14F-4D97-AF65-F5344CB8AC3E}">
        <p14:creationId xmlns:p14="http://schemas.microsoft.com/office/powerpoint/2010/main" val="545058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572F-5F34-93F4-3334-6131554B7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7845"/>
            <a:ext cx="10515600" cy="7351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ADBA9-5B23-2FFA-C83F-B4B74B48CF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8372B0-7D8D-781B-3D11-3CE06868F7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371600"/>
            <a:ext cx="10515600" cy="573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152FEC-941C-EA33-5EF6-541A505E26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2043953"/>
            <a:ext cx="10515600" cy="418639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7941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572F-5F34-93F4-3334-6131554B7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7845"/>
            <a:ext cx="10515600" cy="72617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ADBA9-5B23-2FFA-C83F-B4B74B48CF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8372B0-7D8D-781B-3D11-3CE06868F7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371601"/>
            <a:ext cx="105156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152FEC-941C-EA33-5EF6-541A505E26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936378"/>
            <a:ext cx="4973320" cy="42939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0A58265B-705C-58EA-99A7-376ACA53E4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0480" y="1936378"/>
            <a:ext cx="4973320" cy="42939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228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_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572F-5F34-93F4-3334-6131554B7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7846"/>
            <a:ext cx="10515600" cy="6903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ADBA9-5B23-2FFA-C83F-B4B74B48CF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152FEC-941C-EA33-5EF6-541A505E26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344707"/>
            <a:ext cx="10515600" cy="48856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2971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572F-5F34-93F4-3334-6131554B7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7846"/>
            <a:ext cx="10515600" cy="6903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ADBA9-5B23-2FFA-C83F-B4B74B48CF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152FEC-941C-EA33-5EF6-541A505E26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362635"/>
            <a:ext cx="4973320" cy="486771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0A58265B-705C-58EA-99A7-376ACA53E4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0480" y="1371601"/>
            <a:ext cx="4973320" cy="48587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0073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D7C12-0B31-F446-A0B9-6062FDE5E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6F3B5-036E-0B4B-A1AA-BE02DFB56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3688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915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989AC13-2AD0-D14A-9AAE-20FA58713C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6813" y="1193616"/>
            <a:ext cx="10464800" cy="5481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67" b="1" i="0" baseline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09570" indent="0">
              <a:buFontTx/>
              <a:buNone/>
              <a:defRPr sz="2133" baseline="0">
                <a:latin typeface="Minion Pro SmBd" panose="02040503050201020203" pitchFamily="18" charset="0"/>
              </a:defRPr>
            </a:lvl2pPr>
            <a:lvl3pPr marL="1219140" indent="0">
              <a:buFontTx/>
              <a:buNone/>
              <a:defRPr sz="2133" baseline="0">
                <a:latin typeface="Minion Pro SmBd" panose="02040503050201020203" pitchFamily="18" charset="0"/>
              </a:defRPr>
            </a:lvl3pPr>
            <a:lvl4pPr marL="1828709" indent="0">
              <a:buFontTx/>
              <a:buNone/>
              <a:defRPr sz="2133" baseline="0">
                <a:latin typeface="Minion Pro SmBd" panose="02040503050201020203" pitchFamily="18" charset="0"/>
              </a:defRPr>
            </a:lvl4pPr>
            <a:lvl5pPr marL="2438278" indent="0">
              <a:buFontTx/>
              <a:buNone/>
              <a:defRPr sz="2133" baseline="0">
                <a:latin typeface="Minion Pro SmBd" panose="02040503050201020203" pitchFamily="18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2275A4D-E563-244F-A839-638981B3EC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6813" y="1891229"/>
            <a:ext cx="4964387" cy="4325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09570" indent="0">
              <a:buFontTx/>
              <a:buNone/>
              <a:defRPr/>
            </a:lvl2pPr>
            <a:lvl3pPr marL="1219140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body copy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2B393DE-063E-D048-B167-2E68EB8F3B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2800" y="279402"/>
            <a:ext cx="10464800" cy="791959"/>
          </a:xfrm>
          <a:prstGeom prst="rect">
            <a:avLst/>
          </a:prstGeom>
        </p:spPr>
        <p:txBody>
          <a:bodyPr anchor="b"/>
          <a:lstStyle>
            <a:lvl1pPr algn="l">
              <a:defRPr sz="3733" b="1" i="0" spc="67" baseline="0">
                <a:solidFill>
                  <a:srgbClr val="0E2246"/>
                </a:solidFill>
                <a:latin typeface="Whitney Semibold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A88CB4C-BE82-8E45-B810-61BCF8CC30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2520" y="1891229"/>
            <a:ext cx="4964387" cy="4325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09570" indent="0">
              <a:buFontTx/>
              <a:buNone/>
              <a:defRPr/>
            </a:lvl2pPr>
            <a:lvl3pPr marL="1219140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body copy</a:t>
            </a:r>
          </a:p>
        </p:txBody>
      </p:sp>
    </p:spTree>
    <p:extLst>
      <p:ext uri="{BB962C8B-B14F-4D97-AF65-F5344CB8AC3E}">
        <p14:creationId xmlns:p14="http://schemas.microsoft.com/office/powerpoint/2010/main" val="45288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7FCA325-BF42-0CE7-51F4-0FB1B0B90B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4162" y="1331278"/>
            <a:ext cx="9083675" cy="15636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here to add 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AB055AB7-D677-7839-661C-04C531056E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54161" y="3175159"/>
            <a:ext cx="9083675" cy="10868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16003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C706C3A-0105-9A96-5616-B6CC6743FC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4563" y="2163763"/>
            <a:ext cx="10037762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callout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E45D68-EE69-7DD5-21F3-1063A35A84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4563" y="2986723"/>
            <a:ext cx="10037762" cy="2530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important body text</a:t>
            </a:r>
          </a:p>
        </p:txBody>
      </p:sp>
    </p:spTree>
    <p:extLst>
      <p:ext uri="{BB962C8B-B14F-4D97-AF65-F5344CB8AC3E}">
        <p14:creationId xmlns:p14="http://schemas.microsoft.com/office/powerpoint/2010/main" val="255267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572F-5F34-93F4-3334-6131554B7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7845"/>
            <a:ext cx="10515600" cy="7351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ADBA9-5B23-2FFA-C83F-B4B74B48CF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Click to add presentation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8372B0-7D8D-781B-3D11-3CE06868F7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371600"/>
            <a:ext cx="10515600" cy="573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152FEC-941C-EA33-5EF6-541A505E26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2043953"/>
            <a:ext cx="10515600" cy="418639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878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572F-5F34-93F4-3334-6131554B7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7845"/>
            <a:ext cx="10515600" cy="72617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ADBA9-5B23-2FFA-C83F-B4B74B48CF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Click to add presentation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8372B0-7D8D-781B-3D11-3CE06868F7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371601"/>
            <a:ext cx="105156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152FEC-941C-EA33-5EF6-541A505E26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936378"/>
            <a:ext cx="4973320" cy="42939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0A58265B-705C-58EA-99A7-376ACA53E4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0480" y="1936378"/>
            <a:ext cx="4973320" cy="42939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74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_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572F-5F34-93F4-3334-6131554B7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7846"/>
            <a:ext cx="10515600" cy="6903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ADBA9-5B23-2FFA-C83F-B4B74B48CF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Click to add presentation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152FEC-941C-EA33-5EF6-541A505E26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344707"/>
            <a:ext cx="10515600" cy="48856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115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572F-5F34-93F4-3334-6131554B7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7846"/>
            <a:ext cx="10515600" cy="6903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ADBA9-5B23-2FFA-C83F-B4B74B48CF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Click to add presentation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152FEC-941C-EA33-5EF6-541A505E26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362635"/>
            <a:ext cx="4973320" cy="486771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0A58265B-705C-58EA-99A7-376ACA53E4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0480" y="1371601"/>
            <a:ext cx="4973320" cy="48587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756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927C2-EB5A-9AF7-A8E5-DA4523BCA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088213-8F80-7A85-354D-75B03730E9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556B7-0AF5-9868-8D4E-FB211ED2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0AC7-2674-4B82-8CCA-34EF877FEE8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4C4E7-8EE3-0F65-69BA-44F2F7151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1414A-493F-7D14-8DB7-953A3DF8C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344-2645-49ED-9A80-9D68EDF78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0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3868A-B545-B67A-8C0D-3C7900E5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28CC1-E1F1-52B8-7E9D-1B9A3A14F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B48E3-78D1-2842-AB00-E520A5EBD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0AC7-2674-4B82-8CCA-34EF877FEE8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F4FFB-3AD9-60AE-1B21-F1FB9F508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BCBE5-1AC4-856B-3F8E-2AEDD44B6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344-2645-49ED-9A80-9D68EDF78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5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1CEA59D-995D-F204-BABD-0DA15EB281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5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ebsite&#10;&#10;Description automatically generated">
            <a:extLst>
              <a:ext uri="{FF2B5EF4-FFF2-40B4-BE49-F238E27FC236}">
                <a16:creationId xmlns:a16="http://schemas.microsoft.com/office/drawing/2014/main" id="{D5850355-F926-59EB-70F5-FCA048C5D6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1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0C0128B0-7D90-E2D1-B63F-3DF10E388B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9FE405D9-AF0B-0C02-9A97-3F449F898D8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620CC51-B047-4A59-536F-17CF1654C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7845"/>
            <a:ext cx="10515600" cy="88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7C6019B-CAEA-B835-D16A-63CCFA49E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38556"/>
            <a:ext cx="665988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presentation title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01787C-2106-14B5-7584-D3D6E3361B9B}"/>
              </a:ext>
            </a:extLst>
          </p:cNvPr>
          <p:cNvSpPr txBox="1"/>
          <p:nvPr userDrawn="1"/>
        </p:nvSpPr>
        <p:spPr>
          <a:xfrm>
            <a:off x="807720" y="6522720"/>
            <a:ext cx="1051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© American College of Surgeons 2024. Content may not be reproduced or repurposed without the written permission of the American College of Surgeons. </a:t>
            </a:r>
          </a:p>
        </p:txBody>
      </p:sp>
    </p:spTree>
    <p:extLst>
      <p:ext uri="{BB962C8B-B14F-4D97-AF65-F5344CB8AC3E}">
        <p14:creationId xmlns:p14="http://schemas.microsoft.com/office/powerpoint/2010/main" val="260310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medium confidence">
            <a:extLst>
              <a:ext uri="{FF2B5EF4-FFF2-40B4-BE49-F238E27FC236}">
                <a16:creationId xmlns:a16="http://schemas.microsoft.com/office/drawing/2014/main" id="{9794233F-E0C2-681B-4F7D-B7AE175DEA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6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9FE405D9-AF0B-0C02-9A97-3F449F898D8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620CC51-B047-4A59-536F-17CF1654C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7845"/>
            <a:ext cx="10515600" cy="88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7C6019B-CAEA-B835-D16A-63CCFA49E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38556"/>
            <a:ext cx="665988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01787C-2106-14B5-7584-D3D6E3361B9B}"/>
              </a:ext>
            </a:extLst>
          </p:cNvPr>
          <p:cNvSpPr txBox="1"/>
          <p:nvPr userDrawn="1"/>
        </p:nvSpPr>
        <p:spPr>
          <a:xfrm>
            <a:off x="807720" y="6522720"/>
            <a:ext cx="1051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© American College of Surgeons 2023. Content may not be reproduced or repurposed without the written permission of the American College of Surgeons. </a:t>
            </a:r>
          </a:p>
        </p:txBody>
      </p:sp>
    </p:spTree>
    <p:extLst>
      <p:ext uri="{BB962C8B-B14F-4D97-AF65-F5344CB8AC3E}">
        <p14:creationId xmlns:p14="http://schemas.microsoft.com/office/powerpoint/2010/main" val="78227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oluwadare@facs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acs.org/quality-programs/cancer-programs/american-joint-committee-on-cancer/cancer-staging-systems/ajcc-cancer-surveillance-dl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265ED-2622-9491-2078-04EE1E28B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015AB8-F0BC-5527-71CE-71E8C5D1D0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54162" y="1331278"/>
            <a:ext cx="10157547" cy="1563687"/>
          </a:xfrm>
        </p:spPr>
        <p:txBody>
          <a:bodyPr/>
          <a:lstStyle/>
          <a:p>
            <a:r>
              <a:rPr lang="en-US" dirty="0"/>
              <a:t>AJCC Cancer Surveillance DLL V26 2026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ED8F1-0E79-2CBA-3033-4B4DFCA49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Daniel Oluwadare</a:t>
            </a:r>
          </a:p>
          <a:p>
            <a:r>
              <a:rPr lang="en-US" dirty="0"/>
              <a:t>Sr. Programmer Analyst</a:t>
            </a:r>
          </a:p>
        </p:txBody>
      </p:sp>
    </p:spTree>
    <p:extLst>
      <p:ext uri="{BB962C8B-B14F-4D97-AF65-F5344CB8AC3E}">
        <p14:creationId xmlns:p14="http://schemas.microsoft.com/office/powerpoint/2010/main" val="2552840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8A026-A91C-AA1F-E530-2AA6784A1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Versioning – AJCC 09.00.0001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88205E4-1C89-2536-C6D2-0DA9F1F7B5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3677" y="1307157"/>
            <a:ext cx="4973320" cy="4293966"/>
          </a:xfrm>
        </p:spPr>
        <p:txBody>
          <a:bodyPr/>
          <a:lstStyle/>
          <a:p>
            <a:r>
              <a:rPr lang="en-US" dirty="0"/>
              <a:t>09: Major version (big release, e.g., AJCC 9th Edition)</a:t>
            </a:r>
          </a:p>
          <a:p>
            <a:endParaRPr lang="en-US" dirty="0"/>
          </a:p>
          <a:p>
            <a:r>
              <a:rPr lang="en-US" dirty="0"/>
              <a:t>00 : Minor version (smaller updates, still 9th Edition)</a:t>
            </a:r>
          </a:p>
          <a:p>
            <a:endParaRPr lang="en-US" dirty="0"/>
          </a:p>
          <a:p>
            <a:r>
              <a:rPr lang="en-US" dirty="0"/>
              <a:t>0001: Build/revision (first build of 9.0)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25D022-BB7C-D794-37CB-224A73B8C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226" y="1307157"/>
            <a:ext cx="5545535" cy="15438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9E6834-B445-7DFB-C362-F8C1C9BC1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004" y="3638055"/>
            <a:ext cx="5542757" cy="1685161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64CE4079-2F3E-1396-E069-DA1F53E34445}"/>
              </a:ext>
            </a:extLst>
          </p:cNvPr>
          <p:cNvSpPr/>
          <p:nvPr/>
        </p:nvSpPr>
        <p:spPr>
          <a:xfrm rot="5400000">
            <a:off x="8615710" y="3117525"/>
            <a:ext cx="513348" cy="22772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420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026EB-9523-2C02-6793-91B9CE55B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7701-5E5D-0317-B632-FED199767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Changes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D3A3B-1F45-BFE5-3597-D6E1A6F8D6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File name: 	</a:t>
            </a:r>
            <a:r>
              <a:rPr lang="en-US" dirty="0">
                <a:solidFill>
                  <a:srgbClr val="FF0000"/>
                </a:solidFill>
              </a:rPr>
              <a:t>TNM9 09.XX.XX.XXXX.dll</a:t>
            </a:r>
            <a:r>
              <a:rPr lang="en-US" dirty="0"/>
              <a:t>		AJCC 09.XX.XXXX.dll</a:t>
            </a:r>
          </a:p>
          <a:p>
            <a:pPr>
              <a:lnSpc>
                <a:spcPct val="200000"/>
              </a:lnSpc>
            </a:pPr>
            <a:r>
              <a:rPr lang="en-US" dirty="0"/>
              <a:t>Test Harness: .</a:t>
            </a:r>
            <a:r>
              <a:rPr lang="en-US" dirty="0">
                <a:solidFill>
                  <a:srgbClr val="FF0000"/>
                </a:solidFill>
              </a:rPr>
              <a:t>NET 4.8        </a:t>
            </a:r>
            <a:r>
              <a:rPr lang="en-US" dirty="0"/>
              <a:t>	.NET 6</a:t>
            </a:r>
          </a:p>
          <a:p>
            <a:pPr>
              <a:lnSpc>
                <a:spcPct val="200000"/>
              </a:lnSpc>
            </a:pPr>
            <a:r>
              <a:rPr lang="en-US" dirty="0"/>
              <a:t>Optional JSON implementation: Return JSON for each disease</a:t>
            </a:r>
          </a:p>
          <a:p>
            <a:pPr>
              <a:lnSpc>
                <a:spcPct val="200000"/>
              </a:lnSpc>
            </a:pPr>
            <a:r>
              <a:rPr lang="en-US" dirty="0"/>
              <a:t>Update to release documentation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1EE688D-3271-6AA0-A560-45A6E1777D79}"/>
              </a:ext>
            </a:extLst>
          </p:cNvPr>
          <p:cNvCxnSpPr/>
          <p:nvPr/>
        </p:nvCxnSpPr>
        <p:spPr>
          <a:xfrm>
            <a:off x="6432883" y="1941093"/>
            <a:ext cx="8229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7E80A5C-A317-2DBF-E26F-1002D048F454}"/>
              </a:ext>
            </a:extLst>
          </p:cNvPr>
          <p:cNvCxnSpPr/>
          <p:nvPr/>
        </p:nvCxnSpPr>
        <p:spPr>
          <a:xfrm>
            <a:off x="4596063" y="2799348"/>
            <a:ext cx="8229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196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3B606-C834-A04C-10D4-1BBDE4C49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41986-F0C3-77D0-D471-6BDD87D4B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A4947-E6E8-3D6E-8081-BDCE38D0EC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Test release date – Sep. 30</a:t>
            </a:r>
          </a:p>
          <a:p>
            <a:pPr>
              <a:lnSpc>
                <a:spcPct val="200000"/>
              </a:lnSpc>
            </a:pPr>
            <a:r>
              <a:rPr lang="en-US" dirty="0"/>
              <a:t>Test feedback – Oct. 1 – Oct. 30</a:t>
            </a:r>
          </a:p>
          <a:p>
            <a:pPr>
              <a:lnSpc>
                <a:spcPct val="200000"/>
              </a:lnSpc>
            </a:pPr>
            <a:r>
              <a:rPr lang="en-US" dirty="0"/>
              <a:t>Release date – Dec. 19</a:t>
            </a:r>
          </a:p>
        </p:txBody>
      </p:sp>
    </p:spTree>
    <p:extLst>
      <p:ext uri="{BB962C8B-B14F-4D97-AF65-F5344CB8AC3E}">
        <p14:creationId xmlns:p14="http://schemas.microsoft.com/office/powerpoint/2010/main" val="913605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8E178-5353-DEC6-AA68-AAF7675B6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DFA6C-CBA6-DE43-DD8B-62138E415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Feedback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0DB09-DE58-83E1-E5F9-F6CBA05B32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Email: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doluwadare@facs.org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https://www.facs.org/quality-programs/cancer-programs/american-joint-committee-on-cancer/cancer-staging-systems/ajcc-cancer-surveillance-dll/</a:t>
            </a: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2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751F3-E395-DD48-62DC-AF38B3F93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1B3DD71-0214-D50D-FABE-D9E032AB8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744151"/>
            <a:ext cx="4085600" cy="45262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5C5E22-CECD-5E7E-1897-CE136998C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19" y="627655"/>
            <a:ext cx="4916152" cy="4642731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5638058D-4626-2726-B488-387F297460EB}"/>
              </a:ext>
            </a:extLst>
          </p:cNvPr>
          <p:cNvSpPr/>
          <p:nvPr/>
        </p:nvSpPr>
        <p:spPr>
          <a:xfrm>
            <a:off x="5430982" y="2549236"/>
            <a:ext cx="1782618" cy="2770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46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EB957-50DD-F44A-4533-8F564D37B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EBD88-F1A4-A591-394A-254909FEB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u="sng" dirty="0"/>
              <a:t>excluded</a:t>
            </a:r>
            <a:r>
              <a:rPr lang="en-US" dirty="0"/>
              <a:t> from the V26 DLL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30C5E-2F05-0AD5-78B0-0B83A93110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EOD data items</a:t>
            </a: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Summary Stage 2018</a:t>
            </a: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Grade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SSDI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30913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E8355-A289-3976-8C9D-F7FDC18CF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D5C82-A6AD-847F-5107-9B8EE0085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u="sng" dirty="0"/>
              <a:t>included</a:t>
            </a:r>
            <a:r>
              <a:rPr lang="en-US" dirty="0"/>
              <a:t> in the V26 DLL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62D97-DDCE-B155-82CF-F340E2C318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AJCC ID</a:t>
            </a: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TNM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Stage Group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US" sz="36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8226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8E4B6-C88D-D3D4-4655-B2FDF1956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E68EEE-9C78-E88D-4D95-9DC02C3AD3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Functional Changes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958A0-8741-1F27-CB6A-149E2985E8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765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4BA66-0DEE-FF3D-2BE9-14452AA32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Names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F3EFD96-9F8A-AAB2-751B-0BA11CDA9D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All functions will be renamed to reflect AJCC TNM</a:t>
            </a:r>
          </a:p>
          <a:p>
            <a:pPr>
              <a:lnSpc>
                <a:spcPct val="150000"/>
              </a:lnSpc>
            </a:pPr>
            <a:r>
              <a:rPr lang="en-US" dirty="0"/>
              <a:t>Functions or logic that are non-AJCC will result in an error</a:t>
            </a:r>
          </a:p>
          <a:p>
            <a:pPr>
              <a:lnSpc>
                <a:spcPct val="150000"/>
              </a:lnSpc>
            </a:pPr>
            <a:r>
              <a:rPr lang="en-US" dirty="0"/>
              <a:t>SQLite error codes have been added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8F0D2A-2938-2DF6-661A-BC2DA1D24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715" y="1644509"/>
            <a:ext cx="5472093" cy="14500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11B6EB-35A3-8C54-8BED-552734440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714" y="4074060"/>
            <a:ext cx="5472093" cy="1450051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C996FD1B-3087-4EF6-BEC3-DB2ABCDEA59D}"/>
              </a:ext>
            </a:extLst>
          </p:cNvPr>
          <p:cNvSpPr/>
          <p:nvPr/>
        </p:nvSpPr>
        <p:spPr>
          <a:xfrm rot="5400000">
            <a:off x="8615710" y="3470449"/>
            <a:ext cx="513348" cy="22772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4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87AE6-84A7-21DE-B8DA-CCB1BF40F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77A38-F0A3-0BAD-BE83-25FF64DC8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Storage – Hybrid Approach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0298A5-C8E1-FBD2-1346-3ED7D279C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207" y="1657196"/>
            <a:ext cx="5150125" cy="3825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F26326-952D-29B0-AF5D-6E07608C2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57196"/>
            <a:ext cx="4557155" cy="3825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7616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D194A-3946-96EE-0459-75EF648DD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F3A47-AC46-A14B-0DC5-A4F39AF96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Storage – SQLite?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051544-B885-39E2-AFC9-07172E61C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44" y="1588620"/>
            <a:ext cx="10794990" cy="282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11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BC02A-B5A7-78A2-DFA7-F0FF7476C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F9BEF-6B0A-09E1-AAF5-18514760F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Storage – </a:t>
            </a:r>
            <a:r>
              <a:rPr lang="en-US" dirty="0" err="1"/>
              <a:t>Flatbuffer</a:t>
            </a:r>
            <a:r>
              <a:rPr lang="en-US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B9816-8A33-AB92-3A79-CD3B9BCE0A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3C5DB-4DF1-D408-7BD1-849B179FED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Binary serialization format by Google</a:t>
            </a:r>
          </a:p>
          <a:p>
            <a:r>
              <a:rPr lang="en-US" dirty="0"/>
              <a:t>Fast to read</a:t>
            </a:r>
          </a:p>
          <a:p>
            <a:r>
              <a:rPr lang="en-US" dirty="0"/>
              <a:t>Efficient for storing structured table data from </a:t>
            </a:r>
          </a:p>
          <a:p>
            <a:r>
              <a:rPr lang="en-US" dirty="0"/>
              <a:t>Schema enforcement keeps SQL-derived data consistent</a:t>
            </a:r>
          </a:p>
          <a:p>
            <a:r>
              <a:rPr lang="en-US" dirty="0"/>
              <a:t>Good fit for embedding inside DLLs or distributing with apps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CF67DB-3AAF-435E-AC3F-33DCC0865F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3D6511-2E95-1EB0-C911-BEDC2D6EE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021" y="1721364"/>
            <a:ext cx="4557155" cy="38255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466ADF-4464-3E9B-4C9F-EDD5FDF37D7E}"/>
              </a:ext>
            </a:extLst>
          </p:cNvPr>
          <p:cNvSpPr txBox="1"/>
          <p:nvPr/>
        </p:nvSpPr>
        <p:spPr>
          <a:xfrm>
            <a:off x="7170821" y="6320155"/>
            <a:ext cx="447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https://flatbuffers.dev/languages/cpp/</a:t>
            </a:r>
          </a:p>
        </p:txBody>
      </p:sp>
    </p:spTree>
    <p:extLst>
      <p:ext uri="{BB962C8B-B14F-4D97-AF65-F5344CB8AC3E}">
        <p14:creationId xmlns:p14="http://schemas.microsoft.com/office/powerpoint/2010/main" val="271155565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_Option 1">
  <a:themeElements>
    <a:clrScheme name="Cancer Programs">
      <a:dk1>
        <a:srgbClr val="000000"/>
      </a:dk1>
      <a:lt1>
        <a:srgbClr val="FFFFFF"/>
      </a:lt1>
      <a:dk2>
        <a:srgbClr val="1F497D"/>
      </a:dk2>
      <a:lt2>
        <a:srgbClr val="FEF6E3"/>
      </a:lt2>
      <a:accent1>
        <a:srgbClr val="1A3875"/>
      </a:accent1>
      <a:accent2>
        <a:srgbClr val="E91F00"/>
      </a:accent2>
      <a:accent3>
        <a:srgbClr val="8AA3B0"/>
      </a:accent3>
      <a:accent4>
        <a:srgbClr val="0082B8"/>
      </a:accent4>
      <a:accent5>
        <a:srgbClr val="492436"/>
      </a:accent5>
      <a:accent6>
        <a:srgbClr val="D6DFE3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_Option 2">
  <a:themeElements>
    <a:clrScheme name="Cancer Programs">
      <a:dk1>
        <a:srgbClr val="000000"/>
      </a:dk1>
      <a:lt1>
        <a:srgbClr val="FFFFFF"/>
      </a:lt1>
      <a:dk2>
        <a:srgbClr val="1F497D"/>
      </a:dk2>
      <a:lt2>
        <a:srgbClr val="FEF6E3"/>
      </a:lt2>
      <a:accent1>
        <a:srgbClr val="1A3875"/>
      </a:accent1>
      <a:accent2>
        <a:srgbClr val="E91F00"/>
      </a:accent2>
      <a:accent3>
        <a:srgbClr val="8AA3B0"/>
      </a:accent3>
      <a:accent4>
        <a:srgbClr val="0082B8"/>
      </a:accent4>
      <a:accent5>
        <a:srgbClr val="492436"/>
      </a:accent5>
      <a:accent6>
        <a:srgbClr val="D6DFE3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llout Slide with Watermark">
  <a:themeElements>
    <a:clrScheme name="Cancer Programs">
      <a:dk1>
        <a:srgbClr val="000000"/>
      </a:dk1>
      <a:lt1>
        <a:srgbClr val="FFFFFF"/>
      </a:lt1>
      <a:dk2>
        <a:srgbClr val="1F497D"/>
      </a:dk2>
      <a:lt2>
        <a:srgbClr val="FEF6E3"/>
      </a:lt2>
      <a:accent1>
        <a:srgbClr val="1A3875"/>
      </a:accent1>
      <a:accent2>
        <a:srgbClr val="E91F00"/>
      </a:accent2>
      <a:accent3>
        <a:srgbClr val="8AA3B0"/>
      </a:accent3>
      <a:accent4>
        <a:srgbClr val="0082B8"/>
      </a:accent4>
      <a:accent5>
        <a:srgbClr val="492436"/>
      </a:accent5>
      <a:accent6>
        <a:srgbClr val="D6DFE3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ody Slides">
  <a:themeElements>
    <a:clrScheme name="Cancer Programs">
      <a:dk1>
        <a:srgbClr val="000000"/>
      </a:dk1>
      <a:lt1>
        <a:srgbClr val="FFFFFF"/>
      </a:lt1>
      <a:dk2>
        <a:srgbClr val="1F497D"/>
      </a:dk2>
      <a:lt2>
        <a:srgbClr val="FEF6E3"/>
      </a:lt2>
      <a:accent1>
        <a:srgbClr val="1A3875"/>
      </a:accent1>
      <a:accent2>
        <a:srgbClr val="E91F00"/>
      </a:accent2>
      <a:accent3>
        <a:srgbClr val="8AA3B0"/>
      </a:accent3>
      <a:accent4>
        <a:srgbClr val="0082B8"/>
      </a:accent4>
      <a:accent5>
        <a:srgbClr val="492436"/>
      </a:accent5>
      <a:accent6>
        <a:srgbClr val="D6DFE3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Cancer Programs">
      <a:dk1>
        <a:srgbClr val="000000"/>
      </a:dk1>
      <a:lt1>
        <a:srgbClr val="FFFFFF"/>
      </a:lt1>
      <a:dk2>
        <a:srgbClr val="1F497D"/>
      </a:dk2>
      <a:lt2>
        <a:srgbClr val="FEF6E3"/>
      </a:lt2>
      <a:accent1>
        <a:srgbClr val="1A3875"/>
      </a:accent1>
      <a:accent2>
        <a:srgbClr val="E91F00"/>
      </a:accent2>
      <a:accent3>
        <a:srgbClr val="8AA3B0"/>
      </a:accent3>
      <a:accent4>
        <a:srgbClr val="0082B8"/>
      </a:accent4>
      <a:accent5>
        <a:srgbClr val="492436"/>
      </a:accent5>
      <a:accent6>
        <a:srgbClr val="D6DFE3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Body Slides">
  <a:themeElements>
    <a:clrScheme name="Cancer Programs">
      <a:dk1>
        <a:srgbClr val="000000"/>
      </a:dk1>
      <a:lt1>
        <a:srgbClr val="FFFFFF"/>
      </a:lt1>
      <a:dk2>
        <a:srgbClr val="1F497D"/>
      </a:dk2>
      <a:lt2>
        <a:srgbClr val="FEF6E3"/>
      </a:lt2>
      <a:accent1>
        <a:srgbClr val="1A3875"/>
      </a:accent1>
      <a:accent2>
        <a:srgbClr val="E91F00"/>
      </a:accent2>
      <a:accent3>
        <a:srgbClr val="8AA3B0"/>
      </a:accent3>
      <a:accent4>
        <a:srgbClr val="0082B8"/>
      </a:accent4>
      <a:accent5>
        <a:srgbClr val="492436"/>
      </a:accent5>
      <a:accent6>
        <a:srgbClr val="D6DFE3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55692</TotalTime>
  <Words>492</Words>
  <Application>Microsoft Office PowerPoint</Application>
  <PresentationFormat>Widescreen</PresentationFormat>
  <Paragraphs>71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Aptos</vt:lpstr>
      <vt:lpstr>Arial</vt:lpstr>
      <vt:lpstr>Calibri</vt:lpstr>
      <vt:lpstr>Cambria</vt:lpstr>
      <vt:lpstr>Minion Pro SmBd</vt:lpstr>
      <vt:lpstr>Symbol</vt:lpstr>
      <vt:lpstr>Whitney Semibold</vt:lpstr>
      <vt:lpstr>Title Slide_Option 1</vt:lpstr>
      <vt:lpstr>Title Slide_Option 2</vt:lpstr>
      <vt:lpstr>Callout Slide with Watermark</vt:lpstr>
      <vt:lpstr>Body Slides</vt:lpstr>
      <vt:lpstr>Custom Design</vt:lpstr>
      <vt:lpstr>1_Body Slides</vt:lpstr>
      <vt:lpstr>PowerPoint Presentation</vt:lpstr>
      <vt:lpstr>PowerPoint Presentation</vt:lpstr>
      <vt:lpstr>What is excluded from the V26 DLL</vt:lpstr>
      <vt:lpstr>What is included in the V26 DLL</vt:lpstr>
      <vt:lpstr>PowerPoint Presentation</vt:lpstr>
      <vt:lpstr>Function Names</vt:lpstr>
      <vt:lpstr>Data Storage – Hybrid Approach</vt:lpstr>
      <vt:lpstr>Data Storage – SQLite? </vt:lpstr>
      <vt:lpstr>Data Storage – Flatbuffer?</vt:lpstr>
      <vt:lpstr>Versioning – AJCC 09.00.0001</vt:lpstr>
      <vt:lpstr>Other Changes</vt:lpstr>
      <vt:lpstr>Dates</vt:lpstr>
      <vt:lpstr>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dgress@facs.org</dc:creator>
  <cp:lastModifiedBy>Daniel Oluwadare</cp:lastModifiedBy>
  <cp:revision>67</cp:revision>
  <cp:lastPrinted>2023-09-08T12:16:35Z</cp:lastPrinted>
  <dcterms:created xsi:type="dcterms:W3CDTF">2022-08-24T20:32:50Z</dcterms:created>
  <dcterms:modified xsi:type="dcterms:W3CDTF">2025-09-22T16:10:01Z</dcterms:modified>
</cp:coreProperties>
</file>