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sldIdLst>
    <p:sldId id="256" r:id="rId2"/>
    <p:sldId id="258" r:id="rId3"/>
    <p:sldId id="296" r:id="rId4"/>
    <p:sldId id="260" r:id="rId5"/>
    <p:sldId id="276" r:id="rId6"/>
    <p:sldId id="295" r:id="rId7"/>
    <p:sldId id="298" r:id="rId8"/>
    <p:sldId id="297" r:id="rId9"/>
    <p:sldId id="277" r:id="rId10"/>
    <p:sldId id="288" r:id="rId11"/>
    <p:sldId id="290" r:id="rId12"/>
    <p:sldId id="289" r:id="rId13"/>
    <p:sldId id="283" r:id="rId14"/>
    <p:sldId id="281" r:id="rId15"/>
    <p:sldId id="29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5036" autoAdjust="0"/>
  </p:normalViewPr>
  <p:slideViewPr>
    <p:cSldViewPr snapToGrid="0">
      <p:cViewPr varScale="1">
        <p:scale>
          <a:sx n="90" d="100"/>
          <a:sy n="90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07B96-AFB6-4C7E-BD5E-72D79EA342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087A8-4B09-4CC2-990A-C50365F60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E087A8-4B09-4CC2-990A-C50365F608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4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014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2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369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8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1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7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8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8844047E-06C0-42FF-953D-2B17A7DD10A9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FCBB159F-35AD-421A-AF33-3BF6A351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9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B985-CDA9-7BE2-46AE-A88B51A0D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482" y="1160441"/>
            <a:ext cx="7615493" cy="22685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NAACCR Data Standards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V26 Revisions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97EF5-3C3B-D1E3-E402-7477FD84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482" y="3429000"/>
            <a:ext cx="6194611" cy="1160213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Stephanie Hill, MPH, ODS-C</a:t>
            </a:r>
          </a:p>
        </p:txBody>
      </p:sp>
    </p:spTree>
    <p:extLst>
      <p:ext uri="{BB962C8B-B14F-4D97-AF65-F5344CB8AC3E}">
        <p14:creationId xmlns:p14="http://schemas.microsoft.com/office/powerpoint/2010/main" val="1981108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337EEB-6EF6-9C6B-9885-8C3E14D547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 Retirements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D584542-F5B7-53B6-54A0-197242145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00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E4D863-A28C-2FD0-C924-C3945AF0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262394"/>
            <a:ext cx="10488347" cy="76854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Retirement 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732D8D-5093-6795-1A91-AD59634F3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812" y="1030942"/>
            <a:ext cx="10085294" cy="582705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item name &amp; number are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retained in 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NAACCR data dictionary.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longer maintained by any standard setting agency (for any years).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longer collected as part of the standard NAACCR layout (for any years).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longer included in the NAACCR data transmission layout (for any years).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NAACCR Edits are no longer supported or maintained.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 registries that wish to continue collection may do so in a custom user dictionary, but they are not transmitted to NAACCR, SEER, or NPCR.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Hospital registries that wish to continue collection may do so in user-defined fields, but they are not transmitted to the central registry nor NCDB.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previously collected in the retired field may be retained.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099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00FDF9-14CD-10B9-7E6A-B94F3E831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262393"/>
            <a:ext cx="10318018" cy="14289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C8FB8-48AF-326F-BD71-323CF457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94" y="1828800"/>
            <a:ext cx="9807388" cy="43513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conversion necessary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Pediatric Stage [1120], Pediatric Staging System [1130] Pediatric Staged By [1140]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NPCR Derived AJCC TNM Clin, Path &amp; Stage Group [3645-3647]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Comorbid/Complications 1-10 [3110-364]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required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 [220]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21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30AB51-51A6-6FC7-68D4-5A063D3DB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129" y="758952"/>
            <a:ext cx="9756063" cy="404164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Changes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01C68-98DD-19AB-582C-0817B37F78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60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31027-B287-C86D-0FB4-E9F4CD713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4EA06-B674-97B9-7F6E-DBC7238DE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490994"/>
            <a:ext cx="10554462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New/Revised Derived/Calculated Data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AA0E2-2EB2-8454-22BF-922C7BD7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95400"/>
            <a:ext cx="9342882" cy="48847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Geocoding Score &amp; Geocoding Accuracy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new data items generated by the NAACCR geocoder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RUCA 2020 &amp; URIC 2020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new data items generated by NAACCR*Prep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RUCA &amp; URIC 2000 &amp; 2010 [339, 341, 345, 346]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codes/definitions for 4 data items generated by NAACCR*Prep</a:t>
            </a:r>
          </a:p>
        </p:txBody>
      </p:sp>
    </p:spTree>
    <p:extLst>
      <p:ext uri="{BB962C8B-B14F-4D97-AF65-F5344CB8AC3E}">
        <p14:creationId xmlns:p14="http://schemas.microsoft.com/office/powerpoint/2010/main" val="2477792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09EFDC-1319-0371-1D96-79D035957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Details on all changes will be available in the NAACCR v26 Implementation Guidelines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9875DE-35A9-DA79-BCCE-5ACE81D1A8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Expected August 2025</a:t>
            </a:r>
          </a:p>
        </p:txBody>
      </p:sp>
    </p:spTree>
    <p:extLst>
      <p:ext uri="{BB962C8B-B14F-4D97-AF65-F5344CB8AC3E}">
        <p14:creationId xmlns:p14="http://schemas.microsoft.com/office/powerpoint/2010/main" val="324575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5D4AB-F8E5-809B-D320-5D513233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262393"/>
            <a:ext cx="10551100" cy="14289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 of Approved v26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FF2BA-6B4C-8A57-C826-B884DCD65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828800"/>
            <a:ext cx="9346244" cy="4351337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New Directly Coded Data Items</a:t>
            </a:r>
          </a:p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New Schema for Existing SSDI</a:t>
            </a:r>
          </a:p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New derived/calculated data items (central registry only)</a:t>
            </a:r>
          </a:p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Revisions to derived/calculated data items (central registry only)</a:t>
            </a:r>
          </a:p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 Retirements</a:t>
            </a: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09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4AE4F0-656A-9A03-7E92-A658645A4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New Directly Coded Data Items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139E3C9-3084-2056-5817-1C4AF20E29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3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E13A8-9CEF-D6C0-87B6-7BCA52A2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757694"/>
            <a:ext cx="10730394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Lung Spread Through Air Spaces (STAS)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152AC-AD1F-E806-DEB8-ACA24BBEE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647824"/>
            <a:ext cx="10416629" cy="49477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SSDI (SEER API)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Length: 1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years: 2026+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Schema(s): </a:t>
            </a:r>
          </a:p>
          <a:p>
            <a:pPr lvl="1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09360: Lung (2026+)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82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1065C-D1B2-44A4-E05E-082D9BE1A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F73D5-EE25-137F-6589-3F149A87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757694"/>
            <a:ext cx="10402062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Residual Cancer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FF01D-96BB-3DD7-E0A2-1F012D48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2" y="1781174"/>
            <a:ext cx="9633114" cy="481443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SSDI (SEER API)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Length: 5 (X.XXX)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years: 2026+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Schema(s): </a:t>
            </a:r>
          </a:p>
          <a:p>
            <a:pPr marL="514350" lvl="1" indent="-1714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00480: Breast</a:t>
            </a:r>
          </a:p>
          <a:p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98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88901-212D-B74C-4F38-F5DF74459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F09D7-4D00-F695-D77A-D9B120EB4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748169"/>
            <a:ext cx="10402062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Residual Cancer Burden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A83BD-EDE7-47B1-95C4-64B07940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2" y="1581150"/>
            <a:ext cx="9633114" cy="50144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ew SSDI (SEER API)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Length: 1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years: 2026+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Schema(s): </a:t>
            </a:r>
          </a:p>
          <a:p>
            <a:pPr marL="514350" lvl="1" indent="-1714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00480: Breast</a:t>
            </a:r>
          </a:p>
          <a:p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5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BA3DB-A5F2-51B8-BC05-854F2AA54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A93E5-FD46-C415-FA05-F1716CA7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748169"/>
            <a:ext cx="10402062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 Assigned at Birth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EF350-7688-431E-ACEE-E31EE54D1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2" y="1581150"/>
            <a:ext cx="9633114" cy="50144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New demographic (patient level)</a:t>
            </a:r>
          </a:p>
          <a:p>
            <a:pPr lvl="1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Replaces existing Sex [220] for ALL diagnosis years – conversion required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Length: 1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years: All diagnosis years</a:t>
            </a:r>
          </a:p>
          <a:p>
            <a:pPr marL="102870" indent="-285750"/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63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4497F-5B20-B9AF-325E-3B87F8739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3667A5-0B5A-272C-E71E-329E83B34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New Schema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558BA00-4E61-AE2D-6D92-F92F36898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4800600"/>
            <a:ext cx="9251442" cy="169164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 SSDI</a:t>
            </a:r>
          </a:p>
        </p:txBody>
      </p:sp>
    </p:spTree>
    <p:extLst>
      <p:ext uri="{BB962C8B-B14F-4D97-AF65-F5344CB8AC3E}">
        <p14:creationId xmlns:p14="http://schemas.microsoft.com/office/powerpoint/2010/main" val="112666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D89E3-2148-519B-C131-E8BD7EC6C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ABC3-1B7B-6FF9-B573-E5914248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03" y="519569"/>
            <a:ext cx="10730394" cy="6161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Microsatellite Instability: Corpus Uteri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EEDD8-4746-1ABE-2513-5C945ECC9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295400"/>
            <a:ext cx="9190482" cy="48847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New schema for SSDI Microsatellite Instability (MSI) [3890] (SEER API)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Length: 1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years: 2026+</a:t>
            </a:r>
          </a:p>
          <a:p>
            <a:pPr marL="102870" indent="-285750"/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Schema(s): </a:t>
            </a:r>
          </a:p>
          <a:p>
            <a:pPr marL="514350" lvl="1" indent="-171450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00530: Corpus Uteri Carcinoma</a:t>
            </a:r>
          </a:p>
        </p:txBody>
      </p:sp>
    </p:spTree>
    <p:extLst>
      <p:ext uri="{BB962C8B-B14F-4D97-AF65-F5344CB8AC3E}">
        <p14:creationId xmlns:p14="http://schemas.microsoft.com/office/powerpoint/2010/main" val="218520636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19576</TotalTime>
  <Words>497</Words>
  <Application>Microsoft Office PowerPoint</Application>
  <PresentationFormat>Widescreen</PresentationFormat>
  <Paragraphs>69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Century Schoolbook</vt:lpstr>
      <vt:lpstr>Wingdings 2</vt:lpstr>
      <vt:lpstr>View</vt:lpstr>
      <vt:lpstr>NAACCR Data Standards  V26 Revisions</vt:lpstr>
      <vt:lpstr>Summary of Approved v26 Changes</vt:lpstr>
      <vt:lpstr>4 New Directly Coded Data Items</vt:lpstr>
      <vt:lpstr>Lung Spread Through Air Spaces (STAS)</vt:lpstr>
      <vt:lpstr>Residual Cancer Burden</vt:lpstr>
      <vt:lpstr>Residual Cancer Burden Class</vt:lpstr>
      <vt:lpstr>Sex Assigned at Birth</vt:lpstr>
      <vt:lpstr>1 New Schema </vt:lpstr>
      <vt:lpstr>Microsatellite Instability: Corpus Uteri</vt:lpstr>
      <vt:lpstr>17 Retirements</vt:lpstr>
      <vt:lpstr>Retirement Definition</vt:lpstr>
      <vt:lpstr>Retirements</vt:lpstr>
      <vt:lpstr>Other Changes</vt:lpstr>
      <vt:lpstr>New/Revised Derived/Calculated Data Items</vt:lpstr>
      <vt:lpstr>Details on all changes will be available in the NAACCR v26 Implementation Guidelines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MLTG Recommendations</dc:title>
  <dc:creator>Stephanie Hill</dc:creator>
  <cp:lastModifiedBy>Lori Havener</cp:lastModifiedBy>
  <cp:revision>56</cp:revision>
  <dcterms:created xsi:type="dcterms:W3CDTF">2024-02-22T15:10:47Z</dcterms:created>
  <dcterms:modified xsi:type="dcterms:W3CDTF">2025-04-23T20:13:01Z</dcterms:modified>
</cp:coreProperties>
</file>