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8" r:id="rId1"/>
  </p:sldMasterIdLst>
  <p:notesMasterIdLst>
    <p:notesMasterId r:id="rId12"/>
  </p:notesMasterIdLst>
  <p:sldIdLst>
    <p:sldId id="256" r:id="rId2"/>
    <p:sldId id="262" r:id="rId3"/>
    <p:sldId id="261" r:id="rId4"/>
    <p:sldId id="258" r:id="rId5"/>
    <p:sldId id="263" r:id="rId6"/>
    <p:sldId id="257" r:id="rId7"/>
    <p:sldId id="259" r:id="rId8"/>
    <p:sldId id="265" r:id="rId9"/>
    <p:sldId id="260"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5" autoAdjust="0"/>
    <p:restoredTop sz="91706" autoAdjust="0"/>
  </p:normalViewPr>
  <p:slideViewPr>
    <p:cSldViewPr snapToGrid="0">
      <p:cViewPr varScale="1">
        <p:scale>
          <a:sx n="105" d="100"/>
          <a:sy n="105" d="100"/>
        </p:scale>
        <p:origin x="696" y="114"/>
      </p:cViewPr>
      <p:guideLst/>
    </p:cSldViewPr>
  </p:slideViewPr>
  <p:outlineViewPr>
    <p:cViewPr>
      <p:scale>
        <a:sx n="33" d="100"/>
        <a:sy n="33" d="100"/>
      </p:scale>
      <p:origin x="0" y="-4638"/>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3" d="100"/>
          <a:sy n="83" d="100"/>
        </p:scale>
        <p:origin x="38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8EDB54-1952-4648-B184-029E349A400B}" type="datetimeFigureOut">
              <a:rPr lang="en-US" smtClean="0"/>
              <a:t>4/16/2025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A73A19-9D08-4B47-ADD1-C1358C2DA685}" type="slidenum">
              <a:rPr lang="en-US" smtClean="0"/>
              <a:t>‹#›</a:t>
            </a:fld>
            <a:endParaRPr lang="en-US"/>
          </a:p>
        </p:txBody>
      </p:sp>
    </p:spTree>
    <p:extLst>
      <p:ext uri="{BB962C8B-B14F-4D97-AF65-F5344CB8AC3E}">
        <p14:creationId xmlns:p14="http://schemas.microsoft.com/office/powerpoint/2010/main" val="3309092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A73A19-9D08-4B47-ADD1-C1358C2DA685}" type="slidenum">
              <a:rPr lang="en-US" smtClean="0"/>
              <a:t>1</a:t>
            </a:fld>
            <a:endParaRPr lang="en-US"/>
          </a:p>
        </p:txBody>
      </p:sp>
    </p:spTree>
    <p:extLst>
      <p:ext uri="{BB962C8B-B14F-4D97-AF65-F5344CB8AC3E}">
        <p14:creationId xmlns:p14="http://schemas.microsoft.com/office/powerpoint/2010/main" val="33906028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A73A19-9D08-4B47-ADD1-C1358C2DA685}" type="slidenum">
              <a:rPr lang="en-US" smtClean="0"/>
              <a:t>10</a:t>
            </a:fld>
            <a:endParaRPr lang="en-US"/>
          </a:p>
        </p:txBody>
      </p:sp>
    </p:spTree>
    <p:extLst>
      <p:ext uri="{BB962C8B-B14F-4D97-AF65-F5344CB8AC3E}">
        <p14:creationId xmlns:p14="http://schemas.microsoft.com/office/powerpoint/2010/main" val="1930990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A73A19-9D08-4B47-ADD1-C1358C2DA685}" type="slidenum">
              <a:rPr lang="en-US" smtClean="0"/>
              <a:t>2</a:t>
            </a:fld>
            <a:endParaRPr lang="en-US"/>
          </a:p>
        </p:txBody>
      </p:sp>
    </p:spTree>
    <p:extLst>
      <p:ext uri="{BB962C8B-B14F-4D97-AF65-F5344CB8AC3E}">
        <p14:creationId xmlns:p14="http://schemas.microsoft.com/office/powerpoint/2010/main" val="3769335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A73A19-9D08-4B47-ADD1-C1358C2DA685}" type="slidenum">
              <a:rPr lang="en-US" smtClean="0"/>
              <a:t>3</a:t>
            </a:fld>
            <a:endParaRPr lang="en-US"/>
          </a:p>
        </p:txBody>
      </p:sp>
    </p:spTree>
    <p:extLst>
      <p:ext uri="{BB962C8B-B14F-4D97-AF65-F5344CB8AC3E}">
        <p14:creationId xmlns:p14="http://schemas.microsoft.com/office/powerpoint/2010/main" val="31363561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A73A19-9D08-4B47-ADD1-C1358C2DA685}" type="slidenum">
              <a:rPr lang="en-US" smtClean="0"/>
              <a:t>4</a:t>
            </a:fld>
            <a:endParaRPr lang="en-US"/>
          </a:p>
        </p:txBody>
      </p:sp>
    </p:spTree>
    <p:extLst>
      <p:ext uri="{BB962C8B-B14F-4D97-AF65-F5344CB8AC3E}">
        <p14:creationId xmlns:p14="http://schemas.microsoft.com/office/powerpoint/2010/main" val="35477700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A73A19-9D08-4B47-ADD1-C1358C2DA685}" type="slidenum">
              <a:rPr lang="en-US" smtClean="0"/>
              <a:t>5</a:t>
            </a:fld>
            <a:endParaRPr lang="en-US"/>
          </a:p>
        </p:txBody>
      </p:sp>
    </p:spTree>
    <p:extLst>
      <p:ext uri="{BB962C8B-B14F-4D97-AF65-F5344CB8AC3E}">
        <p14:creationId xmlns:p14="http://schemas.microsoft.com/office/powerpoint/2010/main" val="40833625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A73A19-9D08-4B47-ADD1-C1358C2DA685}" type="slidenum">
              <a:rPr lang="en-US" smtClean="0"/>
              <a:t>6</a:t>
            </a:fld>
            <a:endParaRPr lang="en-US"/>
          </a:p>
        </p:txBody>
      </p:sp>
    </p:spTree>
    <p:extLst>
      <p:ext uri="{BB962C8B-B14F-4D97-AF65-F5344CB8AC3E}">
        <p14:creationId xmlns:p14="http://schemas.microsoft.com/office/powerpoint/2010/main" val="38633240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A73A19-9D08-4B47-ADD1-C1358C2DA685}" type="slidenum">
              <a:rPr lang="en-US" smtClean="0"/>
              <a:t>7</a:t>
            </a:fld>
            <a:endParaRPr lang="en-US"/>
          </a:p>
        </p:txBody>
      </p:sp>
    </p:spTree>
    <p:extLst>
      <p:ext uri="{BB962C8B-B14F-4D97-AF65-F5344CB8AC3E}">
        <p14:creationId xmlns:p14="http://schemas.microsoft.com/office/powerpoint/2010/main" val="13199544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A73A19-9D08-4B47-ADD1-C1358C2DA685}" type="slidenum">
              <a:rPr lang="en-US" smtClean="0"/>
              <a:t>8</a:t>
            </a:fld>
            <a:endParaRPr lang="en-US"/>
          </a:p>
        </p:txBody>
      </p:sp>
    </p:spTree>
    <p:extLst>
      <p:ext uri="{BB962C8B-B14F-4D97-AF65-F5344CB8AC3E}">
        <p14:creationId xmlns:p14="http://schemas.microsoft.com/office/powerpoint/2010/main" val="20137364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73A19-9D08-4B47-ADD1-C1358C2DA685}" type="slidenum">
              <a:rPr lang="en-US" smtClean="0"/>
              <a:t>9</a:t>
            </a:fld>
            <a:endParaRPr lang="en-US"/>
          </a:p>
        </p:txBody>
      </p:sp>
    </p:spTree>
    <p:extLst>
      <p:ext uri="{BB962C8B-B14F-4D97-AF65-F5344CB8AC3E}">
        <p14:creationId xmlns:p14="http://schemas.microsoft.com/office/powerpoint/2010/main" val="811238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03678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84387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075286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384701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552187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565621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09591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05505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9415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4/16/2025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27368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4/16/2025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52500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4/16/2025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82801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4/16/2025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53438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4/16/2025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46044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4/16/2025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1492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4/16/2025</a:t>
            </a:fld>
            <a:endParaRPr lang="en-US" dirty="0"/>
          </a:p>
        </p:txBody>
      </p:sp>
    </p:spTree>
    <p:extLst>
      <p:ext uri="{BB962C8B-B14F-4D97-AF65-F5344CB8AC3E}">
        <p14:creationId xmlns:p14="http://schemas.microsoft.com/office/powerpoint/2010/main" val="2989879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4/16/2025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41572456"/>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 id="214748371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api.seer.cancer.gov/doc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api.seer.cancer.gov/rest/staging/eod/latest/stag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api.seer.cancer.gov/rest/staging/pediatric/latest/stage/"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github.com/imsweb/staging-client-csharp" TargetMode="External"/><Relationship Id="rId3" Type="http://schemas.openxmlformats.org/officeDocument/2006/relationships/hyperlink" Target="https://api.seer.cancer.gov/" TargetMode="External"/><Relationship Id="rId7" Type="http://schemas.openxmlformats.org/officeDocument/2006/relationships/hyperlink" Target="https://github.com/imsweb/staging-client-java/wiki"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github.com/imsweb/staging-client-java" TargetMode="External"/><Relationship Id="rId5" Type="http://schemas.openxmlformats.org/officeDocument/2006/relationships/hyperlink" Target="https://api.seer.cancer.gov/swagger-ui/index.html#/staging" TargetMode="External"/><Relationship Id="rId4" Type="http://schemas.openxmlformats.org/officeDocument/2006/relationships/hyperlink" Target="https://api.seer.cancer.gov/usage" TargetMode="External"/><Relationship Id="rId9" Type="http://schemas.openxmlformats.org/officeDocument/2006/relationships/hyperlink" Target="https://github.com/imsweb/staging-client-csharp/wiki"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api.seer.cancer.gov/doc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seer.cancer.gov/oncologytoolbox" TargetMode="External"/><Relationship Id="rId4" Type="http://schemas.openxmlformats.org/officeDocument/2006/relationships/hyperlink" Target="https://www.fda.gov/Drugs/InformationOnDrugs/ucm142438.htm"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Constantia" panose="02030602050306030303" pitchFamily="18" charset="0"/>
              </a:rPr>
              <a:t>SEER*RSA and </a:t>
            </a:r>
            <a:br>
              <a:rPr lang="en-US" dirty="0">
                <a:latin typeface="Constantia" panose="02030602050306030303" pitchFamily="18" charset="0"/>
              </a:rPr>
            </a:br>
            <a:r>
              <a:rPr lang="en-US" dirty="0">
                <a:latin typeface="Constantia" panose="02030602050306030303" pitchFamily="18" charset="0"/>
              </a:rPr>
              <a:t>SEER Staging API</a:t>
            </a:r>
          </a:p>
        </p:txBody>
      </p:sp>
      <p:sp>
        <p:nvSpPr>
          <p:cNvPr id="3" name="Subtitle 2"/>
          <p:cNvSpPr>
            <a:spLocks noGrp="1"/>
          </p:cNvSpPr>
          <p:nvPr>
            <p:ph type="subTitle" idx="1"/>
          </p:nvPr>
        </p:nvSpPr>
        <p:spPr/>
        <p:txBody>
          <a:bodyPr/>
          <a:lstStyle/>
          <a:p>
            <a:r>
              <a:rPr lang="en-US" dirty="0">
                <a:latin typeface="Constantia" panose="02030602050306030303" pitchFamily="18" charset="0"/>
                <a:cs typeface="Andalus" panose="02020603050405020304" pitchFamily="18" charset="-78"/>
              </a:rPr>
              <a:t>Nicki Schussler &amp; Chuck May</a:t>
            </a:r>
          </a:p>
        </p:txBody>
      </p:sp>
    </p:spTree>
    <p:extLst>
      <p:ext uri="{BB962C8B-B14F-4D97-AF65-F5344CB8AC3E}">
        <p14:creationId xmlns:p14="http://schemas.microsoft.com/office/powerpoint/2010/main" val="4116063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1F8CCA-4F7F-829E-75F4-DE9BDB2C33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2D7CF3-85B4-0DB2-9343-2AF616E80F24}"/>
              </a:ext>
            </a:extLst>
          </p:cNvPr>
          <p:cNvSpPr>
            <a:spLocks noGrp="1"/>
          </p:cNvSpPr>
          <p:nvPr>
            <p:ph type="title"/>
          </p:nvPr>
        </p:nvSpPr>
        <p:spPr>
          <a:xfrm>
            <a:off x="677334" y="609600"/>
            <a:ext cx="8596668" cy="770792"/>
          </a:xfrm>
        </p:spPr>
        <p:txBody>
          <a:bodyPr/>
          <a:lstStyle/>
          <a:p>
            <a:r>
              <a:rPr lang="en-US" dirty="0"/>
              <a:t>Closing Notes</a:t>
            </a:r>
          </a:p>
        </p:txBody>
      </p:sp>
      <p:sp>
        <p:nvSpPr>
          <p:cNvPr id="3" name="Content Placeholder 2">
            <a:extLst>
              <a:ext uri="{FF2B5EF4-FFF2-40B4-BE49-F238E27FC236}">
                <a16:creationId xmlns:a16="http://schemas.microsoft.com/office/drawing/2014/main" id="{E634A30F-3425-BA20-56EB-A1510D7FF58A}"/>
              </a:ext>
            </a:extLst>
          </p:cNvPr>
          <p:cNvSpPr>
            <a:spLocks noGrp="1"/>
          </p:cNvSpPr>
          <p:nvPr>
            <p:ph idx="1"/>
          </p:nvPr>
        </p:nvSpPr>
        <p:spPr>
          <a:xfrm>
            <a:off x="677334" y="1481328"/>
            <a:ext cx="8596668" cy="4331434"/>
          </a:xfrm>
        </p:spPr>
        <p:txBody>
          <a:bodyPr>
            <a:normAutofit/>
          </a:bodyPr>
          <a:lstStyle/>
          <a:p>
            <a:r>
              <a:rPr lang="en-US" sz="2000" dirty="0"/>
              <a:t>SEER*API documentation at </a:t>
            </a:r>
            <a:r>
              <a:rPr lang="en-US" sz="2000" dirty="0">
                <a:hlinkClick r:id="rId3"/>
              </a:rPr>
              <a:t>https://api.seer.cancer.gov/docs</a:t>
            </a:r>
            <a:endParaRPr lang="en-US" sz="2000" dirty="0"/>
          </a:p>
          <a:p>
            <a:pPr lvl="1"/>
            <a:r>
              <a:rPr lang="en-US" sz="2000" dirty="0"/>
              <a:t>Other specific links listed throughout the presentation</a:t>
            </a:r>
          </a:p>
          <a:p>
            <a:pPr lvl="1"/>
            <a:r>
              <a:rPr lang="en-US" sz="2000" dirty="0"/>
              <a:t>Many resources, including Staging, can be found here</a:t>
            </a:r>
          </a:p>
          <a:p>
            <a:r>
              <a:rPr lang="en-US" sz="2000" dirty="0"/>
              <a:t>SEER Staging API includes </a:t>
            </a:r>
          </a:p>
          <a:p>
            <a:pPr lvl="1"/>
            <a:r>
              <a:rPr lang="en-US" sz="2000" dirty="0"/>
              <a:t>EOD 2018 includes Summary Stage 2018, Grades, SSDIs</a:t>
            </a:r>
          </a:p>
          <a:p>
            <a:pPr lvl="1"/>
            <a:r>
              <a:rPr lang="en-US" sz="2000" dirty="0"/>
              <a:t>Pediatric includes PDCS and Pediatric SSDIs</a:t>
            </a:r>
          </a:p>
          <a:p>
            <a:r>
              <a:rPr lang="en-US" sz="2000" dirty="0"/>
              <a:t>All APIs discussed are available </a:t>
            </a:r>
            <a:r>
              <a:rPr lang="en-US" sz="2000" b="1" u="sng" dirty="0"/>
              <a:t>today</a:t>
            </a:r>
            <a:r>
              <a:rPr lang="en-US" sz="2000" dirty="0"/>
              <a:t> in 2025 versions </a:t>
            </a:r>
          </a:p>
          <a:p>
            <a:pPr lvl="1"/>
            <a:r>
              <a:rPr lang="en-US" sz="1800" dirty="0"/>
              <a:t>EOD v3.2; PDCS v1.2</a:t>
            </a:r>
          </a:p>
          <a:p>
            <a:r>
              <a:rPr lang="en-US" sz="2000" dirty="0"/>
              <a:t>Technical questions? Nicki Schussler (SchusslerN@imsweb.com)</a:t>
            </a:r>
          </a:p>
        </p:txBody>
      </p:sp>
    </p:spTree>
    <p:extLst>
      <p:ext uri="{BB962C8B-B14F-4D97-AF65-F5344CB8AC3E}">
        <p14:creationId xmlns:p14="http://schemas.microsoft.com/office/powerpoint/2010/main" val="4229895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8AC89A-8251-C34B-0233-0C20B07AB7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51BF80-AD1A-0A06-E113-291D85E49757}"/>
              </a:ext>
            </a:extLst>
          </p:cNvPr>
          <p:cNvSpPr>
            <a:spLocks noGrp="1"/>
          </p:cNvSpPr>
          <p:nvPr>
            <p:ph type="title"/>
          </p:nvPr>
        </p:nvSpPr>
        <p:spPr>
          <a:xfrm>
            <a:off x="677334" y="609600"/>
            <a:ext cx="8596668" cy="770792"/>
          </a:xfrm>
        </p:spPr>
        <p:txBody>
          <a:bodyPr/>
          <a:lstStyle/>
          <a:p>
            <a:r>
              <a:rPr lang="en-US" dirty="0"/>
              <a:t>Introduction Notes</a:t>
            </a:r>
          </a:p>
        </p:txBody>
      </p:sp>
      <p:sp>
        <p:nvSpPr>
          <p:cNvPr id="3" name="Content Placeholder 2">
            <a:extLst>
              <a:ext uri="{FF2B5EF4-FFF2-40B4-BE49-F238E27FC236}">
                <a16:creationId xmlns:a16="http://schemas.microsoft.com/office/drawing/2014/main" id="{C80DCB86-8E38-443F-40E3-A0ADA4CD4C6E}"/>
              </a:ext>
            </a:extLst>
          </p:cNvPr>
          <p:cNvSpPr>
            <a:spLocks noGrp="1"/>
          </p:cNvSpPr>
          <p:nvPr>
            <p:ph idx="1"/>
          </p:nvPr>
        </p:nvSpPr>
        <p:spPr>
          <a:xfrm>
            <a:off x="677334" y="1481328"/>
            <a:ext cx="8596668" cy="4331434"/>
          </a:xfrm>
        </p:spPr>
        <p:txBody>
          <a:bodyPr>
            <a:normAutofit/>
          </a:bodyPr>
          <a:lstStyle/>
          <a:p>
            <a:r>
              <a:rPr lang="en-US" sz="2000" dirty="0"/>
              <a:t>As mentioned!   AJCC is updating their API</a:t>
            </a:r>
          </a:p>
          <a:p>
            <a:pPr lvl="1"/>
            <a:r>
              <a:rPr lang="en-US" sz="2000" dirty="0"/>
              <a:t>New AJCC API will NOT include </a:t>
            </a:r>
          </a:p>
          <a:p>
            <a:pPr lvl="2"/>
            <a:r>
              <a:rPr lang="en-US" sz="2000" dirty="0"/>
              <a:t>EOD 2018</a:t>
            </a:r>
          </a:p>
          <a:p>
            <a:pPr lvl="2"/>
            <a:r>
              <a:rPr lang="en-US" sz="2000" dirty="0"/>
              <a:t>SSDIs</a:t>
            </a:r>
          </a:p>
          <a:p>
            <a:pPr lvl="2"/>
            <a:r>
              <a:rPr lang="en-US" sz="2000" dirty="0"/>
              <a:t>Summary Stage </a:t>
            </a:r>
          </a:p>
          <a:p>
            <a:pPr lvl="2"/>
            <a:r>
              <a:rPr lang="en-US" sz="2000" dirty="0"/>
              <a:t>Grade</a:t>
            </a:r>
          </a:p>
          <a:p>
            <a:r>
              <a:rPr lang="en-US" sz="2000" dirty="0"/>
              <a:t>All APIs discussed are available today in 2025 versions</a:t>
            </a:r>
          </a:p>
          <a:p>
            <a:pPr lvl="1"/>
            <a:r>
              <a:rPr lang="en-US" sz="2000" dirty="0"/>
              <a:t>Some vendors are already interacting with Pediatric Data Collection System</a:t>
            </a:r>
          </a:p>
          <a:p>
            <a:r>
              <a:rPr lang="en-US" sz="2000" dirty="0"/>
              <a:t>Technical questions? Nicki Schussler (SchusslerN@imsweb.com)</a:t>
            </a:r>
          </a:p>
        </p:txBody>
      </p:sp>
    </p:spTree>
    <p:extLst>
      <p:ext uri="{BB962C8B-B14F-4D97-AF65-F5344CB8AC3E}">
        <p14:creationId xmlns:p14="http://schemas.microsoft.com/office/powerpoint/2010/main" val="1806837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B2ED9-7F8B-C761-AFB4-0F26B14E6B28}"/>
              </a:ext>
            </a:extLst>
          </p:cNvPr>
          <p:cNvSpPr>
            <a:spLocks noGrp="1"/>
          </p:cNvSpPr>
          <p:nvPr>
            <p:ph type="title"/>
          </p:nvPr>
        </p:nvSpPr>
        <p:spPr>
          <a:xfrm>
            <a:off x="677334" y="609600"/>
            <a:ext cx="8596668" cy="841131"/>
          </a:xfrm>
        </p:spPr>
        <p:txBody>
          <a:bodyPr/>
          <a:lstStyle/>
          <a:p>
            <a:r>
              <a:rPr lang="en-US" dirty="0"/>
              <a:t>SEER Staging API</a:t>
            </a:r>
          </a:p>
        </p:txBody>
      </p:sp>
      <p:sp>
        <p:nvSpPr>
          <p:cNvPr id="3" name="Content Placeholder 2">
            <a:extLst>
              <a:ext uri="{FF2B5EF4-FFF2-40B4-BE49-F238E27FC236}">
                <a16:creationId xmlns:a16="http://schemas.microsoft.com/office/drawing/2014/main" id="{C777444F-5C0B-942B-8F7E-D24C2C93F93E}"/>
              </a:ext>
            </a:extLst>
          </p:cNvPr>
          <p:cNvSpPr>
            <a:spLocks noGrp="1"/>
          </p:cNvSpPr>
          <p:nvPr>
            <p:ph idx="1"/>
          </p:nvPr>
        </p:nvSpPr>
        <p:spPr>
          <a:xfrm>
            <a:off x="677334" y="1485902"/>
            <a:ext cx="8596668" cy="4344447"/>
          </a:xfrm>
        </p:spPr>
        <p:txBody>
          <a:bodyPr>
            <a:normAutofit/>
          </a:bodyPr>
          <a:lstStyle/>
          <a:p>
            <a:r>
              <a:rPr lang="en-US" sz="2000" dirty="0"/>
              <a:t>SEER Staging API is a single API that supports the various staging algorithms</a:t>
            </a:r>
          </a:p>
          <a:p>
            <a:r>
              <a:rPr lang="en-US" sz="2000" dirty="0"/>
              <a:t>EOD 2018 and Pediatric are currently used in data collection</a:t>
            </a:r>
          </a:p>
          <a:p>
            <a:r>
              <a:rPr lang="en-US" sz="2000" dirty="0"/>
              <a:t>SEER intends to use the Staging API for any future staging needs</a:t>
            </a:r>
          </a:p>
          <a:p>
            <a:r>
              <a:rPr lang="en-US" sz="2000" dirty="0"/>
              <a:t>Can be compared to different books within a library</a:t>
            </a:r>
          </a:p>
          <a:p>
            <a:pPr lvl="1"/>
            <a:r>
              <a:rPr lang="en-US" sz="1800" dirty="0"/>
              <a:t>API calls would start with the following URLs  </a:t>
            </a:r>
            <a:r>
              <a:rPr lang="en-US" sz="1200" i="1" dirty="0"/>
              <a:t>(not usable as links; API key required)</a:t>
            </a:r>
            <a:endParaRPr lang="en-US" sz="1800" dirty="0"/>
          </a:p>
          <a:p>
            <a:pPr marL="857250" lvl="2" indent="0">
              <a:buNone/>
            </a:pPr>
            <a:r>
              <a:rPr lang="en-US" sz="2000" u="sng" dirty="0">
                <a:solidFill>
                  <a:srgbClr val="467886"/>
                </a:solidFill>
                <a:effectLst/>
                <a:ea typeface="Aptos" panose="020B0004020202020204" pitchFamily="34" charset="0"/>
                <a:cs typeface="Aptos" panose="020B0004020202020204" pitchFamily="34" charset="0"/>
                <a:hlinkClick r:id="rId3"/>
              </a:rPr>
              <a:t>https://api.seer.cancer.gov/rest/staging/</a:t>
            </a:r>
            <a:r>
              <a:rPr lang="en-US" sz="2000" b="1" u="sng" dirty="0">
                <a:solidFill>
                  <a:srgbClr val="467886"/>
                </a:solidFill>
                <a:effectLst/>
                <a:ea typeface="Aptos" panose="020B0004020202020204" pitchFamily="34" charset="0"/>
                <a:cs typeface="Aptos" panose="020B0004020202020204" pitchFamily="34" charset="0"/>
                <a:hlinkClick r:id="rId3"/>
              </a:rPr>
              <a:t>eod</a:t>
            </a:r>
            <a:r>
              <a:rPr lang="en-US" sz="2000" u="sng" dirty="0">
                <a:solidFill>
                  <a:srgbClr val="467886"/>
                </a:solidFill>
                <a:effectLst/>
                <a:ea typeface="Aptos" panose="020B0004020202020204" pitchFamily="34" charset="0"/>
                <a:cs typeface="Aptos" panose="020B0004020202020204" pitchFamily="34" charset="0"/>
                <a:hlinkClick r:id="rId3"/>
              </a:rPr>
              <a:t>/latest/stage/</a:t>
            </a:r>
            <a:endParaRPr lang="en-US" sz="2000" u="sng" dirty="0">
              <a:solidFill>
                <a:srgbClr val="467886"/>
              </a:solidFill>
              <a:effectLst/>
              <a:ea typeface="Aptos" panose="020B0004020202020204" pitchFamily="34" charset="0"/>
              <a:cs typeface="Aptos" panose="020B0004020202020204" pitchFamily="34" charset="0"/>
            </a:endParaRPr>
          </a:p>
          <a:p>
            <a:pPr marL="857250" lvl="2" indent="0">
              <a:buNone/>
            </a:pPr>
            <a:r>
              <a:rPr lang="en-US" sz="2000" u="sng" dirty="0">
                <a:solidFill>
                  <a:srgbClr val="467886"/>
                </a:solidFill>
                <a:effectLst/>
                <a:ea typeface="Aptos" panose="020B0004020202020204" pitchFamily="34" charset="0"/>
                <a:cs typeface="Aptos" panose="020B0004020202020204" pitchFamily="34" charset="0"/>
                <a:hlinkClick r:id="rId4"/>
              </a:rPr>
              <a:t>https://api.seer.cancer.gov/rest/staging/</a:t>
            </a:r>
            <a:r>
              <a:rPr lang="en-US" sz="2000" b="1" u="sng" dirty="0">
                <a:solidFill>
                  <a:srgbClr val="467886"/>
                </a:solidFill>
                <a:effectLst/>
                <a:ea typeface="Aptos" panose="020B0004020202020204" pitchFamily="34" charset="0"/>
                <a:cs typeface="Aptos" panose="020B0004020202020204" pitchFamily="34" charset="0"/>
                <a:hlinkClick r:id="rId4"/>
              </a:rPr>
              <a:t>pediatric</a:t>
            </a:r>
            <a:r>
              <a:rPr lang="en-US" sz="2000" u="sng" dirty="0">
                <a:solidFill>
                  <a:srgbClr val="467886"/>
                </a:solidFill>
                <a:effectLst/>
                <a:ea typeface="Aptos" panose="020B0004020202020204" pitchFamily="34" charset="0"/>
                <a:cs typeface="Aptos" panose="020B0004020202020204" pitchFamily="34" charset="0"/>
                <a:hlinkClick r:id="rId4"/>
              </a:rPr>
              <a:t>/latest/stage/</a:t>
            </a:r>
            <a:endParaRPr lang="en-US" sz="2000" u="sng" dirty="0">
              <a:solidFill>
                <a:srgbClr val="467886"/>
              </a:solidFill>
              <a:effectLst/>
              <a:ea typeface="Aptos" panose="020B0004020202020204" pitchFamily="34" charset="0"/>
              <a:cs typeface="Aptos" panose="020B0004020202020204" pitchFamily="34" charset="0"/>
            </a:endParaRPr>
          </a:p>
          <a:p>
            <a:pPr lvl="1"/>
            <a:r>
              <a:rPr lang="en-US" sz="2000" dirty="0"/>
              <a:t>Once you understand one of these ‘books’ (like Pediatric), you can use any of the other ‘book’ within the Staging API</a:t>
            </a:r>
          </a:p>
        </p:txBody>
      </p:sp>
    </p:spTree>
    <p:extLst>
      <p:ext uri="{BB962C8B-B14F-4D97-AF65-F5344CB8AC3E}">
        <p14:creationId xmlns:p14="http://schemas.microsoft.com/office/powerpoint/2010/main" val="855862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88377"/>
          </a:xfrm>
        </p:spPr>
        <p:txBody>
          <a:bodyPr/>
          <a:lstStyle/>
          <a:p>
            <a:r>
              <a:rPr lang="en-US" dirty="0"/>
              <a:t>SEER*RSA EOD 2018 3.3 Content</a:t>
            </a:r>
          </a:p>
        </p:txBody>
      </p:sp>
      <p:sp>
        <p:nvSpPr>
          <p:cNvPr id="3" name="Content Placeholder 2"/>
          <p:cNvSpPr>
            <a:spLocks noGrp="1"/>
          </p:cNvSpPr>
          <p:nvPr>
            <p:ph idx="1"/>
          </p:nvPr>
        </p:nvSpPr>
        <p:spPr>
          <a:xfrm>
            <a:off x="677334" y="1484851"/>
            <a:ext cx="8596668" cy="4820256"/>
          </a:xfrm>
        </p:spPr>
        <p:txBody>
          <a:bodyPr>
            <a:normAutofit/>
          </a:bodyPr>
          <a:lstStyle/>
          <a:p>
            <a:r>
              <a:rPr lang="en-US" sz="2000" dirty="0"/>
              <a:t>The SEER*RSA EOD 2018 v3.3 public will contain</a:t>
            </a:r>
          </a:p>
          <a:p>
            <a:pPr lvl="1"/>
            <a:r>
              <a:rPr lang="en-US" sz="2000" dirty="0"/>
              <a:t>Schema selection based on Site, Histology and any relevant discriminators – returns Schema ID</a:t>
            </a:r>
          </a:p>
          <a:p>
            <a:pPr lvl="1"/>
            <a:r>
              <a:rPr lang="en-US" sz="2000" dirty="0"/>
              <a:t>Given a schema</a:t>
            </a:r>
          </a:p>
          <a:p>
            <a:pPr lvl="2"/>
            <a:r>
              <a:rPr lang="en-US" sz="1800" dirty="0"/>
              <a:t>Lookups for EOD Primary Tumor[#772], EOD Regional Nodes[#774], EOD Mets[#776] (and EOD Prostate Pathologic Extension[#3919]</a:t>
            </a:r>
          </a:p>
          <a:p>
            <a:pPr lvl="2"/>
            <a:r>
              <a:rPr lang="en-US" sz="1800" dirty="0"/>
              <a:t>Lookups for Summary Stage 2018[#764]</a:t>
            </a:r>
          </a:p>
          <a:p>
            <a:pPr lvl="2"/>
            <a:r>
              <a:rPr lang="en-US" sz="1800" dirty="0"/>
              <a:t>Lookups for the related Site-Specific Data Items (SSDI)</a:t>
            </a:r>
          </a:p>
          <a:p>
            <a:pPr lvl="2"/>
            <a:r>
              <a:rPr lang="en-US" sz="1800" dirty="0"/>
              <a:t>Lookups for Grades [#3843, 3844, 1068, 3845], Tumor Sizes [#752, 754, 756], and Neoadjuvant Therapy fields [#1632, 1633, 1634]</a:t>
            </a:r>
          </a:p>
          <a:p>
            <a:pPr lvl="2"/>
            <a:r>
              <a:rPr lang="en-US" sz="1800" dirty="0"/>
              <a:t>Calculation of Derived EOD Stage Group based on EOD values</a:t>
            </a:r>
          </a:p>
          <a:p>
            <a:pPr lvl="2"/>
            <a:r>
              <a:rPr lang="en-US" sz="1800" dirty="0"/>
              <a:t>Calculation of Derived Summary Stage 2018 [#762] based on EOD values</a:t>
            </a:r>
          </a:p>
        </p:txBody>
      </p:sp>
    </p:spTree>
    <p:extLst>
      <p:ext uri="{BB962C8B-B14F-4D97-AF65-F5344CB8AC3E}">
        <p14:creationId xmlns:p14="http://schemas.microsoft.com/office/powerpoint/2010/main" val="3250978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0222DE-E448-92FF-5746-019636C099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58F68E-CD48-A678-E97C-BD470F4273FD}"/>
              </a:ext>
            </a:extLst>
          </p:cNvPr>
          <p:cNvSpPr>
            <a:spLocks noGrp="1"/>
          </p:cNvSpPr>
          <p:nvPr>
            <p:ph type="title"/>
          </p:nvPr>
        </p:nvSpPr>
        <p:spPr>
          <a:xfrm>
            <a:off x="677334" y="609600"/>
            <a:ext cx="8596668" cy="805962"/>
          </a:xfrm>
        </p:spPr>
        <p:txBody>
          <a:bodyPr/>
          <a:lstStyle/>
          <a:p>
            <a:r>
              <a:rPr lang="en-US" dirty="0"/>
              <a:t>SEER*RSA Pediatric 1.3 Content</a:t>
            </a:r>
          </a:p>
        </p:txBody>
      </p:sp>
      <p:sp>
        <p:nvSpPr>
          <p:cNvPr id="3" name="Content Placeholder 2">
            <a:extLst>
              <a:ext uri="{FF2B5EF4-FFF2-40B4-BE49-F238E27FC236}">
                <a16:creationId xmlns:a16="http://schemas.microsoft.com/office/drawing/2014/main" id="{33BC4913-44CC-D87F-D0F5-194C29F36E41}"/>
              </a:ext>
            </a:extLst>
          </p:cNvPr>
          <p:cNvSpPr>
            <a:spLocks noGrp="1"/>
          </p:cNvSpPr>
          <p:nvPr>
            <p:ph idx="1"/>
          </p:nvPr>
        </p:nvSpPr>
        <p:spPr>
          <a:xfrm>
            <a:off x="677334" y="1484851"/>
            <a:ext cx="8596668" cy="4820256"/>
          </a:xfrm>
        </p:spPr>
        <p:txBody>
          <a:bodyPr>
            <a:normAutofit/>
          </a:bodyPr>
          <a:lstStyle/>
          <a:p>
            <a:r>
              <a:rPr lang="en-US" sz="2000" dirty="0"/>
              <a:t>The SEER*RSA Pediatric v1.3 (Pediatric Data Collection System – PDCS) will contain</a:t>
            </a:r>
          </a:p>
          <a:p>
            <a:pPr lvl="1"/>
            <a:r>
              <a:rPr lang="en-US" sz="2000" dirty="0"/>
              <a:t>Schema selection based on Site, Histology and any relevant discriminators (like Age Dx and Behavior) – returns Pediatric ID</a:t>
            </a:r>
          </a:p>
          <a:p>
            <a:pPr lvl="1"/>
            <a:r>
              <a:rPr lang="en-US" sz="2000" dirty="0"/>
              <a:t>Given a schema</a:t>
            </a:r>
          </a:p>
          <a:p>
            <a:pPr lvl="2"/>
            <a:r>
              <a:rPr lang="en-US" sz="2000" dirty="0"/>
              <a:t>Lookups for Pediatric Primary Tumor[#1136], Pediatric Regional Nodes[#1137], Pediatric Mets[#1138] </a:t>
            </a:r>
          </a:p>
          <a:p>
            <a:pPr lvl="2"/>
            <a:r>
              <a:rPr lang="en-US" sz="2000" dirty="0"/>
              <a:t>Lookups for the related Pediatric Site-Specific Data Items (SSDI)</a:t>
            </a:r>
          </a:p>
          <a:p>
            <a:pPr lvl="2"/>
            <a:r>
              <a:rPr lang="en-US" sz="2000" dirty="0"/>
              <a:t>Calculation of Derived Pediatric T, N, M and Stage Group[#1142-1145]</a:t>
            </a:r>
          </a:p>
          <a:p>
            <a:pPr lvl="2"/>
            <a:r>
              <a:rPr lang="en-US" sz="2000" dirty="0"/>
              <a:t>Calculation of derived Toronto T, N, M and Stage Group[#1146-1149] for international data analysis</a:t>
            </a:r>
          </a:p>
        </p:txBody>
      </p:sp>
    </p:spTree>
    <p:extLst>
      <p:ext uri="{BB962C8B-B14F-4D97-AF65-F5344CB8AC3E}">
        <p14:creationId xmlns:p14="http://schemas.microsoft.com/office/powerpoint/2010/main" val="437922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57806"/>
          </a:xfrm>
        </p:spPr>
        <p:txBody>
          <a:bodyPr/>
          <a:lstStyle/>
          <a:p>
            <a:r>
              <a:rPr lang="en-US" dirty="0"/>
              <a:t>SEER Staging API Access</a:t>
            </a:r>
          </a:p>
        </p:txBody>
      </p:sp>
      <p:sp>
        <p:nvSpPr>
          <p:cNvPr id="3" name="Content Placeholder 2"/>
          <p:cNvSpPr>
            <a:spLocks noGrp="1"/>
          </p:cNvSpPr>
          <p:nvPr>
            <p:ph idx="1"/>
          </p:nvPr>
        </p:nvSpPr>
        <p:spPr>
          <a:xfrm>
            <a:off x="677334" y="1486060"/>
            <a:ext cx="8596668" cy="4788715"/>
          </a:xfrm>
        </p:spPr>
        <p:txBody>
          <a:bodyPr>
            <a:normAutofit/>
          </a:bodyPr>
          <a:lstStyle/>
          <a:p>
            <a:r>
              <a:rPr lang="en-US" sz="2000" dirty="0"/>
              <a:t>The SEER Staging API provides the content for SEER*RSA</a:t>
            </a:r>
          </a:p>
          <a:p>
            <a:r>
              <a:rPr lang="en-US" sz="2000" dirty="0"/>
              <a:t>SEER Staging API can also be accessed directly (data and functions) via</a:t>
            </a:r>
          </a:p>
          <a:p>
            <a:pPr lvl="1"/>
            <a:r>
              <a:rPr lang="en-US" sz="2000" dirty="0"/>
              <a:t>REST API (SEER*API)</a:t>
            </a:r>
          </a:p>
          <a:p>
            <a:pPr lvl="1"/>
            <a:r>
              <a:rPr lang="en-US" sz="2000" dirty="0"/>
              <a:t>Java library</a:t>
            </a:r>
          </a:p>
          <a:p>
            <a:pPr lvl="1"/>
            <a:r>
              <a:rPr lang="en-US" sz="2000" dirty="0"/>
              <a:t>C# library  </a:t>
            </a:r>
          </a:p>
          <a:p>
            <a:r>
              <a:rPr lang="en-US" sz="2000" dirty="0"/>
              <a:t>Functionality of SEER Staging EOD and SEER Staging Pediatric are very similar</a:t>
            </a:r>
          </a:p>
          <a:p>
            <a:r>
              <a:rPr lang="en-US" sz="2000" dirty="0"/>
              <a:t>If you plan to use SEER Staging API/libraries in 2026</a:t>
            </a:r>
          </a:p>
          <a:p>
            <a:pPr lvl="1"/>
            <a:r>
              <a:rPr lang="en-US" sz="1800" dirty="0"/>
              <a:t>Explore EOD 3.2 and/or Pediatric 1.2 – </a:t>
            </a:r>
            <a:r>
              <a:rPr lang="en-US" sz="1800" b="1" dirty="0"/>
              <a:t>AVAILABLE NOW!</a:t>
            </a:r>
          </a:p>
          <a:p>
            <a:pPr lvl="1"/>
            <a:r>
              <a:rPr lang="en-US" sz="1800" dirty="0"/>
              <a:t>Get familiar with structure, data items, and function calls</a:t>
            </a:r>
          </a:p>
          <a:p>
            <a:pPr lvl="1"/>
            <a:r>
              <a:rPr lang="en-US" sz="1800" dirty="0"/>
              <a:t>SEER Staging EOD 2018 has been in use for 6+ years</a:t>
            </a:r>
          </a:p>
        </p:txBody>
      </p:sp>
    </p:spTree>
    <p:extLst>
      <p:ext uri="{BB962C8B-B14F-4D97-AF65-F5344CB8AC3E}">
        <p14:creationId xmlns:p14="http://schemas.microsoft.com/office/powerpoint/2010/main" val="506440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82972"/>
          </a:xfrm>
        </p:spPr>
        <p:txBody>
          <a:bodyPr/>
          <a:lstStyle/>
          <a:p>
            <a:r>
              <a:rPr lang="en-US" dirty="0"/>
              <a:t>Relevant Websites</a:t>
            </a:r>
          </a:p>
        </p:txBody>
      </p:sp>
      <p:sp>
        <p:nvSpPr>
          <p:cNvPr id="3" name="Content Placeholder 2"/>
          <p:cNvSpPr>
            <a:spLocks noGrp="1"/>
          </p:cNvSpPr>
          <p:nvPr>
            <p:ph idx="1"/>
          </p:nvPr>
        </p:nvSpPr>
        <p:spPr>
          <a:xfrm>
            <a:off x="677334" y="1482837"/>
            <a:ext cx="8596668" cy="4514566"/>
          </a:xfrm>
        </p:spPr>
        <p:txBody>
          <a:bodyPr>
            <a:noAutofit/>
          </a:bodyPr>
          <a:lstStyle/>
          <a:p>
            <a:r>
              <a:rPr lang="en-US" sz="2000" dirty="0"/>
              <a:t>SEER*API website, usage instructions and staging documentation</a:t>
            </a:r>
          </a:p>
          <a:p>
            <a:pPr lvl="1"/>
            <a:r>
              <a:rPr lang="en-US" sz="2000" u="sng" dirty="0">
                <a:hlinkClick r:id="rId3"/>
              </a:rPr>
              <a:t>https://api.seer.cancer.gov</a:t>
            </a:r>
            <a:endParaRPr lang="en-US" sz="2000" u="sng" dirty="0"/>
          </a:p>
          <a:p>
            <a:pPr lvl="1"/>
            <a:r>
              <a:rPr lang="en-US" sz="2000" u="sng" dirty="0">
                <a:hlinkClick r:id="rId4"/>
              </a:rPr>
              <a:t>https://api.seer.cancer.gov/usage</a:t>
            </a:r>
            <a:endParaRPr lang="en-US" sz="2000" u="sng" dirty="0"/>
          </a:p>
          <a:p>
            <a:pPr lvl="1"/>
            <a:r>
              <a:rPr lang="en-US" sz="2000" u="sng" dirty="0">
                <a:hlinkClick r:id="rId5"/>
              </a:rPr>
              <a:t>https://api.seer.cancer.gov/swagger-ui/index.html#/staging</a:t>
            </a:r>
            <a:endParaRPr lang="en-US" sz="2000" u="sng" dirty="0"/>
          </a:p>
          <a:p>
            <a:r>
              <a:rPr lang="en-US" sz="2200" dirty="0"/>
              <a:t>Java library and associated Wiki</a:t>
            </a:r>
          </a:p>
          <a:p>
            <a:pPr lvl="1"/>
            <a:r>
              <a:rPr lang="en-US" sz="2000" dirty="0">
                <a:hlinkClick r:id="rId6"/>
              </a:rPr>
              <a:t>https://github.com/imsweb/staging-client-java</a:t>
            </a:r>
            <a:endParaRPr lang="en-US" sz="2000" dirty="0"/>
          </a:p>
          <a:p>
            <a:pPr lvl="1"/>
            <a:r>
              <a:rPr lang="en-US" sz="2000" dirty="0">
                <a:hlinkClick r:id="rId7"/>
              </a:rPr>
              <a:t>https://github.com/imsweb/staging-client-java/wiki</a:t>
            </a:r>
            <a:endParaRPr lang="en-US" sz="2000" dirty="0"/>
          </a:p>
          <a:p>
            <a:r>
              <a:rPr lang="en-US" sz="2000" dirty="0"/>
              <a:t>C# library and associated Wiki </a:t>
            </a:r>
          </a:p>
          <a:p>
            <a:pPr lvl="1"/>
            <a:r>
              <a:rPr lang="en-US" sz="2000" u="sng" dirty="0">
                <a:hlinkClick r:id="rId8"/>
              </a:rPr>
              <a:t>https://github.com/imsweb/staging-client-csharp</a:t>
            </a:r>
            <a:r>
              <a:rPr lang="en-US" sz="2000" u="sng" dirty="0"/>
              <a:t> </a:t>
            </a:r>
          </a:p>
          <a:p>
            <a:pPr lvl="1"/>
            <a:r>
              <a:rPr lang="en-US" sz="2000" u="sng" dirty="0">
                <a:hlinkClick r:id="rId9"/>
              </a:rPr>
              <a:t>https://github.com/imsweb/staging-client-csharp/wiki</a:t>
            </a:r>
            <a:r>
              <a:rPr lang="en-US" sz="2000" u="sng" dirty="0"/>
              <a:t> </a:t>
            </a:r>
          </a:p>
        </p:txBody>
      </p:sp>
    </p:spTree>
    <p:extLst>
      <p:ext uri="{BB962C8B-B14F-4D97-AF65-F5344CB8AC3E}">
        <p14:creationId xmlns:p14="http://schemas.microsoft.com/office/powerpoint/2010/main" val="1668633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00553C-71CF-C5B1-D601-2011773CB0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CE1DCC-3ABA-68FF-EBCF-E5E7D3310C9C}"/>
              </a:ext>
            </a:extLst>
          </p:cNvPr>
          <p:cNvSpPr>
            <a:spLocks noGrp="1"/>
          </p:cNvSpPr>
          <p:nvPr>
            <p:ph type="title"/>
          </p:nvPr>
        </p:nvSpPr>
        <p:spPr>
          <a:xfrm>
            <a:off x="677334" y="609600"/>
            <a:ext cx="8596668" cy="797169"/>
          </a:xfrm>
        </p:spPr>
        <p:txBody>
          <a:bodyPr/>
          <a:lstStyle/>
          <a:p>
            <a:r>
              <a:rPr lang="en-US" dirty="0"/>
              <a:t>Other Resources in SEER*API</a:t>
            </a:r>
            <a:endParaRPr lang="en-US" dirty="0">
              <a:solidFill>
                <a:srgbClr val="FF0000"/>
              </a:solidFill>
            </a:endParaRPr>
          </a:p>
        </p:txBody>
      </p:sp>
      <p:sp>
        <p:nvSpPr>
          <p:cNvPr id="3" name="Content Placeholder 2">
            <a:extLst>
              <a:ext uri="{FF2B5EF4-FFF2-40B4-BE49-F238E27FC236}">
                <a16:creationId xmlns:a16="http://schemas.microsoft.com/office/drawing/2014/main" id="{AA717253-249D-DC69-F691-7F127FFC4C3A}"/>
              </a:ext>
            </a:extLst>
          </p:cNvPr>
          <p:cNvSpPr>
            <a:spLocks noGrp="1"/>
          </p:cNvSpPr>
          <p:nvPr>
            <p:ph idx="1"/>
          </p:nvPr>
        </p:nvSpPr>
        <p:spPr>
          <a:xfrm>
            <a:off x="677334" y="1507712"/>
            <a:ext cx="8596668" cy="4928257"/>
          </a:xfrm>
        </p:spPr>
        <p:txBody>
          <a:bodyPr>
            <a:noAutofit/>
          </a:bodyPr>
          <a:lstStyle/>
          <a:p>
            <a:r>
              <a:rPr lang="en-US" dirty="0"/>
              <a:t>There are other resources within SEER*API</a:t>
            </a:r>
          </a:p>
          <a:p>
            <a:r>
              <a:rPr lang="en-US" dirty="0"/>
              <a:t>See SEER API website for additional details (</a:t>
            </a:r>
            <a:r>
              <a:rPr lang="en-US" dirty="0">
                <a:hlinkClick r:id="rId3"/>
              </a:rPr>
              <a:t>https://api.seer.cancer.gov/docs</a:t>
            </a:r>
            <a:r>
              <a:rPr lang="en-US" dirty="0"/>
              <a:t>)</a:t>
            </a:r>
          </a:p>
          <a:p>
            <a:pPr lvl="1"/>
            <a:r>
              <a:rPr lang="en-US" sz="1800" dirty="0"/>
              <a:t>Disease Database: searchable database of hematopoietic and lymphoid neoplasms and solid tumor diseases</a:t>
            </a:r>
          </a:p>
          <a:p>
            <a:pPr lvl="1"/>
            <a:r>
              <a:rPr lang="en-US" sz="1800" dirty="0"/>
              <a:t>Glossary: glossary of cancer-related terms</a:t>
            </a:r>
          </a:p>
          <a:p>
            <a:pPr lvl="1"/>
            <a:r>
              <a:rPr lang="en-US" sz="1800" dirty="0"/>
              <a:t>MPH: SEER implementation of the Multiple Primary and Histology Coding Rules; combines Hematopoietic rules, SEER Multiple Primary and Histology Coding Rules</a:t>
            </a:r>
          </a:p>
          <a:p>
            <a:pPr lvl="1"/>
            <a:r>
              <a:rPr lang="en-US" sz="1800" dirty="0"/>
              <a:t>National Drug Code Directory: searchable mirror of the </a:t>
            </a:r>
            <a:r>
              <a:rPr lang="en-US" sz="1800" dirty="0">
                <a:hlinkClick r:id="rId4"/>
              </a:rPr>
              <a:t>National Drug Code Directory</a:t>
            </a:r>
            <a:r>
              <a:rPr lang="en-US" sz="1800" dirty="0"/>
              <a:t> from the FDA website (updated weekly) Additional oncologic information provided from </a:t>
            </a:r>
            <a:r>
              <a:rPr lang="en-US" sz="1800" dirty="0" err="1">
                <a:hlinkClick r:id="rId5"/>
              </a:rPr>
              <a:t>CanMED</a:t>
            </a:r>
            <a:endParaRPr lang="en-US" sz="1800" dirty="0"/>
          </a:p>
          <a:p>
            <a:pPr lvl="1"/>
            <a:r>
              <a:rPr lang="en-US" sz="1800" dirty="0"/>
              <a:t>SEER Rx - Antineoplastic Drugs Database: one-step lookup for coding oncology drug and regimen treatment categories in cancer registries (updated annually)</a:t>
            </a:r>
          </a:p>
        </p:txBody>
      </p:sp>
    </p:spTree>
    <p:extLst>
      <p:ext uri="{BB962C8B-B14F-4D97-AF65-F5344CB8AC3E}">
        <p14:creationId xmlns:p14="http://schemas.microsoft.com/office/powerpoint/2010/main" val="4261511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5EDBB-16DB-66BA-B447-39BF7511EB2E}"/>
              </a:ext>
            </a:extLst>
          </p:cNvPr>
          <p:cNvSpPr>
            <a:spLocks noGrp="1"/>
          </p:cNvSpPr>
          <p:nvPr>
            <p:ph type="title"/>
          </p:nvPr>
        </p:nvSpPr>
        <p:spPr>
          <a:xfrm>
            <a:off x="677334" y="609600"/>
            <a:ext cx="8596668" cy="797169"/>
          </a:xfrm>
        </p:spPr>
        <p:txBody>
          <a:bodyPr/>
          <a:lstStyle/>
          <a:p>
            <a:r>
              <a:rPr lang="en-US" dirty="0"/>
              <a:t>Other Resources in SEER*API </a:t>
            </a:r>
            <a:r>
              <a:rPr lang="en-US" dirty="0" err="1"/>
              <a:t>con’t</a:t>
            </a:r>
            <a:endParaRPr lang="en-US" dirty="0">
              <a:solidFill>
                <a:srgbClr val="FF0000"/>
              </a:solidFill>
            </a:endParaRPr>
          </a:p>
        </p:txBody>
      </p:sp>
      <p:sp>
        <p:nvSpPr>
          <p:cNvPr id="3" name="Content Placeholder 2">
            <a:extLst>
              <a:ext uri="{FF2B5EF4-FFF2-40B4-BE49-F238E27FC236}">
                <a16:creationId xmlns:a16="http://schemas.microsoft.com/office/drawing/2014/main" id="{847948FD-25BC-2144-7B69-81216633C66F}"/>
              </a:ext>
            </a:extLst>
          </p:cNvPr>
          <p:cNvSpPr>
            <a:spLocks noGrp="1"/>
          </p:cNvSpPr>
          <p:nvPr>
            <p:ph idx="1"/>
          </p:nvPr>
        </p:nvSpPr>
        <p:spPr>
          <a:xfrm>
            <a:off x="677334" y="1525297"/>
            <a:ext cx="8596668" cy="4331434"/>
          </a:xfrm>
        </p:spPr>
        <p:txBody>
          <a:bodyPr>
            <a:normAutofit lnSpcReduction="10000"/>
          </a:bodyPr>
          <a:lstStyle/>
          <a:p>
            <a:pPr lvl="1"/>
            <a:r>
              <a:rPr lang="en-US" sz="1800" dirty="0"/>
              <a:t>Recode: recode variables are based on the primary site and histology data fields </a:t>
            </a:r>
          </a:p>
          <a:p>
            <a:pPr lvl="2"/>
            <a:r>
              <a:rPr lang="en-US" sz="1800" dirty="0"/>
              <a:t>SEER Site Recode: defines the major cancer site/histology groups that are commonly used by SEER in the reporting of cancer incidence data</a:t>
            </a:r>
          </a:p>
          <a:p>
            <a:pPr lvl="2"/>
            <a:r>
              <a:rPr lang="en-US" sz="1800" dirty="0"/>
              <a:t>International Classification of Childhood Cancer Site Recode:  ICCC classification of childhood cancer is based on tumor morphology and primary site with an emphasis on morphology rather than the emphasis on primary site for adults</a:t>
            </a:r>
          </a:p>
          <a:p>
            <a:pPr lvl="2"/>
            <a:r>
              <a:rPr lang="en-US" sz="1800" dirty="0"/>
              <a:t>Adolescents and Young Adults Site Recode: classification scheme for tumors of adolescents and young adults (AYA) developed to better define the major cancer sites that affect individuals between 15 and 39 years of age and to facilitate SEER's reporting of cancer incidence rates and trends</a:t>
            </a:r>
          </a:p>
          <a:p>
            <a:pPr lvl="1"/>
            <a:r>
              <a:rPr lang="en-US" sz="1800" dirty="0"/>
              <a:t>Site specific surg code lookup: surgery tables for specific groups of sites for 1998 to the present </a:t>
            </a:r>
          </a:p>
          <a:p>
            <a:pPr lvl="1"/>
            <a:endParaRPr lang="en-US" dirty="0"/>
          </a:p>
        </p:txBody>
      </p:sp>
    </p:spTree>
    <p:extLst>
      <p:ext uri="{BB962C8B-B14F-4D97-AF65-F5344CB8AC3E}">
        <p14:creationId xmlns:p14="http://schemas.microsoft.com/office/powerpoint/2010/main" val="273001992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Facet</Template>
  <TotalTime>586</TotalTime>
  <Words>1012</Words>
  <Application>Microsoft Office PowerPoint</Application>
  <PresentationFormat>Widescreen</PresentationFormat>
  <Paragraphs>95</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Aptos</vt:lpstr>
      <vt:lpstr>Arial</vt:lpstr>
      <vt:lpstr>Constantia</vt:lpstr>
      <vt:lpstr>Trebuchet MS</vt:lpstr>
      <vt:lpstr>Wingdings 3</vt:lpstr>
      <vt:lpstr>Facet</vt:lpstr>
      <vt:lpstr>SEER*RSA and  SEER Staging API</vt:lpstr>
      <vt:lpstr>Introduction Notes</vt:lpstr>
      <vt:lpstr>SEER Staging API</vt:lpstr>
      <vt:lpstr>SEER*RSA EOD 2018 3.3 Content</vt:lpstr>
      <vt:lpstr>SEER*RSA Pediatric 1.3 Content</vt:lpstr>
      <vt:lpstr>SEER Staging API Access</vt:lpstr>
      <vt:lpstr>Relevant Websites</vt:lpstr>
      <vt:lpstr>Other Resources in SEER*API</vt:lpstr>
      <vt:lpstr>Other Resources in SEER*API con’t</vt:lpstr>
      <vt:lpstr>Closing Notes</vt:lpstr>
    </vt:vector>
  </TitlesOfParts>
  <Company>Information Management Services,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SEER*RSA</dc:title>
  <dc:creator>Schussler, Nicola (IMS)</dc:creator>
  <cp:lastModifiedBy>Schussler, Nicola (IMS)</cp:lastModifiedBy>
  <cp:revision>20</cp:revision>
  <dcterms:created xsi:type="dcterms:W3CDTF">2017-10-30T21:16:16Z</dcterms:created>
  <dcterms:modified xsi:type="dcterms:W3CDTF">2025-04-16T17:45:53Z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d1c2075-f2ee-41ae-8029-486c3fee84e8_Enabled">
    <vt:lpwstr>true</vt:lpwstr>
  </property>
  <property fmtid="{D5CDD505-2E9C-101B-9397-08002B2CF9AE}" pid="3" name="MSIP_Label_ad1c2075-f2ee-41ae-8029-486c3fee84e8_SetDate">
    <vt:lpwstr>2025-03-19T19:23:07Z</vt:lpwstr>
  </property>
  <property fmtid="{D5CDD505-2E9C-101B-9397-08002B2CF9AE}" pid="4" name="MSIP_Label_ad1c2075-f2ee-41ae-8029-486c3fee84e8_Method">
    <vt:lpwstr>Standard</vt:lpwstr>
  </property>
  <property fmtid="{D5CDD505-2E9C-101B-9397-08002B2CF9AE}" pid="5" name="MSIP_Label_ad1c2075-f2ee-41ae-8029-486c3fee84e8_Name">
    <vt:lpwstr>Internal</vt:lpwstr>
  </property>
  <property fmtid="{D5CDD505-2E9C-101B-9397-08002B2CF9AE}" pid="6" name="MSIP_Label_ad1c2075-f2ee-41ae-8029-486c3fee84e8_SiteId">
    <vt:lpwstr>132f6d73-87bb-49ae-a226-ee23f9ef7518</vt:lpwstr>
  </property>
  <property fmtid="{D5CDD505-2E9C-101B-9397-08002B2CF9AE}" pid="7" name="MSIP_Label_ad1c2075-f2ee-41ae-8029-486c3fee84e8_ActionId">
    <vt:lpwstr>49423c09-0ebd-4b65-a86c-530133e7fce8</vt:lpwstr>
  </property>
  <property fmtid="{D5CDD505-2E9C-101B-9397-08002B2CF9AE}" pid="8" name="MSIP_Label_ad1c2075-f2ee-41ae-8029-486c3fee84e8_ContentBits">
    <vt:lpwstr>0</vt:lpwstr>
  </property>
  <property fmtid="{D5CDD505-2E9C-101B-9397-08002B2CF9AE}" pid="9" name="MSIP_Label_ad1c2075-f2ee-41ae-8029-486c3fee84e8_Tag">
    <vt:lpwstr>10, 3, 0, 1</vt:lpwstr>
  </property>
</Properties>
</file>