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4"/>
  </p:sldMasterIdLst>
  <p:notesMasterIdLst>
    <p:notesMasterId r:id="rId46"/>
  </p:notesMasterIdLst>
  <p:handoutMasterIdLst>
    <p:handoutMasterId r:id="rId47"/>
  </p:handoutMasterIdLst>
  <p:sldIdLst>
    <p:sldId id="307" r:id="rId5"/>
    <p:sldId id="377" r:id="rId6"/>
    <p:sldId id="328" r:id="rId7"/>
    <p:sldId id="313" r:id="rId8"/>
    <p:sldId id="330" r:id="rId9"/>
    <p:sldId id="287" r:id="rId10"/>
    <p:sldId id="290" r:id="rId11"/>
    <p:sldId id="292" r:id="rId12"/>
    <p:sldId id="300" r:id="rId13"/>
    <p:sldId id="301" r:id="rId14"/>
    <p:sldId id="302" r:id="rId15"/>
    <p:sldId id="303" r:id="rId16"/>
    <p:sldId id="304" r:id="rId17"/>
    <p:sldId id="305" r:id="rId18"/>
    <p:sldId id="311" r:id="rId19"/>
    <p:sldId id="322" r:id="rId20"/>
    <p:sldId id="378" r:id="rId21"/>
    <p:sldId id="312" r:id="rId22"/>
    <p:sldId id="379" r:id="rId23"/>
    <p:sldId id="309" r:id="rId24"/>
    <p:sldId id="293" r:id="rId25"/>
    <p:sldId id="323" r:id="rId26"/>
    <p:sldId id="380" r:id="rId27"/>
    <p:sldId id="381" r:id="rId28"/>
    <p:sldId id="382" r:id="rId29"/>
    <p:sldId id="385" r:id="rId30"/>
    <p:sldId id="387" r:id="rId31"/>
    <p:sldId id="386" r:id="rId32"/>
    <p:sldId id="384" r:id="rId33"/>
    <p:sldId id="388" r:id="rId34"/>
    <p:sldId id="389" r:id="rId35"/>
    <p:sldId id="289" r:id="rId36"/>
    <p:sldId id="291" r:id="rId37"/>
    <p:sldId id="391" r:id="rId38"/>
    <p:sldId id="294" r:id="rId39"/>
    <p:sldId id="295" r:id="rId40"/>
    <p:sldId id="296" r:id="rId41"/>
    <p:sldId id="297" r:id="rId42"/>
    <p:sldId id="298" r:id="rId43"/>
    <p:sldId id="390" r:id="rId44"/>
    <p:sldId id="376" r:id="rId4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F7F7F"/>
    <a:srgbClr val="E8E8E8"/>
    <a:srgbClr val="F2F2F2"/>
    <a:srgbClr val="4C4C4C"/>
    <a:srgbClr val="565656"/>
    <a:srgbClr val="2A5DA5"/>
    <a:srgbClr val="2A67A5"/>
    <a:srgbClr val="2A71A5"/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54" autoAdjust="0"/>
  </p:normalViewPr>
  <p:slideViewPr>
    <p:cSldViewPr snapToGrid="0" snapToObject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9F3A4-7CE6-7D4B-82F4-AAB0A89D24A0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3AD1B-1BAA-D548-ACF0-7463C0C7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062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96F55-051E-5448-B8E8-A0AA6DBFC1A7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7E79A-386B-3949-83DC-43D056CB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037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17E79A-386B-3949-83DC-43D056CBF1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46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18B438-0629-6C43-A409-5A9BAFEE7E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17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18B438-0629-6C43-A409-5A9BAFEE7E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81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18B438-0629-6C43-A409-5A9BAFEE7E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71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18B438-0629-6C43-A409-5A9BAFEE7E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9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18B438-0629-6C43-A409-5A9BAFEE7E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21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 userDrawn="1"/>
        </p:nvSpPr>
        <p:spPr>
          <a:xfrm>
            <a:off x="1557867" y="0"/>
            <a:ext cx="3826933" cy="6858000"/>
          </a:xfrm>
          <a:prstGeom prst="homePlate">
            <a:avLst>
              <a:gd name="adj" fmla="val 47787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entagon 19"/>
          <p:cNvSpPr/>
          <p:nvPr userDrawn="1"/>
        </p:nvSpPr>
        <p:spPr>
          <a:xfrm>
            <a:off x="0" y="0"/>
            <a:ext cx="3826933" cy="6858000"/>
          </a:xfrm>
          <a:prstGeom prst="homePlate">
            <a:avLst>
              <a:gd name="adj" fmla="val 47787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 flipV="1">
            <a:off x="0" y="5029200"/>
            <a:ext cx="121920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645920"/>
            <a:ext cx="10363200" cy="1827842"/>
          </a:xfrm>
        </p:spPr>
        <p:txBody>
          <a:bodyPr lIns="0" tIns="0" rIns="0" bIns="0" anchor="b">
            <a:noAutofit/>
          </a:bodyPr>
          <a:lstStyle>
            <a:lvl1pPr algn="r">
              <a:defRPr sz="36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Title of the presentation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566160"/>
            <a:ext cx="10363200" cy="686376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1800" b="0" i="1" spc="1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 </a:t>
            </a:r>
          </a:p>
        </p:txBody>
      </p:sp>
      <p:pic>
        <p:nvPicPr>
          <p:cNvPr id="12" name="Picture 11" descr="NCI-Logo-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710326"/>
            <a:ext cx="6632448" cy="474575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534400" y="5727700"/>
            <a:ext cx="3048000" cy="45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rgbClr val="000000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fld id="{711121A0-0B09-1C4A-9AF6-B302745758D8}" type="datetime4">
              <a:rPr lang="en-US" smtClean="0"/>
              <a:pPr>
                <a:defRPr/>
              </a:pPr>
              <a:t>May 8,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36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9" name="Picture 8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579290"/>
            <a:ext cx="2555851" cy="182880"/>
          </a:xfrm>
          <a:prstGeom prst="rect">
            <a:avLst/>
          </a:prstGeom>
        </p:spPr>
      </p:pic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6051635" y="1426633"/>
            <a:ext cx="5494189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658369" y="1426633"/>
            <a:ext cx="5196417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320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6051635" y="1426633"/>
            <a:ext cx="5494189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658369" y="1426633"/>
            <a:ext cx="5196417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3192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8" name="Picture 7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579290"/>
            <a:ext cx="2555851" cy="182880"/>
          </a:xfrm>
          <a:prstGeom prst="rect">
            <a:avLst/>
          </a:prstGeom>
        </p:spPr>
      </p:pic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71114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46911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579290"/>
            <a:ext cx="2555851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57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07040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 userDrawn="1"/>
        </p:nvSpPr>
        <p:spPr>
          <a:xfrm>
            <a:off x="0" y="0"/>
            <a:ext cx="11277597" cy="68580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 userDrawn="1"/>
        </p:nvSpPr>
        <p:spPr>
          <a:xfrm>
            <a:off x="0" y="0"/>
            <a:ext cx="9719731" cy="68580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>
            <a:grpSpLocks noChangeAspect="1"/>
          </p:cNvGrpSpPr>
          <p:nvPr userDrawn="1"/>
        </p:nvGrpSpPr>
        <p:grpSpPr>
          <a:xfrm>
            <a:off x="3425319" y="2915920"/>
            <a:ext cx="5403724" cy="1007110"/>
            <a:chOff x="1524000" y="2654300"/>
            <a:chExt cx="6235066" cy="1549400"/>
          </a:xfrm>
        </p:grpSpPr>
        <p:pic>
          <p:nvPicPr>
            <p:cNvPr id="4" name="Picture 3" descr="NCI-Logo-Stack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5201" y="2844800"/>
              <a:ext cx="4253865" cy="1162050"/>
            </a:xfrm>
            <a:prstGeom prst="rect">
              <a:avLst/>
            </a:prstGeom>
          </p:spPr>
        </p:pic>
        <p:pic>
          <p:nvPicPr>
            <p:cNvPr id="5" name="Picture 4" descr="4_hhs_logo_white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2654300"/>
              <a:ext cx="1549400" cy="1549400"/>
            </a:xfrm>
            <a:prstGeom prst="rect">
              <a:avLst/>
            </a:prstGeom>
          </p:spPr>
        </p:pic>
      </p:grpSp>
      <p:sp>
        <p:nvSpPr>
          <p:cNvPr id="6" name="TextBox 13"/>
          <p:cNvSpPr txBox="1">
            <a:spLocks noChangeArrowheads="1"/>
          </p:cNvSpPr>
          <p:nvPr userDrawn="1"/>
        </p:nvSpPr>
        <p:spPr bwMode="auto">
          <a:xfrm>
            <a:off x="3215254" y="6083300"/>
            <a:ext cx="58101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b="1" dirty="0" err="1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                 </a:t>
            </a:r>
            <a:r>
              <a:rPr lang="en-US" sz="1800" b="1" dirty="0" err="1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/</a:t>
            </a:r>
            <a:r>
              <a:rPr lang="en-US" sz="1800" b="1" dirty="0" err="1">
                <a:solidFill>
                  <a:schemeClr val="bg1"/>
                </a:solidFill>
                <a:latin typeface="Arial" charset="0"/>
              </a:rPr>
              <a:t>espanol</a:t>
            </a:r>
            <a:endParaRPr lang="en-US" sz="1800" b="1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20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49BFE462-BA99-3181-461F-EC8BF31D5A2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5093"/>
                  <a:lumOff val="94907"/>
                  <a:alpha val="41000"/>
                </a:schemeClr>
              </a:gs>
              <a:gs pos="0">
                <a:schemeClr val="bg1">
                  <a:lumMod val="84601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3B51"/>
              </a:solidFill>
            </a:endParaRP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E7F9DFE2-91F5-F988-B138-D9FC19F44F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13259" y="323956"/>
            <a:ext cx="1514533" cy="170078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8CBB17D-64F2-0BB0-A291-1E181D3F1ADA}"/>
              </a:ext>
            </a:extLst>
          </p:cNvPr>
          <p:cNvSpPr/>
          <p:nvPr userDrawn="1"/>
        </p:nvSpPr>
        <p:spPr>
          <a:xfrm>
            <a:off x="0" y="0"/>
            <a:ext cx="264208" cy="6858000"/>
          </a:xfrm>
          <a:prstGeom prst="rect">
            <a:avLst/>
          </a:prstGeom>
          <a:solidFill>
            <a:srgbClr val="D6B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3B51"/>
              </a:solidFill>
            </a:endParaRP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67EA2272-5A5C-48E8-AF39-1C6AFA1D2F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695" y="262055"/>
            <a:ext cx="9523107" cy="590600"/>
          </a:xfrm>
          <a:noFill/>
        </p:spPr>
        <p:txBody>
          <a:bodyPr anchor="b">
            <a:normAutofit/>
          </a:bodyPr>
          <a:lstStyle>
            <a:lvl1pPr marL="0" indent="0">
              <a:buNone/>
              <a:defRPr sz="3200" b="1" spc="0">
                <a:solidFill>
                  <a:srgbClr val="013B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16B6157F-E0EB-98F3-5E70-BAC3DB1DCC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1472" y="6319605"/>
            <a:ext cx="519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08B4852-E9D8-3846-8E83-A173ECEA0F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00DD6F0-BAC8-99E4-1DC7-D16DB1C8E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695" y="1490251"/>
            <a:ext cx="9523108" cy="4482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E3846CB-BC83-238E-C992-A22875C5AED9}"/>
              </a:ext>
            </a:extLst>
          </p:cNvPr>
          <p:cNvCxnSpPr>
            <a:cxnSpLocks/>
          </p:cNvCxnSpPr>
          <p:nvPr userDrawn="1"/>
        </p:nvCxnSpPr>
        <p:spPr>
          <a:xfrm>
            <a:off x="0" y="6511307"/>
            <a:ext cx="11253419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AFBF950-8423-7CAE-2E16-BC47B413D055}"/>
              </a:ext>
            </a:extLst>
          </p:cNvPr>
          <p:cNvCxnSpPr>
            <a:cxnSpLocks/>
          </p:cNvCxnSpPr>
          <p:nvPr userDrawn="1"/>
        </p:nvCxnSpPr>
        <p:spPr>
          <a:xfrm>
            <a:off x="0" y="1073891"/>
            <a:ext cx="10149802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375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5/8/2024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705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Sub-Bulle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 userDrawn="1"/>
        </p:nvSpPr>
        <p:spPr>
          <a:xfrm>
            <a:off x="1557867" y="0"/>
            <a:ext cx="3826933" cy="6858000"/>
          </a:xfrm>
          <a:prstGeom prst="homePlate">
            <a:avLst>
              <a:gd name="adj" fmla="val 4778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 userDrawn="1"/>
        </p:nvSpPr>
        <p:spPr>
          <a:xfrm>
            <a:off x="0" y="0"/>
            <a:ext cx="3826933" cy="6858000"/>
          </a:xfrm>
          <a:prstGeom prst="homePlate">
            <a:avLst>
              <a:gd name="adj" fmla="val 47787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779008" y="0"/>
            <a:ext cx="5730240" cy="6858000"/>
          </a:xfrm>
        </p:spPr>
        <p:txBody>
          <a:bodyPr anchor="ctr">
            <a:noAutofit/>
          </a:bodyPr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 i="1">
                <a:solidFill>
                  <a:srgbClr val="000000"/>
                </a:solidFill>
              </a:defRPr>
            </a:lvl1pPr>
            <a:lvl2pPr marL="6858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 lang="en-US" sz="1900" i="1" kern="1200" baseline="0" dirty="0" smtClean="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</a:lstStyle>
          <a:p>
            <a:r>
              <a:rPr lang="en-US" dirty="0"/>
              <a:t>Agenda Item 1</a:t>
            </a:r>
          </a:p>
          <a:p>
            <a:pPr lvl="1"/>
            <a:r>
              <a:rPr lang="en-US" dirty="0"/>
              <a:t>Agenda Item 1a</a:t>
            </a:r>
          </a:p>
          <a:p>
            <a:pPr lvl="1"/>
            <a:r>
              <a:rPr lang="en-US" dirty="0"/>
              <a:t>Agenda Item 1b</a:t>
            </a:r>
          </a:p>
          <a:p>
            <a:r>
              <a:rPr lang="en-US" dirty="0"/>
              <a:t>Agenda Item 2</a:t>
            </a:r>
          </a:p>
          <a:p>
            <a:pPr lvl="1"/>
            <a:r>
              <a:rPr lang="en-US" dirty="0"/>
              <a:t>Agenda Item 2a</a:t>
            </a:r>
          </a:p>
          <a:p>
            <a:pPr lvl="1"/>
            <a:r>
              <a:rPr lang="en-US" dirty="0"/>
              <a:t>Agenda Item 2b</a:t>
            </a:r>
          </a:p>
          <a:p>
            <a:r>
              <a:rPr lang="en-US" dirty="0"/>
              <a:t>Agenda Item 3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3a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3b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3c</a:t>
            </a:r>
          </a:p>
          <a:p>
            <a:r>
              <a:rPr lang="en-US" dirty="0"/>
              <a:t>Agenda Item 4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1737360"/>
            <a:ext cx="4023360" cy="1828800"/>
          </a:xfrm>
        </p:spPr>
        <p:txBody>
          <a:bodyPr lIns="0" tIns="0" rIns="0" bIns="0" anchor="b">
            <a:noAutofit/>
          </a:bodyPr>
          <a:lstStyle>
            <a:lvl1pPr algn="r">
              <a:lnSpc>
                <a:spcPct val="90000"/>
              </a:lnSpc>
              <a:defRPr sz="240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Agenda</a:t>
            </a:r>
          </a:p>
        </p:txBody>
      </p:sp>
      <p:pic>
        <p:nvPicPr>
          <p:cNvPr id="2" name="Picture 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579290"/>
            <a:ext cx="2555851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28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 Brea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 userDrawn="1"/>
        </p:nvSpPr>
        <p:spPr>
          <a:xfrm>
            <a:off x="0" y="0"/>
            <a:ext cx="11277597" cy="68580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/>
          <p:cNvSpPr/>
          <p:nvPr userDrawn="1"/>
        </p:nvSpPr>
        <p:spPr>
          <a:xfrm>
            <a:off x="0" y="0"/>
            <a:ext cx="9719731" cy="68580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71999" y="2423160"/>
            <a:ext cx="6705599" cy="1828800"/>
          </a:xfrm>
        </p:spPr>
        <p:txBody>
          <a:bodyPr lIns="0" tIns="0" rIns="0" bIns="0" anchor="b">
            <a:noAutofit/>
          </a:bodyPr>
          <a:lstStyle>
            <a:lvl1pPr algn="r">
              <a:defRPr sz="3600" spc="-80">
                <a:solidFill>
                  <a:schemeClr val="bg1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1999" y="4343400"/>
            <a:ext cx="6697189" cy="68580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700" b="0" i="1" spc="100">
                <a:solidFill>
                  <a:srgbClr val="FFFFFF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3" name="Picture 12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6579290"/>
            <a:ext cx="2555849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67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 Break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ntagon 9"/>
          <p:cNvSpPr/>
          <p:nvPr userDrawn="1"/>
        </p:nvSpPr>
        <p:spPr>
          <a:xfrm>
            <a:off x="2033694" y="0"/>
            <a:ext cx="3826933" cy="6858000"/>
          </a:xfrm>
          <a:prstGeom prst="homePlate">
            <a:avLst>
              <a:gd name="adj" fmla="val 47787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/>
          <p:cNvSpPr/>
          <p:nvPr userDrawn="1"/>
        </p:nvSpPr>
        <p:spPr>
          <a:xfrm>
            <a:off x="0" y="0"/>
            <a:ext cx="4302760" cy="6858000"/>
          </a:xfrm>
          <a:prstGeom prst="homePlate">
            <a:avLst>
              <a:gd name="adj" fmla="val 42671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860627" y="2423160"/>
            <a:ext cx="5416971" cy="1828800"/>
          </a:xfrm>
        </p:spPr>
        <p:txBody>
          <a:bodyPr lIns="0" tIns="0" rIns="0" bIns="0" anchor="b">
            <a:noAutofit/>
          </a:bodyPr>
          <a:lstStyle>
            <a:lvl1pPr algn="r">
              <a:defRPr sz="3600" spc="-80" baseline="0">
                <a:solidFill>
                  <a:schemeClr val="tx2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60626" y="4343400"/>
            <a:ext cx="5408561" cy="68580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700" b="0" i="1" spc="100">
                <a:solidFill>
                  <a:schemeClr val="accent3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3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6579290"/>
            <a:ext cx="2555849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03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 userDrawn="1"/>
        </p:nvSpPr>
        <p:spPr>
          <a:xfrm>
            <a:off x="0" y="0"/>
            <a:ext cx="11277597" cy="68580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 userDrawn="1"/>
        </p:nvSpPr>
        <p:spPr>
          <a:xfrm>
            <a:off x="0" y="0"/>
            <a:ext cx="9719731" cy="68580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828800"/>
            <a:ext cx="10363200" cy="3200400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800" b="0" i="1" baseline="0">
                <a:solidFill>
                  <a:srgbClr val="FFFFFF"/>
                </a:solidFill>
                <a:latin typeface="+mn-lt"/>
                <a:cs typeface="SapientCentroSlab-Light"/>
              </a:defRPr>
            </a:lvl1pPr>
          </a:lstStyle>
          <a:p>
            <a:pPr lvl="0"/>
            <a:r>
              <a:rPr lang="en-US" dirty="0"/>
              <a:t>Vision Quote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fugit </a:t>
            </a:r>
            <a:r>
              <a:rPr lang="en-US" dirty="0" err="1"/>
              <a:t>liberavisse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nec</a:t>
            </a:r>
            <a:r>
              <a:rPr lang="en-US" dirty="0"/>
              <a:t> at. </a:t>
            </a:r>
            <a:r>
              <a:rPr lang="en-US" dirty="0" err="1"/>
              <a:t>Essent</a:t>
            </a:r>
            <a:r>
              <a:rPr lang="en-US" dirty="0"/>
              <a:t> </a:t>
            </a:r>
            <a:r>
              <a:rPr lang="en-US" dirty="0" err="1"/>
              <a:t>elaboraret</a:t>
            </a:r>
            <a:r>
              <a:rPr lang="en-US" dirty="0"/>
              <a:t> </a:t>
            </a:r>
            <a:r>
              <a:rPr lang="en-US" dirty="0" err="1"/>
              <a:t>conclusionemque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eam</a:t>
            </a:r>
            <a:r>
              <a:rPr lang="en-US" dirty="0"/>
              <a:t> id. Quo ex </a:t>
            </a:r>
            <a:r>
              <a:rPr lang="en-US" dirty="0" err="1"/>
              <a:t>laboramus</a:t>
            </a:r>
            <a:r>
              <a:rPr lang="en-US" dirty="0"/>
              <a:t> </a:t>
            </a:r>
            <a:r>
              <a:rPr lang="en-US" dirty="0" err="1"/>
              <a:t>accommodare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his </a:t>
            </a:r>
            <a:r>
              <a:rPr lang="en-US" dirty="0" err="1"/>
              <a:t>falli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. </a:t>
            </a:r>
            <a:r>
              <a:rPr lang="en-US" dirty="0" err="1"/>
              <a:t>Illud</a:t>
            </a:r>
            <a:r>
              <a:rPr lang="en-US" dirty="0"/>
              <a:t> postulant </a:t>
            </a:r>
            <a:br>
              <a:rPr lang="en-US" dirty="0"/>
            </a:br>
            <a:r>
              <a:rPr lang="en-US" dirty="0" err="1"/>
              <a:t>adversarium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his.”</a:t>
            </a:r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1" name="Picture 10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6579290"/>
            <a:ext cx="2555849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86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579290"/>
            <a:ext cx="2555851" cy="1828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42028" y="1426633"/>
            <a:ext cx="10887456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6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642028" y="1426633"/>
            <a:ext cx="10887456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21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9" name="Picture 8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579290"/>
            <a:ext cx="2555851" cy="182880"/>
          </a:xfrm>
          <a:prstGeom prst="rect">
            <a:avLst/>
          </a:prstGeom>
        </p:spPr>
      </p:pic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642028" y="1426633"/>
            <a:ext cx="5494189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6349408" y="1426633"/>
            <a:ext cx="5196417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39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642028" y="1426633"/>
            <a:ext cx="5494189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6349408" y="1426633"/>
            <a:ext cx="5196417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687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63539"/>
            <a:ext cx="1097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320504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rgbClr val="7F7F7F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fld id="{63A80243-55C2-1C49-BA61-21AC8F55AA45}" type="datetime4">
              <a:rPr lang="en-US" smtClean="0"/>
              <a:t>May 8, 2024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rgbClr val="7F7F7F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rgbClr val="7F7F7F"/>
                </a:solidFill>
                <a:latin typeface="+mn-lt"/>
                <a:ea typeface="+mn-ea"/>
                <a:cs typeface="Sapient Centro Slab"/>
              </a:defRPr>
            </a:lvl1pPr>
          </a:lstStyle>
          <a:p>
            <a:pPr>
              <a:defRPr/>
            </a:pPr>
            <a:fld id="{4F8F9822-CE00-0B4F-ADB5-DBA954363B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755" r:id="rId2"/>
    <p:sldLayoutId id="2147483819" r:id="rId3"/>
    <p:sldLayoutId id="2147483820" r:id="rId4"/>
    <p:sldLayoutId id="2147483821" r:id="rId5"/>
    <p:sldLayoutId id="2147483770" r:id="rId6"/>
    <p:sldLayoutId id="2147483825" r:id="rId7"/>
    <p:sldLayoutId id="2147483771" r:id="rId8"/>
    <p:sldLayoutId id="2147483827" r:id="rId9"/>
    <p:sldLayoutId id="2147483772" r:id="rId10"/>
    <p:sldLayoutId id="2147483828" r:id="rId11"/>
    <p:sldLayoutId id="2147483773" r:id="rId12"/>
    <p:sldLayoutId id="2147483829" r:id="rId13"/>
    <p:sldLayoutId id="2147483763" r:id="rId14"/>
    <p:sldLayoutId id="2147483807" r:id="rId15"/>
    <p:sldLayoutId id="2147483822" r:id="rId16"/>
    <p:sldLayoutId id="2147483830" r:id="rId17"/>
    <p:sldLayoutId id="2147483831" r:id="rId18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0" kern="1200">
          <a:solidFill>
            <a:srgbClr val="123E57"/>
          </a:solidFill>
          <a:latin typeface="+mj-lt"/>
          <a:ea typeface="ＭＳ Ｐゴシック" charset="0"/>
          <a:cs typeface="SapientSans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9pPr>
    </p:titleStyle>
    <p:bodyStyle>
      <a:lvl1pPr marL="2286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20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1pPr>
      <a:lvl2pPr marL="4572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9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2pPr>
      <a:lvl3pPr marL="6858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8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3pPr>
      <a:lvl4pPr marL="9144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7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4pPr>
      <a:lvl5pPr marL="11430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6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eer.cancer.gov/registrars/" TargetMode="External"/><Relationship Id="rId2" Type="http://schemas.openxmlformats.org/officeDocument/2006/relationships/hyperlink" Target="https://staging.seer.cancer.gov/pediatric/home/1.0/" TargetMode="Externa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Vendors Meeting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914400" y="3566160"/>
            <a:ext cx="10521108" cy="1457532"/>
          </a:xfrm>
        </p:spPr>
        <p:txBody>
          <a:bodyPr/>
          <a:lstStyle/>
          <a:p>
            <a:r>
              <a:rPr lang="en-US" dirty="0"/>
              <a:t>Jennifer Ruhl, MSHCA, RHIT, CCS, CTR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5/15/24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8634F7-B334-02D5-ED7D-C598A232B3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Brain Tumors (Ependymoma, Medulloblastoma)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AB3B6-2B9D-3DD5-CAB6-08918EAF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Ages: All</a:t>
            </a:r>
          </a:p>
          <a:p>
            <a:r>
              <a:rPr lang="en-US" sz="2400" dirty="0"/>
              <a:t>6 separate schemas based on histology</a:t>
            </a:r>
          </a:p>
          <a:p>
            <a:r>
              <a:rPr lang="en-US" sz="2400" dirty="0"/>
              <a:t>Includes benign, borderline, malignant</a:t>
            </a:r>
          </a:p>
          <a:p>
            <a:r>
              <a:rPr lang="en-US" sz="2400" dirty="0"/>
              <a:t>Required for Toronto Staging</a:t>
            </a:r>
          </a:p>
          <a:p>
            <a:pPr lvl="1"/>
            <a:r>
              <a:rPr lang="en-US" sz="2400" dirty="0"/>
              <a:t>Pediatric Mets (M category)</a:t>
            </a:r>
          </a:p>
          <a:p>
            <a:r>
              <a:rPr lang="en-US" sz="2400" dirty="0"/>
              <a:t>Additional Data Items</a:t>
            </a:r>
          </a:p>
          <a:p>
            <a:pPr lvl="1"/>
            <a:r>
              <a:rPr lang="en-US" sz="2400" dirty="0"/>
              <a:t>Pediatric Primary Tumor, Pediatric Regional Nodes: 888 (NA)</a:t>
            </a:r>
          </a:p>
          <a:p>
            <a:r>
              <a:rPr lang="en-US" sz="2400" dirty="0"/>
              <a:t>Pediatric SSDIs: N/A</a:t>
            </a:r>
          </a:p>
        </p:txBody>
      </p:sp>
    </p:spTree>
    <p:extLst>
      <p:ext uri="{BB962C8B-B14F-4D97-AF65-F5344CB8AC3E}">
        <p14:creationId xmlns:p14="http://schemas.microsoft.com/office/powerpoint/2010/main" val="2946297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8634F7-B334-02D5-ED7D-C598A232B3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Astrocytoma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AB3B6-2B9D-3DD5-CAB6-08918EAF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Ages: 00-19</a:t>
            </a:r>
          </a:p>
          <a:p>
            <a:r>
              <a:rPr lang="en-US" sz="2400" dirty="0"/>
              <a:t>Includes benign, borderline and malignant</a:t>
            </a:r>
          </a:p>
          <a:p>
            <a:r>
              <a:rPr lang="en-US" sz="2400" dirty="0"/>
              <a:t>Required for Toronto Staging</a:t>
            </a:r>
          </a:p>
          <a:p>
            <a:pPr lvl="1"/>
            <a:r>
              <a:rPr lang="en-US" sz="2400" dirty="0"/>
              <a:t>Pediatric Mets</a:t>
            </a:r>
          </a:p>
          <a:p>
            <a:r>
              <a:rPr lang="en-US" sz="2400" dirty="0"/>
              <a:t>Additional Data Items</a:t>
            </a:r>
          </a:p>
          <a:p>
            <a:pPr lvl="1"/>
            <a:r>
              <a:rPr lang="en-US" sz="2400" dirty="0"/>
              <a:t>Pediatric Primary Tumor, Pediatric Regional Nodes: 888 (NA)</a:t>
            </a:r>
          </a:p>
          <a:p>
            <a:r>
              <a:rPr lang="en-US" sz="2400" dirty="0"/>
              <a:t>Pediatric SSDIs: N/A</a:t>
            </a:r>
          </a:p>
          <a:p>
            <a:r>
              <a:rPr lang="en-US" sz="2400" dirty="0"/>
              <a:t>Regular SSDIs: BRAF Mutational Analysis (clinical significance)</a:t>
            </a:r>
          </a:p>
          <a:p>
            <a:pPr lvl="2"/>
            <a:r>
              <a:rPr lang="en-US" sz="2400" dirty="0"/>
              <a:t>New schema for SSDI</a:t>
            </a:r>
          </a:p>
        </p:txBody>
      </p:sp>
    </p:spTree>
    <p:extLst>
      <p:ext uri="{BB962C8B-B14F-4D97-AF65-F5344CB8AC3E}">
        <p14:creationId xmlns:p14="http://schemas.microsoft.com/office/powerpoint/2010/main" val="3226047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8634F7-B334-02D5-ED7D-C598A232B3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Neuroblastoma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AB3B6-2B9D-3DD5-CAB6-08918EAFC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695" y="1490251"/>
            <a:ext cx="10027606" cy="4900275"/>
          </a:xfrm>
        </p:spPr>
        <p:txBody>
          <a:bodyPr>
            <a:noAutofit/>
          </a:bodyPr>
          <a:lstStyle/>
          <a:p>
            <a:r>
              <a:rPr lang="en-US" sz="2400" dirty="0"/>
              <a:t>Ages: All</a:t>
            </a:r>
          </a:p>
          <a:p>
            <a:r>
              <a:rPr lang="en-US" sz="2400" dirty="0"/>
              <a:t>Required for Toronto Staging</a:t>
            </a:r>
          </a:p>
          <a:p>
            <a:pPr lvl="1"/>
            <a:r>
              <a:rPr lang="en-US" sz="2400" dirty="0"/>
              <a:t>International Neuroblastoma Risk Group Staging System (INRGSS)</a:t>
            </a:r>
          </a:p>
          <a:p>
            <a:r>
              <a:rPr lang="en-US" sz="2400" dirty="0"/>
              <a:t>Additional Data Items</a:t>
            </a:r>
          </a:p>
          <a:p>
            <a:pPr lvl="1"/>
            <a:r>
              <a:rPr lang="en-US" sz="2400" dirty="0"/>
              <a:t>Pediatric Primary Tumor, Pediatric Regional Nodes, Pediatric Mets: Based on Children Oncology Group (COG)</a:t>
            </a:r>
          </a:p>
          <a:p>
            <a:r>
              <a:rPr lang="en-US" sz="2400" dirty="0">
                <a:effectLst/>
                <a:ea typeface="Calibri" panose="020F0502020204030204" pitchFamily="34" charset="0"/>
              </a:rPr>
              <a:t>Pediatric SSDIs: </a:t>
            </a:r>
          </a:p>
          <a:p>
            <a:pPr lvl="1"/>
            <a:r>
              <a:rPr lang="en-US" sz="2400" dirty="0">
                <a:effectLst/>
                <a:ea typeface="Calibri" panose="020F0502020204030204" pitchFamily="34" charset="0"/>
              </a:rPr>
              <a:t>n-MYC Amplification (found on CAP protocol)</a:t>
            </a:r>
            <a:endParaRPr lang="en-US" sz="2400" dirty="0">
              <a:ea typeface="Calibri" panose="020F0502020204030204" pitchFamily="34" charset="0"/>
            </a:endParaRPr>
          </a:p>
          <a:p>
            <a:pPr lvl="1"/>
            <a:r>
              <a:rPr lang="en-US" sz="2400" dirty="0">
                <a:effectLst/>
                <a:ea typeface="Calibri" panose="020F0502020204030204" pitchFamily="34" charset="0"/>
              </a:rPr>
              <a:t>The International Neuroblastoma Pathology Prognostic Classification (INPC) (found on CAP protocol)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1543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8634F7-B334-02D5-ED7D-C598A232B3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Retinoblastoma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AB3B6-2B9D-3DD5-CAB6-08918EAF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Ages: All</a:t>
            </a:r>
          </a:p>
          <a:p>
            <a:r>
              <a:rPr lang="en-US" sz="2400" dirty="0"/>
              <a:t>Required for Toronto Staging</a:t>
            </a:r>
          </a:p>
          <a:p>
            <a:pPr lvl="1"/>
            <a:r>
              <a:rPr lang="en-US" sz="2400" dirty="0">
                <a:effectLst/>
                <a:ea typeface="Calibri" panose="020F0502020204030204" pitchFamily="34" charset="0"/>
              </a:rPr>
              <a:t>Pediatric Primary Tumor, Pediatric Regional Nodes, and Pediatric Mets: International Retinoblastoma Staging System (IRSS)</a:t>
            </a:r>
          </a:p>
          <a:p>
            <a:pPr lvl="1"/>
            <a:r>
              <a:rPr lang="en-US" sz="2400" dirty="0"/>
              <a:t>Stage Group</a:t>
            </a:r>
          </a:p>
          <a:p>
            <a:r>
              <a:rPr lang="en-US" sz="2400" dirty="0">
                <a:effectLst/>
                <a:ea typeface="Calibri" panose="020F0502020204030204" pitchFamily="34" charset="0"/>
              </a:rPr>
              <a:t>Pediatric SSDIs: </a:t>
            </a:r>
            <a:endParaRPr lang="en-US" sz="2400" dirty="0">
              <a:ea typeface="Calibri" panose="020F0502020204030204" pitchFamily="34" charset="0"/>
            </a:endParaRPr>
          </a:p>
          <a:p>
            <a:pPr lvl="1"/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IRSS Stage for Eye-2</a:t>
            </a:r>
            <a:endParaRPr lang="en-US" sz="2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735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8634F7-B334-02D5-ED7D-C598A232B3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Renal Tumors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AB3B6-2B9D-3DD5-CAB6-08918EAFC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438" y="1351614"/>
            <a:ext cx="11011123" cy="5506386"/>
          </a:xfrm>
        </p:spPr>
        <p:txBody>
          <a:bodyPr>
            <a:noAutofit/>
          </a:bodyPr>
          <a:lstStyle/>
          <a:p>
            <a:r>
              <a:rPr lang="en-US" sz="2400" dirty="0"/>
              <a:t>Ages: some 00-19, some all ages</a:t>
            </a:r>
          </a:p>
          <a:p>
            <a:r>
              <a:rPr lang="en-US" sz="2400" dirty="0"/>
              <a:t>5 separate schemas based on histology (including Ewing Sarcoma)</a:t>
            </a:r>
          </a:p>
          <a:p>
            <a:r>
              <a:rPr lang="en-US" sz="2400" dirty="0"/>
              <a:t>Required for Toronto Stage</a:t>
            </a:r>
          </a:p>
          <a:p>
            <a:pPr lvl="1"/>
            <a:r>
              <a:rPr lang="en-US" sz="2400" dirty="0">
                <a:effectLst/>
                <a:ea typeface="Calibri" panose="020F0502020204030204" pitchFamily="34" charset="0"/>
              </a:rPr>
              <a:t>Pediatric Primary Tumor, Pediatric Regional Nodes, and Pediatric Mets: Wilms Tumor Staging System</a:t>
            </a:r>
          </a:p>
          <a:p>
            <a:pPr lvl="1"/>
            <a:r>
              <a:rPr lang="en-US" sz="2400" dirty="0"/>
              <a:t>Stage Group: Toronto Staging</a:t>
            </a:r>
          </a:p>
          <a:p>
            <a:r>
              <a:rPr lang="en-US" sz="2400" dirty="0">
                <a:effectLst/>
                <a:ea typeface="Calibri" panose="020F0502020204030204" pitchFamily="34" charset="0"/>
              </a:rPr>
              <a:t>Pediatric SSDIs: </a:t>
            </a:r>
          </a:p>
          <a:p>
            <a:pPr lvl="1"/>
            <a:r>
              <a:rPr lang="en-US" sz="2400" dirty="0">
                <a:effectLst/>
                <a:ea typeface="Calibri" panose="020F0502020204030204" pitchFamily="34" charset="0"/>
              </a:rPr>
              <a:t>Chromosome 1p: Loss of Heterozygosity (LOH) (clinical significance)</a:t>
            </a:r>
            <a:endParaRPr lang="en-US" sz="2400" dirty="0">
              <a:ea typeface="Calibri" panose="020F0502020204030204" pitchFamily="34" charset="0"/>
            </a:endParaRPr>
          </a:p>
          <a:p>
            <a:pPr lvl="1"/>
            <a:r>
              <a:rPr lang="en-US" sz="2400" dirty="0">
                <a:effectLst/>
                <a:ea typeface="Calibri" panose="020F0502020204030204" pitchFamily="34" charset="0"/>
              </a:rPr>
              <a:t>Chromosome 16q: Loss of Heterozygosity (LOH) (clinical significance)</a:t>
            </a:r>
          </a:p>
          <a:p>
            <a:pPr lvl="1"/>
            <a:r>
              <a:rPr lang="en-US" sz="2400" dirty="0">
                <a:solidFill>
                  <a:srgbClr val="2E2E2E"/>
                </a:solidFill>
                <a:effectLst/>
                <a:ea typeface="Calibri" panose="020F0502020204030204" pitchFamily="34" charset="0"/>
              </a:rPr>
              <a:t>Gain of chromosome 1q (clinical significance)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5231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8634F7-B334-02D5-ED7D-C598A232B3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Hepatoblastoma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AB3B6-2B9D-3DD5-CAB6-08918EAF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Ages: All</a:t>
            </a:r>
          </a:p>
          <a:p>
            <a:r>
              <a:rPr lang="en-US" sz="2400" dirty="0"/>
              <a:t>Required for Toronto Stage</a:t>
            </a:r>
          </a:p>
          <a:p>
            <a:pPr lvl="1"/>
            <a:r>
              <a:rPr lang="en-US" sz="2400" dirty="0">
                <a:effectLst/>
                <a:ea typeface="Calibri" panose="020F0502020204030204" pitchFamily="34" charset="0"/>
              </a:rPr>
              <a:t>Pediatric Mets</a:t>
            </a:r>
          </a:p>
          <a:p>
            <a:r>
              <a:rPr lang="en-US" sz="2400" dirty="0"/>
              <a:t>Additional Data Items</a:t>
            </a:r>
          </a:p>
          <a:p>
            <a:pPr lvl="1"/>
            <a:r>
              <a:rPr lang="en-US" sz="2400" dirty="0">
                <a:effectLst/>
                <a:ea typeface="Calibri" panose="020F0502020204030204" pitchFamily="34" charset="0"/>
              </a:rPr>
              <a:t>Pediatric Primary Tumor, Pediatric Regional Nodes</a:t>
            </a:r>
            <a:r>
              <a:rPr lang="en-US" sz="2400" dirty="0"/>
              <a:t>: Based on Children Oncology Group (COG)</a:t>
            </a:r>
          </a:p>
          <a:p>
            <a:r>
              <a:rPr lang="en-US" sz="2400" dirty="0"/>
              <a:t>Pediatric SSDIs:</a:t>
            </a:r>
          </a:p>
          <a:p>
            <a:pPr lvl="1"/>
            <a:r>
              <a:rPr lang="en-US" sz="2400" dirty="0"/>
              <a:t>Pretext Clinical Staging</a:t>
            </a:r>
          </a:p>
        </p:txBody>
      </p:sp>
    </p:spTree>
    <p:extLst>
      <p:ext uri="{BB962C8B-B14F-4D97-AF65-F5344CB8AC3E}">
        <p14:creationId xmlns:p14="http://schemas.microsoft.com/office/powerpoint/2010/main" val="763161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8634F7-B334-02D5-ED7D-C598A232B3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AB3B6-2B9D-3DD5-CAB6-08918EAF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Ages: 00-19</a:t>
            </a:r>
          </a:p>
          <a:p>
            <a:r>
              <a:rPr lang="en-US" sz="2400" dirty="0"/>
              <a:t>5 separate schemas (including Ewing Sarcoma)</a:t>
            </a:r>
          </a:p>
          <a:p>
            <a:r>
              <a:rPr lang="en-US" sz="2400" dirty="0"/>
              <a:t>Required for Toronto Stage:</a:t>
            </a:r>
          </a:p>
          <a:p>
            <a:pPr lvl="1"/>
            <a:r>
              <a:rPr lang="en-US" sz="2400" dirty="0">
                <a:effectLst/>
                <a:ea typeface="Calibri" panose="020F0502020204030204" pitchFamily="34" charset="0"/>
              </a:rPr>
              <a:t>Pediatric Mets</a:t>
            </a:r>
          </a:p>
          <a:p>
            <a:r>
              <a:rPr lang="en-US" sz="2400" dirty="0"/>
              <a:t>Additional Data Items</a:t>
            </a:r>
          </a:p>
          <a:p>
            <a:pPr lvl="1"/>
            <a:r>
              <a:rPr lang="en-US" sz="2400" dirty="0">
                <a:effectLst/>
                <a:ea typeface="Calibri" panose="020F0502020204030204" pitchFamily="34" charset="0"/>
              </a:rPr>
              <a:t>Pediatric Primary Tumor, Pediatric Regional Nodes</a:t>
            </a:r>
          </a:p>
          <a:p>
            <a:r>
              <a:rPr lang="en-US" sz="2400" dirty="0"/>
              <a:t>Pediatric SSDIs</a:t>
            </a:r>
          </a:p>
          <a:p>
            <a:pPr lvl="1"/>
            <a:r>
              <a:rPr lang="en-US" sz="2400" dirty="0">
                <a:effectLst/>
                <a:ea typeface="Calibri" panose="020F0502020204030204" pitchFamily="34" charset="0"/>
              </a:rPr>
              <a:t>EWS-FLI1 fusion (Ewing sarcoma only)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622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8634F7-B334-02D5-ED7D-C598A232B3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Rhabdomyosarcoma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AB3B6-2B9D-3DD5-CAB6-08918EAFC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694" y="1490251"/>
            <a:ext cx="10152141" cy="4482653"/>
          </a:xfrm>
        </p:spPr>
        <p:txBody>
          <a:bodyPr>
            <a:normAutofit/>
          </a:bodyPr>
          <a:lstStyle/>
          <a:p>
            <a:r>
              <a:rPr lang="en-US" sz="2400" dirty="0"/>
              <a:t>Ages: some 00-19, some all ages</a:t>
            </a:r>
          </a:p>
          <a:p>
            <a:r>
              <a:rPr lang="en-US" sz="2400" dirty="0"/>
              <a:t>Required for Toronto Stage:</a:t>
            </a:r>
          </a:p>
          <a:p>
            <a:pPr lvl="1"/>
            <a:r>
              <a:rPr lang="en-US" sz="2400" dirty="0">
                <a:effectLst/>
                <a:ea typeface="Calibri" panose="020F0502020204030204" pitchFamily="34" charset="0"/>
              </a:rPr>
              <a:t>Pediatric Primary Tumor, Pediatric Regional Nodes, and Pediatric Mets</a:t>
            </a:r>
          </a:p>
          <a:p>
            <a:pPr lvl="1"/>
            <a:r>
              <a:rPr lang="en-US" sz="2400" dirty="0"/>
              <a:t>Stage Group (derived from PT, LNs and Mets)</a:t>
            </a:r>
          </a:p>
          <a:p>
            <a:r>
              <a:rPr lang="en-US" sz="2400" dirty="0">
                <a:solidFill>
                  <a:srgbClr val="111111"/>
                </a:solidFill>
                <a:effectLst/>
                <a:ea typeface="Calibri" panose="020F0502020204030204" pitchFamily="34" charset="0"/>
              </a:rPr>
              <a:t>Pediatric SSDIs: </a:t>
            </a:r>
          </a:p>
          <a:p>
            <a:pPr lvl="1"/>
            <a:r>
              <a:rPr lang="en-US" sz="2400" dirty="0">
                <a:solidFill>
                  <a:srgbClr val="111111"/>
                </a:solidFill>
                <a:effectLst/>
                <a:ea typeface="Calibri" panose="020F0502020204030204" pitchFamily="34" charset="0"/>
              </a:rPr>
              <a:t>FOXO1 gene rearrangement fusions  (found on CAP protocol)</a:t>
            </a:r>
          </a:p>
          <a:p>
            <a:pPr marL="457200" lvl="1" indent="0">
              <a:buNone/>
            </a:pP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553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8634F7-B334-02D5-ED7D-C598A232B3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Non-Rhabdomyosarcoma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AB3B6-2B9D-3DD5-CAB6-08918EAFC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694" y="1490251"/>
            <a:ext cx="10152141" cy="4482653"/>
          </a:xfrm>
        </p:spPr>
        <p:txBody>
          <a:bodyPr>
            <a:normAutofit/>
          </a:bodyPr>
          <a:lstStyle/>
          <a:p>
            <a:r>
              <a:rPr lang="en-US" sz="2400" dirty="0"/>
              <a:t>Ages: some 00-19, some all ages</a:t>
            </a:r>
          </a:p>
          <a:p>
            <a:r>
              <a:rPr lang="en-US" sz="2400" dirty="0"/>
              <a:t>Required for Toronto Stage:</a:t>
            </a:r>
          </a:p>
          <a:p>
            <a:pPr lvl="1"/>
            <a:r>
              <a:rPr lang="en-US" sz="2400" dirty="0">
                <a:effectLst/>
                <a:ea typeface="Calibri" panose="020F0502020204030204" pitchFamily="34" charset="0"/>
              </a:rPr>
              <a:t>Pediatric Primary Tumor, Pediatric Regional Nodes, and Pediatric Mets</a:t>
            </a:r>
          </a:p>
          <a:p>
            <a:pPr lvl="1"/>
            <a:r>
              <a:rPr lang="en-US" sz="2400" dirty="0"/>
              <a:t>Stage Group (derived from PT, LNs and Mets)</a:t>
            </a:r>
          </a:p>
          <a:p>
            <a:r>
              <a:rPr lang="en-US" sz="2400" dirty="0">
                <a:solidFill>
                  <a:srgbClr val="111111"/>
                </a:solidFill>
                <a:effectLst/>
                <a:ea typeface="Calibri" panose="020F0502020204030204" pitchFamily="34" charset="0"/>
              </a:rPr>
              <a:t>Pediatric SSDIs: NA</a:t>
            </a:r>
          </a:p>
        </p:txBody>
      </p:sp>
    </p:spTree>
    <p:extLst>
      <p:ext uri="{BB962C8B-B14F-4D97-AF65-F5344CB8AC3E}">
        <p14:creationId xmlns:p14="http://schemas.microsoft.com/office/powerpoint/2010/main" val="2394631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8634F7-B334-02D5-ED7D-C598A232B3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Testis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AB3B6-2B9D-3DD5-CAB6-08918EAF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Ages: 00-19</a:t>
            </a:r>
          </a:p>
          <a:p>
            <a:r>
              <a:rPr lang="en-US" sz="2400" dirty="0"/>
              <a:t>Required for Toronto Stage:</a:t>
            </a:r>
          </a:p>
          <a:p>
            <a:pPr lvl="1"/>
            <a:r>
              <a:rPr lang="en-US" sz="2400" dirty="0">
                <a:effectLst/>
                <a:ea typeface="Calibri" panose="020F0502020204030204" pitchFamily="34" charset="0"/>
              </a:rPr>
              <a:t>Pediatric Primary Tumor, Pediatric Regional Nodes, and Pediatric Mets</a:t>
            </a:r>
          </a:p>
          <a:p>
            <a:pPr lvl="1"/>
            <a:r>
              <a:rPr lang="en-US" sz="2400" dirty="0"/>
              <a:t>Stage Group (derived from PT, LNs and Mets)</a:t>
            </a:r>
          </a:p>
          <a:p>
            <a:r>
              <a:rPr lang="en-US" sz="2400" dirty="0"/>
              <a:t>Additional Data Items</a:t>
            </a:r>
          </a:p>
          <a:p>
            <a:pPr lvl="1"/>
            <a:r>
              <a:rPr lang="en-US" sz="2400" dirty="0"/>
              <a:t>Regular SSDIs: </a:t>
            </a:r>
          </a:p>
          <a:p>
            <a:pPr lvl="2"/>
            <a:r>
              <a:rPr lang="en-US" sz="2400" dirty="0"/>
              <a:t>S Clinical Stage (New schema for SSDI)</a:t>
            </a:r>
          </a:p>
          <a:p>
            <a:pPr lvl="2"/>
            <a:r>
              <a:rPr lang="en-US" sz="2400" dirty="0"/>
              <a:t>S Pathological Stage (New schema for SSDI)</a:t>
            </a:r>
          </a:p>
          <a:p>
            <a:pPr lvl="2"/>
            <a:r>
              <a:rPr lang="en-US" sz="2400" dirty="0"/>
              <a:t>Other SSDIs listed in Testis Schema (New schema for SSDI)</a:t>
            </a:r>
          </a:p>
        </p:txBody>
      </p:sp>
    </p:spTree>
    <p:extLst>
      <p:ext uri="{BB962C8B-B14F-4D97-AF65-F5344CB8AC3E}">
        <p14:creationId xmlns:p14="http://schemas.microsoft.com/office/powerpoint/2010/main" val="4243656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DAA20-D242-3D6E-2E74-DE24FF2A4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0627" y="2423160"/>
            <a:ext cx="5416971" cy="1828800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Pediatric Data </a:t>
            </a:r>
            <a:br>
              <a:rPr lang="en-US" dirty="0"/>
            </a:br>
            <a:r>
              <a:rPr lang="en-US" dirty="0"/>
              <a:t>Collection System</a:t>
            </a:r>
            <a:br>
              <a:rPr lang="en-US" dirty="0"/>
            </a:br>
            <a:r>
              <a:rPr lang="en-US" dirty="0"/>
              <a:t>&amp; Toronto Staging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DD8537C-6690-4128-5DB3-77BEA8DC9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0626" y="4343400"/>
            <a:ext cx="5408561" cy="685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49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8634F7-B334-02D5-ED7D-C598A232B3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Ovary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AB3B6-2B9D-3DD5-CAB6-08918EAFC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694" y="1490251"/>
            <a:ext cx="10304541" cy="4482653"/>
          </a:xfrm>
        </p:spPr>
        <p:txBody>
          <a:bodyPr>
            <a:normAutofit/>
          </a:bodyPr>
          <a:lstStyle/>
          <a:p>
            <a:r>
              <a:rPr lang="en-US" sz="2400" dirty="0"/>
              <a:t>Ages: 00-19</a:t>
            </a:r>
          </a:p>
          <a:p>
            <a:r>
              <a:rPr lang="en-US" sz="2400" dirty="0"/>
              <a:t>Required for Toronto Stage:</a:t>
            </a:r>
          </a:p>
          <a:p>
            <a:pPr lvl="1"/>
            <a:r>
              <a:rPr lang="en-US" sz="2400" dirty="0">
                <a:effectLst/>
                <a:ea typeface="Calibri" panose="020F0502020204030204" pitchFamily="34" charset="0"/>
              </a:rPr>
              <a:t>Pediatric Primary Tumor, Pediatric Regional Nodes, and Pediatric Mets</a:t>
            </a:r>
          </a:p>
          <a:p>
            <a:pPr lvl="1"/>
            <a:r>
              <a:rPr lang="en-US" sz="2400" dirty="0"/>
              <a:t>Stage Group (derived from PT, LNs and Mets)</a:t>
            </a:r>
          </a:p>
          <a:p>
            <a:r>
              <a:rPr lang="en-US" sz="2400" dirty="0"/>
              <a:t>Pediatric SSDIs: N/A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26608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A47111D-12A0-0359-A745-294FCCC538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Adult/Other Non-Pediatric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B08CA-C59F-4B31-4ED9-E28BB04DB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695" y="1490251"/>
            <a:ext cx="9986876" cy="4482653"/>
          </a:xfrm>
        </p:spPr>
        <p:txBody>
          <a:bodyPr>
            <a:normAutofit/>
          </a:bodyPr>
          <a:lstStyle/>
          <a:p>
            <a:r>
              <a:rPr lang="en-US" sz="2400" dirty="0"/>
              <a:t>All  other combinations of primary site, histology, and age not covered in the Toronto Stage definitions</a:t>
            </a:r>
          </a:p>
          <a:p>
            <a:pPr lvl="1"/>
            <a:r>
              <a:rPr lang="en-US" sz="2400" dirty="0"/>
              <a:t>API will determine what is or what is not pediatric, the registrar does not need to determine this</a:t>
            </a:r>
          </a:p>
          <a:p>
            <a:pPr lvl="1"/>
            <a:r>
              <a:rPr lang="en-US" sz="2400" dirty="0"/>
              <a:t>No further input needed from registrar after primary site/histology is recorded for those not defined for pediatric</a:t>
            </a:r>
          </a:p>
          <a:p>
            <a:pPr lvl="1"/>
            <a:endParaRPr lang="en-US" sz="2400" dirty="0"/>
          </a:p>
          <a:p>
            <a:r>
              <a:rPr lang="en-US" sz="2400" dirty="0"/>
              <a:t>Reminder: Not all pediatric tumors are collected in the Pediatric Data Collection System as this time</a:t>
            </a:r>
          </a:p>
        </p:txBody>
      </p:sp>
    </p:spTree>
    <p:extLst>
      <p:ext uri="{BB962C8B-B14F-4D97-AF65-F5344CB8AC3E}">
        <p14:creationId xmlns:p14="http://schemas.microsoft.com/office/powerpoint/2010/main" val="2594069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A0A47D0-9267-889D-A423-DDDA13815B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Current Status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1065C-42E1-3534-1993-9B4136F94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Information on the Pediatric Data Collection System and Toronto Staging can be found at:</a:t>
            </a:r>
          </a:p>
          <a:p>
            <a:r>
              <a:rPr lang="en-US" sz="2400" dirty="0">
                <a:hlinkClick r:id="rId2"/>
              </a:rPr>
              <a:t>PEDIATRIC Data SEER*RSA (cancer.gov)</a:t>
            </a:r>
            <a:r>
              <a:rPr lang="en-US" sz="2400" dirty="0"/>
              <a:t> (online version of data items, coding instructions, codes and definitions)</a:t>
            </a:r>
          </a:p>
          <a:p>
            <a:r>
              <a:rPr lang="en-US" sz="2400" dirty="0">
                <a:hlinkClick r:id="rId3"/>
              </a:rPr>
              <a:t>Registry Operations - SEER Registrars (cancer.gov)</a:t>
            </a:r>
            <a:endParaRPr lang="en-US" sz="2400" dirty="0"/>
          </a:p>
          <a:p>
            <a:pPr lvl="1"/>
            <a:r>
              <a:rPr lang="en-US" dirty="0"/>
              <a:t>Under Staging Section</a:t>
            </a:r>
          </a:p>
          <a:p>
            <a:pPr lvl="2"/>
            <a:r>
              <a:rPr lang="en-US" sz="2400" dirty="0"/>
              <a:t>Pediatric Manual (Version 1.1)</a:t>
            </a:r>
          </a:p>
          <a:p>
            <a:pPr lvl="2"/>
            <a:r>
              <a:rPr lang="en-US" sz="2400" dirty="0"/>
              <a:t>Appendix I: Pediatric Data Collection System (Version 1.1)</a:t>
            </a:r>
          </a:p>
          <a:p>
            <a:pPr lvl="2"/>
            <a:r>
              <a:rPr lang="en-US" sz="2400" dirty="0"/>
              <a:t>Appendix II: Pediatric ID Definitions and SSDIs (Version 1.1)</a:t>
            </a:r>
          </a:p>
          <a:p>
            <a:pPr lvl="2"/>
            <a:r>
              <a:rPr lang="en-US" sz="2400" dirty="0"/>
              <a:t>Appendix III: SSDIs by Pediatric ID (Version 1.1)</a:t>
            </a:r>
          </a:p>
          <a:p>
            <a:pPr lvl="2"/>
            <a:endParaRPr lang="en-US" sz="2400" dirty="0"/>
          </a:p>
          <a:p>
            <a:pPr lvl="2"/>
            <a:r>
              <a:rPr lang="en-US" sz="2400" b="1" u="sng" dirty="0"/>
              <a:t>Version 1.2 will be released for 2025 updates</a:t>
            </a:r>
          </a:p>
          <a:p>
            <a:pPr marL="457200" lvl="2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96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DAA20-D242-3D6E-2E74-DE24FF2A4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0627" y="2423160"/>
            <a:ext cx="5416971" cy="1828800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PTLD Reportability Changes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DD8537C-6690-4128-5DB3-77BEA8DC9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0626" y="4343400"/>
            <a:ext cx="5408561" cy="685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52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A47111D-12A0-0359-A745-294FCCC538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PTLD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B08CA-C59F-4B31-4ED9-E28BB04DB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695" y="1490251"/>
            <a:ext cx="9986876" cy="4482653"/>
          </a:xfrm>
        </p:spPr>
        <p:txBody>
          <a:bodyPr>
            <a:normAutofit/>
          </a:bodyPr>
          <a:lstStyle/>
          <a:p>
            <a:r>
              <a:rPr lang="en-US" sz="2400" dirty="0"/>
              <a:t>Post Transplant Lymphoproliferative Disorder (PTLD)</a:t>
            </a:r>
            <a:r>
              <a:rPr lang="en-US" sz="2300" dirty="0"/>
              <a:t> (9971)</a:t>
            </a:r>
          </a:p>
          <a:p>
            <a:pPr lvl="1"/>
            <a:r>
              <a:rPr lang="en-US" sz="2300" dirty="0"/>
              <a:t>Prior to 2010, this was a /1 (not reportable)</a:t>
            </a:r>
          </a:p>
          <a:p>
            <a:pPr lvl="1"/>
            <a:r>
              <a:rPr lang="en-US" sz="2300" dirty="0"/>
              <a:t>2010-2020: 9971/3, became reportable based on changes with the 3</a:t>
            </a:r>
            <a:r>
              <a:rPr lang="en-US" sz="2300" baseline="30000" dirty="0"/>
              <a:t>rd</a:t>
            </a:r>
            <a:r>
              <a:rPr lang="en-US" sz="2300" dirty="0"/>
              <a:t> edition of the WHO Hematopoietic Blue Book (2008)</a:t>
            </a:r>
          </a:p>
          <a:p>
            <a:pPr lvl="1"/>
            <a:r>
              <a:rPr lang="en-US" sz="2300" dirty="0"/>
              <a:t>2021: 9971/1, became non reportable based on changes with the 4</a:t>
            </a:r>
            <a:r>
              <a:rPr lang="en-US" sz="2300" baseline="30000" dirty="0"/>
              <a:t>th</a:t>
            </a:r>
            <a:r>
              <a:rPr lang="en-US" sz="2300" dirty="0"/>
              <a:t> edition of the WHO Hematopoietic Blue Book (2017)</a:t>
            </a:r>
          </a:p>
          <a:p>
            <a:pPr lvl="1"/>
            <a:endParaRPr lang="en-US" sz="2300" dirty="0"/>
          </a:p>
          <a:p>
            <a:pPr lvl="1"/>
            <a:r>
              <a:rPr lang="en-US" sz="2300" dirty="0"/>
              <a:t>Note: This was for when PTLD only was diagnosed. When diagnosed in conjunction with a lymphoma, plasmacytoma, etc., PTLD was ignored and the lymphoma, plasmacytoma was abstracted</a:t>
            </a:r>
          </a:p>
        </p:txBody>
      </p:sp>
    </p:spTree>
    <p:extLst>
      <p:ext uri="{BB962C8B-B14F-4D97-AF65-F5344CB8AC3E}">
        <p14:creationId xmlns:p14="http://schemas.microsoft.com/office/powerpoint/2010/main" val="3377155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A47111D-12A0-0359-A745-294FCCC538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PTLD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B08CA-C59F-4B31-4ED9-E28BB04DB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695" y="1490251"/>
            <a:ext cx="9986876" cy="4482653"/>
          </a:xfrm>
        </p:spPr>
        <p:txBody>
          <a:bodyPr>
            <a:normAutofit/>
          </a:bodyPr>
          <a:lstStyle/>
          <a:p>
            <a:r>
              <a:rPr lang="en-US" sz="2400" dirty="0"/>
              <a:t>Request from clinical community working on the NCCR to reinstate the collection of PTLD</a:t>
            </a:r>
          </a:p>
          <a:p>
            <a:pPr lvl="1"/>
            <a:r>
              <a:rPr lang="en-US" sz="2200" dirty="0"/>
              <a:t>This will be collected in two different ways</a:t>
            </a:r>
          </a:p>
          <a:p>
            <a:pPr lvl="2"/>
            <a:r>
              <a:rPr lang="en-US" sz="2400" dirty="0"/>
              <a:t>1) Polymorphic PTLD: Will become reportable again (9971/3) effective 1/1/25</a:t>
            </a:r>
          </a:p>
          <a:p>
            <a:pPr lvl="2"/>
            <a:r>
              <a:rPr lang="en-US" sz="2400" dirty="0"/>
              <a:t>2) The following types of PTLD, which are diagnosed in conjunction with a lymphoma, plasmacytoma, will be collected as a SSDI</a:t>
            </a:r>
          </a:p>
          <a:p>
            <a:pPr lvl="3"/>
            <a:r>
              <a:rPr lang="en-US" sz="2400" dirty="0"/>
              <a:t>Monomorphic PTLD</a:t>
            </a:r>
          </a:p>
          <a:p>
            <a:pPr lvl="3"/>
            <a:r>
              <a:rPr lang="en-US" sz="2400" dirty="0"/>
              <a:t>Hodgkin-type PTLD</a:t>
            </a:r>
          </a:p>
          <a:p>
            <a:pPr lvl="3"/>
            <a:r>
              <a:rPr lang="en-US" sz="2400" dirty="0"/>
              <a:t>PTLD (no specific type listed)</a:t>
            </a:r>
          </a:p>
        </p:txBody>
      </p:sp>
    </p:spTree>
    <p:extLst>
      <p:ext uri="{BB962C8B-B14F-4D97-AF65-F5344CB8AC3E}">
        <p14:creationId xmlns:p14="http://schemas.microsoft.com/office/powerpoint/2010/main" val="1646083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232A2D4-792F-4225-DFAB-3B6BD9CA0E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PTLD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99915-4B25-0430-E9BB-7A0FCAEA2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For the following schemas, the new SSDI will be filled out for all cases (if there is no mention of PTLD, the registrar will code 0)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400" dirty="0"/>
              <a:t>Lymphoma</a:t>
            </a:r>
          </a:p>
          <a:p>
            <a:pPr lvl="1"/>
            <a:r>
              <a:rPr lang="en-US" sz="2400" dirty="0"/>
              <a:t>Lymphoma CLL/SLL</a:t>
            </a:r>
          </a:p>
          <a:p>
            <a:pPr lvl="1"/>
            <a:r>
              <a:rPr lang="en-US" sz="2400" dirty="0"/>
              <a:t>Plasma Cell Disorders</a:t>
            </a:r>
          </a:p>
          <a:p>
            <a:pPr lvl="1"/>
            <a:r>
              <a:rPr lang="en-US" sz="2400" dirty="0"/>
              <a:t>Plasma Cell Myeloma</a:t>
            </a:r>
          </a:p>
          <a:p>
            <a:pPr lvl="1"/>
            <a:r>
              <a:rPr lang="en-US" sz="2400" dirty="0"/>
              <a:t>Primary Cutaneous Lymphoma</a:t>
            </a:r>
          </a:p>
        </p:txBody>
      </p:sp>
    </p:spTree>
    <p:extLst>
      <p:ext uri="{BB962C8B-B14F-4D97-AF65-F5344CB8AC3E}">
        <p14:creationId xmlns:p14="http://schemas.microsoft.com/office/powerpoint/2010/main" val="28233618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48B9280-4C8B-0650-E314-B092BE3BD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368" y="415545"/>
            <a:ext cx="10887456" cy="423193"/>
          </a:xfrm>
        </p:spPr>
        <p:txBody>
          <a:bodyPr/>
          <a:lstStyle/>
          <a:p>
            <a:r>
              <a:rPr lang="en-US" dirty="0"/>
              <a:t>PTLD Data item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1CFCDB4-485F-F3A2-3CE7-A8F96C8AC7E2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711787242"/>
              </p:ext>
            </p:extLst>
          </p:nvPr>
        </p:nvGraphicFramePr>
        <p:xfrm>
          <a:off x="847835" y="1111323"/>
          <a:ext cx="9834879" cy="51678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02080">
                  <a:extLst>
                    <a:ext uri="{9D8B030D-6E8A-4147-A177-3AD203B41FA5}">
                      <a16:colId xmlns:a16="http://schemas.microsoft.com/office/drawing/2014/main" val="1012503853"/>
                    </a:ext>
                  </a:extLst>
                </a:gridCol>
                <a:gridCol w="8432799">
                  <a:extLst>
                    <a:ext uri="{9D8B030D-6E8A-4147-A177-3AD203B41FA5}">
                      <a16:colId xmlns:a16="http://schemas.microsoft.com/office/drawing/2014/main" val="2589593499"/>
                    </a:ext>
                  </a:extLst>
                </a:gridCol>
              </a:tblGrid>
              <a:tr h="5681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cap="none" spc="0">
                          <a:solidFill>
                            <a:srgbClr val="000000"/>
                          </a:solidFill>
                          <a:effectLst/>
                        </a:rPr>
                        <a:t>Code</a:t>
                      </a:r>
                      <a:endParaRPr lang="en-US" sz="2000" b="1" cap="none" spc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46" marR="85763" marT="22870" marB="171526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cap="none" spc="0">
                          <a:solidFill>
                            <a:srgbClr val="000000"/>
                          </a:solidFill>
                          <a:effectLst/>
                        </a:rPr>
                        <a:t>Description</a:t>
                      </a:r>
                      <a:endParaRPr lang="en-US" sz="2000" b="1" cap="none" spc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46" marR="85763" marT="22870" marB="171526" anchor="b"/>
                </a:tc>
                <a:extLst>
                  <a:ext uri="{0D108BD9-81ED-4DB2-BD59-A6C34878D82A}">
                    <a16:rowId xmlns:a16="http://schemas.microsoft.com/office/drawing/2014/main" val="3270257160"/>
                  </a:ext>
                </a:extLst>
              </a:tr>
              <a:tr h="8534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cap="none" spc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US" sz="1500" b="1" cap="none" spc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46" marR="85763" marT="22870" marB="171526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cap="none" spc="0" dirty="0">
                          <a:solidFill>
                            <a:srgbClr val="000000"/>
                          </a:solidFill>
                          <a:effectLst/>
                        </a:rPr>
                        <a:t>PTLD not documented on the pathology report or in the medical record</a:t>
                      </a:r>
                      <a:endParaRPr lang="en-US" sz="1500" b="1" cap="none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46" marR="85763" marT="22870" marB="171526"/>
                </a:tc>
                <a:extLst>
                  <a:ext uri="{0D108BD9-81ED-4DB2-BD59-A6C34878D82A}">
                    <a16:rowId xmlns:a16="http://schemas.microsoft.com/office/drawing/2014/main" val="2652687300"/>
                  </a:ext>
                </a:extLst>
              </a:tr>
              <a:tr h="749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cap="none" spc="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500" b="1" cap="none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46" marR="85763" marT="22870" marB="171526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cap="none" spc="0" dirty="0">
                          <a:solidFill>
                            <a:srgbClr val="000000"/>
                          </a:solidFill>
                          <a:effectLst/>
                        </a:rPr>
                        <a:t>Monomorphic PTLD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500" b="1" cap="none" spc="0" dirty="0">
                          <a:solidFill>
                            <a:srgbClr val="000000"/>
                          </a:solidFill>
                          <a:effectLst/>
                        </a:rPr>
                        <a:t>PTLD WITH a specified histology (lymphoma, plasmacytoma, plasma cell myeloma)</a:t>
                      </a:r>
                      <a:endParaRPr lang="en-US" sz="1500" b="1" cap="none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46" marR="85763" marT="22870" marB="171526"/>
                </a:tc>
                <a:extLst>
                  <a:ext uri="{0D108BD9-81ED-4DB2-BD59-A6C34878D82A}">
                    <a16:rowId xmlns:a16="http://schemas.microsoft.com/office/drawing/2014/main" val="517765395"/>
                  </a:ext>
                </a:extLst>
              </a:tr>
              <a:tr h="749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cap="none" spc="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1500" b="1" cap="none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46" marR="85763" marT="22870" marB="171526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cap="none" spc="0" dirty="0">
                          <a:solidFill>
                            <a:srgbClr val="000000"/>
                          </a:solidFill>
                          <a:effectLst/>
                        </a:rPr>
                        <a:t>Classic Hodgkin lymphoma-PTLD type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cap="none" spc="0" dirty="0">
                          <a:solidFill>
                            <a:srgbClr val="000000"/>
                          </a:solidFill>
                          <a:effectLst/>
                        </a:rPr>
                        <a:t>PTLD, Hodgkin like</a:t>
                      </a:r>
                      <a:endParaRPr lang="en-US" sz="1500" b="1" cap="none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46" marR="85763" marT="22870" marB="171526"/>
                </a:tc>
                <a:extLst>
                  <a:ext uri="{0D108BD9-81ED-4DB2-BD59-A6C34878D82A}">
                    <a16:rowId xmlns:a16="http://schemas.microsoft.com/office/drawing/2014/main" val="3504936803"/>
                  </a:ext>
                </a:extLst>
              </a:tr>
              <a:tr h="10122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cap="none" spc="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500" b="1" cap="none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46" marR="85763" marT="22870" marB="171526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cap="none" spc="0">
                          <a:solidFill>
                            <a:srgbClr val="000000"/>
                          </a:solidFill>
                          <a:effectLst/>
                        </a:rPr>
                        <a:t>PTLD not specified as monomorphic or Hodgkin lymphoma-PTLD type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500" b="1" cap="none" spc="0">
                          <a:solidFill>
                            <a:srgbClr val="000000"/>
                          </a:solidFill>
                          <a:effectLst/>
                        </a:rPr>
                        <a:t>WITH a specified histology (lymphoma, plasmacytoma, plasma cell myeloma)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500" b="1" cap="none" spc="0">
                          <a:solidFill>
                            <a:srgbClr val="000000"/>
                          </a:solidFill>
                          <a:effectLst/>
                        </a:rPr>
                        <a:t>Includes Burkitt type PTLD</a:t>
                      </a:r>
                      <a:endParaRPr lang="en-US" sz="1500" b="1" cap="none" spc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46" marR="85763" marT="22870" marB="171526"/>
                </a:tc>
                <a:extLst>
                  <a:ext uri="{0D108BD9-81ED-4DB2-BD59-A6C34878D82A}">
                    <a16:rowId xmlns:a16="http://schemas.microsoft.com/office/drawing/2014/main" val="668665033"/>
                  </a:ext>
                </a:extLst>
              </a:tr>
              <a:tr h="749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cap="none" spc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US" sz="1500" b="1" cap="none" spc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46" marR="85763" marT="22870" marB="171526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cap="none" spc="0">
                          <a:solidFill>
                            <a:srgbClr val="000000"/>
                          </a:solidFill>
                          <a:effectLst/>
                        </a:rPr>
                        <a:t>Not applicable: Information not collected for this case</a:t>
                      </a:r>
                      <a:br>
                        <a:rPr lang="en-US" sz="1500" b="1" cap="none" spc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1500" b="1" cap="none" spc="0">
                          <a:solidFill>
                            <a:srgbClr val="000000"/>
                          </a:solidFill>
                          <a:effectLst/>
                        </a:rPr>
                        <a:t>(If this item is required by your standard setter, use of code 8 will result in an edit error)</a:t>
                      </a:r>
                      <a:endParaRPr lang="en-US" sz="1500" b="1" cap="none" spc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46" marR="85763" marT="22870" marB="171526"/>
                </a:tc>
                <a:extLst>
                  <a:ext uri="{0D108BD9-81ED-4DB2-BD59-A6C34878D82A}">
                    <a16:rowId xmlns:a16="http://schemas.microsoft.com/office/drawing/2014/main" val="212735771"/>
                  </a:ext>
                </a:extLst>
              </a:tr>
              <a:tr h="486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cap="none" spc="0" dirty="0">
                          <a:solidFill>
                            <a:srgbClr val="000000"/>
                          </a:solidFill>
                          <a:effectLst/>
                        </a:rPr>
                        <a:t>&lt;BLANK&gt;</a:t>
                      </a:r>
                      <a:endParaRPr lang="en-US" sz="1500" b="1" cap="none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46" marR="85763" marT="22870" marB="171526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cap="none" spc="0" dirty="0">
                          <a:solidFill>
                            <a:srgbClr val="000000"/>
                          </a:solidFill>
                          <a:effectLst/>
                        </a:rPr>
                        <a:t>Diagnosis year prior to 2025</a:t>
                      </a:r>
                      <a:endParaRPr lang="en-US" sz="1500" b="1" cap="none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046" marR="85763" marT="22870" marB="171526"/>
                </a:tc>
                <a:extLst>
                  <a:ext uri="{0D108BD9-81ED-4DB2-BD59-A6C34878D82A}">
                    <a16:rowId xmlns:a16="http://schemas.microsoft.com/office/drawing/2014/main" val="1365085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6950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DAA20-D242-3D6E-2E74-DE24FF2A4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0627" y="2423160"/>
            <a:ext cx="5416971" cy="1828800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PD-L1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DD8537C-6690-4128-5DB3-77BEA8DC9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0626" y="4343400"/>
            <a:ext cx="5408561" cy="685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75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F3F06BA-D2ED-CF32-BB08-254C56FBA0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PD-L1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5532B-42C4-EFD1-2BB7-D0F696EBE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New SSDI for Lung Version 9 schema only</a:t>
            </a:r>
          </a:p>
          <a:p>
            <a:endParaRPr lang="en-US" sz="2400" dirty="0"/>
          </a:p>
          <a:p>
            <a:r>
              <a:rPr lang="en-US" sz="2400" dirty="0"/>
              <a:t>Rationale for adding: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PD-L1 is recommended by treatment guidelines for lung cancer to determine if the patient may benefit from checkpoint inhibitor drugs (immunotherapy)</a:t>
            </a:r>
          </a:p>
          <a:p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This test is usually done on </a:t>
            </a:r>
            <a:r>
              <a:rPr lang="en-US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metastatic non-small cell carcinoma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026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909CCA1-28D6-01BA-0FA2-019BF95CC6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6695" y="262055"/>
            <a:ext cx="9523107" cy="590600"/>
          </a:xfrm>
        </p:spPr>
        <p:txBody>
          <a:bodyPr>
            <a:normAutofit/>
          </a:bodyPr>
          <a:lstStyle/>
          <a:p>
            <a:r>
              <a:rPr lang="en-US" dirty="0"/>
              <a:t>What is Toronto Staging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B0496-621A-5CDB-A43E-095F34E09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695" y="1490251"/>
            <a:ext cx="9523108" cy="4482653"/>
          </a:xfrm>
        </p:spPr>
        <p:txBody>
          <a:bodyPr>
            <a:normAutofit/>
          </a:bodyPr>
          <a:lstStyle/>
          <a:p>
            <a:r>
              <a:rPr lang="en-US" sz="2400" dirty="0"/>
              <a:t>Toronto Staging was developed to address the lack of consistent information on childhood cancer stage in population registries</a:t>
            </a:r>
          </a:p>
          <a:p>
            <a:pPr lvl="1"/>
            <a:r>
              <a:rPr lang="en-US" sz="2400" dirty="0"/>
              <a:t>Based on meeting with representatives from around the world, in Toronto in 2014</a:t>
            </a:r>
          </a:p>
          <a:p>
            <a:pPr lvl="1"/>
            <a:r>
              <a:rPr lang="en-US" sz="2400" dirty="0"/>
              <a:t>Currently in the US, pediatric registries collect pediatric staging information in user defined fields (UDF’s), which are not submitted to any of the standard setters</a:t>
            </a:r>
          </a:p>
        </p:txBody>
      </p:sp>
    </p:spTree>
    <p:extLst>
      <p:ext uri="{BB962C8B-B14F-4D97-AF65-F5344CB8AC3E}">
        <p14:creationId xmlns:p14="http://schemas.microsoft.com/office/powerpoint/2010/main" val="6302673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48B9280-4C8B-0650-E314-B092BE3BD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368" y="415545"/>
            <a:ext cx="10887456" cy="423193"/>
          </a:xfrm>
        </p:spPr>
        <p:txBody>
          <a:bodyPr/>
          <a:lstStyle/>
          <a:p>
            <a:r>
              <a:rPr lang="en-US" dirty="0"/>
              <a:t>PD-L1 data item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564E8C9-1C53-C05A-0D59-7C5E226CCEB7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587509286"/>
              </p:ext>
            </p:extLst>
          </p:nvPr>
        </p:nvGraphicFramePr>
        <p:xfrm>
          <a:off x="1258443" y="1122744"/>
          <a:ext cx="9065514" cy="51141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54837">
                  <a:extLst>
                    <a:ext uri="{9D8B030D-6E8A-4147-A177-3AD203B41FA5}">
                      <a16:colId xmlns:a16="http://schemas.microsoft.com/office/drawing/2014/main" val="152655738"/>
                    </a:ext>
                  </a:extLst>
                </a:gridCol>
                <a:gridCol w="8210677">
                  <a:extLst>
                    <a:ext uri="{9D8B030D-6E8A-4147-A177-3AD203B41FA5}">
                      <a16:colId xmlns:a16="http://schemas.microsoft.com/office/drawing/2014/main" val="2918753220"/>
                    </a:ext>
                  </a:extLst>
                </a:gridCol>
              </a:tblGrid>
              <a:tr h="1936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Code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Description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extLst>
                  <a:ext uri="{0D108BD9-81ED-4DB2-BD59-A6C34878D82A}">
                    <a16:rowId xmlns:a16="http://schemas.microsoft.com/office/drawing/2014/main" val="1483143666"/>
                  </a:ext>
                </a:extLst>
              </a:tr>
              <a:tr h="814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0.0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No PD-L1 expression identified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PD-L1 documented as negative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Tumor Proportion Score stated as negative OR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Tumor Proportion Score = 0% 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extLst>
                  <a:ext uri="{0D108BD9-81ED-4DB2-BD59-A6C34878D82A}">
                    <a16:rowId xmlns:a16="http://schemas.microsoft.com/office/drawing/2014/main" val="2374442079"/>
                  </a:ext>
                </a:extLst>
              </a:tr>
              <a:tr h="400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0.1-100.0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0.1-1.00.0 PD-L1 expression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Tumor Proportion Score = 0.1%-100.0%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extLst>
                  <a:ext uri="{0D108BD9-81ED-4DB2-BD59-A6C34878D82A}">
                    <a16:rowId xmlns:a16="http://schemas.microsoft.com/office/drawing/2014/main" val="1901078147"/>
                  </a:ext>
                </a:extLst>
              </a:tr>
              <a:tr h="400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XXX.2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PD-L1 stated as negative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extLst>
                  <a:ext uri="{0D108BD9-81ED-4DB2-BD59-A6C34878D82A}">
                    <a16:rowId xmlns:a16="http://schemas.microsoft.com/office/drawing/2014/main" val="2140571230"/>
                  </a:ext>
                </a:extLst>
              </a:tr>
              <a:tr h="400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XXX.3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PD-L1 expression present, TPS not available, stated as low 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extLst>
                  <a:ext uri="{0D108BD9-81ED-4DB2-BD59-A6C34878D82A}">
                    <a16:rowId xmlns:a16="http://schemas.microsoft.com/office/drawing/2014/main" val="3031035911"/>
                  </a:ext>
                </a:extLst>
              </a:tr>
              <a:tr h="400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XXX.4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PD-L1 expression present, TPS not available, stated as high/positive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extLst>
                  <a:ext uri="{0D108BD9-81ED-4DB2-BD59-A6C34878D82A}">
                    <a16:rowId xmlns:a16="http://schemas.microsoft.com/office/drawing/2014/main" val="1236638242"/>
                  </a:ext>
                </a:extLst>
              </a:tr>
              <a:tr h="400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XXX.7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Test ordered, results not in chart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extLst>
                  <a:ext uri="{0D108BD9-81ED-4DB2-BD59-A6C34878D82A}">
                    <a16:rowId xmlns:a16="http://schemas.microsoft.com/office/drawing/2014/main" val="3385215772"/>
                  </a:ext>
                </a:extLst>
              </a:tr>
              <a:tr h="400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XXX.8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Not applicable: Information not collected for this case</a:t>
                      </a:r>
                      <a:b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(If this item is required by your standard setter, use of code 8 will result in an edit error)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extLst>
                  <a:ext uri="{0D108BD9-81ED-4DB2-BD59-A6C34878D82A}">
                    <a16:rowId xmlns:a16="http://schemas.microsoft.com/office/drawing/2014/main" val="2290637735"/>
                  </a:ext>
                </a:extLst>
              </a:tr>
              <a:tr h="814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XXX.9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Not documented in medical record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No microscopic confirmation of tumor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PD-L1 cannot be determined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PD-L1 not assessed or unknown if assessed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extLst>
                  <a:ext uri="{0D108BD9-81ED-4DB2-BD59-A6C34878D82A}">
                    <a16:rowId xmlns:a16="http://schemas.microsoft.com/office/drawing/2014/main" val="576646932"/>
                  </a:ext>
                </a:extLst>
              </a:tr>
              <a:tr h="400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BLANK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N/A - Diagnosis year is prior to 2025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54" marR="68054" marT="0" marB="0"/>
                </a:tc>
                <a:extLst>
                  <a:ext uri="{0D108BD9-81ED-4DB2-BD59-A6C34878D82A}">
                    <a16:rowId xmlns:a16="http://schemas.microsoft.com/office/drawing/2014/main" val="3950433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0639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DAA20-D242-3D6E-2E74-DE24FF2A4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0627" y="2423160"/>
            <a:ext cx="5416971" cy="1828800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Conversions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DD8537C-6690-4128-5DB3-77BEA8DC9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0626" y="4343400"/>
            <a:ext cx="5408561" cy="685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690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49FCA-F52C-466C-80C5-3AA1891A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Death Certificate Only (DCO) conversions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FC234-F922-4C52-A5A2-D98544184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For several years, registrars have been instructed in the SEER manual, and questions through Ask SEER Registrar and SINQ that they can code stage information (if available) for DCOs </a:t>
            </a:r>
          </a:p>
          <a:p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This has resulted in a mixture of DCOs having stage information and those that have defaulted to the unknown</a:t>
            </a:r>
          </a:p>
          <a:p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Recently, it was decided by SEER and NPCR agreed, that DCOs would default to the unknown code for all cases</a:t>
            </a:r>
          </a:p>
          <a:p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This decision has been updated in the SEER, EOD and Summary Stage manuals for 2023 implementation. This instruction is also in the DCO manual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95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EB98F-BABF-438C-A020-4F3941B55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Death Certificate Only (DCO) conversions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7822F-D2D7-4888-8E52-0567E84FF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Will be effective for 2018+</a:t>
            </a:r>
          </a:p>
          <a:p>
            <a:r>
              <a:rPr lang="en-US" sz="2400" dirty="0"/>
              <a:t>No registrar input needed</a:t>
            </a:r>
          </a:p>
          <a:p>
            <a:r>
              <a:rPr lang="en-US" sz="2400" dirty="0"/>
              <a:t>Conversion only affects Central Registries</a:t>
            </a:r>
          </a:p>
          <a:p>
            <a:r>
              <a:rPr lang="en-US" sz="2400" dirty="0"/>
              <a:t>Majority of cases are Leukemias, which have default coding for EOD and Summary Stage</a:t>
            </a:r>
          </a:p>
          <a:p>
            <a:r>
              <a:rPr lang="en-US" sz="2400" dirty="0"/>
              <a:t>Once conversion is completed, edits will be adjusted to be for 2018+</a:t>
            </a:r>
          </a:p>
        </p:txBody>
      </p:sp>
    </p:spTree>
    <p:extLst>
      <p:ext uri="{BB962C8B-B14F-4D97-AF65-F5344CB8AC3E}">
        <p14:creationId xmlns:p14="http://schemas.microsoft.com/office/powerpoint/2010/main" val="44969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20B50-027C-4939-A94D-36469C443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DCO Conversion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90BA7-5177-4F18-A5D0-303C81DCC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If Type of Reporting Source = 7 (DCOs)</a:t>
            </a:r>
          </a:p>
          <a:p>
            <a:pPr lvl="1"/>
            <a:r>
              <a:rPr lang="en-US" sz="2400" dirty="0"/>
              <a:t>If EOD PT is not 888 or 999, change to 999</a:t>
            </a:r>
          </a:p>
          <a:p>
            <a:pPr lvl="1"/>
            <a:r>
              <a:rPr lang="en-US" sz="2400" dirty="0"/>
              <a:t>If EOD RN is not 888, 987, or 999, change to 999</a:t>
            </a:r>
          </a:p>
          <a:p>
            <a:pPr lvl="2"/>
            <a:r>
              <a:rPr lang="en-US" sz="2400" dirty="0"/>
              <a:t>Some schemas have defaults for EOD RN for all cases, DCO’s will still have these defaults</a:t>
            </a:r>
          </a:p>
          <a:p>
            <a:pPr lvl="1"/>
            <a:r>
              <a:rPr lang="en-US" sz="2400" dirty="0"/>
              <a:t>If EOD Mets is not 88 or 99, change to 99</a:t>
            </a:r>
          </a:p>
          <a:p>
            <a:pPr lvl="1"/>
            <a:r>
              <a:rPr lang="en-US" sz="2400" dirty="0"/>
              <a:t>If Summary Stage is not 9, change to 9</a:t>
            </a:r>
          </a:p>
          <a:p>
            <a:pPr lvl="1"/>
            <a:r>
              <a:rPr lang="en-US" sz="2400" dirty="0"/>
              <a:t>SSDIs would be blank (per the DCO manual)</a:t>
            </a:r>
          </a:p>
          <a:p>
            <a:pPr lvl="2"/>
            <a:r>
              <a:rPr lang="en-US" sz="2400" dirty="0"/>
              <a:t>Schema Discriminator, if applicable, would be coded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64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77452-9315-4F31-9D7E-7B9E66264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EOD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D8BB4-B7E1-43D6-9763-7684AD060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2" y="1257300"/>
            <a:ext cx="10058398" cy="4343400"/>
          </a:xfrm>
        </p:spPr>
        <p:txBody>
          <a:bodyPr>
            <a:normAutofit/>
          </a:bodyPr>
          <a:lstStyle/>
          <a:p>
            <a:r>
              <a:rPr lang="en-US" sz="2400" dirty="0"/>
              <a:t>Per EOD 2018 rules, EOD Mets code 99 is only applicable for DCOs</a:t>
            </a:r>
          </a:p>
          <a:p>
            <a:pPr lvl="1"/>
            <a:r>
              <a:rPr lang="en-US" sz="2400" dirty="0"/>
              <a:t>Following AJCC rules, if mets cannot be determined, default to none</a:t>
            </a:r>
          </a:p>
          <a:p>
            <a:pPr marL="228600" lvl="1" indent="0">
              <a:buNone/>
            </a:pPr>
            <a:endParaRPr lang="en-US" sz="2400" dirty="0"/>
          </a:p>
          <a:p>
            <a:r>
              <a:rPr lang="en-US" sz="2400" dirty="0"/>
              <a:t>Review of cases from 2018-2019 shows some cases where EOD Mets are coded to 99 and it is not a DCO</a:t>
            </a:r>
          </a:p>
          <a:p>
            <a:pPr lvl="1"/>
            <a:r>
              <a:rPr lang="en-US" sz="2400" dirty="0"/>
              <a:t>Convert these cases to EOD Mets 00</a:t>
            </a:r>
          </a:p>
        </p:txBody>
      </p:sp>
    </p:spTree>
    <p:extLst>
      <p:ext uri="{BB962C8B-B14F-4D97-AF65-F5344CB8AC3E}">
        <p14:creationId xmlns:p14="http://schemas.microsoft.com/office/powerpoint/2010/main" val="296062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E031E-F434-4271-A411-32DC71577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EOD Conversion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76414-DDB7-43FA-A0AC-D0CBFECB2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Type of Reporting Source is NOT 7(DCOs)</a:t>
            </a:r>
          </a:p>
          <a:p>
            <a:pPr lvl="1"/>
            <a:r>
              <a:rPr lang="en-US" sz="2400" dirty="0"/>
              <a:t>For some schemas, EOD Mets has a default value of 88. These schemas will not be affected</a:t>
            </a:r>
          </a:p>
          <a:p>
            <a:pPr lvl="1"/>
            <a:r>
              <a:rPr lang="en-US" sz="2400" dirty="0"/>
              <a:t>For the remaining schemas</a:t>
            </a:r>
          </a:p>
          <a:p>
            <a:pPr lvl="2"/>
            <a:r>
              <a:rPr lang="en-US" sz="2400" dirty="0"/>
              <a:t>If EOD Mets is coded to 99 and case is NOT a DCO</a:t>
            </a:r>
          </a:p>
          <a:p>
            <a:pPr lvl="3"/>
            <a:r>
              <a:rPr lang="en-US" sz="2400" dirty="0"/>
              <a:t>EOD Mets will be changed to 00</a:t>
            </a:r>
          </a:p>
          <a:p>
            <a:r>
              <a:rPr lang="en-US" sz="2400" dirty="0"/>
              <a:t>Once conversion is completed, edits will be adjusted to be for 2018+</a:t>
            </a:r>
          </a:p>
        </p:txBody>
      </p:sp>
    </p:spTree>
    <p:extLst>
      <p:ext uri="{BB962C8B-B14F-4D97-AF65-F5344CB8AC3E}">
        <p14:creationId xmlns:p14="http://schemas.microsoft.com/office/powerpoint/2010/main" val="192748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95441-8C9C-42A1-9D5E-6FDCFAF34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Benign/Borderline brain conversions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9E2AA-15D4-4C07-A452-07CE29C01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For Benign and Borderline tumors, there are default values for the following:</a:t>
            </a:r>
          </a:p>
          <a:p>
            <a:pPr lvl="1"/>
            <a:r>
              <a:rPr lang="en-US" sz="2400" dirty="0"/>
              <a:t>Summary Stage</a:t>
            </a:r>
          </a:p>
          <a:p>
            <a:pPr lvl="1"/>
            <a:r>
              <a:rPr lang="en-US" sz="2400" dirty="0"/>
              <a:t>EOD (all three fields)</a:t>
            </a:r>
          </a:p>
          <a:p>
            <a:pPr lvl="1"/>
            <a:r>
              <a:rPr lang="en-US" sz="2400" dirty="0"/>
              <a:t>SSDIs</a:t>
            </a:r>
          </a:p>
          <a:p>
            <a:r>
              <a:rPr lang="en-US" sz="2400" dirty="0"/>
              <a:t>There is also a default grade for Benign(/0) tumors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6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66104-1A23-410B-802C-38E243992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Benign/Borderline Conversion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28D2C-2D36-475A-A4E3-180554F6A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/>
              <a:t>Brain, CNS Other and Intracranial Gland schemas and behavior is /0 or /1</a:t>
            </a:r>
          </a:p>
          <a:p>
            <a:pPr lvl="1"/>
            <a:r>
              <a:rPr lang="en-US" sz="2400" dirty="0"/>
              <a:t>Summary Stage must be 8</a:t>
            </a:r>
          </a:p>
          <a:p>
            <a:pPr lvl="1"/>
            <a:r>
              <a:rPr lang="en-US" sz="2400" dirty="0"/>
              <a:t>EOD Primary Tumor must be 050</a:t>
            </a:r>
          </a:p>
          <a:p>
            <a:pPr lvl="1"/>
            <a:r>
              <a:rPr lang="en-US" sz="2400" dirty="0"/>
              <a:t>EOD Regional Nodes must be 000</a:t>
            </a:r>
          </a:p>
          <a:p>
            <a:pPr lvl="1"/>
            <a:r>
              <a:rPr lang="en-US" sz="2400" dirty="0"/>
              <a:t>EOD Mets must be 00</a:t>
            </a:r>
          </a:p>
        </p:txBody>
      </p:sp>
    </p:spTree>
    <p:extLst>
      <p:ext uri="{BB962C8B-B14F-4D97-AF65-F5344CB8AC3E}">
        <p14:creationId xmlns:p14="http://schemas.microsoft.com/office/powerpoint/2010/main" val="77918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66104-1A23-410B-802C-38E243992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Benign/Borderline Conversion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28D2C-2D36-475A-A4E3-180554F6A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2400" dirty="0"/>
              <a:t>Brain, CNS Other and Intracranial Gland schemas and behavior is /0 or /1</a:t>
            </a:r>
          </a:p>
          <a:p>
            <a:pPr lvl="1"/>
            <a:r>
              <a:rPr lang="en-US" sz="2400" dirty="0"/>
              <a:t>Brain Molecular Markers: Must be 86 or blank</a:t>
            </a:r>
          </a:p>
          <a:p>
            <a:pPr lvl="1"/>
            <a:r>
              <a:rPr lang="en-US" sz="2400" dirty="0"/>
              <a:t>Chromosome 1p: Must be 6 or blank</a:t>
            </a:r>
          </a:p>
          <a:p>
            <a:pPr lvl="1"/>
            <a:r>
              <a:rPr lang="en-US" sz="2400" dirty="0"/>
              <a:t>Chromosome 19q: Must be 6 or blank</a:t>
            </a:r>
          </a:p>
          <a:p>
            <a:pPr lvl="1"/>
            <a:r>
              <a:rPr lang="en-US" sz="2400" dirty="0"/>
              <a:t>MGMT: Must be 6 or blank</a:t>
            </a:r>
          </a:p>
          <a:p>
            <a:r>
              <a:rPr lang="en-US" sz="2400" dirty="0"/>
              <a:t>Once conversion is completed, edits will be adjusted to be for 2018+</a:t>
            </a:r>
          </a:p>
          <a:p>
            <a:pPr marL="4572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1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6D79632-8DE3-D7A0-641A-CFFD10484D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Toronto Schemas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2DD00-6B80-CFAA-FEC3-95FCACBC5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Primary site/histology combinations are straight from the Toronto Staging Guidelines</a:t>
            </a:r>
          </a:p>
          <a:p>
            <a:r>
              <a:rPr lang="en-US" sz="2400" dirty="0"/>
              <a:t>For most schemas, ages are 00-19; however, some are applicable for all ages (e.g., Retinoblastoma)</a:t>
            </a:r>
          </a:p>
          <a:p>
            <a:r>
              <a:rPr lang="en-US" sz="2400" dirty="0"/>
              <a:t>Not every combination of primary site/histology with ages 00-19 are currently covered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4799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39DCC-F55E-9952-77BE-5403C476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EOD Appendix Schema (8</a:t>
            </a:r>
            <a:r>
              <a:rPr lang="en-US" baseline="30000" dirty="0"/>
              <a:t>th</a:t>
            </a:r>
            <a:r>
              <a:rPr lang="en-US" dirty="0"/>
              <a:t> edition and Version 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3539A-EA44-C578-DE99-5E3F03B3568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58368" y="1153364"/>
            <a:ext cx="10887456" cy="4800600"/>
          </a:xfrm>
        </p:spPr>
        <p:txBody>
          <a:bodyPr/>
          <a:lstStyle/>
          <a:p>
            <a:r>
              <a:rPr lang="en-US" dirty="0"/>
              <a:t>During review of cases for 2023 SEER Workshop, an error was found with the Appendix schema. To fix this error, a conversion is needed (applies to 8</a:t>
            </a:r>
            <a:r>
              <a:rPr lang="en-US" baseline="30000" dirty="0"/>
              <a:t>th</a:t>
            </a:r>
            <a:r>
              <a:rPr lang="en-US" dirty="0"/>
              <a:t> edition schema and Version 9 schema)</a:t>
            </a:r>
          </a:p>
          <a:p>
            <a:r>
              <a:rPr lang="en-US" dirty="0"/>
              <a:t>EOD Primary Tumor code 600 is a holdover from CSv2 (AJCC 7</a:t>
            </a:r>
            <a:r>
              <a:rPr lang="en-US" baseline="30000" dirty="0"/>
              <a:t>th</a:t>
            </a:r>
            <a:r>
              <a:rPr lang="en-US" dirty="0"/>
              <a:t> edition)</a:t>
            </a:r>
          </a:p>
          <a:p>
            <a:endParaRPr lang="en-US" dirty="0"/>
          </a:p>
          <a:p>
            <a:r>
              <a:rPr lang="en-US" b="1" dirty="0"/>
              <a:t>Code 600</a:t>
            </a:r>
          </a:p>
          <a:p>
            <a:pPr lvl="1"/>
            <a:r>
              <a:rPr lang="en-US" sz="2000" dirty="0"/>
              <a:t>Code has been deleted </a:t>
            </a:r>
          </a:p>
          <a:p>
            <a:pPr lvl="1"/>
            <a:r>
              <a:rPr lang="en-US" sz="2000" dirty="0"/>
              <a:t>Cases for 2018+ will be converted to </a:t>
            </a:r>
          </a:p>
          <a:p>
            <a:pPr lvl="2"/>
            <a:r>
              <a:rPr lang="en-US" sz="2000" dirty="0"/>
              <a:t>EOD PT 500 AND </a:t>
            </a:r>
          </a:p>
          <a:p>
            <a:pPr lvl="2"/>
            <a:r>
              <a:rPr lang="en-US" sz="2000" dirty="0"/>
              <a:t>EOD Mets 30 (if EOD Mets = 00, 10)</a:t>
            </a:r>
          </a:p>
          <a:p>
            <a:pPr lvl="2"/>
            <a:r>
              <a:rPr lang="en-US" sz="2000" dirty="0"/>
              <a:t>Edits will be updated for allowable values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787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8213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CABBD9-4AB1-4E3D-57EA-CFFA3DF1F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From Toronto to Pediatric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D0594-35AD-9DEC-793D-45D9722B2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101" y="1548458"/>
            <a:ext cx="9993408" cy="4482653"/>
          </a:xfrm>
        </p:spPr>
        <p:txBody>
          <a:bodyPr>
            <a:normAutofit/>
          </a:bodyPr>
          <a:lstStyle/>
          <a:p>
            <a:r>
              <a:rPr lang="en-US" sz="2400" dirty="0"/>
              <a:t>Toronto not known in US</a:t>
            </a:r>
          </a:p>
          <a:p>
            <a:r>
              <a:rPr lang="en-US" sz="2400" dirty="0"/>
              <a:t>PDCS is a flexible, agile system that allows changes to be made in the input variables (to reflect the data sources available) and in the output variables (to ensure interoperability with multiple external systems)</a:t>
            </a:r>
          </a:p>
          <a:p>
            <a:pPr lvl="1"/>
            <a:r>
              <a:rPr lang="en-US" sz="2400" dirty="0"/>
              <a:t>Allows the US to expand their data collection of Pediatrics and AYA in the future without having to build a different data collection structure</a:t>
            </a:r>
          </a:p>
          <a:p>
            <a:r>
              <a:rPr lang="en-US" sz="2400" dirty="0"/>
              <a:t>PDCS not confined by definitions from Toronto Staging Guidelines and  able to incorporate multiple staging systems for Pediatric and AYA cancers-in other words, built for further expansion in the future</a:t>
            </a:r>
          </a:p>
          <a:p>
            <a:pPr lvl="1"/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240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909CCA1-28D6-01BA-0FA2-019BF95CC6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Toronto Paediatric Cancer Stage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B0496-621A-5CDB-A43E-095F34E09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Includes the following disease specific categories</a:t>
            </a:r>
          </a:p>
          <a:p>
            <a:endParaRPr 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CE949BD-0B5A-E9C5-53FC-3B06358238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02422"/>
              </p:ext>
            </p:extLst>
          </p:nvPr>
        </p:nvGraphicFramePr>
        <p:xfrm>
          <a:off x="872651" y="2292932"/>
          <a:ext cx="10152326" cy="33646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64122">
                  <a:extLst>
                    <a:ext uri="{9D8B030D-6E8A-4147-A177-3AD203B41FA5}">
                      <a16:colId xmlns:a16="http://schemas.microsoft.com/office/drawing/2014/main" val="1528343339"/>
                    </a:ext>
                  </a:extLst>
                </a:gridCol>
                <a:gridCol w="5788204">
                  <a:extLst>
                    <a:ext uri="{9D8B030D-6E8A-4147-A177-3AD203B41FA5}">
                      <a16:colId xmlns:a16="http://schemas.microsoft.com/office/drawing/2014/main" val="27347076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</a:rPr>
                        <a:t>Toronto Groupings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49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Acute Lymphoblastic Leukemia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Ependymoma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4641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Ewing sarcoma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Germ cell tumors (testis and ovary)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5627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Hepatoblastoma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Hodgkin lymphoma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53501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Medulloblastoma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Neuroblastoma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96163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Non-Hodgkin lymphoma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Non-Rhabdomyosarcoma soft tissue sarcoma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35994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Osteosarcoma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Retinoblastoma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860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Rhabdomyosarcoma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Wilms Tumor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8241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343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8634F7-B334-02D5-ED7D-C598A232B3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Acute Lymphoblastic Leukemia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AB3B6-2B9D-3DD5-CAB6-08918EAF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Ages: 00-19</a:t>
            </a:r>
          </a:p>
          <a:p>
            <a:r>
              <a:rPr lang="en-US" sz="2400" dirty="0"/>
              <a:t>Required for Toronto Staging</a:t>
            </a:r>
          </a:p>
          <a:p>
            <a:pPr lvl="1"/>
            <a:r>
              <a:rPr lang="en-US" sz="2400" dirty="0"/>
              <a:t>Pediatric Mets: CNS Involvement</a:t>
            </a:r>
          </a:p>
          <a:p>
            <a:r>
              <a:rPr lang="en-US" sz="2400" dirty="0"/>
              <a:t>Additional Data Items</a:t>
            </a:r>
          </a:p>
          <a:p>
            <a:pPr lvl="1"/>
            <a:r>
              <a:rPr lang="en-US" sz="2400" dirty="0"/>
              <a:t>Pediatric Regional Nodes = 888 (not applicable), Pediatric Mets = 88 (not applicable)</a:t>
            </a:r>
          </a:p>
          <a:p>
            <a:r>
              <a:rPr lang="en-US" sz="2400" dirty="0"/>
              <a:t>Pediatric SSDI: </a:t>
            </a:r>
          </a:p>
          <a:p>
            <a:pPr lvl="1"/>
            <a:r>
              <a:rPr lang="en-US" sz="2400" dirty="0"/>
              <a:t>White Blood Cell count</a:t>
            </a:r>
          </a:p>
          <a:p>
            <a:pPr lvl="1"/>
            <a:endParaRPr lang="en-US" sz="2400" dirty="0"/>
          </a:p>
          <a:p>
            <a:pPr marL="914400" lvl="2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8076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8D28238-1176-1110-E0A6-FA726731C6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Hodgkin Lymphoma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FC866-DEC4-A454-FB9F-02DEEC216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695" y="1490251"/>
            <a:ext cx="10069014" cy="4482653"/>
          </a:xfrm>
        </p:spPr>
        <p:txBody>
          <a:bodyPr>
            <a:normAutofit/>
          </a:bodyPr>
          <a:lstStyle/>
          <a:p>
            <a:r>
              <a:rPr lang="en-US" sz="2400" dirty="0"/>
              <a:t>Ages: 00-19</a:t>
            </a:r>
          </a:p>
          <a:p>
            <a:r>
              <a:rPr lang="en-US" sz="2400" dirty="0"/>
              <a:t>Required for Toronto Staging</a:t>
            </a:r>
          </a:p>
          <a:p>
            <a:pPr lvl="1"/>
            <a:r>
              <a:rPr lang="en-US" sz="2400" dirty="0"/>
              <a:t>Pediatric Primary Tumor (Ann Arbor Staging)</a:t>
            </a:r>
          </a:p>
          <a:p>
            <a:r>
              <a:rPr lang="en-US" sz="2400" dirty="0"/>
              <a:t>Additional Data Items</a:t>
            </a:r>
          </a:p>
          <a:p>
            <a:pPr lvl="1"/>
            <a:r>
              <a:rPr lang="en-US" sz="2400" dirty="0"/>
              <a:t>Pediatric Regional Nodes = 888 (not applicable), Pediatric Mets = 88 (not applicable) </a:t>
            </a:r>
          </a:p>
          <a:p>
            <a:r>
              <a:rPr lang="en-US" sz="2400" dirty="0"/>
              <a:t>Pediatric SSDIs: N/A</a:t>
            </a:r>
          </a:p>
          <a:p>
            <a:r>
              <a:rPr lang="en-US" sz="2400" dirty="0"/>
              <a:t>Regular SSDIs: B-symptoms</a:t>
            </a:r>
          </a:p>
        </p:txBody>
      </p:sp>
    </p:spTree>
    <p:extLst>
      <p:ext uri="{BB962C8B-B14F-4D97-AF65-F5344CB8AC3E}">
        <p14:creationId xmlns:p14="http://schemas.microsoft.com/office/powerpoint/2010/main" val="3760699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8634F7-B334-02D5-ED7D-C598A232B3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Non-Hodgkin Lymphoma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AB3B6-2B9D-3DD5-CAB6-08918EAF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Ages: 00-19</a:t>
            </a:r>
          </a:p>
          <a:p>
            <a:r>
              <a:rPr lang="en-US" sz="2400" dirty="0"/>
              <a:t>4 separate schemas based on histology	</a:t>
            </a:r>
          </a:p>
          <a:p>
            <a:r>
              <a:rPr lang="en-US" sz="2400" dirty="0"/>
              <a:t>Required for Toronto Staging</a:t>
            </a:r>
          </a:p>
          <a:p>
            <a:pPr lvl="1"/>
            <a:r>
              <a:rPr lang="en-US" sz="2400" dirty="0"/>
              <a:t>Pediatric Primary Tumor: St Jude/Murphy Staging (Toronto Staging) </a:t>
            </a:r>
          </a:p>
          <a:p>
            <a:r>
              <a:rPr lang="en-US" sz="2400" dirty="0"/>
              <a:t>Additional Data Items</a:t>
            </a:r>
          </a:p>
          <a:p>
            <a:pPr lvl="1"/>
            <a:r>
              <a:rPr lang="en-US" sz="2400" dirty="0"/>
              <a:t>Pediatric Regional Nodes = 888 (not applicable), Pediatric Mets = 88 (not applicable) </a:t>
            </a:r>
          </a:p>
          <a:p>
            <a:r>
              <a:rPr lang="en-US" sz="2400" dirty="0"/>
              <a:t>Pediatric SSDIs: N/A</a:t>
            </a:r>
          </a:p>
          <a:p>
            <a:pPr marL="914400" lvl="2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1028898"/>
      </p:ext>
    </p:extLst>
  </p:cSld>
  <p:clrMapOvr>
    <a:masterClrMapping/>
  </p:clrMapOvr>
</p:sld>
</file>

<file path=ppt/theme/theme1.xml><?xml version="1.0" encoding="utf-8"?>
<a:theme xmlns:a="http://schemas.openxmlformats.org/drawingml/2006/main" name="NCI PPT Template 4x3 BLUE">
  <a:themeElements>
    <a:clrScheme name="NCI Colors Theme">
      <a:dk1>
        <a:srgbClr val="606060"/>
      </a:dk1>
      <a:lt1>
        <a:srgbClr val="FFFFFF"/>
      </a:lt1>
      <a:dk2>
        <a:srgbClr val="BB0E3D"/>
      </a:dk2>
      <a:lt2>
        <a:srgbClr val="FFFFFF"/>
      </a:lt2>
      <a:accent1>
        <a:srgbClr val="BB0E3D"/>
      </a:accent1>
      <a:accent2>
        <a:srgbClr val="606060"/>
      </a:accent2>
      <a:accent3>
        <a:srgbClr val="123E57"/>
      </a:accent3>
      <a:accent4>
        <a:srgbClr val="2A71A5"/>
      </a:accent4>
      <a:accent5>
        <a:srgbClr val="178DA9"/>
      </a:accent5>
      <a:accent6>
        <a:srgbClr val="009999"/>
      </a:accent6>
      <a:hlink>
        <a:srgbClr val="3F54C9"/>
      </a:hlink>
      <a:folHlink>
        <a:srgbClr val="606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a51aab9-4953-4f70-8b4a-c5990c3a1a0a">
      <UserInfo>
        <DisplayName>Hussey, Sarah (NIH/NCI) [C]</DisplayName>
        <AccountId>24</AccountId>
        <AccountType/>
      </UserInfo>
      <UserInfo>
        <DisplayName>Bryce.Geiling</DisplayName>
        <AccountId>22</AccountId>
        <AccountType/>
      </UserInfo>
      <UserInfo>
        <DisplayName>Adamo, Margaret (Peggy) (NIH/NCI) [E]</DisplayName>
        <AccountId>13</AccountId>
        <AccountType/>
      </UserInfo>
      <UserInfo>
        <DisplayName>Frye, Christine</DisplayName>
        <AccountId>23</AccountId>
        <AccountType/>
      </UserInfo>
      <UserInfo>
        <DisplayName>Murphy, Patricia (NIH/NCI) [E]</DisplayName>
        <AccountId>17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6FA1DC3F5D3845BE38CAFE45821ED8" ma:contentTypeVersion="4" ma:contentTypeDescription="Create a new document." ma:contentTypeScope="" ma:versionID="22865f9e71f6b4dc86a18e1ccc591efe">
  <xsd:schema xmlns:xsd="http://www.w3.org/2001/XMLSchema" xmlns:xs="http://www.w3.org/2001/XMLSchema" xmlns:p="http://schemas.microsoft.com/office/2006/metadata/properties" xmlns:ns2="dbb1b61c-718a-4412-84be-1be13d2af308" xmlns:ns3="9a51aab9-4953-4f70-8b4a-c5990c3a1a0a" targetNamespace="http://schemas.microsoft.com/office/2006/metadata/properties" ma:root="true" ma:fieldsID="29f367018dc612cb1e090f7f2d70365e" ns2:_="" ns3:_="">
    <xsd:import namespace="dbb1b61c-718a-4412-84be-1be13d2af308"/>
    <xsd:import namespace="9a51aab9-4953-4f70-8b4a-c5990c3a1a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1b61c-718a-4412-84be-1be13d2af3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51aab9-4953-4f70-8b4a-c5990c3a1a0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49A1F6-31BD-4805-B18F-AE7D058E2F85}">
  <ds:schemaRefs>
    <ds:schemaRef ds:uri="http://schemas.microsoft.com/office/2006/metadata/properties"/>
    <ds:schemaRef ds:uri="http://schemas.microsoft.com/office/infopath/2007/PartnerControls"/>
    <ds:schemaRef ds:uri="9a51aab9-4953-4f70-8b4a-c5990c3a1a0a"/>
  </ds:schemaRefs>
</ds:datastoreItem>
</file>

<file path=customXml/itemProps2.xml><?xml version="1.0" encoding="utf-8"?>
<ds:datastoreItem xmlns:ds="http://schemas.openxmlformats.org/officeDocument/2006/customXml" ds:itemID="{41BA332B-A33A-4CD7-8125-C16B972044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b1b61c-718a-4412-84be-1be13d2af308"/>
    <ds:schemaRef ds:uri="9a51aab9-4953-4f70-8b4a-c5990c3a1a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2F01AF-846D-429F-8A75-96253B543C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Blue_Presentation_Template_2015</Template>
  <TotalTime>102</TotalTime>
  <Words>2340</Words>
  <Application>Microsoft Office PowerPoint</Application>
  <PresentationFormat>Widescreen</PresentationFormat>
  <Paragraphs>315</Paragraphs>
  <Slides>41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Calibri</vt:lpstr>
      <vt:lpstr>SapientCentroSlab-Light</vt:lpstr>
      <vt:lpstr>Symbol</vt:lpstr>
      <vt:lpstr>Times New Roman</vt:lpstr>
      <vt:lpstr>Wingdings</vt:lpstr>
      <vt:lpstr>NCI PPT Template 4x3 BLUE</vt:lpstr>
      <vt:lpstr>Vendors Meeting</vt:lpstr>
      <vt:lpstr>Pediatric Data  Collection System &amp; Toronto Staging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PTLD Reportability Changes</vt:lpstr>
      <vt:lpstr>PowerPoint Presentation</vt:lpstr>
      <vt:lpstr>PowerPoint Presentation</vt:lpstr>
      <vt:lpstr>PowerPoint Presentation</vt:lpstr>
      <vt:lpstr>PTLD Data item</vt:lpstr>
      <vt:lpstr>PD-L1</vt:lpstr>
      <vt:lpstr>PowerPoint Presentation</vt:lpstr>
      <vt:lpstr>PD-L1 data item</vt:lpstr>
      <vt:lpstr>Conversions</vt:lpstr>
      <vt:lpstr>Death Certificate Only (DCO) conversions</vt:lpstr>
      <vt:lpstr>Death Certificate Only (DCO) conversions</vt:lpstr>
      <vt:lpstr>DCO Conversion details</vt:lpstr>
      <vt:lpstr>EOD conversion</vt:lpstr>
      <vt:lpstr>EOD Conversion details</vt:lpstr>
      <vt:lpstr>Benign/Borderline brain conversions</vt:lpstr>
      <vt:lpstr>Benign/Borderline Conversion details</vt:lpstr>
      <vt:lpstr>Benign/Borderline Conversion details</vt:lpstr>
      <vt:lpstr>EOD Appendix Schema (8th edition and Version 9)</vt:lpstr>
      <vt:lpstr>PowerPoint Presentation</vt:lpstr>
    </vt:vector>
  </TitlesOfParts>
  <Company>Sapient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Hussey, Sarah (NIH/NCI) [C]</dc:creator>
  <cp:lastModifiedBy>Ruhl, Jennifer (NIH/NCI) [E]</cp:lastModifiedBy>
  <cp:revision>9</cp:revision>
  <dcterms:created xsi:type="dcterms:W3CDTF">2021-08-06T16:57:11Z</dcterms:created>
  <dcterms:modified xsi:type="dcterms:W3CDTF">2024-05-08T12:46:21Z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LatestUserAccountName">
    <vt:lpwstr>ctompk</vt:lpwstr>
  </property>
  <property fmtid="{D5CDD505-2E9C-101B-9397-08002B2CF9AE}" pid="3" name="Offisync_UpdateToken">
    <vt:lpwstr>6</vt:lpwstr>
  </property>
  <property fmtid="{D5CDD505-2E9C-101B-9397-08002B2CF9AE}" pid="4" name="Jive_VersionGuid">
    <vt:lpwstr>52528687-c425-4c02-aa36-9dee618be8dc</vt:lpwstr>
  </property>
  <property fmtid="{D5CDD505-2E9C-101B-9397-08002B2CF9AE}" pid="5" name="Offisync_ProviderInitializationData">
    <vt:lpwstr>https://vox.sapient.com</vt:lpwstr>
  </property>
  <property fmtid="{D5CDD505-2E9C-101B-9397-08002B2CF9AE}" pid="6" name="Offisync_ServerID">
    <vt:lpwstr>2a760b3e-54a5-418b-9dd9-555cd32dea45</vt:lpwstr>
  </property>
  <property fmtid="{D5CDD505-2E9C-101B-9397-08002B2CF9AE}" pid="7" name="Offisync_UniqueId">
    <vt:lpwstr>79519</vt:lpwstr>
  </property>
  <property fmtid="{D5CDD505-2E9C-101B-9397-08002B2CF9AE}" pid="8" name="ContentTypeId">
    <vt:lpwstr>0x010100FB6FA1DC3F5D3845BE38CAFE45821ED8</vt:lpwstr>
  </property>
</Properties>
</file>