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3" r:id="rId4"/>
  </p:sldMasterIdLst>
  <p:notesMasterIdLst>
    <p:notesMasterId r:id="rId46"/>
  </p:notesMasterIdLst>
  <p:handoutMasterIdLst>
    <p:handoutMasterId r:id="rId47"/>
  </p:handoutMasterIdLst>
  <p:sldIdLst>
    <p:sldId id="307" r:id="rId5"/>
    <p:sldId id="377" r:id="rId6"/>
    <p:sldId id="328" r:id="rId7"/>
    <p:sldId id="313" r:id="rId8"/>
    <p:sldId id="330" r:id="rId9"/>
    <p:sldId id="287" r:id="rId10"/>
    <p:sldId id="290" r:id="rId11"/>
    <p:sldId id="292" r:id="rId12"/>
    <p:sldId id="300" r:id="rId13"/>
    <p:sldId id="301" r:id="rId14"/>
    <p:sldId id="302" r:id="rId15"/>
    <p:sldId id="303" r:id="rId16"/>
    <p:sldId id="304" r:id="rId17"/>
    <p:sldId id="305" r:id="rId18"/>
    <p:sldId id="311" r:id="rId19"/>
    <p:sldId id="322" r:id="rId20"/>
    <p:sldId id="378" r:id="rId21"/>
    <p:sldId id="312" r:id="rId22"/>
    <p:sldId id="379" r:id="rId23"/>
    <p:sldId id="309" r:id="rId24"/>
    <p:sldId id="293" r:id="rId25"/>
    <p:sldId id="323" r:id="rId26"/>
    <p:sldId id="380" r:id="rId27"/>
    <p:sldId id="381" r:id="rId28"/>
    <p:sldId id="382" r:id="rId29"/>
    <p:sldId id="385" r:id="rId30"/>
    <p:sldId id="387" r:id="rId31"/>
    <p:sldId id="386" r:id="rId32"/>
    <p:sldId id="384" r:id="rId33"/>
    <p:sldId id="388" r:id="rId34"/>
    <p:sldId id="389" r:id="rId35"/>
    <p:sldId id="289" r:id="rId36"/>
    <p:sldId id="291" r:id="rId37"/>
    <p:sldId id="391" r:id="rId38"/>
    <p:sldId id="294" r:id="rId39"/>
    <p:sldId id="295" r:id="rId40"/>
    <p:sldId id="296" r:id="rId41"/>
    <p:sldId id="297" r:id="rId42"/>
    <p:sldId id="298" r:id="rId43"/>
    <p:sldId id="390" r:id="rId44"/>
    <p:sldId id="376" r:id="rId45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7F7F7F"/>
    <a:srgbClr val="E8E8E8"/>
    <a:srgbClr val="F2F2F2"/>
    <a:srgbClr val="4C4C4C"/>
    <a:srgbClr val="565656"/>
    <a:srgbClr val="2A5DA5"/>
    <a:srgbClr val="2A67A5"/>
    <a:srgbClr val="2A71A5"/>
    <a:srgbClr val="4444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54" autoAdjust="0"/>
  </p:normalViewPr>
  <p:slideViewPr>
    <p:cSldViewPr snapToGrid="0" snapToObjects="1">
      <p:cViewPr varScale="1">
        <p:scale>
          <a:sx n="67" d="100"/>
          <a:sy n="67" d="100"/>
        </p:scale>
        <p:origin x="644" y="4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presProps" Target="presProps.xml"/><Relationship Id="rId8" Type="http://schemas.openxmlformats.org/officeDocument/2006/relationships/slide" Target="slides/slide4.xml"/><Relationship Id="rId51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99F3A4-7CE6-7D4B-82F4-AAB0A89D24A0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93AD1B-1BAA-D548-ACF0-7463C0C7D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80623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896F55-051E-5448-B8E8-A0AA6DBFC1A7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17E79A-386B-3949-83DC-43D056CBF1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00371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17E79A-386B-3949-83DC-43D056CBF14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1467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18B438-0629-6C43-A409-5A9BAFEE7EB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8179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11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18B438-0629-6C43-A409-5A9BAFEE7EB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8815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18B438-0629-6C43-A409-5A9BAFEE7EB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6718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18B438-0629-6C43-A409-5A9BAFEE7EB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696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18B438-0629-6C43-A409-5A9BAFEE7EB8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4211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Title Slid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entagon 6"/>
          <p:cNvSpPr/>
          <p:nvPr userDrawn="1"/>
        </p:nvSpPr>
        <p:spPr>
          <a:xfrm>
            <a:off x="1557867" y="0"/>
            <a:ext cx="3826933" cy="6858000"/>
          </a:xfrm>
          <a:prstGeom prst="homePlate">
            <a:avLst>
              <a:gd name="adj" fmla="val 47787"/>
            </a:avLst>
          </a:prstGeom>
          <a:solidFill>
            <a:srgbClr val="2A67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Pentagon 19"/>
          <p:cNvSpPr/>
          <p:nvPr userDrawn="1"/>
        </p:nvSpPr>
        <p:spPr>
          <a:xfrm>
            <a:off x="0" y="0"/>
            <a:ext cx="3826933" cy="6858000"/>
          </a:xfrm>
          <a:prstGeom prst="homePlate">
            <a:avLst>
              <a:gd name="adj" fmla="val 47787"/>
            </a:avLst>
          </a:prstGeom>
          <a:solidFill>
            <a:srgbClr val="2A5D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 userDrawn="1"/>
        </p:nvSpPr>
        <p:spPr>
          <a:xfrm flipV="1">
            <a:off x="0" y="5029200"/>
            <a:ext cx="12192000" cy="1828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1645920"/>
            <a:ext cx="10363200" cy="1827842"/>
          </a:xfrm>
        </p:spPr>
        <p:txBody>
          <a:bodyPr lIns="0" tIns="0" rIns="0" bIns="0" anchor="b">
            <a:noAutofit/>
          </a:bodyPr>
          <a:lstStyle>
            <a:lvl1pPr algn="r">
              <a:defRPr sz="3600" b="0" i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Title of the presentation</a:t>
            </a:r>
          </a:p>
        </p:txBody>
      </p: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14400" y="3566160"/>
            <a:ext cx="10363200" cy="686376"/>
          </a:xfrm>
        </p:spPr>
        <p:txBody>
          <a:bodyPr lIns="0" tIns="0" rIns="0" bIns="0" anchor="t">
            <a:noAutofit/>
          </a:bodyPr>
          <a:lstStyle>
            <a:lvl1pPr marL="0" indent="0" algn="r">
              <a:buNone/>
              <a:defRPr sz="1800" b="0" i="1" spc="100"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Subtitle goes here </a:t>
            </a:r>
          </a:p>
        </p:txBody>
      </p:sp>
      <p:pic>
        <p:nvPicPr>
          <p:cNvPr id="12" name="Picture 11" descr="NCI-Logo-Colo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5710326"/>
            <a:ext cx="6632448" cy="474575"/>
          </a:xfrm>
          <a:prstGeom prst="rect">
            <a:avLst/>
          </a:prstGeom>
        </p:spPr>
      </p:pic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8534400" y="5727700"/>
            <a:ext cx="3048000" cy="4572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600" smtClean="0">
                <a:solidFill>
                  <a:srgbClr val="000000"/>
                </a:solidFill>
                <a:latin typeface="+mn-lt"/>
                <a:ea typeface="+mn-ea"/>
                <a:cs typeface="SapientSansRegular"/>
              </a:defRPr>
            </a:lvl1pPr>
          </a:lstStyle>
          <a:p>
            <a:pPr>
              <a:defRPr/>
            </a:pPr>
            <a:fld id="{711121A0-0B09-1C4A-9AF6-B302745758D8}" type="datetime4">
              <a:rPr lang="en-US" smtClean="0"/>
              <a:pPr>
                <a:defRPr/>
              </a:pPr>
              <a:t>May 8, 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5368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mn Right — Foo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658368" y="415545"/>
            <a:ext cx="10887456" cy="423193"/>
          </a:xfrm>
        </p:spPr>
        <p:txBody>
          <a:bodyPr lIns="0" tIns="0" rIns="0" bIns="0" anchor="b">
            <a:noAutofit/>
          </a:bodyPr>
          <a:lstStyle>
            <a:lvl1pPr>
              <a:lnSpc>
                <a:spcPct val="90000"/>
              </a:lnSpc>
              <a:defRPr sz="2400" baseline="0">
                <a:solidFill>
                  <a:srgbClr val="123E57"/>
                </a:solidFill>
                <a:latin typeface="+mj-lt"/>
                <a:cs typeface="SapientSansBold"/>
              </a:defRPr>
            </a:lvl1pPr>
          </a:lstStyle>
          <a:p>
            <a:r>
              <a:rPr lang="en-US" dirty="0"/>
              <a:t>Slide title</a:t>
            </a:r>
          </a:p>
        </p:txBody>
      </p:sp>
      <p:pic>
        <p:nvPicPr>
          <p:cNvPr id="9" name="Picture 8" descr="NCI-Logo-Gray-Knock-NEW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6579290"/>
            <a:ext cx="2555851" cy="182880"/>
          </a:xfrm>
          <a:prstGeom prst="rect">
            <a:avLst/>
          </a:prstGeom>
        </p:spPr>
      </p:pic>
      <p:sp>
        <p:nvSpPr>
          <p:cNvPr id="14" name="Text Box 14"/>
          <p:cNvSpPr txBox="1">
            <a:spLocks noChangeArrowheads="1"/>
          </p:cNvSpPr>
          <p:nvPr userDrawn="1"/>
        </p:nvSpPr>
        <p:spPr bwMode="auto">
          <a:xfrm>
            <a:off x="11529485" y="6579290"/>
            <a:ext cx="410633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sz="quarter" idx="11"/>
          </p:nvPr>
        </p:nvSpPr>
        <p:spPr>
          <a:xfrm>
            <a:off x="6051635" y="1426633"/>
            <a:ext cx="5494189" cy="4800600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Content Placeholder 4"/>
          <p:cNvSpPr>
            <a:spLocks noGrp="1"/>
          </p:cNvSpPr>
          <p:nvPr>
            <p:ph sz="quarter" idx="12"/>
          </p:nvPr>
        </p:nvSpPr>
        <p:spPr>
          <a:xfrm>
            <a:off x="658369" y="1426633"/>
            <a:ext cx="5196417" cy="4800600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03202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mn Right — No Foo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658368" y="415545"/>
            <a:ext cx="10887456" cy="423193"/>
          </a:xfrm>
        </p:spPr>
        <p:txBody>
          <a:bodyPr lIns="0" tIns="0" rIns="0" bIns="0" anchor="b">
            <a:noAutofit/>
          </a:bodyPr>
          <a:lstStyle>
            <a:lvl1pPr>
              <a:lnSpc>
                <a:spcPct val="90000"/>
              </a:lnSpc>
              <a:defRPr sz="2400" baseline="0">
                <a:solidFill>
                  <a:srgbClr val="123E57"/>
                </a:solidFill>
                <a:latin typeface="+mj-lt"/>
                <a:cs typeface="SapientSansBold"/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14" name="Text Box 14"/>
          <p:cNvSpPr txBox="1">
            <a:spLocks noChangeArrowheads="1"/>
          </p:cNvSpPr>
          <p:nvPr userDrawn="1"/>
        </p:nvSpPr>
        <p:spPr bwMode="auto">
          <a:xfrm>
            <a:off x="11529485" y="6579290"/>
            <a:ext cx="410633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sz="quarter" idx="11"/>
          </p:nvPr>
        </p:nvSpPr>
        <p:spPr>
          <a:xfrm>
            <a:off x="6051635" y="1426633"/>
            <a:ext cx="5494189" cy="4800600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4"/>
          <p:cNvSpPr>
            <a:spLocks noGrp="1"/>
          </p:cNvSpPr>
          <p:nvPr>
            <p:ph sz="quarter" idx="12"/>
          </p:nvPr>
        </p:nvSpPr>
        <p:spPr>
          <a:xfrm>
            <a:off x="658369" y="1426633"/>
            <a:ext cx="5196417" cy="4800600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431929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Graphic — Foo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658368" y="415545"/>
            <a:ext cx="10887456" cy="423193"/>
          </a:xfrm>
        </p:spPr>
        <p:txBody>
          <a:bodyPr lIns="0" tIns="0" rIns="0" bIns="0" anchor="b">
            <a:noAutofit/>
          </a:bodyPr>
          <a:lstStyle>
            <a:lvl1pPr>
              <a:lnSpc>
                <a:spcPct val="90000"/>
              </a:lnSpc>
              <a:defRPr sz="2400" baseline="0">
                <a:solidFill>
                  <a:srgbClr val="123E57"/>
                </a:solidFill>
                <a:latin typeface="+mj-lt"/>
                <a:cs typeface="SapientSansBold"/>
              </a:defRPr>
            </a:lvl1pPr>
          </a:lstStyle>
          <a:p>
            <a:r>
              <a:rPr lang="en-US" dirty="0"/>
              <a:t>Slide title</a:t>
            </a:r>
          </a:p>
        </p:txBody>
      </p:sp>
      <p:pic>
        <p:nvPicPr>
          <p:cNvPr id="8" name="Picture 7" descr="NCI-Logo-Gray-Knock-NEW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6579290"/>
            <a:ext cx="2555851" cy="182880"/>
          </a:xfrm>
          <a:prstGeom prst="rect">
            <a:avLst/>
          </a:prstGeom>
        </p:spPr>
      </p:pic>
      <p:sp>
        <p:nvSpPr>
          <p:cNvPr id="10" name="Text Box 14"/>
          <p:cNvSpPr txBox="1">
            <a:spLocks noChangeArrowheads="1"/>
          </p:cNvSpPr>
          <p:nvPr userDrawn="1"/>
        </p:nvSpPr>
        <p:spPr bwMode="auto">
          <a:xfrm>
            <a:off x="11529485" y="6579290"/>
            <a:ext cx="410633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</p:spTree>
    <p:extLst>
      <p:ext uri="{BB962C8B-B14F-4D97-AF65-F5344CB8AC3E}">
        <p14:creationId xmlns:p14="http://schemas.microsoft.com/office/powerpoint/2010/main" val="25711148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Graphic — No Foo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658368" y="415545"/>
            <a:ext cx="10887456" cy="423193"/>
          </a:xfrm>
        </p:spPr>
        <p:txBody>
          <a:bodyPr lIns="0" tIns="0" rIns="0" bIns="0" anchor="b">
            <a:noAutofit/>
          </a:bodyPr>
          <a:lstStyle>
            <a:lvl1pPr>
              <a:lnSpc>
                <a:spcPct val="90000"/>
              </a:lnSpc>
              <a:defRPr sz="2400" baseline="0">
                <a:solidFill>
                  <a:srgbClr val="123E57"/>
                </a:solidFill>
                <a:latin typeface="+mj-lt"/>
                <a:cs typeface="SapientSansBold"/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10" name="Text Box 14"/>
          <p:cNvSpPr txBox="1">
            <a:spLocks noChangeArrowheads="1"/>
          </p:cNvSpPr>
          <p:nvPr userDrawn="1"/>
        </p:nvSpPr>
        <p:spPr bwMode="auto">
          <a:xfrm>
            <a:off x="11529485" y="6579290"/>
            <a:ext cx="410633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</p:spTree>
    <p:extLst>
      <p:ext uri="{BB962C8B-B14F-4D97-AF65-F5344CB8AC3E}">
        <p14:creationId xmlns:p14="http://schemas.microsoft.com/office/powerpoint/2010/main" val="21469111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— Foo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14"/>
          <p:cNvSpPr txBox="1">
            <a:spLocks noChangeArrowheads="1"/>
          </p:cNvSpPr>
          <p:nvPr userDrawn="1"/>
        </p:nvSpPr>
        <p:spPr bwMode="auto">
          <a:xfrm>
            <a:off x="11529485" y="6579290"/>
            <a:ext cx="410633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  <p:pic>
        <p:nvPicPr>
          <p:cNvPr id="12" name="Picture 11" descr="NCI-Logo-Gray-Knock-NEW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6579290"/>
            <a:ext cx="2555851" cy="182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09575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— No Foo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4"/>
          <p:cNvSpPr txBox="1">
            <a:spLocks noChangeArrowheads="1"/>
          </p:cNvSpPr>
          <p:nvPr userDrawn="1"/>
        </p:nvSpPr>
        <p:spPr bwMode="auto">
          <a:xfrm>
            <a:off x="11529485" y="6579290"/>
            <a:ext cx="410633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</p:spTree>
    <p:extLst>
      <p:ext uri="{BB962C8B-B14F-4D97-AF65-F5344CB8AC3E}">
        <p14:creationId xmlns:p14="http://schemas.microsoft.com/office/powerpoint/2010/main" val="21070403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 Blu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entagon 6"/>
          <p:cNvSpPr/>
          <p:nvPr userDrawn="1"/>
        </p:nvSpPr>
        <p:spPr>
          <a:xfrm>
            <a:off x="0" y="0"/>
            <a:ext cx="11277597" cy="6858000"/>
          </a:xfrm>
          <a:prstGeom prst="homePlate">
            <a:avLst>
              <a:gd name="adj" fmla="val 20935"/>
            </a:avLst>
          </a:prstGeom>
          <a:solidFill>
            <a:srgbClr val="2A67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entagon 8"/>
          <p:cNvSpPr/>
          <p:nvPr userDrawn="1"/>
        </p:nvSpPr>
        <p:spPr>
          <a:xfrm>
            <a:off x="0" y="0"/>
            <a:ext cx="9719731" cy="6858000"/>
          </a:xfrm>
          <a:prstGeom prst="homePlate">
            <a:avLst>
              <a:gd name="adj" fmla="val 20935"/>
            </a:avLst>
          </a:prstGeom>
          <a:solidFill>
            <a:srgbClr val="2A5D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>
            <a:grpSpLocks noChangeAspect="1"/>
          </p:cNvGrpSpPr>
          <p:nvPr userDrawn="1"/>
        </p:nvGrpSpPr>
        <p:grpSpPr>
          <a:xfrm>
            <a:off x="3425319" y="2915920"/>
            <a:ext cx="5403724" cy="1007110"/>
            <a:chOff x="1524000" y="2654300"/>
            <a:chExt cx="6235066" cy="1549400"/>
          </a:xfrm>
        </p:grpSpPr>
        <p:pic>
          <p:nvPicPr>
            <p:cNvPr id="4" name="Picture 3" descr="NCI-Logo-Stack.png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05201" y="2844800"/>
              <a:ext cx="4253865" cy="1162050"/>
            </a:xfrm>
            <a:prstGeom prst="rect">
              <a:avLst/>
            </a:prstGeom>
          </p:spPr>
        </p:pic>
        <p:pic>
          <p:nvPicPr>
            <p:cNvPr id="5" name="Picture 4" descr="4_hhs_logo_white.png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24000" y="2654300"/>
              <a:ext cx="1549400" cy="1549400"/>
            </a:xfrm>
            <a:prstGeom prst="rect">
              <a:avLst/>
            </a:prstGeom>
          </p:spPr>
        </p:pic>
      </p:grpSp>
      <p:sp>
        <p:nvSpPr>
          <p:cNvPr id="6" name="TextBox 13"/>
          <p:cNvSpPr txBox="1">
            <a:spLocks noChangeArrowheads="1"/>
          </p:cNvSpPr>
          <p:nvPr userDrawn="1"/>
        </p:nvSpPr>
        <p:spPr bwMode="auto">
          <a:xfrm>
            <a:off x="3215254" y="6083300"/>
            <a:ext cx="581018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sz="1800" b="1" dirty="0" err="1">
                <a:solidFill>
                  <a:schemeClr val="bg1"/>
                </a:solidFill>
                <a:latin typeface="Arial" charset="0"/>
              </a:rPr>
              <a:t>www.cancer.gov</a:t>
            </a:r>
            <a:r>
              <a:rPr lang="en-US" sz="1800" b="1" dirty="0">
                <a:solidFill>
                  <a:schemeClr val="bg1"/>
                </a:solidFill>
                <a:latin typeface="Arial" charset="0"/>
              </a:rPr>
              <a:t>                 </a:t>
            </a:r>
            <a:r>
              <a:rPr lang="en-US" sz="1800" b="1" dirty="0" err="1">
                <a:solidFill>
                  <a:schemeClr val="bg1"/>
                </a:solidFill>
                <a:latin typeface="Arial" charset="0"/>
              </a:rPr>
              <a:t>www.cancer.gov</a:t>
            </a:r>
            <a:r>
              <a:rPr lang="en-US" sz="1800" b="1" dirty="0">
                <a:solidFill>
                  <a:schemeClr val="bg1"/>
                </a:solidFill>
                <a:latin typeface="Arial" charset="0"/>
              </a:rPr>
              <a:t>/</a:t>
            </a:r>
            <a:r>
              <a:rPr lang="en-US" sz="1800" b="1" dirty="0" err="1">
                <a:solidFill>
                  <a:schemeClr val="bg1"/>
                </a:solidFill>
                <a:latin typeface="Arial" charset="0"/>
              </a:rPr>
              <a:t>espanol</a:t>
            </a:r>
            <a:endParaRPr lang="en-US" sz="1800" b="1" dirty="0">
              <a:solidFill>
                <a:schemeClr val="bg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2203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- 1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>
            <a:extLst>
              <a:ext uri="{FF2B5EF4-FFF2-40B4-BE49-F238E27FC236}">
                <a16:creationId xmlns:a16="http://schemas.microsoft.com/office/drawing/2014/main" id="{49BFE462-BA99-3181-461F-EC8BF31D5A2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1">
                  <a:lumMod val="5093"/>
                  <a:lumOff val="94907"/>
                  <a:alpha val="41000"/>
                </a:schemeClr>
              </a:gs>
              <a:gs pos="0">
                <a:schemeClr val="bg1">
                  <a:lumMod val="84601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13B51"/>
              </a:solidFill>
            </a:endParaRPr>
          </a:p>
        </p:txBody>
      </p: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E7F9DFE2-91F5-F988-B138-D9FC19F44F7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13259" y="323956"/>
            <a:ext cx="1514533" cy="1700784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48CBB17D-64F2-0BB0-A291-1E181D3F1ADA}"/>
              </a:ext>
            </a:extLst>
          </p:cNvPr>
          <p:cNvSpPr/>
          <p:nvPr userDrawn="1"/>
        </p:nvSpPr>
        <p:spPr>
          <a:xfrm>
            <a:off x="0" y="0"/>
            <a:ext cx="264208" cy="6858000"/>
          </a:xfrm>
          <a:prstGeom prst="rect">
            <a:avLst/>
          </a:prstGeom>
          <a:solidFill>
            <a:srgbClr val="D6B8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13B51"/>
              </a:solidFill>
            </a:endParaRP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67EA2272-5A5C-48E8-AF39-1C6AFA1D2FE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26695" y="262055"/>
            <a:ext cx="9523107" cy="590600"/>
          </a:xfrm>
          <a:noFill/>
        </p:spPr>
        <p:txBody>
          <a:bodyPr anchor="b">
            <a:normAutofit/>
          </a:bodyPr>
          <a:lstStyle>
            <a:lvl1pPr marL="0" indent="0">
              <a:buNone/>
              <a:defRPr sz="3200" b="1" spc="0">
                <a:solidFill>
                  <a:srgbClr val="013B5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16B6157F-E0EB-98F3-5E70-BAC3DB1DCC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41472" y="6319605"/>
            <a:ext cx="5192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08B4852-E9D8-3846-8E83-A173ECEA0FF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300DD6F0-BAC8-99E4-1DC7-D16DB1C8E6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6695" y="1490251"/>
            <a:ext cx="9523108" cy="44826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4E3846CB-BC83-238E-C992-A22875C5AED9}"/>
              </a:ext>
            </a:extLst>
          </p:cNvPr>
          <p:cNvCxnSpPr>
            <a:cxnSpLocks/>
          </p:cNvCxnSpPr>
          <p:nvPr userDrawn="1"/>
        </p:nvCxnSpPr>
        <p:spPr>
          <a:xfrm>
            <a:off x="0" y="6511307"/>
            <a:ext cx="11253419" cy="0"/>
          </a:xfrm>
          <a:prstGeom prst="line">
            <a:avLst/>
          </a:prstGeom>
          <a:ln w="2222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8AFBF950-8423-7CAE-2E16-BC47B413D055}"/>
              </a:ext>
            </a:extLst>
          </p:cNvPr>
          <p:cNvCxnSpPr>
            <a:cxnSpLocks/>
          </p:cNvCxnSpPr>
          <p:nvPr userDrawn="1"/>
        </p:nvCxnSpPr>
        <p:spPr>
          <a:xfrm>
            <a:off x="0" y="1073891"/>
            <a:ext cx="10149802" cy="0"/>
          </a:xfrm>
          <a:prstGeom prst="line">
            <a:avLst/>
          </a:prstGeom>
          <a:ln w="2222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83755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dirty="0"/>
              <a:t>Click to edit Master text styles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5/8/2024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7705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with Sub-Bulle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entagon 5"/>
          <p:cNvSpPr/>
          <p:nvPr userDrawn="1"/>
        </p:nvSpPr>
        <p:spPr>
          <a:xfrm>
            <a:off x="1557867" y="0"/>
            <a:ext cx="3826933" cy="6858000"/>
          </a:xfrm>
          <a:prstGeom prst="homePlate">
            <a:avLst>
              <a:gd name="adj" fmla="val 47787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entagon 8"/>
          <p:cNvSpPr/>
          <p:nvPr userDrawn="1"/>
        </p:nvSpPr>
        <p:spPr>
          <a:xfrm>
            <a:off x="0" y="0"/>
            <a:ext cx="3826933" cy="6858000"/>
          </a:xfrm>
          <a:prstGeom prst="homePlate">
            <a:avLst>
              <a:gd name="adj" fmla="val 47787"/>
            </a:avLst>
          </a:prstGeom>
          <a:solidFill>
            <a:srgbClr val="E8E8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 Box 14"/>
          <p:cNvSpPr txBox="1">
            <a:spLocks noChangeArrowheads="1"/>
          </p:cNvSpPr>
          <p:nvPr userDrawn="1"/>
        </p:nvSpPr>
        <p:spPr bwMode="auto">
          <a:xfrm>
            <a:off x="11529485" y="6579290"/>
            <a:ext cx="410633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  <p:sp>
        <p:nvSpPr>
          <p:cNvPr id="10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779008" y="0"/>
            <a:ext cx="5730240" cy="6858000"/>
          </a:xfrm>
        </p:spPr>
        <p:txBody>
          <a:bodyPr anchor="ctr">
            <a:noAutofit/>
          </a:bodyPr>
          <a:lstStyle>
            <a:lvl1pPr marL="457200" marR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accent1"/>
              </a:buClr>
              <a:buSzTx/>
              <a:buFont typeface="+mj-lt"/>
              <a:buAutoNum type="arabicPeriod"/>
              <a:tabLst/>
              <a:defRPr i="1">
                <a:solidFill>
                  <a:srgbClr val="000000"/>
                </a:solidFill>
              </a:defRPr>
            </a:lvl1pPr>
            <a:lvl2pPr marL="685800" marR="0" indent="-2286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accent1"/>
              </a:buClr>
              <a:buSzTx/>
              <a:buFont typeface="Wingdings" charset="2"/>
              <a:buChar char="§"/>
              <a:tabLst/>
              <a:defRPr lang="en-US" sz="1900" i="1" kern="1200" baseline="0" dirty="0" smtClean="0">
                <a:solidFill>
                  <a:srgbClr val="000000"/>
                </a:solidFill>
                <a:latin typeface="+mn-lt"/>
                <a:ea typeface="ＭＳ Ｐゴシック" charset="0"/>
                <a:cs typeface="SapientCentroSlab-Light"/>
              </a:defRPr>
            </a:lvl2pPr>
          </a:lstStyle>
          <a:p>
            <a:r>
              <a:rPr lang="en-US" dirty="0"/>
              <a:t>Agenda Item 1</a:t>
            </a:r>
          </a:p>
          <a:p>
            <a:pPr lvl="1"/>
            <a:r>
              <a:rPr lang="en-US" dirty="0"/>
              <a:t>Agenda Item 1a</a:t>
            </a:r>
          </a:p>
          <a:p>
            <a:pPr lvl="1"/>
            <a:r>
              <a:rPr lang="en-US" dirty="0"/>
              <a:t>Agenda Item 1b</a:t>
            </a:r>
          </a:p>
          <a:p>
            <a:r>
              <a:rPr lang="en-US" dirty="0"/>
              <a:t>Agenda Item 2</a:t>
            </a:r>
          </a:p>
          <a:p>
            <a:pPr lvl="1"/>
            <a:r>
              <a:rPr lang="en-US" dirty="0"/>
              <a:t>Agenda Item 2a</a:t>
            </a:r>
          </a:p>
          <a:p>
            <a:pPr lvl="1"/>
            <a:r>
              <a:rPr lang="en-US" dirty="0"/>
              <a:t>Agenda Item 2b</a:t>
            </a:r>
          </a:p>
          <a:p>
            <a:r>
              <a:rPr lang="en-US" dirty="0"/>
              <a:t>Agenda Item 3</a:t>
            </a:r>
          </a:p>
          <a:p>
            <a:pPr marL="685800" marR="0" lvl="1" indent="-2286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accent1"/>
              </a:buClr>
              <a:buSzTx/>
              <a:buFont typeface="Wingdings" charset="2"/>
              <a:buChar char="§"/>
              <a:tabLst/>
              <a:defRPr/>
            </a:pPr>
            <a:r>
              <a:rPr lang="en-US" dirty="0"/>
              <a:t>Agenda Item 3a</a:t>
            </a:r>
          </a:p>
          <a:p>
            <a:pPr marL="685800" marR="0" lvl="1" indent="-2286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accent1"/>
              </a:buClr>
              <a:buSzTx/>
              <a:buFont typeface="Wingdings" charset="2"/>
              <a:buChar char="§"/>
              <a:tabLst/>
              <a:defRPr/>
            </a:pPr>
            <a:r>
              <a:rPr lang="en-US" dirty="0"/>
              <a:t>Agenda Item 3b</a:t>
            </a:r>
          </a:p>
          <a:p>
            <a:pPr marL="685800" marR="0" lvl="1" indent="-2286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accent1"/>
              </a:buClr>
              <a:buSzTx/>
              <a:buFont typeface="Wingdings" charset="2"/>
              <a:buChar char="§"/>
              <a:tabLst/>
              <a:defRPr/>
            </a:pPr>
            <a:r>
              <a:rPr lang="en-US" dirty="0"/>
              <a:t>Agenda Item 3c</a:t>
            </a:r>
          </a:p>
          <a:p>
            <a:r>
              <a:rPr lang="en-US" dirty="0"/>
              <a:t>Agenda Item 4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658368" y="1737360"/>
            <a:ext cx="4023360" cy="1828800"/>
          </a:xfrm>
        </p:spPr>
        <p:txBody>
          <a:bodyPr lIns="0" tIns="0" rIns="0" bIns="0" anchor="b">
            <a:noAutofit/>
          </a:bodyPr>
          <a:lstStyle>
            <a:lvl1pPr algn="r">
              <a:lnSpc>
                <a:spcPct val="90000"/>
              </a:lnSpc>
              <a:defRPr sz="2400">
                <a:solidFill>
                  <a:srgbClr val="123E57"/>
                </a:solidFill>
                <a:latin typeface="+mj-lt"/>
                <a:cs typeface="SapientSansBold"/>
              </a:defRPr>
            </a:lvl1pPr>
          </a:lstStyle>
          <a:p>
            <a:r>
              <a:rPr lang="en-US" dirty="0"/>
              <a:t>Agenda</a:t>
            </a:r>
          </a:p>
        </p:txBody>
      </p:sp>
      <p:pic>
        <p:nvPicPr>
          <p:cNvPr id="2" name="Picture 1" descr="NCI-Logo-Gray-Knock-NEW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6579290"/>
            <a:ext cx="2555851" cy="182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5284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Section Break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entagon 10"/>
          <p:cNvSpPr/>
          <p:nvPr userDrawn="1"/>
        </p:nvSpPr>
        <p:spPr>
          <a:xfrm>
            <a:off x="0" y="0"/>
            <a:ext cx="11277597" cy="6858000"/>
          </a:xfrm>
          <a:prstGeom prst="homePlate">
            <a:avLst>
              <a:gd name="adj" fmla="val 20935"/>
            </a:avLst>
          </a:prstGeom>
          <a:solidFill>
            <a:srgbClr val="2A67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Pentagon 11"/>
          <p:cNvSpPr/>
          <p:nvPr userDrawn="1"/>
        </p:nvSpPr>
        <p:spPr>
          <a:xfrm>
            <a:off x="0" y="0"/>
            <a:ext cx="9719731" cy="6858000"/>
          </a:xfrm>
          <a:prstGeom prst="homePlate">
            <a:avLst>
              <a:gd name="adj" fmla="val 20935"/>
            </a:avLst>
          </a:prstGeom>
          <a:solidFill>
            <a:srgbClr val="2A5D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571999" y="2423160"/>
            <a:ext cx="6705599" cy="1828800"/>
          </a:xfrm>
        </p:spPr>
        <p:txBody>
          <a:bodyPr lIns="0" tIns="0" rIns="0" bIns="0" anchor="b">
            <a:noAutofit/>
          </a:bodyPr>
          <a:lstStyle>
            <a:lvl1pPr algn="r">
              <a:defRPr sz="3600" spc="-80">
                <a:solidFill>
                  <a:schemeClr val="bg1"/>
                </a:solidFill>
                <a:latin typeface="+mj-lt"/>
                <a:cs typeface="SapientSansBold"/>
              </a:defRPr>
            </a:lvl1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1999" y="4343400"/>
            <a:ext cx="6697189" cy="685800"/>
          </a:xfrm>
        </p:spPr>
        <p:txBody>
          <a:bodyPr lIns="0" tIns="0" rIns="0" bIns="0">
            <a:noAutofit/>
          </a:bodyPr>
          <a:lstStyle>
            <a:lvl1pPr marL="0" indent="0" algn="r">
              <a:buNone/>
              <a:defRPr sz="1700" b="0" i="1" spc="100">
                <a:solidFill>
                  <a:srgbClr val="FFFFFF"/>
                </a:solidFill>
                <a:latin typeface="+mn-lt"/>
                <a:cs typeface="SapientCentroSlab-Ligh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Subtitle goes here</a:t>
            </a:r>
          </a:p>
        </p:txBody>
      </p:sp>
      <p:sp>
        <p:nvSpPr>
          <p:cNvPr id="9" name="Text Box 14"/>
          <p:cNvSpPr txBox="1">
            <a:spLocks noChangeArrowheads="1"/>
          </p:cNvSpPr>
          <p:nvPr userDrawn="1"/>
        </p:nvSpPr>
        <p:spPr bwMode="auto">
          <a:xfrm>
            <a:off x="11529485" y="6579290"/>
            <a:ext cx="410633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FFFFF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FFFFF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FFFFFF"/>
              </a:solidFill>
              <a:latin typeface="+mn-lt"/>
              <a:cs typeface="SapientSansRegular"/>
            </a:endParaRPr>
          </a:p>
        </p:txBody>
      </p:sp>
      <p:pic>
        <p:nvPicPr>
          <p:cNvPr id="13" name="Picture 12" descr="NCI-Logo-White-Knock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1" y="6579290"/>
            <a:ext cx="2555849" cy="182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9672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Section Break AL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entagon 9"/>
          <p:cNvSpPr/>
          <p:nvPr userDrawn="1"/>
        </p:nvSpPr>
        <p:spPr>
          <a:xfrm>
            <a:off x="2033694" y="0"/>
            <a:ext cx="3826933" cy="6858000"/>
          </a:xfrm>
          <a:prstGeom prst="homePlate">
            <a:avLst>
              <a:gd name="adj" fmla="val 47787"/>
            </a:avLst>
          </a:prstGeom>
          <a:solidFill>
            <a:srgbClr val="2A67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Pentagon 11"/>
          <p:cNvSpPr/>
          <p:nvPr userDrawn="1"/>
        </p:nvSpPr>
        <p:spPr>
          <a:xfrm>
            <a:off x="0" y="0"/>
            <a:ext cx="4302760" cy="6858000"/>
          </a:xfrm>
          <a:prstGeom prst="homePlate">
            <a:avLst>
              <a:gd name="adj" fmla="val 42671"/>
            </a:avLst>
          </a:prstGeom>
          <a:solidFill>
            <a:srgbClr val="2A5D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5860627" y="2423160"/>
            <a:ext cx="5416971" cy="1828800"/>
          </a:xfrm>
        </p:spPr>
        <p:txBody>
          <a:bodyPr lIns="0" tIns="0" rIns="0" bIns="0" anchor="b">
            <a:noAutofit/>
          </a:bodyPr>
          <a:lstStyle>
            <a:lvl1pPr algn="r">
              <a:defRPr sz="3600" spc="-80" baseline="0">
                <a:solidFill>
                  <a:schemeClr val="tx2"/>
                </a:solidFill>
                <a:latin typeface="+mj-lt"/>
                <a:cs typeface="SapientSansBold"/>
              </a:defRPr>
            </a:lvl1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860626" y="4343400"/>
            <a:ext cx="5408561" cy="685800"/>
          </a:xfrm>
        </p:spPr>
        <p:txBody>
          <a:bodyPr lIns="0" tIns="0" rIns="0" bIns="0">
            <a:noAutofit/>
          </a:bodyPr>
          <a:lstStyle>
            <a:lvl1pPr marL="0" indent="0" algn="r">
              <a:buNone/>
              <a:defRPr sz="1700" b="0" i="1" spc="100">
                <a:solidFill>
                  <a:schemeClr val="accent3"/>
                </a:solidFill>
                <a:latin typeface="+mn-lt"/>
                <a:cs typeface="SapientCentroSlab-Ligh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Subtitle goes here</a:t>
            </a:r>
          </a:p>
        </p:txBody>
      </p:sp>
      <p:sp>
        <p:nvSpPr>
          <p:cNvPr id="13" name="Text Box 14"/>
          <p:cNvSpPr txBox="1">
            <a:spLocks noChangeArrowheads="1"/>
          </p:cNvSpPr>
          <p:nvPr userDrawn="1"/>
        </p:nvSpPr>
        <p:spPr bwMode="auto">
          <a:xfrm>
            <a:off x="11529485" y="6579290"/>
            <a:ext cx="410633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  <p:pic>
        <p:nvPicPr>
          <p:cNvPr id="15" name="Picture 14" descr="NCI-Logo-White-Knock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1" y="6579290"/>
            <a:ext cx="2555849" cy="182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9031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Blu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entagon 4"/>
          <p:cNvSpPr/>
          <p:nvPr userDrawn="1"/>
        </p:nvSpPr>
        <p:spPr>
          <a:xfrm>
            <a:off x="0" y="0"/>
            <a:ext cx="11277597" cy="6858000"/>
          </a:xfrm>
          <a:prstGeom prst="homePlate">
            <a:avLst>
              <a:gd name="adj" fmla="val 20935"/>
            </a:avLst>
          </a:prstGeom>
          <a:solidFill>
            <a:srgbClr val="2A67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Pentagon 7"/>
          <p:cNvSpPr/>
          <p:nvPr userDrawn="1"/>
        </p:nvSpPr>
        <p:spPr>
          <a:xfrm>
            <a:off x="0" y="0"/>
            <a:ext cx="9719731" cy="6858000"/>
          </a:xfrm>
          <a:prstGeom prst="homePlate">
            <a:avLst>
              <a:gd name="adj" fmla="val 20935"/>
            </a:avLst>
          </a:prstGeom>
          <a:solidFill>
            <a:srgbClr val="2A5D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914400" y="1828800"/>
            <a:ext cx="10363200" cy="3200400"/>
          </a:xfrm>
        </p:spPr>
        <p:txBody>
          <a:bodyPr anchor="ctr">
            <a:noAutofit/>
          </a:bodyPr>
          <a:lstStyle>
            <a:lvl1pPr marL="0" indent="0" algn="ctr">
              <a:spcAft>
                <a:spcPts val="0"/>
              </a:spcAft>
              <a:buNone/>
              <a:defRPr sz="2800" b="0" i="1" baseline="0">
                <a:solidFill>
                  <a:srgbClr val="FFFFFF"/>
                </a:solidFill>
                <a:latin typeface="+mn-lt"/>
                <a:cs typeface="SapientCentroSlab-Light"/>
              </a:defRPr>
            </a:lvl1pPr>
          </a:lstStyle>
          <a:p>
            <a:pPr lvl="0"/>
            <a:r>
              <a:rPr lang="en-US" dirty="0"/>
              <a:t>Vision Quote</a:t>
            </a:r>
            <a:br>
              <a:rPr lang="en-US" dirty="0"/>
            </a:br>
            <a:r>
              <a:rPr lang="en-US" dirty="0"/>
              <a:t>“</a:t>
            </a:r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, fugit </a:t>
            </a:r>
            <a:r>
              <a:rPr lang="en-US" dirty="0" err="1"/>
              <a:t>liberavisse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nec</a:t>
            </a:r>
            <a:r>
              <a:rPr lang="en-US" dirty="0"/>
              <a:t> at. </a:t>
            </a:r>
            <a:r>
              <a:rPr lang="en-US" dirty="0" err="1"/>
              <a:t>Essent</a:t>
            </a:r>
            <a:r>
              <a:rPr lang="en-US" dirty="0"/>
              <a:t> </a:t>
            </a:r>
            <a:r>
              <a:rPr lang="en-US" dirty="0" err="1"/>
              <a:t>elaboraret</a:t>
            </a:r>
            <a:r>
              <a:rPr lang="en-US" dirty="0"/>
              <a:t> </a:t>
            </a:r>
            <a:r>
              <a:rPr lang="en-US" dirty="0" err="1"/>
              <a:t>conclusionemque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eam</a:t>
            </a:r>
            <a:r>
              <a:rPr lang="en-US" dirty="0"/>
              <a:t> id. Quo ex </a:t>
            </a:r>
            <a:r>
              <a:rPr lang="en-US" dirty="0" err="1"/>
              <a:t>laboramus</a:t>
            </a:r>
            <a:r>
              <a:rPr lang="en-US" dirty="0"/>
              <a:t> </a:t>
            </a:r>
            <a:r>
              <a:rPr lang="en-US" dirty="0" err="1"/>
              <a:t>accommodare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/>
              <a:t>his </a:t>
            </a:r>
            <a:r>
              <a:rPr lang="en-US" dirty="0" err="1"/>
              <a:t>falli</a:t>
            </a:r>
            <a:r>
              <a:rPr lang="en-US" dirty="0"/>
              <a:t> </a:t>
            </a:r>
            <a:r>
              <a:rPr lang="en-US" dirty="0" err="1"/>
              <a:t>deleniti</a:t>
            </a:r>
            <a:r>
              <a:rPr lang="en-US" dirty="0"/>
              <a:t> </a:t>
            </a:r>
            <a:r>
              <a:rPr lang="en-US" dirty="0" err="1"/>
              <a:t>ei</a:t>
            </a:r>
            <a:r>
              <a:rPr lang="en-US" dirty="0"/>
              <a:t>. </a:t>
            </a:r>
            <a:r>
              <a:rPr lang="en-US" dirty="0" err="1"/>
              <a:t>Illud</a:t>
            </a:r>
            <a:r>
              <a:rPr lang="en-US" dirty="0"/>
              <a:t> postulant </a:t>
            </a:r>
            <a:br>
              <a:rPr lang="en-US" dirty="0"/>
            </a:br>
            <a:r>
              <a:rPr lang="en-US" dirty="0" err="1"/>
              <a:t>adversarium</a:t>
            </a:r>
            <a:r>
              <a:rPr lang="en-US" dirty="0"/>
              <a:t> </a:t>
            </a:r>
            <a:r>
              <a:rPr lang="en-US" dirty="0" err="1"/>
              <a:t>ei</a:t>
            </a:r>
            <a:r>
              <a:rPr lang="en-US" dirty="0"/>
              <a:t> his.”</a:t>
            </a:r>
          </a:p>
        </p:txBody>
      </p:sp>
      <p:sp>
        <p:nvSpPr>
          <p:cNvPr id="10" name="Text Box 14"/>
          <p:cNvSpPr txBox="1">
            <a:spLocks noChangeArrowheads="1"/>
          </p:cNvSpPr>
          <p:nvPr userDrawn="1"/>
        </p:nvSpPr>
        <p:spPr bwMode="auto">
          <a:xfrm>
            <a:off x="11529485" y="6579290"/>
            <a:ext cx="410633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FFFFF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FFFFF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FFFFFF"/>
              </a:solidFill>
              <a:latin typeface="+mn-lt"/>
              <a:cs typeface="SapientSansRegular"/>
            </a:endParaRPr>
          </a:p>
        </p:txBody>
      </p:sp>
      <p:pic>
        <p:nvPicPr>
          <p:cNvPr id="11" name="Picture 10" descr="NCI-Logo-White-Knock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1" y="6579290"/>
            <a:ext cx="2555849" cy="182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5862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— Foo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658368" y="415545"/>
            <a:ext cx="10887456" cy="423193"/>
          </a:xfrm>
        </p:spPr>
        <p:txBody>
          <a:bodyPr lIns="0" tIns="0" rIns="0" bIns="0" anchor="b">
            <a:noAutofit/>
          </a:bodyPr>
          <a:lstStyle>
            <a:lvl1pPr>
              <a:lnSpc>
                <a:spcPct val="90000"/>
              </a:lnSpc>
              <a:defRPr sz="2400" baseline="0">
                <a:solidFill>
                  <a:srgbClr val="123E57"/>
                </a:solidFill>
                <a:latin typeface="+mj-lt"/>
                <a:cs typeface="SapientSansBold"/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9" name="Text Box 14"/>
          <p:cNvSpPr txBox="1">
            <a:spLocks noChangeArrowheads="1"/>
          </p:cNvSpPr>
          <p:nvPr userDrawn="1"/>
        </p:nvSpPr>
        <p:spPr bwMode="auto">
          <a:xfrm>
            <a:off x="11529485" y="6579290"/>
            <a:ext cx="410633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  <p:pic>
        <p:nvPicPr>
          <p:cNvPr id="12" name="Picture 11" descr="NCI-Logo-Gray-Knock-NEW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6579290"/>
            <a:ext cx="2555851" cy="18288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642028" y="1426633"/>
            <a:ext cx="10887456" cy="4800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068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— No Foo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658368" y="415545"/>
            <a:ext cx="10887456" cy="423193"/>
          </a:xfrm>
        </p:spPr>
        <p:txBody>
          <a:bodyPr lIns="0" tIns="0" rIns="0" bIns="0" anchor="b">
            <a:noAutofit/>
          </a:bodyPr>
          <a:lstStyle>
            <a:lvl1pPr>
              <a:lnSpc>
                <a:spcPct val="90000"/>
              </a:lnSpc>
              <a:defRPr sz="2400" baseline="0">
                <a:solidFill>
                  <a:srgbClr val="123E57"/>
                </a:solidFill>
                <a:latin typeface="+mj-lt"/>
                <a:cs typeface="SapientSansBold"/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9" name="Text Box 14"/>
          <p:cNvSpPr txBox="1">
            <a:spLocks noChangeArrowheads="1"/>
          </p:cNvSpPr>
          <p:nvPr userDrawn="1"/>
        </p:nvSpPr>
        <p:spPr bwMode="auto">
          <a:xfrm>
            <a:off x="11529485" y="6579290"/>
            <a:ext cx="410633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sz="quarter" idx="11"/>
          </p:nvPr>
        </p:nvSpPr>
        <p:spPr>
          <a:xfrm>
            <a:off x="642028" y="1426633"/>
            <a:ext cx="10887456" cy="4800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219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mn Left — Foo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658368" y="415545"/>
            <a:ext cx="10887456" cy="423193"/>
          </a:xfrm>
        </p:spPr>
        <p:txBody>
          <a:bodyPr lIns="0" tIns="0" rIns="0" bIns="0" anchor="b">
            <a:noAutofit/>
          </a:bodyPr>
          <a:lstStyle>
            <a:lvl1pPr>
              <a:lnSpc>
                <a:spcPct val="90000"/>
              </a:lnSpc>
              <a:defRPr sz="2400" baseline="0">
                <a:solidFill>
                  <a:srgbClr val="123E57"/>
                </a:solidFill>
                <a:latin typeface="+mj-lt"/>
                <a:cs typeface="SapientSansBold"/>
              </a:defRPr>
            </a:lvl1pPr>
          </a:lstStyle>
          <a:p>
            <a:r>
              <a:rPr lang="en-US" dirty="0"/>
              <a:t>Slide title</a:t>
            </a:r>
          </a:p>
        </p:txBody>
      </p:sp>
      <p:pic>
        <p:nvPicPr>
          <p:cNvPr id="9" name="Picture 8" descr="NCI-Logo-Gray-Knock-NEW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6579290"/>
            <a:ext cx="2555851" cy="182880"/>
          </a:xfrm>
          <a:prstGeom prst="rect">
            <a:avLst/>
          </a:prstGeom>
        </p:spPr>
      </p:pic>
      <p:sp>
        <p:nvSpPr>
          <p:cNvPr id="14" name="Text Box 14"/>
          <p:cNvSpPr txBox="1">
            <a:spLocks noChangeArrowheads="1"/>
          </p:cNvSpPr>
          <p:nvPr userDrawn="1"/>
        </p:nvSpPr>
        <p:spPr bwMode="auto">
          <a:xfrm>
            <a:off x="11529485" y="6579290"/>
            <a:ext cx="410633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sz="quarter" idx="11"/>
          </p:nvPr>
        </p:nvSpPr>
        <p:spPr>
          <a:xfrm>
            <a:off x="642028" y="1426633"/>
            <a:ext cx="5494189" cy="4800600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2"/>
          </p:nvPr>
        </p:nvSpPr>
        <p:spPr>
          <a:xfrm>
            <a:off x="6349408" y="1426633"/>
            <a:ext cx="5196417" cy="4800600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9399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mn Left — No Foo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658368" y="415545"/>
            <a:ext cx="10887456" cy="423193"/>
          </a:xfrm>
        </p:spPr>
        <p:txBody>
          <a:bodyPr lIns="0" tIns="0" rIns="0" bIns="0" anchor="b">
            <a:noAutofit/>
          </a:bodyPr>
          <a:lstStyle>
            <a:lvl1pPr>
              <a:lnSpc>
                <a:spcPct val="90000"/>
              </a:lnSpc>
              <a:defRPr sz="2400" baseline="0">
                <a:solidFill>
                  <a:srgbClr val="123E57"/>
                </a:solidFill>
                <a:latin typeface="+mj-lt"/>
                <a:cs typeface="SapientSansBold"/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14" name="Text Box 14"/>
          <p:cNvSpPr txBox="1">
            <a:spLocks noChangeArrowheads="1"/>
          </p:cNvSpPr>
          <p:nvPr userDrawn="1"/>
        </p:nvSpPr>
        <p:spPr bwMode="auto">
          <a:xfrm>
            <a:off x="11529485" y="6579290"/>
            <a:ext cx="410633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sz="quarter" idx="11"/>
          </p:nvPr>
        </p:nvSpPr>
        <p:spPr>
          <a:xfrm>
            <a:off x="642028" y="1426633"/>
            <a:ext cx="5494189" cy="4800600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4"/>
          <p:cNvSpPr>
            <a:spLocks noGrp="1"/>
          </p:cNvSpPr>
          <p:nvPr>
            <p:ph sz="quarter" idx="12"/>
          </p:nvPr>
        </p:nvSpPr>
        <p:spPr>
          <a:xfrm>
            <a:off x="6349408" y="1426633"/>
            <a:ext cx="5196417" cy="4800600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56876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363539"/>
            <a:ext cx="10972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12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320504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rgbClr val="7F7F7F"/>
                </a:solidFill>
                <a:latin typeface="+mn-lt"/>
                <a:ea typeface="+mn-ea"/>
                <a:cs typeface="SapientSansRegular"/>
              </a:defRPr>
            </a:lvl1pPr>
          </a:lstStyle>
          <a:p>
            <a:pPr>
              <a:defRPr/>
            </a:pPr>
            <a:fld id="{63A80243-55C2-1C49-BA61-21AC8F55AA45}" type="datetime4">
              <a:rPr lang="en-US" smtClean="0"/>
              <a:t>May 8, 2024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dirty="0" smtClean="0">
                <a:solidFill>
                  <a:srgbClr val="7F7F7F"/>
                </a:solidFill>
                <a:latin typeface="+mn-lt"/>
                <a:ea typeface="+mn-ea"/>
                <a:cs typeface="SapientSansRegular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b="0" i="0" smtClean="0">
                <a:solidFill>
                  <a:srgbClr val="7F7F7F"/>
                </a:solidFill>
                <a:latin typeface="+mn-lt"/>
                <a:ea typeface="+mn-ea"/>
                <a:cs typeface="Sapient Centro Slab"/>
              </a:defRPr>
            </a:lvl1pPr>
          </a:lstStyle>
          <a:p>
            <a:pPr>
              <a:defRPr/>
            </a:pPr>
            <a:fld id="{4F8F9822-CE00-0B4F-ADB5-DBA954363B0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755" r:id="rId2"/>
    <p:sldLayoutId id="2147483819" r:id="rId3"/>
    <p:sldLayoutId id="2147483820" r:id="rId4"/>
    <p:sldLayoutId id="2147483821" r:id="rId5"/>
    <p:sldLayoutId id="2147483770" r:id="rId6"/>
    <p:sldLayoutId id="2147483825" r:id="rId7"/>
    <p:sldLayoutId id="2147483771" r:id="rId8"/>
    <p:sldLayoutId id="2147483827" r:id="rId9"/>
    <p:sldLayoutId id="2147483772" r:id="rId10"/>
    <p:sldLayoutId id="2147483828" r:id="rId11"/>
    <p:sldLayoutId id="2147483773" r:id="rId12"/>
    <p:sldLayoutId id="2147483829" r:id="rId13"/>
    <p:sldLayoutId id="2147483763" r:id="rId14"/>
    <p:sldLayoutId id="2147483807" r:id="rId15"/>
    <p:sldLayoutId id="2147483822" r:id="rId16"/>
    <p:sldLayoutId id="2147483830" r:id="rId17"/>
    <p:sldLayoutId id="2147483831" r:id="rId18"/>
  </p:sldLayoutIdLst>
  <p:hf sldNum="0" hdr="0" ft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400" b="0" kern="1200">
          <a:solidFill>
            <a:srgbClr val="123E57"/>
          </a:solidFill>
          <a:latin typeface="+mj-lt"/>
          <a:ea typeface="ＭＳ Ｐゴシック" charset="0"/>
          <a:cs typeface="SapientSansBold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SapientCentroSlab-Light" charset="0"/>
          <a:ea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SapientCentroSlab-Light" charset="0"/>
          <a:ea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SapientCentroSlab-Light" charset="0"/>
          <a:ea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SapientCentroSlab-Light" charset="0"/>
          <a:ea typeface="ＭＳ Ｐゴシック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SapientCentroSlab-Light" charset="0"/>
          <a:ea typeface="ＭＳ Ｐゴシック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SapientCentroSlab-Light" charset="0"/>
          <a:ea typeface="ＭＳ Ｐゴシック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SapientCentroSlab-Light" charset="0"/>
          <a:ea typeface="ＭＳ Ｐゴシック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SapientCentroSlab-Light" charset="0"/>
          <a:ea typeface="ＭＳ Ｐゴシック" charset="0"/>
        </a:defRPr>
      </a:lvl9pPr>
    </p:titleStyle>
    <p:bodyStyle>
      <a:lvl1pPr marL="228600" indent="-228600" algn="l" defTabSz="457200" rtl="0" eaLnBrk="1" fontAlgn="base" hangingPunct="1">
        <a:spcBef>
          <a:spcPct val="0"/>
        </a:spcBef>
        <a:spcAft>
          <a:spcPts val="1000"/>
        </a:spcAft>
        <a:buClr>
          <a:schemeClr val="accent1"/>
        </a:buClr>
        <a:buFont typeface="Wingdings" charset="0"/>
        <a:buChar char="§"/>
        <a:defRPr sz="2000" kern="1200">
          <a:solidFill>
            <a:srgbClr val="000000"/>
          </a:solidFill>
          <a:latin typeface="+mn-lt"/>
          <a:ea typeface="ＭＳ Ｐゴシック" charset="0"/>
          <a:cs typeface="SapientCentroSlab-Light"/>
        </a:defRPr>
      </a:lvl1pPr>
      <a:lvl2pPr marL="457200" indent="-228600" algn="l" defTabSz="457200" rtl="0" eaLnBrk="1" fontAlgn="base" hangingPunct="1">
        <a:spcBef>
          <a:spcPct val="0"/>
        </a:spcBef>
        <a:spcAft>
          <a:spcPts val="1000"/>
        </a:spcAft>
        <a:buClr>
          <a:schemeClr val="accent1"/>
        </a:buClr>
        <a:buFont typeface="Wingdings" charset="0"/>
        <a:buChar char="§"/>
        <a:defRPr sz="1900" kern="1200">
          <a:solidFill>
            <a:srgbClr val="000000"/>
          </a:solidFill>
          <a:latin typeface="+mn-lt"/>
          <a:ea typeface="ＭＳ Ｐゴシック" charset="0"/>
          <a:cs typeface="SapientCentroSlab-Light"/>
        </a:defRPr>
      </a:lvl2pPr>
      <a:lvl3pPr marL="685800" indent="-228600" algn="l" defTabSz="457200" rtl="0" eaLnBrk="1" fontAlgn="base" hangingPunct="1">
        <a:spcBef>
          <a:spcPct val="0"/>
        </a:spcBef>
        <a:spcAft>
          <a:spcPts val="1000"/>
        </a:spcAft>
        <a:buClr>
          <a:schemeClr val="accent1"/>
        </a:buClr>
        <a:buFont typeface="Wingdings" charset="0"/>
        <a:buChar char="§"/>
        <a:defRPr sz="1800" kern="1200">
          <a:solidFill>
            <a:srgbClr val="000000"/>
          </a:solidFill>
          <a:latin typeface="+mn-lt"/>
          <a:ea typeface="ＭＳ Ｐゴシック" charset="0"/>
          <a:cs typeface="SapientCentroSlab-Light"/>
        </a:defRPr>
      </a:lvl3pPr>
      <a:lvl4pPr marL="914400" indent="-228600" algn="l" defTabSz="457200" rtl="0" eaLnBrk="1" fontAlgn="base" hangingPunct="1">
        <a:spcBef>
          <a:spcPct val="0"/>
        </a:spcBef>
        <a:spcAft>
          <a:spcPts val="1000"/>
        </a:spcAft>
        <a:buClr>
          <a:schemeClr val="accent1"/>
        </a:buClr>
        <a:buFont typeface="Wingdings" charset="0"/>
        <a:buChar char="§"/>
        <a:defRPr sz="1700" kern="1200">
          <a:solidFill>
            <a:srgbClr val="000000"/>
          </a:solidFill>
          <a:latin typeface="+mn-lt"/>
          <a:ea typeface="ＭＳ Ｐゴシック" charset="0"/>
          <a:cs typeface="SapientCentroSlab-Light"/>
        </a:defRPr>
      </a:lvl4pPr>
      <a:lvl5pPr marL="1143000" indent="-228600" algn="l" defTabSz="457200" rtl="0" eaLnBrk="1" fontAlgn="base" hangingPunct="1">
        <a:spcBef>
          <a:spcPct val="0"/>
        </a:spcBef>
        <a:spcAft>
          <a:spcPts val="1000"/>
        </a:spcAft>
        <a:buClr>
          <a:schemeClr val="accent1"/>
        </a:buClr>
        <a:buFont typeface="Wingdings" charset="0"/>
        <a:buChar char="§"/>
        <a:defRPr sz="1600" kern="1200">
          <a:solidFill>
            <a:srgbClr val="000000"/>
          </a:solidFill>
          <a:latin typeface="+mn-lt"/>
          <a:ea typeface="ＭＳ Ｐゴシック" charset="0"/>
          <a:cs typeface="SapientCentroSlab-Ligh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seer.cancer.gov/registrars/" TargetMode="External"/><Relationship Id="rId2" Type="http://schemas.openxmlformats.org/officeDocument/2006/relationships/hyperlink" Target="https://staging.seer.cancer.gov/pediatric/home/1.0/" TargetMode="External"/><Relationship Id="rId1" Type="http://schemas.openxmlformats.org/officeDocument/2006/relationships/slideLayout" Target="../slideLayouts/slideLayout1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Vendors Meeting</a:t>
            </a:r>
          </a:p>
        </p:txBody>
      </p:sp>
      <p:sp>
        <p:nvSpPr>
          <p:cNvPr id="10" name="Subtitle 9"/>
          <p:cNvSpPr>
            <a:spLocks noGrp="1"/>
          </p:cNvSpPr>
          <p:nvPr>
            <p:ph type="subTitle" idx="1"/>
          </p:nvPr>
        </p:nvSpPr>
        <p:spPr>
          <a:xfrm>
            <a:off x="914400" y="3566160"/>
            <a:ext cx="10521108" cy="1457532"/>
          </a:xfrm>
        </p:spPr>
        <p:txBody>
          <a:bodyPr/>
          <a:lstStyle/>
          <a:p>
            <a:r>
              <a:rPr lang="en-US" dirty="0"/>
              <a:t>Jennifer Ruhl, MSHCA, RHIT, CCS, CTR</a:t>
            </a:r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5/15/24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48634F7-B334-02D5-ED7D-C598A232B35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Brain Tumors (Ependymoma, Medulloblastoma)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3AB3B6-2B9D-3DD5-CAB6-08918EAFCD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Ages: All</a:t>
            </a:r>
          </a:p>
          <a:p>
            <a:r>
              <a:rPr lang="en-US" sz="2400" dirty="0"/>
              <a:t>6 separate schemas based on histology</a:t>
            </a:r>
          </a:p>
          <a:p>
            <a:r>
              <a:rPr lang="en-US" sz="2400" dirty="0"/>
              <a:t>Includes benign, borderline, malignant</a:t>
            </a:r>
          </a:p>
          <a:p>
            <a:r>
              <a:rPr lang="en-US" sz="2400" dirty="0"/>
              <a:t>Required for Toronto Staging</a:t>
            </a:r>
          </a:p>
          <a:p>
            <a:pPr lvl="1"/>
            <a:r>
              <a:rPr lang="en-US" sz="2400" dirty="0"/>
              <a:t>Pediatric Mets (M category)</a:t>
            </a:r>
          </a:p>
          <a:p>
            <a:r>
              <a:rPr lang="en-US" sz="2400" dirty="0"/>
              <a:t>Additional Data Items</a:t>
            </a:r>
          </a:p>
          <a:p>
            <a:pPr lvl="1"/>
            <a:r>
              <a:rPr lang="en-US" sz="2400" dirty="0"/>
              <a:t>Pediatric Primary Tumor, Pediatric Regional Nodes: 888 (NA)</a:t>
            </a:r>
          </a:p>
          <a:p>
            <a:r>
              <a:rPr lang="en-US" sz="2400" dirty="0"/>
              <a:t>Pediatric SSDIs: N/A</a:t>
            </a:r>
          </a:p>
        </p:txBody>
      </p:sp>
    </p:spTree>
    <p:extLst>
      <p:ext uri="{BB962C8B-B14F-4D97-AF65-F5344CB8AC3E}">
        <p14:creationId xmlns:p14="http://schemas.microsoft.com/office/powerpoint/2010/main" val="29462972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48634F7-B334-02D5-ED7D-C598A232B35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Astrocytoma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3AB3B6-2B9D-3DD5-CAB6-08918EAFCD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Ages: 00-19</a:t>
            </a:r>
          </a:p>
          <a:p>
            <a:r>
              <a:rPr lang="en-US" sz="2400" dirty="0"/>
              <a:t>Includes benign, borderline and malignant</a:t>
            </a:r>
          </a:p>
          <a:p>
            <a:r>
              <a:rPr lang="en-US" sz="2400" dirty="0"/>
              <a:t>Required for Toronto Staging</a:t>
            </a:r>
          </a:p>
          <a:p>
            <a:pPr lvl="1"/>
            <a:r>
              <a:rPr lang="en-US" sz="2400" dirty="0"/>
              <a:t>Pediatric Mets</a:t>
            </a:r>
          </a:p>
          <a:p>
            <a:r>
              <a:rPr lang="en-US" sz="2400" dirty="0"/>
              <a:t>Additional Data Items</a:t>
            </a:r>
          </a:p>
          <a:p>
            <a:pPr lvl="1"/>
            <a:r>
              <a:rPr lang="en-US" sz="2400" dirty="0"/>
              <a:t>Pediatric Primary Tumor, Pediatric Regional Nodes: 888 (NA)</a:t>
            </a:r>
          </a:p>
          <a:p>
            <a:r>
              <a:rPr lang="en-US" sz="2400" dirty="0"/>
              <a:t>Pediatric SSDIs: N/A</a:t>
            </a:r>
          </a:p>
          <a:p>
            <a:r>
              <a:rPr lang="en-US" sz="2400" dirty="0"/>
              <a:t>Regular SSDIs: BRAF Mutational Analysis (clinical significance)</a:t>
            </a:r>
          </a:p>
          <a:p>
            <a:pPr lvl="2"/>
            <a:r>
              <a:rPr lang="en-US" sz="2400" dirty="0"/>
              <a:t>New schema for SSDI</a:t>
            </a:r>
          </a:p>
        </p:txBody>
      </p:sp>
    </p:spTree>
    <p:extLst>
      <p:ext uri="{BB962C8B-B14F-4D97-AF65-F5344CB8AC3E}">
        <p14:creationId xmlns:p14="http://schemas.microsoft.com/office/powerpoint/2010/main" val="32260470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48634F7-B334-02D5-ED7D-C598A232B35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Neuroblastoma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3AB3B6-2B9D-3DD5-CAB6-08918EAFCD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6695" y="1490251"/>
            <a:ext cx="10027606" cy="4900275"/>
          </a:xfrm>
        </p:spPr>
        <p:txBody>
          <a:bodyPr>
            <a:noAutofit/>
          </a:bodyPr>
          <a:lstStyle/>
          <a:p>
            <a:r>
              <a:rPr lang="en-US" sz="2400" dirty="0"/>
              <a:t>Ages: All</a:t>
            </a:r>
          </a:p>
          <a:p>
            <a:r>
              <a:rPr lang="en-US" sz="2400" dirty="0"/>
              <a:t>Required for Toronto Staging</a:t>
            </a:r>
          </a:p>
          <a:p>
            <a:pPr lvl="1"/>
            <a:r>
              <a:rPr lang="en-US" sz="2400" dirty="0"/>
              <a:t>International Neuroblastoma Risk Group Staging System (INRGSS)</a:t>
            </a:r>
          </a:p>
          <a:p>
            <a:r>
              <a:rPr lang="en-US" sz="2400" dirty="0"/>
              <a:t>Additional Data Items</a:t>
            </a:r>
          </a:p>
          <a:p>
            <a:pPr lvl="1"/>
            <a:r>
              <a:rPr lang="en-US" sz="2400" dirty="0"/>
              <a:t>Pediatric Primary Tumor, Pediatric Regional Nodes, Pediatric Mets: Based on Children Oncology Group (COG)</a:t>
            </a:r>
          </a:p>
          <a:p>
            <a:r>
              <a:rPr lang="en-US" sz="2400" dirty="0">
                <a:effectLst/>
                <a:ea typeface="Calibri" panose="020F0502020204030204" pitchFamily="34" charset="0"/>
              </a:rPr>
              <a:t>Pediatric SSDIs: </a:t>
            </a:r>
          </a:p>
          <a:p>
            <a:pPr lvl="1"/>
            <a:r>
              <a:rPr lang="en-US" sz="2400" dirty="0">
                <a:effectLst/>
                <a:ea typeface="Calibri" panose="020F0502020204030204" pitchFamily="34" charset="0"/>
              </a:rPr>
              <a:t>n-MYC Amplification (found on CAP protocol)</a:t>
            </a:r>
            <a:endParaRPr lang="en-US" sz="2400" dirty="0">
              <a:ea typeface="Calibri" panose="020F0502020204030204" pitchFamily="34" charset="0"/>
            </a:endParaRPr>
          </a:p>
          <a:p>
            <a:pPr lvl="1"/>
            <a:r>
              <a:rPr lang="en-US" sz="2400" dirty="0">
                <a:effectLst/>
                <a:ea typeface="Calibri" panose="020F0502020204030204" pitchFamily="34" charset="0"/>
              </a:rPr>
              <a:t>The International Neuroblastoma Pathology Prognostic Classification (INPC) (found on CAP protocol)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815434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48634F7-B334-02D5-ED7D-C598A232B35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Retinoblastoma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3AB3B6-2B9D-3DD5-CAB6-08918EAFCD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Ages: All</a:t>
            </a:r>
          </a:p>
          <a:p>
            <a:r>
              <a:rPr lang="en-US" sz="2400" dirty="0"/>
              <a:t>Required for Toronto Staging</a:t>
            </a:r>
          </a:p>
          <a:p>
            <a:pPr lvl="1"/>
            <a:r>
              <a:rPr lang="en-US" sz="2400" dirty="0">
                <a:effectLst/>
                <a:ea typeface="Calibri" panose="020F0502020204030204" pitchFamily="34" charset="0"/>
              </a:rPr>
              <a:t>Pediatric Primary Tumor, Pediatric Regional Nodes, and Pediatric Mets: International Retinoblastoma Staging System (IRSS)</a:t>
            </a:r>
          </a:p>
          <a:p>
            <a:pPr lvl="1"/>
            <a:r>
              <a:rPr lang="en-US" sz="2400" dirty="0"/>
              <a:t>Stage Group</a:t>
            </a:r>
          </a:p>
          <a:p>
            <a:r>
              <a:rPr lang="en-US" sz="2400" dirty="0">
                <a:effectLst/>
                <a:ea typeface="Calibri" panose="020F0502020204030204" pitchFamily="34" charset="0"/>
              </a:rPr>
              <a:t>Pediatric SSDIs: </a:t>
            </a:r>
            <a:endParaRPr lang="en-US" sz="2400" dirty="0">
              <a:ea typeface="Calibri" panose="020F0502020204030204" pitchFamily="34" charset="0"/>
            </a:endParaRPr>
          </a:p>
          <a:p>
            <a:pPr lvl="1"/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IRSS Stage for Eye-2</a:t>
            </a:r>
            <a:endParaRPr lang="en-US" sz="2400" dirty="0">
              <a:effectLst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27350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48634F7-B334-02D5-ED7D-C598A232B35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Renal Tumors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3AB3B6-2B9D-3DD5-CAB6-08918EAFCD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438" y="1351614"/>
            <a:ext cx="11011123" cy="5506386"/>
          </a:xfrm>
        </p:spPr>
        <p:txBody>
          <a:bodyPr>
            <a:noAutofit/>
          </a:bodyPr>
          <a:lstStyle/>
          <a:p>
            <a:r>
              <a:rPr lang="en-US" sz="2400" dirty="0"/>
              <a:t>Ages: some 00-19, some all ages</a:t>
            </a:r>
          </a:p>
          <a:p>
            <a:r>
              <a:rPr lang="en-US" sz="2400" dirty="0"/>
              <a:t>5 separate schemas based on histology (including Ewing Sarcoma)</a:t>
            </a:r>
          </a:p>
          <a:p>
            <a:r>
              <a:rPr lang="en-US" sz="2400" dirty="0"/>
              <a:t>Required for Toronto Stage</a:t>
            </a:r>
          </a:p>
          <a:p>
            <a:pPr lvl="1"/>
            <a:r>
              <a:rPr lang="en-US" sz="2400" dirty="0">
                <a:effectLst/>
                <a:ea typeface="Calibri" panose="020F0502020204030204" pitchFamily="34" charset="0"/>
              </a:rPr>
              <a:t>Pediatric Primary Tumor, Pediatric Regional Nodes, and Pediatric Mets: Wilms Tumor Staging System</a:t>
            </a:r>
          </a:p>
          <a:p>
            <a:pPr lvl="1"/>
            <a:r>
              <a:rPr lang="en-US" sz="2400" dirty="0"/>
              <a:t>Stage Group: Toronto Staging</a:t>
            </a:r>
          </a:p>
          <a:p>
            <a:r>
              <a:rPr lang="en-US" sz="2400" dirty="0">
                <a:effectLst/>
                <a:ea typeface="Calibri" panose="020F0502020204030204" pitchFamily="34" charset="0"/>
              </a:rPr>
              <a:t>Pediatric SSDIs: </a:t>
            </a:r>
          </a:p>
          <a:p>
            <a:pPr lvl="1"/>
            <a:r>
              <a:rPr lang="en-US" sz="2400" dirty="0">
                <a:effectLst/>
                <a:ea typeface="Calibri" panose="020F0502020204030204" pitchFamily="34" charset="0"/>
              </a:rPr>
              <a:t>Chromosome 1p: Loss of Heterozygosity (LOH) (clinical significance)</a:t>
            </a:r>
            <a:endParaRPr lang="en-US" sz="2400" dirty="0">
              <a:ea typeface="Calibri" panose="020F0502020204030204" pitchFamily="34" charset="0"/>
            </a:endParaRPr>
          </a:p>
          <a:p>
            <a:pPr lvl="1"/>
            <a:r>
              <a:rPr lang="en-US" sz="2400" dirty="0">
                <a:effectLst/>
                <a:ea typeface="Calibri" panose="020F0502020204030204" pitchFamily="34" charset="0"/>
              </a:rPr>
              <a:t>Chromosome 16q: Loss of Heterozygosity (LOH) (clinical significance)</a:t>
            </a:r>
          </a:p>
          <a:p>
            <a:pPr lvl="1"/>
            <a:r>
              <a:rPr lang="en-US" sz="2400" dirty="0">
                <a:solidFill>
                  <a:srgbClr val="2E2E2E"/>
                </a:solidFill>
                <a:effectLst/>
                <a:ea typeface="Calibri" panose="020F0502020204030204" pitchFamily="34" charset="0"/>
              </a:rPr>
              <a:t>Gain of chromosome 1q (clinical significance)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952312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48634F7-B334-02D5-ED7D-C598A232B35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Hepatoblastoma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3AB3B6-2B9D-3DD5-CAB6-08918EAFCD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Ages: All</a:t>
            </a:r>
          </a:p>
          <a:p>
            <a:r>
              <a:rPr lang="en-US" sz="2400" dirty="0"/>
              <a:t>Required for Toronto Stage</a:t>
            </a:r>
          </a:p>
          <a:p>
            <a:pPr lvl="1"/>
            <a:r>
              <a:rPr lang="en-US" sz="2400" dirty="0">
                <a:effectLst/>
                <a:ea typeface="Calibri" panose="020F0502020204030204" pitchFamily="34" charset="0"/>
              </a:rPr>
              <a:t>Pediatric Mets</a:t>
            </a:r>
          </a:p>
          <a:p>
            <a:r>
              <a:rPr lang="en-US" sz="2400" dirty="0"/>
              <a:t>Additional Data Items</a:t>
            </a:r>
          </a:p>
          <a:p>
            <a:pPr lvl="1"/>
            <a:r>
              <a:rPr lang="en-US" sz="2400" dirty="0">
                <a:effectLst/>
                <a:ea typeface="Calibri" panose="020F0502020204030204" pitchFamily="34" charset="0"/>
              </a:rPr>
              <a:t>Pediatric Primary Tumor, Pediatric Regional Nodes</a:t>
            </a:r>
            <a:r>
              <a:rPr lang="en-US" sz="2400" dirty="0"/>
              <a:t>: Based on Children Oncology Group (COG)</a:t>
            </a:r>
          </a:p>
          <a:p>
            <a:r>
              <a:rPr lang="en-US" sz="2400" dirty="0"/>
              <a:t>Pediatric SSDIs:</a:t>
            </a:r>
          </a:p>
          <a:p>
            <a:pPr lvl="1"/>
            <a:r>
              <a:rPr lang="en-US" sz="2400" dirty="0"/>
              <a:t>Pretext Clinical Staging</a:t>
            </a:r>
          </a:p>
        </p:txBody>
      </p:sp>
    </p:spTree>
    <p:extLst>
      <p:ext uri="{BB962C8B-B14F-4D97-AF65-F5344CB8AC3E}">
        <p14:creationId xmlns:p14="http://schemas.microsoft.com/office/powerpoint/2010/main" val="7631611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48634F7-B334-02D5-ED7D-C598A232B35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Bone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3AB3B6-2B9D-3DD5-CAB6-08918EAFCD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Ages: 00-19</a:t>
            </a:r>
          </a:p>
          <a:p>
            <a:r>
              <a:rPr lang="en-US" sz="2400" dirty="0"/>
              <a:t>5 separate schemas (including Ewing Sarcoma)</a:t>
            </a:r>
          </a:p>
          <a:p>
            <a:r>
              <a:rPr lang="en-US" sz="2400" dirty="0"/>
              <a:t>Required for Toronto Stage:</a:t>
            </a:r>
          </a:p>
          <a:p>
            <a:pPr lvl="1"/>
            <a:r>
              <a:rPr lang="en-US" sz="2400" dirty="0">
                <a:effectLst/>
                <a:ea typeface="Calibri" panose="020F0502020204030204" pitchFamily="34" charset="0"/>
              </a:rPr>
              <a:t>Pediatric Mets</a:t>
            </a:r>
          </a:p>
          <a:p>
            <a:r>
              <a:rPr lang="en-US" sz="2400" dirty="0"/>
              <a:t>Additional Data Items</a:t>
            </a:r>
          </a:p>
          <a:p>
            <a:pPr lvl="1"/>
            <a:r>
              <a:rPr lang="en-US" sz="2400" dirty="0">
                <a:effectLst/>
                <a:ea typeface="Calibri" panose="020F0502020204030204" pitchFamily="34" charset="0"/>
              </a:rPr>
              <a:t>Pediatric Primary Tumor, Pediatric Regional Nodes</a:t>
            </a:r>
          </a:p>
          <a:p>
            <a:r>
              <a:rPr lang="en-US" sz="2400" dirty="0"/>
              <a:t>Pediatric SSDIs</a:t>
            </a:r>
          </a:p>
          <a:p>
            <a:pPr lvl="1"/>
            <a:r>
              <a:rPr lang="en-US" sz="2400" dirty="0">
                <a:effectLst/>
                <a:ea typeface="Calibri" panose="020F0502020204030204" pitchFamily="34" charset="0"/>
              </a:rPr>
              <a:t>EWS-FLI1 fusion (Ewing sarcoma only)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36229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48634F7-B334-02D5-ED7D-C598A232B35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Rhabdomyosarcoma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3AB3B6-2B9D-3DD5-CAB6-08918EAFCD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6694" y="1490251"/>
            <a:ext cx="10152141" cy="4482653"/>
          </a:xfrm>
        </p:spPr>
        <p:txBody>
          <a:bodyPr>
            <a:normAutofit/>
          </a:bodyPr>
          <a:lstStyle/>
          <a:p>
            <a:r>
              <a:rPr lang="en-US" sz="2400" dirty="0"/>
              <a:t>Ages: some 00-19, some all ages</a:t>
            </a:r>
          </a:p>
          <a:p>
            <a:r>
              <a:rPr lang="en-US" sz="2400" dirty="0"/>
              <a:t>Required for Toronto Stage:</a:t>
            </a:r>
          </a:p>
          <a:p>
            <a:pPr lvl="1"/>
            <a:r>
              <a:rPr lang="en-US" sz="2400" dirty="0">
                <a:effectLst/>
                <a:ea typeface="Calibri" panose="020F0502020204030204" pitchFamily="34" charset="0"/>
              </a:rPr>
              <a:t>Pediatric Primary Tumor, Pediatric Regional Nodes, and Pediatric Mets</a:t>
            </a:r>
          </a:p>
          <a:p>
            <a:pPr lvl="1"/>
            <a:r>
              <a:rPr lang="en-US" sz="2400" dirty="0"/>
              <a:t>Stage Group (derived from PT, LNs and Mets)</a:t>
            </a:r>
          </a:p>
          <a:p>
            <a:r>
              <a:rPr lang="en-US" sz="2400" dirty="0">
                <a:solidFill>
                  <a:srgbClr val="111111"/>
                </a:solidFill>
                <a:effectLst/>
                <a:ea typeface="Calibri" panose="020F0502020204030204" pitchFamily="34" charset="0"/>
              </a:rPr>
              <a:t>Pediatric SSDIs: </a:t>
            </a:r>
          </a:p>
          <a:p>
            <a:pPr lvl="1"/>
            <a:r>
              <a:rPr lang="en-US" sz="2400" dirty="0">
                <a:solidFill>
                  <a:srgbClr val="111111"/>
                </a:solidFill>
                <a:effectLst/>
                <a:ea typeface="Calibri" panose="020F0502020204030204" pitchFamily="34" charset="0"/>
              </a:rPr>
              <a:t>FOXO1 gene rearrangement fusions  (found on CAP protocol)</a:t>
            </a:r>
          </a:p>
          <a:p>
            <a:pPr marL="457200" lvl="1" indent="0">
              <a:buNone/>
            </a:pPr>
            <a:endParaRPr lang="en-US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65532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48634F7-B334-02D5-ED7D-C598A232B35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Non-Rhabdomyosarcoma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3AB3B6-2B9D-3DD5-CAB6-08918EAFCD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6694" y="1490251"/>
            <a:ext cx="10152141" cy="4482653"/>
          </a:xfrm>
        </p:spPr>
        <p:txBody>
          <a:bodyPr>
            <a:normAutofit/>
          </a:bodyPr>
          <a:lstStyle/>
          <a:p>
            <a:r>
              <a:rPr lang="en-US" sz="2400" dirty="0"/>
              <a:t>Ages: some 00-19, some all ages</a:t>
            </a:r>
          </a:p>
          <a:p>
            <a:r>
              <a:rPr lang="en-US" sz="2400" dirty="0"/>
              <a:t>Required for Toronto Stage:</a:t>
            </a:r>
          </a:p>
          <a:p>
            <a:pPr lvl="1"/>
            <a:r>
              <a:rPr lang="en-US" sz="2400" dirty="0">
                <a:effectLst/>
                <a:ea typeface="Calibri" panose="020F0502020204030204" pitchFamily="34" charset="0"/>
              </a:rPr>
              <a:t>Pediatric Primary Tumor, Pediatric Regional Nodes, and Pediatric Mets</a:t>
            </a:r>
          </a:p>
          <a:p>
            <a:pPr lvl="1"/>
            <a:r>
              <a:rPr lang="en-US" sz="2400" dirty="0"/>
              <a:t>Stage Group (derived from PT, LNs and Mets)</a:t>
            </a:r>
          </a:p>
          <a:p>
            <a:r>
              <a:rPr lang="en-US" sz="2400" dirty="0">
                <a:solidFill>
                  <a:srgbClr val="111111"/>
                </a:solidFill>
                <a:effectLst/>
                <a:ea typeface="Calibri" panose="020F0502020204030204" pitchFamily="34" charset="0"/>
              </a:rPr>
              <a:t>Pediatric SSDIs: NA</a:t>
            </a:r>
          </a:p>
        </p:txBody>
      </p:sp>
    </p:spTree>
    <p:extLst>
      <p:ext uri="{BB962C8B-B14F-4D97-AF65-F5344CB8AC3E}">
        <p14:creationId xmlns:p14="http://schemas.microsoft.com/office/powerpoint/2010/main" val="23946318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48634F7-B334-02D5-ED7D-C598A232B35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Testis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3AB3B6-2B9D-3DD5-CAB6-08918EAFCD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Ages: 00-19</a:t>
            </a:r>
          </a:p>
          <a:p>
            <a:r>
              <a:rPr lang="en-US" sz="2400" dirty="0"/>
              <a:t>Required for Toronto Stage:</a:t>
            </a:r>
          </a:p>
          <a:p>
            <a:pPr lvl="1"/>
            <a:r>
              <a:rPr lang="en-US" sz="2400" dirty="0">
                <a:effectLst/>
                <a:ea typeface="Calibri" panose="020F0502020204030204" pitchFamily="34" charset="0"/>
              </a:rPr>
              <a:t>Pediatric Primary Tumor, Pediatric Regional Nodes, and Pediatric Mets</a:t>
            </a:r>
          </a:p>
          <a:p>
            <a:pPr lvl="1"/>
            <a:r>
              <a:rPr lang="en-US" sz="2400" dirty="0"/>
              <a:t>Stage Group (derived from PT, LNs and Mets)</a:t>
            </a:r>
          </a:p>
          <a:p>
            <a:r>
              <a:rPr lang="en-US" sz="2400" dirty="0"/>
              <a:t>Additional Data Items</a:t>
            </a:r>
          </a:p>
          <a:p>
            <a:pPr lvl="1"/>
            <a:r>
              <a:rPr lang="en-US" sz="2400" dirty="0"/>
              <a:t>Regular SSDIs: </a:t>
            </a:r>
          </a:p>
          <a:p>
            <a:pPr lvl="2"/>
            <a:r>
              <a:rPr lang="en-US" sz="2400" dirty="0"/>
              <a:t>S Clinical Stage (New schema for SSDI)</a:t>
            </a:r>
          </a:p>
          <a:p>
            <a:pPr lvl="2"/>
            <a:r>
              <a:rPr lang="en-US" sz="2400" dirty="0"/>
              <a:t>S Pathological Stage (New schema for SSDI)</a:t>
            </a:r>
          </a:p>
          <a:p>
            <a:pPr lvl="2"/>
            <a:r>
              <a:rPr lang="en-US" sz="2400" dirty="0"/>
              <a:t>Other SSDIs listed in Testis Schema (New schema for SSDI)</a:t>
            </a:r>
          </a:p>
        </p:txBody>
      </p:sp>
    </p:spTree>
    <p:extLst>
      <p:ext uri="{BB962C8B-B14F-4D97-AF65-F5344CB8AC3E}">
        <p14:creationId xmlns:p14="http://schemas.microsoft.com/office/powerpoint/2010/main" val="4243656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DFDAA20-D242-3D6E-2E74-DE24FF2A4F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60627" y="2423160"/>
            <a:ext cx="5416971" cy="1828800"/>
          </a:xfrm>
        </p:spPr>
        <p:txBody>
          <a:bodyPr wrap="square" anchor="b">
            <a:normAutofit/>
          </a:bodyPr>
          <a:lstStyle/>
          <a:p>
            <a:r>
              <a:rPr lang="en-US" dirty="0"/>
              <a:t>Pediatric Data </a:t>
            </a:r>
            <a:br>
              <a:rPr lang="en-US" dirty="0"/>
            </a:br>
            <a:r>
              <a:rPr lang="en-US" dirty="0"/>
              <a:t>Collection System</a:t>
            </a:r>
            <a:br>
              <a:rPr lang="en-US" dirty="0"/>
            </a:br>
            <a:r>
              <a:rPr lang="en-US" dirty="0"/>
              <a:t>&amp; Toronto Staging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8DD8537C-6690-4128-5DB3-77BEA8DC9A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60626" y="4343400"/>
            <a:ext cx="5408561" cy="685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4492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48634F7-B334-02D5-ED7D-C598A232B35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Ovary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3AB3B6-2B9D-3DD5-CAB6-08918EAFCD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6694" y="1490251"/>
            <a:ext cx="10304541" cy="4482653"/>
          </a:xfrm>
        </p:spPr>
        <p:txBody>
          <a:bodyPr>
            <a:normAutofit/>
          </a:bodyPr>
          <a:lstStyle/>
          <a:p>
            <a:r>
              <a:rPr lang="en-US" sz="2400" dirty="0"/>
              <a:t>Ages: 00-19</a:t>
            </a:r>
          </a:p>
          <a:p>
            <a:r>
              <a:rPr lang="en-US" sz="2400" dirty="0"/>
              <a:t>Required for Toronto Stage:</a:t>
            </a:r>
          </a:p>
          <a:p>
            <a:pPr lvl="1"/>
            <a:r>
              <a:rPr lang="en-US" sz="2400" dirty="0">
                <a:effectLst/>
                <a:ea typeface="Calibri" panose="020F0502020204030204" pitchFamily="34" charset="0"/>
              </a:rPr>
              <a:t>Pediatric Primary Tumor, Pediatric Regional Nodes, and Pediatric Mets</a:t>
            </a:r>
          </a:p>
          <a:p>
            <a:pPr lvl="1"/>
            <a:r>
              <a:rPr lang="en-US" sz="2400" dirty="0"/>
              <a:t>Stage Group (derived from PT, LNs and Mets)</a:t>
            </a:r>
          </a:p>
          <a:p>
            <a:r>
              <a:rPr lang="en-US" sz="2400" dirty="0"/>
              <a:t>Pediatric SSDIs: N/A</a:t>
            </a:r>
          </a:p>
          <a:p>
            <a:pPr marL="457200" lvl="1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326608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A47111D-12A0-0359-A745-294FCCC538F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Adult/Other Non-Pediatric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6B08CA-C59F-4B31-4ED9-E28BB04DBF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6695" y="1490251"/>
            <a:ext cx="9986876" cy="4482653"/>
          </a:xfrm>
        </p:spPr>
        <p:txBody>
          <a:bodyPr>
            <a:normAutofit/>
          </a:bodyPr>
          <a:lstStyle/>
          <a:p>
            <a:r>
              <a:rPr lang="en-US" sz="2400" dirty="0"/>
              <a:t>All  other combinations of primary site, histology, and age not covered in the Toronto Stage definitions</a:t>
            </a:r>
          </a:p>
          <a:p>
            <a:pPr lvl="1"/>
            <a:r>
              <a:rPr lang="en-US" sz="2400" dirty="0"/>
              <a:t>API will determine what is or what is not pediatric, the registrar does not need to determine this</a:t>
            </a:r>
          </a:p>
          <a:p>
            <a:pPr lvl="1"/>
            <a:r>
              <a:rPr lang="en-US" sz="2400" dirty="0"/>
              <a:t>No further input needed from registrar after primary site/histology is recorded for those not defined for pediatric</a:t>
            </a:r>
          </a:p>
          <a:p>
            <a:pPr lvl="1"/>
            <a:endParaRPr lang="en-US" sz="2400" dirty="0"/>
          </a:p>
          <a:p>
            <a:r>
              <a:rPr lang="en-US" sz="2400" dirty="0"/>
              <a:t>Reminder: Not all pediatric tumors are collected in the Pediatric Data Collection System as this time</a:t>
            </a:r>
          </a:p>
        </p:txBody>
      </p:sp>
    </p:spTree>
    <p:extLst>
      <p:ext uri="{BB962C8B-B14F-4D97-AF65-F5344CB8AC3E}">
        <p14:creationId xmlns:p14="http://schemas.microsoft.com/office/powerpoint/2010/main" val="25940693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A0A47D0-9267-889D-A423-DDDA13815B4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Current Status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31065C-42E1-3534-1993-9B4136F94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400" dirty="0"/>
              <a:t>Information on the Pediatric Data Collection System and Toronto Staging can be found at:</a:t>
            </a:r>
          </a:p>
          <a:p>
            <a:r>
              <a:rPr lang="en-US" sz="2400" dirty="0">
                <a:hlinkClick r:id="rId2"/>
              </a:rPr>
              <a:t>PEDIATRIC Data SEER*RSA (cancer.gov)</a:t>
            </a:r>
            <a:r>
              <a:rPr lang="en-US" sz="2400" dirty="0"/>
              <a:t> (online version of data items, coding instructions, codes and definitions)</a:t>
            </a:r>
          </a:p>
          <a:p>
            <a:r>
              <a:rPr lang="en-US" sz="2400" dirty="0">
                <a:hlinkClick r:id="rId3"/>
              </a:rPr>
              <a:t>Registry Operations - SEER Registrars (cancer.gov)</a:t>
            </a:r>
            <a:endParaRPr lang="en-US" sz="2400" dirty="0"/>
          </a:p>
          <a:p>
            <a:pPr lvl="1"/>
            <a:r>
              <a:rPr lang="en-US" dirty="0"/>
              <a:t>Under Staging Section</a:t>
            </a:r>
          </a:p>
          <a:p>
            <a:pPr lvl="2"/>
            <a:r>
              <a:rPr lang="en-US" sz="2400" dirty="0"/>
              <a:t>Pediatric Manual (Version 1.1)</a:t>
            </a:r>
          </a:p>
          <a:p>
            <a:pPr lvl="2"/>
            <a:r>
              <a:rPr lang="en-US" sz="2400" dirty="0"/>
              <a:t>Appendix I: Pediatric Data Collection System (Version 1.1)</a:t>
            </a:r>
          </a:p>
          <a:p>
            <a:pPr lvl="2"/>
            <a:r>
              <a:rPr lang="en-US" sz="2400" dirty="0"/>
              <a:t>Appendix II: Pediatric ID Definitions and SSDIs (Version 1.1)</a:t>
            </a:r>
          </a:p>
          <a:p>
            <a:pPr lvl="2"/>
            <a:r>
              <a:rPr lang="en-US" sz="2400" dirty="0"/>
              <a:t>Appendix III: SSDIs by Pediatric ID (Version 1.1)</a:t>
            </a:r>
          </a:p>
          <a:p>
            <a:pPr lvl="2"/>
            <a:endParaRPr lang="en-US" sz="2400" dirty="0"/>
          </a:p>
          <a:p>
            <a:pPr lvl="2"/>
            <a:r>
              <a:rPr lang="en-US" sz="2400" b="1" u="sng" dirty="0"/>
              <a:t>Version 1.2 will be released for 2025 updates</a:t>
            </a:r>
          </a:p>
          <a:p>
            <a:pPr marL="457200" lvl="2" indent="0">
              <a:buNone/>
            </a:pP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3968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DFDAA20-D242-3D6E-2E74-DE24FF2A4F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60627" y="2423160"/>
            <a:ext cx="5416971" cy="1828800"/>
          </a:xfrm>
        </p:spPr>
        <p:txBody>
          <a:bodyPr wrap="square" anchor="b">
            <a:normAutofit/>
          </a:bodyPr>
          <a:lstStyle/>
          <a:p>
            <a:r>
              <a:rPr lang="en-US" dirty="0"/>
              <a:t>PTLD Reportability Changes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8DD8537C-6690-4128-5DB3-77BEA8DC9A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60626" y="4343400"/>
            <a:ext cx="5408561" cy="685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4524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A47111D-12A0-0359-A745-294FCCC538F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PTLD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6B08CA-C59F-4B31-4ED9-E28BB04DBF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6695" y="1490251"/>
            <a:ext cx="9986876" cy="4482653"/>
          </a:xfrm>
        </p:spPr>
        <p:txBody>
          <a:bodyPr>
            <a:normAutofit/>
          </a:bodyPr>
          <a:lstStyle/>
          <a:p>
            <a:r>
              <a:rPr lang="en-US" sz="2400" dirty="0"/>
              <a:t>Post Transplant Lymphoproliferative Disorder (PTLD)</a:t>
            </a:r>
            <a:r>
              <a:rPr lang="en-US" sz="2300" dirty="0"/>
              <a:t> (9971)</a:t>
            </a:r>
          </a:p>
          <a:p>
            <a:pPr lvl="1"/>
            <a:r>
              <a:rPr lang="en-US" sz="2300" dirty="0"/>
              <a:t>Prior to 2010, this was a /1 (not reportable)</a:t>
            </a:r>
          </a:p>
          <a:p>
            <a:pPr lvl="1"/>
            <a:r>
              <a:rPr lang="en-US" sz="2300" dirty="0"/>
              <a:t>2010-2020: 9971/3, became reportable based on changes with the 3</a:t>
            </a:r>
            <a:r>
              <a:rPr lang="en-US" sz="2300" baseline="30000" dirty="0"/>
              <a:t>rd</a:t>
            </a:r>
            <a:r>
              <a:rPr lang="en-US" sz="2300" dirty="0"/>
              <a:t> edition of the WHO Hematopoietic Blue Book (2008)</a:t>
            </a:r>
          </a:p>
          <a:p>
            <a:pPr lvl="1"/>
            <a:r>
              <a:rPr lang="en-US" sz="2300" dirty="0"/>
              <a:t>2021: 9971/1, became non reportable based on changes with the 4</a:t>
            </a:r>
            <a:r>
              <a:rPr lang="en-US" sz="2300" baseline="30000" dirty="0"/>
              <a:t>th</a:t>
            </a:r>
            <a:r>
              <a:rPr lang="en-US" sz="2300" dirty="0"/>
              <a:t> edition of the WHO Hematopoietic Blue Book (2017)</a:t>
            </a:r>
          </a:p>
          <a:p>
            <a:pPr lvl="1"/>
            <a:endParaRPr lang="en-US" sz="2300" dirty="0"/>
          </a:p>
          <a:p>
            <a:pPr lvl="1"/>
            <a:r>
              <a:rPr lang="en-US" sz="2300" dirty="0"/>
              <a:t>Note: This was for when PTLD only was diagnosed. When diagnosed in conjunction with a lymphoma, plasmacytoma, etc., PTLD was ignored and the lymphoma, plasmacytoma was abstracted</a:t>
            </a:r>
          </a:p>
        </p:txBody>
      </p:sp>
    </p:spTree>
    <p:extLst>
      <p:ext uri="{BB962C8B-B14F-4D97-AF65-F5344CB8AC3E}">
        <p14:creationId xmlns:p14="http://schemas.microsoft.com/office/powerpoint/2010/main" val="33771556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A47111D-12A0-0359-A745-294FCCC538F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PTLD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6B08CA-C59F-4B31-4ED9-E28BB04DBF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6695" y="1490251"/>
            <a:ext cx="9986876" cy="4482653"/>
          </a:xfrm>
        </p:spPr>
        <p:txBody>
          <a:bodyPr>
            <a:normAutofit/>
          </a:bodyPr>
          <a:lstStyle/>
          <a:p>
            <a:r>
              <a:rPr lang="en-US" sz="2400" dirty="0"/>
              <a:t>Request from clinical community working on the NCCR to reinstate the collection of PTLD</a:t>
            </a:r>
          </a:p>
          <a:p>
            <a:pPr lvl="1"/>
            <a:r>
              <a:rPr lang="en-US" sz="2200" dirty="0"/>
              <a:t>This will be collected in two different ways</a:t>
            </a:r>
          </a:p>
          <a:p>
            <a:pPr lvl="2"/>
            <a:r>
              <a:rPr lang="en-US" sz="2400" dirty="0"/>
              <a:t>1) Polymorphic PTLD: Will become reportable again (9971/3) effective 1/1/25</a:t>
            </a:r>
          </a:p>
          <a:p>
            <a:pPr lvl="2"/>
            <a:r>
              <a:rPr lang="en-US" sz="2400" dirty="0"/>
              <a:t>2) The following types of PTLD, which are diagnosed in conjunction with a lymphoma, plasmacytoma, will be collected as a SSDI</a:t>
            </a:r>
          </a:p>
          <a:p>
            <a:pPr lvl="3"/>
            <a:r>
              <a:rPr lang="en-US" sz="2400" dirty="0"/>
              <a:t>Monomorphic PTLD</a:t>
            </a:r>
          </a:p>
          <a:p>
            <a:pPr lvl="3"/>
            <a:r>
              <a:rPr lang="en-US" sz="2400" dirty="0"/>
              <a:t>Hodgkin-type PTLD</a:t>
            </a:r>
          </a:p>
          <a:p>
            <a:pPr lvl="3"/>
            <a:r>
              <a:rPr lang="en-US" sz="2400" dirty="0"/>
              <a:t>PTLD (no specific type listed)</a:t>
            </a:r>
          </a:p>
        </p:txBody>
      </p:sp>
    </p:spTree>
    <p:extLst>
      <p:ext uri="{BB962C8B-B14F-4D97-AF65-F5344CB8AC3E}">
        <p14:creationId xmlns:p14="http://schemas.microsoft.com/office/powerpoint/2010/main" val="16460831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232A2D4-792F-4225-DFAB-3B6BD9CA0EA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PTLD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B99915-4B25-0430-E9BB-7A0FCAEA2A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For the following schemas, the new SSDI will be filled out for all cases (if there is no mention of PTLD, the registrar will code 0)</a:t>
            </a:r>
          </a:p>
          <a:p>
            <a:pPr marL="0" indent="0">
              <a:buNone/>
            </a:pPr>
            <a:endParaRPr lang="en-US" sz="2400" dirty="0"/>
          </a:p>
          <a:p>
            <a:pPr lvl="1"/>
            <a:r>
              <a:rPr lang="en-US" sz="2400" dirty="0"/>
              <a:t>Lymphoma</a:t>
            </a:r>
          </a:p>
          <a:p>
            <a:pPr lvl="1"/>
            <a:r>
              <a:rPr lang="en-US" sz="2400" dirty="0"/>
              <a:t>Lymphoma CLL/SLL</a:t>
            </a:r>
          </a:p>
          <a:p>
            <a:pPr lvl="1"/>
            <a:r>
              <a:rPr lang="en-US" sz="2400" dirty="0"/>
              <a:t>Plasma Cell Disorders</a:t>
            </a:r>
          </a:p>
          <a:p>
            <a:pPr lvl="1"/>
            <a:r>
              <a:rPr lang="en-US" sz="2400" dirty="0"/>
              <a:t>Plasma Cell Myeloma</a:t>
            </a:r>
          </a:p>
          <a:p>
            <a:pPr lvl="1"/>
            <a:r>
              <a:rPr lang="en-US" sz="2400" dirty="0"/>
              <a:t>Primary Cutaneous Lymphoma</a:t>
            </a:r>
          </a:p>
        </p:txBody>
      </p:sp>
    </p:spTree>
    <p:extLst>
      <p:ext uri="{BB962C8B-B14F-4D97-AF65-F5344CB8AC3E}">
        <p14:creationId xmlns:p14="http://schemas.microsoft.com/office/powerpoint/2010/main" val="28233618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D48B9280-4C8B-0650-E314-B092BE3BD0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368" y="415545"/>
            <a:ext cx="10887456" cy="423193"/>
          </a:xfrm>
        </p:spPr>
        <p:txBody>
          <a:bodyPr/>
          <a:lstStyle/>
          <a:p>
            <a:r>
              <a:rPr lang="en-US" dirty="0"/>
              <a:t>PTLD Data item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1CFCDB4-485F-F3A2-3CE7-A8F96C8AC7E2}"/>
              </a:ext>
            </a:extLst>
          </p:cNvPr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:p14="http://schemas.microsoft.com/office/powerpoint/2010/main" val="1711787242"/>
              </p:ext>
            </p:extLst>
          </p:nvPr>
        </p:nvGraphicFramePr>
        <p:xfrm>
          <a:off x="847835" y="1111323"/>
          <a:ext cx="9834879" cy="51678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402080">
                  <a:extLst>
                    <a:ext uri="{9D8B030D-6E8A-4147-A177-3AD203B41FA5}">
                      <a16:colId xmlns:a16="http://schemas.microsoft.com/office/drawing/2014/main" val="1012503853"/>
                    </a:ext>
                  </a:extLst>
                </a:gridCol>
                <a:gridCol w="8432799">
                  <a:extLst>
                    <a:ext uri="{9D8B030D-6E8A-4147-A177-3AD203B41FA5}">
                      <a16:colId xmlns:a16="http://schemas.microsoft.com/office/drawing/2014/main" val="2589593499"/>
                    </a:ext>
                  </a:extLst>
                </a:gridCol>
              </a:tblGrid>
              <a:tr h="56818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cap="none" spc="0">
                          <a:solidFill>
                            <a:srgbClr val="000000"/>
                          </a:solidFill>
                          <a:effectLst/>
                        </a:rPr>
                        <a:t>Code</a:t>
                      </a:r>
                      <a:endParaRPr lang="en-US" sz="2000" b="1" cap="none" spc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046" marR="85763" marT="22870" marB="171526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cap="none" spc="0">
                          <a:solidFill>
                            <a:srgbClr val="000000"/>
                          </a:solidFill>
                          <a:effectLst/>
                        </a:rPr>
                        <a:t>Description</a:t>
                      </a:r>
                      <a:endParaRPr lang="en-US" sz="2000" b="1" cap="none" spc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046" marR="85763" marT="22870" marB="171526" anchor="b"/>
                </a:tc>
                <a:extLst>
                  <a:ext uri="{0D108BD9-81ED-4DB2-BD59-A6C34878D82A}">
                    <a16:rowId xmlns:a16="http://schemas.microsoft.com/office/drawing/2014/main" val="3270257160"/>
                  </a:ext>
                </a:extLst>
              </a:tr>
              <a:tr h="8534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cap="none" spc="0">
                          <a:solidFill>
                            <a:srgbClr val="000000"/>
                          </a:solidFill>
                          <a:effectLst/>
                        </a:rPr>
                        <a:t>0</a:t>
                      </a:r>
                      <a:endParaRPr lang="en-US" sz="1500" b="1" cap="none" spc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046" marR="85763" marT="22870" marB="171526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cap="none" spc="0" dirty="0">
                          <a:solidFill>
                            <a:srgbClr val="000000"/>
                          </a:solidFill>
                          <a:effectLst/>
                        </a:rPr>
                        <a:t>PTLD not documented on the pathology report or in the medical record</a:t>
                      </a:r>
                      <a:endParaRPr lang="en-US" sz="1500" b="1" cap="none" spc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046" marR="85763" marT="22870" marB="171526"/>
                </a:tc>
                <a:extLst>
                  <a:ext uri="{0D108BD9-81ED-4DB2-BD59-A6C34878D82A}">
                    <a16:rowId xmlns:a16="http://schemas.microsoft.com/office/drawing/2014/main" val="2652687300"/>
                  </a:ext>
                </a:extLst>
              </a:tr>
              <a:tr h="74923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cap="none" spc="0" dirty="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n-US" sz="1500" b="1" cap="none" spc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046" marR="85763" marT="22870" marB="171526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cap="none" spc="0" dirty="0">
                          <a:solidFill>
                            <a:srgbClr val="000000"/>
                          </a:solidFill>
                          <a:effectLst/>
                        </a:rPr>
                        <a:t>Monomorphic PTLD 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500" b="1" cap="none" spc="0" dirty="0">
                          <a:solidFill>
                            <a:srgbClr val="000000"/>
                          </a:solidFill>
                          <a:effectLst/>
                        </a:rPr>
                        <a:t>PTLD WITH a specified histology (lymphoma, plasmacytoma, plasma cell myeloma)</a:t>
                      </a:r>
                      <a:endParaRPr lang="en-US" sz="1500" b="1" cap="none" spc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046" marR="85763" marT="22870" marB="171526"/>
                </a:tc>
                <a:extLst>
                  <a:ext uri="{0D108BD9-81ED-4DB2-BD59-A6C34878D82A}">
                    <a16:rowId xmlns:a16="http://schemas.microsoft.com/office/drawing/2014/main" val="517765395"/>
                  </a:ext>
                </a:extLst>
              </a:tr>
              <a:tr h="74923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cap="none" spc="0" dirty="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en-US" sz="1500" b="1" cap="none" spc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046" marR="85763" marT="22870" marB="171526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cap="none" spc="0" dirty="0">
                          <a:solidFill>
                            <a:srgbClr val="000000"/>
                          </a:solidFill>
                          <a:effectLst/>
                        </a:rPr>
                        <a:t>Classic Hodgkin lymphoma-PTLD type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cap="none" spc="0" dirty="0">
                          <a:solidFill>
                            <a:srgbClr val="000000"/>
                          </a:solidFill>
                          <a:effectLst/>
                        </a:rPr>
                        <a:t>PTLD, Hodgkin like</a:t>
                      </a:r>
                      <a:endParaRPr lang="en-US" sz="1500" b="1" cap="none" spc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046" marR="85763" marT="22870" marB="171526"/>
                </a:tc>
                <a:extLst>
                  <a:ext uri="{0D108BD9-81ED-4DB2-BD59-A6C34878D82A}">
                    <a16:rowId xmlns:a16="http://schemas.microsoft.com/office/drawing/2014/main" val="3504936803"/>
                  </a:ext>
                </a:extLst>
              </a:tr>
              <a:tr h="101224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cap="none" spc="0" dirty="0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en-US" sz="1500" b="1" cap="none" spc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046" marR="85763" marT="22870" marB="171526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cap="none" spc="0">
                          <a:solidFill>
                            <a:srgbClr val="000000"/>
                          </a:solidFill>
                          <a:effectLst/>
                        </a:rPr>
                        <a:t>PTLD not specified as monomorphic or Hodgkin lymphoma-PTLD type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500" b="1" cap="none" spc="0">
                          <a:solidFill>
                            <a:srgbClr val="000000"/>
                          </a:solidFill>
                          <a:effectLst/>
                        </a:rPr>
                        <a:t>WITH a specified histology (lymphoma, plasmacytoma, plasma cell myeloma)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500" b="1" cap="none" spc="0">
                          <a:solidFill>
                            <a:srgbClr val="000000"/>
                          </a:solidFill>
                          <a:effectLst/>
                        </a:rPr>
                        <a:t>Includes Burkitt type PTLD</a:t>
                      </a:r>
                      <a:endParaRPr lang="en-US" sz="1500" b="1" cap="none" spc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046" marR="85763" marT="22870" marB="171526"/>
                </a:tc>
                <a:extLst>
                  <a:ext uri="{0D108BD9-81ED-4DB2-BD59-A6C34878D82A}">
                    <a16:rowId xmlns:a16="http://schemas.microsoft.com/office/drawing/2014/main" val="668665033"/>
                  </a:ext>
                </a:extLst>
              </a:tr>
              <a:tr h="74923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cap="none" spc="0">
                          <a:solidFill>
                            <a:srgbClr val="000000"/>
                          </a:solidFill>
                          <a:effectLst/>
                        </a:rPr>
                        <a:t>8</a:t>
                      </a:r>
                      <a:endParaRPr lang="en-US" sz="1500" b="1" cap="none" spc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046" marR="85763" marT="22870" marB="171526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cap="none" spc="0">
                          <a:solidFill>
                            <a:srgbClr val="000000"/>
                          </a:solidFill>
                          <a:effectLst/>
                        </a:rPr>
                        <a:t>Not applicable: Information not collected for this case</a:t>
                      </a:r>
                      <a:br>
                        <a:rPr lang="en-US" sz="1500" b="1" cap="none" spc="0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en-US" sz="1500" b="1" cap="none" spc="0">
                          <a:solidFill>
                            <a:srgbClr val="000000"/>
                          </a:solidFill>
                          <a:effectLst/>
                        </a:rPr>
                        <a:t>(If this item is required by your standard setter, use of code 8 will result in an edit error)</a:t>
                      </a:r>
                      <a:endParaRPr lang="en-US" sz="1500" b="1" cap="none" spc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046" marR="85763" marT="22870" marB="171526"/>
                </a:tc>
                <a:extLst>
                  <a:ext uri="{0D108BD9-81ED-4DB2-BD59-A6C34878D82A}">
                    <a16:rowId xmlns:a16="http://schemas.microsoft.com/office/drawing/2014/main" val="212735771"/>
                  </a:ext>
                </a:extLst>
              </a:tr>
              <a:tr h="48623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cap="none" spc="0" dirty="0">
                          <a:solidFill>
                            <a:srgbClr val="000000"/>
                          </a:solidFill>
                          <a:effectLst/>
                        </a:rPr>
                        <a:t>&lt;BLANK&gt;</a:t>
                      </a:r>
                      <a:endParaRPr lang="en-US" sz="1500" b="1" cap="none" spc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046" marR="85763" marT="22870" marB="171526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cap="none" spc="0" dirty="0">
                          <a:solidFill>
                            <a:srgbClr val="000000"/>
                          </a:solidFill>
                          <a:effectLst/>
                        </a:rPr>
                        <a:t>Diagnosis year prior to 2025</a:t>
                      </a:r>
                      <a:endParaRPr lang="en-US" sz="1500" b="1" cap="none" spc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046" marR="85763" marT="22870" marB="171526"/>
                </a:tc>
                <a:extLst>
                  <a:ext uri="{0D108BD9-81ED-4DB2-BD59-A6C34878D82A}">
                    <a16:rowId xmlns:a16="http://schemas.microsoft.com/office/drawing/2014/main" val="13650857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26950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DFDAA20-D242-3D6E-2E74-DE24FF2A4F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60627" y="2423160"/>
            <a:ext cx="5416971" cy="1828800"/>
          </a:xfrm>
        </p:spPr>
        <p:txBody>
          <a:bodyPr wrap="square" anchor="b">
            <a:normAutofit/>
          </a:bodyPr>
          <a:lstStyle/>
          <a:p>
            <a:r>
              <a:rPr lang="en-US" dirty="0"/>
              <a:t>PD-L1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8DD8537C-6690-4128-5DB3-77BEA8DC9A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60626" y="4343400"/>
            <a:ext cx="5408561" cy="685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97594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F3F06BA-D2ED-CF32-BB08-254C56FBA05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PD-L1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75532B-42C4-EFD1-2BB7-D0F696EBE7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New SSDI for Lung Version 9 schema only</a:t>
            </a:r>
          </a:p>
          <a:p>
            <a:endParaRPr lang="en-US" sz="2400" dirty="0"/>
          </a:p>
          <a:p>
            <a:r>
              <a:rPr lang="en-US" sz="2400" dirty="0"/>
              <a:t>Rationale for adding: </a:t>
            </a:r>
            <a:r>
              <a:rPr lang="en-US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PD-L1 is recommended by treatment guidelines for lung cancer to determine if the patient may benefit from checkpoint inhibitor drugs (immunotherapy)</a:t>
            </a:r>
          </a:p>
          <a:p>
            <a:endParaRPr lang="en-US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This test is usually done on </a:t>
            </a:r>
            <a:r>
              <a:rPr lang="en-US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metastatic non-small cell carcinoma 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8026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909CCA1-28D6-01BA-0FA2-019BF95CC63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6695" y="262055"/>
            <a:ext cx="9523107" cy="590600"/>
          </a:xfrm>
        </p:spPr>
        <p:txBody>
          <a:bodyPr>
            <a:normAutofit/>
          </a:bodyPr>
          <a:lstStyle/>
          <a:p>
            <a:r>
              <a:rPr lang="en-US" dirty="0"/>
              <a:t>What is Toronto Staging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9B0496-621A-5CDB-A43E-095F34E092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6695" y="1490251"/>
            <a:ext cx="9523108" cy="4482653"/>
          </a:xfrm>
        </p:spPr>
        <p:txBody>
          <a:bodyPr>
            <a:normAutofit/>
          </a:bodyPr>
          <a:lstStyle/>
          <a:p>
            <a:r>
              <a:rPr lang="en-US" sz="2400" dirty="0"/>
              <a:t>Toronto Staging was developed to address the lack of consistent information on childhood cancer stage in population registries</a:t>
            </a:r>
          </a:p>
          <a:p>
            <a:pPr lvl="1"/>
            <a:r>
              <a:rPr lang="en-US" sz="2400" dirty="0"/>
              <a:t>Based on meeting with representatives from around the world, in Toronto in 2014</a:t>
            </a:r>
          </a:p>
          <a:p>
            <a:pPr lvl="1"/>
            <a:r>
              <a:rPr lang="en-US" sz="2400" dirty="0"/>
              <a:t>Currently in the US, pediatric registries collect pediatric staging information in user defined fields (UDF’s), which are not submitted to any of the standard setters</a:t>
            </a:r>
          </a:p>
        </p:txBody>
      </p:sp>
    </p:spTree>
    <p:extLst>
      <p:ext uri="{BB962C8B-B14F-4D97-AF65-F5344CB8AC3E}">
        <p14:creationId xmlns:p14="http://schemas.microsoft.com/office/powerpoint/2010/main" val="63026738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D48B9280-4C8B-0650-E314-B092BE3BD0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368" y="415545"/>
            <a:ext cx="10887456" cy="423193"/>
          </a:xfrm>
        </p:spPr>
        <p:txBody>
          <a:bodyPr/>
          <a:lstStyle/>
          <a:p>
            <a:r>
              <a:rPr lang="en-US" dirty="0"/>
              <a:t>PD-L1 data item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7564E8C9-1C53-C05A-0D59-7C5E226CCEB7}"/>
              </a:ext>
            </a:extLst>
          </p:cNvPr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:p14="http://schemas.microsoft.com/office/powerpoint/2010/main" val="3587509286"/>
              </p:ext>
            </p:extLst>
          </p:nvPr>
        </p:nvGraphicFramePr>
        <p:xfrm>
          <a:off x="1258443" y="1122744"/>
          <a:ext cx="9065514" cy="511410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854837">
                  <a:extLst>
                    <a:ext uri="{9D8B030D-6E8A-4147-A177-3AD203B41FA5}">
                      <a16:colId xmlns:a16="http://schemas.microsoft.com/office/drawing/2014/main" val="152655738"/>
                    </a:ext>
                  </a:extLst>
                </a:gridCol>
                <a:gridCol w="8210677">
                  <a:extLst>
                    <a:ext uri="{9D8B030D-6E8A-4147-A177-3AD203B41FA5}">
                      <a16:colId xmlns:a16="http://schemas.microsoft.com/office/drawing/2014/main" val="2918753220"/>
                    </a:ext>
                  </a:extLst>
                </a:gridCol>
              </a:tblGrid>
              <a:tr h="19369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</a:rPr>
                        <a:t>Code</a:t>
                      </a:r>
                      <a:endParaRPr lang="en-US" sz="14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54" marR="6805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</a:rPr>
                        <a:t>Description</a:t>
                      </a:r>
                      <a:endParaRPr lang="en-US" sz="14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54" marR="68054" marT="0" marB="0"/>
                </a:tc>
                <a:extLst>
                  <a:ext uri="{0D108BD9-81ED-4DB2-BD59-A6C34878D82A}">
                    <a16:rowId xmlns:a16="http://schemas.microsoft.com/office/drawing/2014/main" val="1483143666"/>
                  </a:ext>
                </a:extLst>
              </a:tr>
              <a:tr h="81466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</a:rPr>
                        <a:t>0.0</a:t>
                      </a:r>
                      <a:endParaRPr lang="en-US" sz="14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54" marR="6805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</a:rPr>
                        <a:t>No PD-L1 expression identified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</a:rPr>
                        <a:t>PD-L1 documented as negative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</a:rPr>
                        <a:t>Tumor Proportion Score stated as negative OR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</a:rPr>
                        <a:t>Tumor Proportion Score = 0% </a:t>
                      </a:r>
                      <a:endParaRPr lang="en-US" sz="14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54" marR="68054" marT="0" marB="0"/>
                </a:tc>
                <a:extLst>
                  <a:ext uri="{0D108BD9-81ED-4DB2-BD59-A6C34878D82A}">
                    <a16:rowId xmlns:a16="http://schemas.microsoft.com/office/drawing/2014/main" val="2374442079"/>
                  </a:ext>
                </a:extLst>
              </a:tr>
              <a:tr h="40068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</a:rPr>
                        <a:t>0.1-100.0</a:t>
                      </a:r>
                      <a:endParaRPr lang="en-US" sz="14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54" marR="6805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</a:rPr>
                        <a:t>0.1-1.00.0 PD-L1 expression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</a:rPr>
                        <a:t>Tumor Proportion Score = 0.1%-100.0%</a:t>
                      </a:r>
                      <a:endParaRPr lang="en-US" sz="14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54" marR="68054" marT="0" marB="0"/>
                </a:tc>
                <a:extLst>
                  <a:ext uri="{0D108BD9-81ED-4DB2-BD59-A6C34878D82A}">
                    <a16:rowId xmlns:a16="http://schemas.microsoft.com/office/drawing/2014/main" val="1901078147"/>
                  </a:ext>
                </a:extLst>
              </a:tr>
              <a:tr h="40068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</a:rPr>
                        <a:t>XXX.2</a:t>
                      </a:r>
                      <a:endParaRPr lang="en-US" sz="14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54" marR="6805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</a:rPr>
                        <a:t>PD-L1 stated as negative</a:t>
                      </a:r>
                      <a:endParaRPr lang="en-US" sz="14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54" marR="68054" marT="0" marB="0"/>
                </a:tc>
                <a:extLst>
                  <a:ext uri="{0D108BD9-81ED-4DB2-BD59-A6C34878D82A}">
                    <a16:rowId xmlns:a16="http://schemas.microsoft.com/office/drawing/2014/main" val="2140571230"/>
                  </a:ext>
                </a:extLst>
              </a:tr>
              <a:tr h="40068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</a:rPr>
                        <a:t>XXX.3</a:t>
                      </a:r>
                      <a:endParaRPr lang="en-US" sz="14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54" marR="6805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</a:rPr>
                        <a:t>PD-L1 expression present, TPS not available, stated as low </a:t>
                      </a:r>
                      <a:endParaRPr lang="en-US" sz="14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54" marR="68054" marT="0" marB="0"/>
                </a:tc>
                <a:extLst>
                  <a:ext uri="{0D108BD9-81ED-4DB2-BD59-A6C34878D82A}">
                    <a16:rowId xmlns:a16="http://schemas.microsoft.com/office/drawing/2014/main" val="3031035911"/>
                  </a:ext>
                </a:extLst>
              </a:tr>
              <a:tr h="40068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</a:rPr>
                        <a:t>XXX.4</a:t>
                      </a:r>
                      <a:endParaRPr lang="en-US" sz="14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54" marR="6805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</a:rPr>
                        <a:t>PD-L1 expression present, TPS not available, stated as high/positive</a:t>
                      </a:r>
                      <a:endParaRPr lang="en-US" sz="14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54" marR="68054" marT="0" marB="0"/>
                </a:tc>
                <a:extLst>
                  <a:ext uri="{0D108BD9-81ED-4DB2-BD59-A6C34878D82A}">
                    <a16:rowId xmlns:a16="http://schemas.microsoft.com/office/drawing/2014/main" val="1236638242"/>
                  </a:ext>
                </a:extLst>
              </a:tr>
              <a:tr h="40068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</a:rPr>
                        <a:t>XXX.7</a:t>
                      </a:r>
                      <a:endParaRPr lang="en-US" sz="14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54" marR="6805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</a:rPr>
                        <a:t>Test ordered, results not in chart</a:t>
                      </a:r>
                      <a:endParaRPr lang="en-US" sz="14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54" marR="68054" marT="0" marB="0"/>
                </a:tc>
                <a:extLst>
                  <a:ext uri="{0D108BD9-81ED-4DB2-BD59-A6C34878D82A}">
                    <a16:rowId xmlns:a16="http://schemas.microsoft.com/office/drawing/2014/main" val="3385215772"/>
                  </a:ext>
                </a:extLst>
              </a:tr>
              <a:tr h="40068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</a:rPr>
                        <a:t>XXX.8</a:t>
                      </a:r>
                      <a:endParaRPr lang="en-US" sz="14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54" marR="6805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</a:rPr>
                        <a:t>Not applicable: Information not collected for this case</a:t>
                      </a:r>
                      <a:br>
                        <a:rPr lang="en-US" sz="1400" b="1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</a:rPr>
                        <a:t>(If this item is required by your standard setter, use of code 8 will result in an edit error)</a:t>
                      </a:r>
                      <a:endParaRPr lang="en-US" sz="14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54" marR="68054" marT="0" marB="0"/>
                </a:tc>
                <a:extLst>
                  <a:ext uri="{0D108BD9-81ED-4DB2-BD59-A6C34878D82A}">
                    <a16:rowId xmlns:a16="http://schemas.microsoft.com/office/drawing/2014/main" val="2290637735"/>
                  </a:ext>
                </a:extLst>
              </a:tr>
              <a:tr h="81466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</a:rPr>
                        <a:t>XXX.9</a:t>
                      </a:r>
                      <a:endParaRPr lang="en-US" sz="14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54" marR="6805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</a:rPr>
                        <a:t>Not documented in medical record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</a:rPr>
                        <a:t>No microscopic confirmation of tumor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</a:rPr>
                        <a:t>PD-L1 cannot be determined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</a:rPr>
                        <a:t>PD-L1 not assessed or unknown if assessed</a:t>
                      </a:r>
                      <a:endParaRPr lang="en-US" sz="14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54" marR="68054" marT="0" marB="0"/>
                </a:tc>
                <a:extLst>
                  <a:ext uri="{0D108BD9-81ED-4DB2-BD59-A6C34878D82A}">
                    <a16:rowId xmlns:a16="http://schemas.microsoft.com/office/drawing/2014/main" val="576646932"/>
                  </a:ext>
                </a:extLst>
              </a:tr>
              <a:tr h="40068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</a:rPr>
                        <a:t>BLANK</a:t>
                      </a:r>
                      <a:endParaRPr lang="en-US" sz="14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54" marR="6805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</a:rPr>
                        <a:t>N/A - Diagnosis year is prior to 2025</a:t>
                      </a:r>
                      <a:endParaRPr lang="en-US" sz="14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54" marR="68054" marT="0" marB="0"/>
                </a:tc>
                <a:extLst>
                  <a:ext uri="{0D108BD9-81ED-4DB2-BD59-A6C34878D82A}">
                    <a16:rowId xmlns:a16="http://schemas.microsoft.com/office/drawing/2014/main" val="39504330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006391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DFDAA20-D242-3D6E-2E74-DE24FF2A4F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60627" y="2423160"/>
            <a:ext cx="5416971" cy="1828800"/>
          </a:xfrm>
        </p:spPr>
        <p:txBody>
          <a:bodyPr wrap="square" anchor="b">
            <a:normAutofit/>
          </a:bodyPr>
          <a:lstStyle/>
          <a:p>
            <a:r>
              <a:rPr lang="en-US" dirty="0"/>
              <a:t>Conversions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8DD8537C-6690-4128-5DB3-77BEA8DC9A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60626" y="4343400"/>
            <a:ext cx="5408561" cy="685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86906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149FCA-F52C-466C-80C5-3AA1891A0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Death Certificate Only (DCO) conversions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9FC234-F922-4C52-A5A2-D985441841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For several years, registrars have been instructed in the SEER manual, and questions through Ask SEER Registrar and SINQ that they can code stage information (if available) for DCOs </a:t>
            </a:r>
          </a:p>
          <a:p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This has resulted in a mixture of DCOs having stage information and those that have defaulted to the unknown</a:t>
            </a:r>
          </a:p>
          <a:p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Recently, it was decided by SEER and NPCR agreed, that DCOs would default to the unknown code for all cases</a:t>
            </a:r>
          </a:p>
          <a:p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This decision has been updated in the SEER, EOD and Summary Stage manuals for 2023 implementation. This instruction is also in the DCO manual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2951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7EB98F-BABF-438C-A020-4F3941B55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Death Certificate Only (DCO) conversions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17822F-D2D7-4888-8E52-0567E84FFB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Will be effective for 2018+</a:t>
            </a:r>
          </a:p>
          <a:p>
            <a:r>
              <a:rPr lang="en-US" sz="2400" dirty="0"/>
              <a:t>No registrar input needed</a:t>
            </a:r>
          </a:p>
          <a:p>
            <a:r>
              <a:rPr lang="en-US" sz="2400" dirty="0"/>
              <a:t>Conversion only affects Central Registries</a:t>
            </a:r>
          </a:p>
          <a:p>
            <a:r>
              <a:rPr lang="en-US" sz="2400" dirty="0"/>
              <a:t>Majority of cases are Leukemias, which have default coding for EOD and Summary Stage</a:t>
            </a:r>
          </a:p>
          <a:p>
            <a:r>
              <a:rPr lang="en-US" sz="2400" dirty="0"/>
              <a:t>Once conversion is completed, edits will be adjusted to be for 2018+</a:t>
            </a:r>
          </a:p>
        </p:txBody>
      </p:sp>
    </p:spTree>
    <p:extLst>
      <p:ext uri="{BB962C8B-B14F-4D97-AF65-F5344CB8AC3E}">
        <p14:creationId xmlns:p14="http://schemas.microsoft.com/office/powerpoint/2010/main" val="449697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D20B50-027C-4939-A94D-36469C443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DCO Conversion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C90BA7-5177-4F18-A5D0-303C81DCC9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If Type of Reporting Source = 7 (DCOs)</a:t>
            </a:r>
          </a:p>
          <a:p>
            <a:pPr lvl="1"/>
            <a:r>
              <a:rPr lang="en-US" sz="2400" dirty="0"/>
              <a:t>If EOD PT is not 888 or 999, change to 999</a:t>
            </a:r>
          </a:p>
          <a:p>
            <a:pPr lvl="1"/>
            <a:r>
              <a:rPr lang="en-US" sz="2400" dirty="0"/>
              <a:t>If EOD RN is not 888, 987, or 999, change to 999</a:t>
            </a:r>
          </a:p>
          <a:p>
            <a:pPr lvl="2"/>
            <a:r>
              <a:rPr lang="en-US" sz="2400" dirty="0"/>
              <a:t>Some schemas have defaults for EOD RN for all cases, DCO’s will still have these defaults</a:t>
            </a:r>
          </a:p>
          <a:p>
            <a:pPr lvl="1"/>
            <a:r>
              <a:rPr lang="en-US" sz="2400" dirty="0"/>
              <a:t>If EOD Mets is not 88 or 99, change to 99</a:t>
            </a:r>
          </a:p>
          <a:p>
            <a:pPr lvl="1"/>
            <a:r>
              <a:rPr lang="en-US" sz="2400" dirty="0"/>
              <a:t>If Summary Stage is not 9, change to 9</a:t>
            </a:r>
          </a:p>
          <a:p>
            <a:pPr lvl="1"/>
            <a:r>
              <a:rPr lang="en-US" sz="2400" dirty="0"/>
              <a:t>SSDIs would be blank (per the DCO manual)</a:t>
            </a:r>
          </a:p>
          <a:p>
            <a:pPr lvl="2"/>
            <a:r>
              <a:rPr lang="en-US" sz="2400" dirty="0"/>
              <a:t>Schema Discriminator, if applicable, would be coded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646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D77452-9315-4F31-9D7E-7B9E66264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EOD conversion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FD8BB4-B7E1-43D6-9763-7684AD0607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682" y="1257300"/>
            <a:ext cx="10058398" cy="4343400"/>
          </a:xfrm>
        </p:spPr>
        <p:txBody>
          <a:bodyPr>
            <a:normAutofit/>
          </a:bodyPr>
          <a:lstStyle/>
          <a:p>
            <a:r>
              <a:rPr lang="en-US" sz="2400" dirty="0"/>
              <a:t>Per EOD 2018 rules, EOD Mets code 99 is only applicable for DCOs</a:t>
            </a:r>
          </a:p>
          <a:p>
            <a:pPr lvl="1"/>
            <a:r>
              <a:rPr lang="en-US" sz="2400" dirty="0"/>
              <a:t>Following AJCC rules, if mets cannot be determined, default to none</a:t>
            </a:r>
          </a:p>
          <a:p>
            <a:pPr marL="228600" lvl="1" indent="0">
              <a:buNone/>
            </a:pPr>
            <a:endParaRPr lang="en-US" sz="2400" dirty="0"/>
          </a:p>
          <a:p>
            <a:r>
              <a:rPr lang="en-US" sz="2400" dirty="0"/>
              <a:t>Review of cases from 2018-2019 shows some cases where EOD Mets are coded to 99 and it is not a DCO</a:t>
            </a:r>
          </a:p>
          <a:p>
            <a:pPr lvl="1"/>
            <a:r>
              <a:rPr lang="en-US" sz="2400" dirty="0"/>
              <a:t>Convert these cases to EOD Mets 00</a:t>
            </a:r>
          </a:p>
        </p:txBody>
      </p:sp>
    </p:spTree>
    <p:extLst>
      <p:ext uri="{BB962C8B-B14F-4D97-AF65-F5344CB8AC3E}">
        <p14:creationId xmlns:p14="http://schemas.microsoft.com/office/powerpoint/2010/main" val="2960621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6E031E-F434-4271-A411-32DC71577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EOD Conversion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576414-DDB7-43FA-A0AC-D0CBFECB25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If Type of Reporting Source is NOT 7(DCOs)</a:t>
            </a:r>
          </a:p>
          <a:p>
            <a:pPr lvl="1"/>
            <a:r>
              <a:rPr lang="en-US" sz="2400" dirty="0"/>
              <a:t>For some schemas, EOD Mets has a default value of 88. These schemas will not be affected</a:t>
            </a:r>
          </a:p>
          <a:p>
            <a:pPr lvl="1"/>
            <a:r>
              <a:rPr lang="en-US" sz="2400" dirty="0"/>
              <a:t>For the remaining schemas</a:t>
            </a:r>
          </a:p>
          <a:p>
            <a:pPr lvl="2"/>
            <a:r>
              <a:rPr lang="en-US" sz="2400" dirty="0"/>
              <a:t>If EOD Mets is coded to 99 and case is NOT a DCO</a:t>
            </a:r>
          </a:p>
          <a:p>
            <a:pPr lvl="3"/>
            <a:r>
              <a:rPr lang="en-US" sz="2400" dirty="0"/>
              <a:t>EOD Mets will be changed to 00</a:t>
            </a:r>
          </a:p>
          <a:p>
            <a:r>
              <a:rPr lang="en-US" sz="2400" dirty="0"/>
              <a:t>Once conversion is completed, edits will be adjusted to be for 2018+</a:t>
            </a:r>
          </a:p>
        </p:txBody>
      </p:sp>
    </p:spTree>
    <p:extLst>
      <p:ext uri="{BB962C8B-B14F-4D97-AF65-F5344CB8AC3E}">
        <p14:creationId xmlns:p14="http://schemas.microsoft.com/office/powerpoint/2010/main" val="1927487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E95441-8C9C-42A1-9D5E-6FDCFAF34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Benign/Borderline brain conversions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69E2AA-15D4-4C07-A452-07CE29C016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For Benign and Borderline tumors, there are default values for the following:</a:t>
            </a:r>
          </a:p>
          <a:p>
            <a:pPr lvl="1"/>
            <a:r>
              <a:rPr lang="en-US" sz="2400" dirty="0"/>
              <a:t>Summary Stage</a:t>
            </a:r>
          </a:p>
          <a:p>
            <a:pPr lvl="1"/>
            <a:r>
              <a:rPr lang="en-US" sz="2400" dirty="0"/>
              <a:t>EOD (all three fields)</a:t>
            </a:r>
          </a:p>
          <a:p>
            <a:pPr lvl="1"/>
            <a:r>
              <a:rPr lang="en-US" sz="2400" dirty="0"/>
              <a:t>SSDIs</a:t>
            </a:r>
          </a:p>
          <a:p>
            <a:r>
              <a:rPr lang="en-US" sz="2400" dirty="0"/>
              <a:t>There is also a default grade for Benign(/0) tumors</a:t>
            </a:r>
          </a:p>
          <a:p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8965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66104-1A23-410B-802C-38E243992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Benign/Borderline Conversion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128D2C-2D36-475A-A4E3-180554F6A9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2400" dirty="0"/>
              <a:t>Brain, CNS Other and Intracranial Gland schemas and behavior is /0 or /1</a:t>
            </a:r>
          </a:p>
          <a:p>
            <a:pPr lvl="1"/>
            <a:r>
              <a:rPr lang="en-US" sz="2400" dirty="0"/>
              <a:t>Summary Stage must be 8</a:t>
            </a:r>
          </a:p>
          <a:p>
            <a:pPr lvl="1"/>
            <a:r>
              <a:rPr lang="en-US" sz="2400" dirty="0"/>
              <a:t>EOD Primary Tumor must be 050</a:t>
            </a:r>
          </a:p>
          <a:p>
            <a:pPr lvl="1"/>
            <a:r>
              <a:rPr lang="en-US" sz="2400" dirty="0"/>
              <a:t>EOD Regional Nodes must be 000</a:t>
            </a:r>
          </a:p>
          <a:p>
            <a:pPr lvl="1"/>
            <a:r>
              <a:rPr lang="en-US" sz="2400" dirty="0"/>
              <a:t>EOD Mets must be 00</a:t>
            </a:r>
          </a:p>
        </p:txBody>
      </p:sp>
    </p:spTree>
    <p:extLst>
      <p:ext uri="{BB962C8B-B14F-4D97-AF65-F5344CB8AC3E}">
        <p14:creationId xmlns:p14="http://schemas.microsoft.com/office/powerpoint/2010/main" val="779188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66104-1A23-410B-802C-38E243992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Benign/Borderline Conversion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128D2C-2D36-475A-A4E3-180554F6A9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en-US" sz="2400" dirty="0"/>
              <a:t>Brain, CNS Other and Intracranial Gland schemas and behavior is /0 or /1</a:t>
            </a:r>
          </a:p>
          <a:p>
            <a:pPr lvl="1"/>
            <a:r>
              <a:rPr lang="en-US" sz="2400" dirty="0"/>
              <a:t>Brain Molecular Markers: Must be 86 or blank</a:t>
            </a:r>
          </a:p>
          <a:p>
            <a:pPr lvl="1"/>
            <a:r>
              <a:rPr lang="en-US" sz="2400" dirty="0"/>
              <a:t>Chromosome 1p: Must be 6 or blank</a:t>
            </a:r>
          </a:p>
          <a:p>
            <a:pPr lvl="1"/>
            <a:r>
              <a:rPr lang="en-US" sz="2400" dirty="0"/>
              <a:t>Chromosome 19q: Must be 6 or blank</a:t>
            </a:r>
          </a:p>
          <a:p>
            <a:pPr lvl="1"/>
            <a:r>
              <a:rPr lang="en-US" sz="2400" dirty="0"/>
              <a:t>MGMT: Must be 6 or blank</a:t>
            </a:r>
          </a:p>
          <a:p>
            <a:r>
              <a:rPr lang="en-US" sz="2400" dirty="0"/>
              <a:t>Once conversion is completed, edits will be adjusted to be for 2018+</a:t>
            </a:r>
          </a:p>
          <a:p>
            <a:pPr marL="45720" indent="0">
              <a:buNone/>
            </a:pP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916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6D79632-8DE3-D7A0-641A-CFFD10484DD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Toronto Schemas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32DD00-6B80-CFAA-FEC3-95FCACBC51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Primary site/histology combinations are straight from the Toronto Staging Guidelines</a:t>
            </a:r>
          </a:p>
          <a:p>
            <a:r>
              <a:rPr lang="en-US" sz="2400" dirty="0"/>
              <a:t>For most schemas, ages are 00-19; however, some are applicable for all ages (e.g., Retinoblastoma)</a:t>
            </a:r>
          </a:p>
          <a:p>
            <a:r>
              <a:rPr lang="en-US" sz="2400" dirty="0"/>
              <a:t>Not every combination of primary site/histology with ages 00-19 are currently covered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47994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39DCC-F55E-9952-77BE-5403C4764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EOD Appendix Schema (8</a:t>
            </a:r>
            <a:r>
              <a:rPr lang="en-US" baseline="30000" dirty="0"/>
              <a:t>th</a:t>
            </a:r>
            <a:r>
              <a:rPr lang="en-US" dirty="0"/>
              <a:t> edition and Version 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3539A-EA44-C578-DE99-5E3F03B3568F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58368" y="1153364"/>
            <a:ext cx="10887456" cy="4800600"/>
          </a:xfrm>
        </p:spPr>
        <p:txBody>
          <a:bodyPr/>
          <a:lstStyle/>
          <a:p>
            <a:r>
              <a:rPr lang="en-US" dirty="0"/>
              <a:t>During review of cases for 2023 SEER Workshop, an error was found with the Appendix schema. To fix this error, a conversion is needed (applies to 8</a:t>
            </a:r>
            <a:r>
              <a:rPr lang="en-US" baseline="30000" dirty="0"/>
              <a:t>th</a:t>
            </a:r>
            <a:r>
              <a:rPr lang="en-US" dirty="0"/>
              <a:t> edition schema and Version 9 schema)</a:t>
            </a:r>
          </a:p>
          <a:p>
            <a:r>
              <a:rPr lang="en-US" dirty="0"/>
              <a:t>EOD Primary Tumor code 600 is a holdover from CSv2 (AJCC 7</a:t>
            </a:r>
            <a:r>
              <a:rPr lang="en-US" baseline="30000" dirty="0"/>
              <a:t>th</a:t>
            </a:r>
            <a:r>
              <a:rPr lang="en-US" dirty="0"/>
              <a:t> edition)</a:t>
            </a:r>
          </a:p>
          <a:p>
            <a:endParaRPr lang="en-US" dirty="0"/>
          </a:p>
          <a:p>
            <a:r>
              <a:rPr lang="en-US" b="1" dirty="0"/>
              <a:t>Code 600</a:t>
            </a:r>
          </a:p>
          <a:p>
            <a:pPr lvl="1"/>
            <a:r>
              <a:rPr lang="en-US" sz="2000" dirty="0"/>
              <a:t>Code has been deleted </a:t>
            </a:r>
          </a:p>
          <a:p>
            <a:pPr lvl="1"/>
            <a:r>
              <a:rPr lang="en-US" sz="2000" dirty="0"/>
              <a:t>Cases for 2018+ will be converted to </a:t>
            </a:r>
          </a:p>
          <a:p>
            <a:pPr lvl="2"/>
            <a:r>
              <a:rPr lang="en-US" sz="2000" dirty="0"/>
              <a:t>EOD PT 500 AND </a:t>
            </a:r>
          </a:p>
          <a:p>
            <a:pPr lvl="2"/>
            <a:r>
              <a:rPr lang="en-US" sz="2000" dirty="0"/>
              <a:t>EOD Mets 30 (if EOD Mets = 00, 10)</a:t>
            </a:r>
          </a:p>
          <a:p>
            <a:pPr lvl="2"/>
            <a:r>
              <a:rPr lang="en-US" sz="2000" dirty="0"/>
              <a:t>Edits will be updated for allowable values</a:t>
            </a:r>
          </a:p>
          <a:p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97872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8213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8CABBD9-4AB1-4E3D-57EA-CFFA3DF1FC1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From Toronto to Pediatric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9D0594-35AD-9DEC-793D-45D9722B27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2101" y="1548458"/>
            <a:ext cx="9993408" cy="4482653"/>
          </a:xfrm>
        </p:spPr>
        <p:txBody>
          <a:bodyPr>
            <a:normAutofit/>
          </a:bodyPr>
          <a:lstStyle/>
          <a:p>
            <a:r>
              <a:rPr lang="en-US" sz="2400" dirty="0"/>
              <a:t>Toronto not known in US</a:t>
            </a:r>
          </a:p>
          <a:p>
            <a:r>
              <a:rPr lang="en-US" sz="2400" dirty="0"/>
              <a:t>PDCS is a flexible, agile system that allows changes to be made in the input variables (to reflect the data sources available) and in the output variables (to ensure interoperability with multiple external systems)</a:t>
            </a:r>
          </a:p>
          <a:p>
            <a:pPr lvl="1"/>
            <a:r>
              <a:rPr lang="en-US" sz="2400" dirty="0"/>
              <a:t>Allows the US to expand their data collection of Pediatrics and AYA in the future without having to build a different data collection structure</a:t>
            </a:r>
          </a:p>
          <a:p>
            <a:r>
              <a:rPr lang="en-US" sz="2400" dirty="0"/>
              <a:t>PDCS not confined by definitions from Toronto Staging Guidelines and  able to incorporate multiple staging systems for Pediatric and AYA cancers-in other words, built for further expansion in the future</a:t>
            </a:r>
          </a:p>
          <a:p>
            <a:pPr lvl="1"/>
            <a:endParaRPr lang="en-US" sz="2400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9240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909CCA1-28D6-01BA-0FA2-019BF95CC63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dirty="0"/>
              <a:t>Toronto Paediatric Cancer Stage Guidelines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9B0496-621A-5CDB-A43E-095F34E092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Includes the following disease specific categories</a:t>
            </a:r>
          </a:p>
          <a:p>
            <a:endParaRPr lang="en-US" sz="240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CE949BD-0B5A-E9C5-53FC-3B06358238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502422"/>
              </p:ext>
            </p:extLst>
          </p:nvPr>
        </p:nvGraphicFramePr>
        <p:xfrm>
          <a:off x="872651" y="2292932"/>
          <a:ext cx="10152326" cy="336467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364122">
                  <a:extLst>
                    <a:ext uri="{9D8B030D-6E8A-4147-A177-3AD203B41FA5}">
                      <a16:colId xmlns:a16="http://schemas.microsoft.com/office/drawing/2014/main" val="1528343339"/>
                    </a:ext>
                  </a:extLst>
                </a:gridCol>
                <a:gridCol w="5788204">
                  <a:extLst>
                    <a:ext uri="{9D8B030D-6E8A-4147-A177-3AD203B41FA5}">
                      <a16:colId xmlns:a16="http://schemas.microsoft.com/office/drawing/2014/main" val="273470763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00"/>
                          </a:solidFill>
                          <a:effectLst/>
                        </a:rPr>
                        <a:t>Toronto Groupings</a:t>
                      </a:r>
                      <a:endParaRPr lang="en-US" sz="24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04900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</a:rPr>
                        <a:t>Acute Lymphoblastic Leukemia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</a:rPr>
                        <a:t>Ependymoma</a:t>
                      </a:r>
                      <a:endParaRPr lang="en-US" sz="2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346415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</a:rPr>
                        <a:t>Ewing sarcoma</a:t>
                      </a:r>
                      <a:endParaRPr lang="en-US" sz="2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</a:rPr>
                        <a:t>Germ cell tumors (testis and ovary)</a:t>
                      </a:r>
                      <a:endParaRPr lang="en-US" sz="2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456278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</a:rPr>
                        <a:t>Hepatoblastoma</a:t>
                      </a:r>
                      <a:endParaRPr lang="en-US" sz="2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</a:rPr>
                        <a:t>Hodgkin lymphoma</a:t>
                      </a:r>
                      <a:endParaRPr lang="en-US" sz="2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953501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</a:rPr>
                        <a:t>Medulloblastoma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</a:rPr>
                        <a:t>Neuroblastoma</a:t>
                      </a:r>
                      <a:endParaRPr lang="en-US" sz="2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696163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</a:rPr>
                        <a:t>Non-Hodgkin lymphoma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</a:rPr>
                        <a:t>Non-Rhabdomyosarcoma soft tissue sarcoma</a:t>
                      </a:r>
                      <a:endParaRPr lang="en-US" sz="2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335994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</a:rPr>
                        <a:t>Osteosarcoma</a:t>
                      </a:r>
                      <a:endParaRPr lang="en-US" sz="2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</a:rPr>
                        <a:t>Retinoblastoma</a:t>
                      </a:r>
                      <a:endParaRPr lang="en-US" sz="2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586041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</a:rPr>
                        <a:t>Rhabdomyosarcoma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</a:rPr>
                        <a:t>Wilms Tumor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082419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53438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48634F7-B334-02D5-ED7D-C598A232B35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Acute Lymphoblastic Leukemia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3AB3B6-2B9D-3DD5-CAB6-08918EAFCD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Ages: 00-19</a:t>
            </a:r>
          </a:p>
          <a:p>
            <a:r>
              <a:rPr lang="en-US" sz="2400" dirty="0"/>
              <a:t>Required for Toronto Staging</a:t>
            </a:r>
          </a:p>
          <a:p>
            <a:pPr lvl="1"/>
            <a:r>
              <a:rPr lang="en-US" sz="2400" dirty="0"/>
              <a:t>Pediatric Mets: CNS Involvement</a:t>
            </a:r>
          </a:p>
          <a:p>
            <a:r>
              <a:rPr lang="en-US" sz="2400" dirty="0"/>
              <a:t>Additional Data Items</a:t>
            </a:r>
          </a:p>
          <a:p>
            <a:pPr lvl="1"/>
            <a:r>
              <a:rPr lang="en-US" sz="2400" dirty="0"/>
              <a:t>Pediatric Regional Nodes = 888 (not applicable), Pediatric Mets = 88 (not applicable)</a:t>
            </a:r>
          </a:p>
          <a:p>
            <a:r>
              <a:rPr lang="en-US" sz="2400" dirty="0"/>
              <a:t>Pediatric SSDI: </a:t>
            </a:r>
          </a:p>
          <a:p>
            <a:pPr lvl="1"/>
            <a:r>
              <a:rPr lang="en-US" sz="2400" dirty="0"/>
              <a:t>White Blood Cell count</a:t>
            </a:r>
          </a:p>
          <a:p>
            <a:pPr lvl="1"/>
            <a:endParaRPr lang="en-US" sz="2400" dirty="0"/>
          </a:p>
          <a:p>
            <a:pPr marL="914400" lvl="2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880764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8D28238-1176-1110-E0A6-FA726731C6E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Hodgkin Lymphoma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EFC866-DEC4-A454-FB9F-02DEEC2165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6695" y="1490251"/>
            <a:ext cx="10069014" cy="4482653"/>
          </a:xfrm>
        </p:spPr>
        <p:txBody>
          <a:bodyPr>
            <a:normAutofit/>
          </a:bodyPr>
          <a:lstStyle/>
          <a:p>
            <a:r>
              <a:rPr lang="en-US" sz="2400" dirty="0"/>
              <a:t>Ages: 00-19</a:t>
            </a:r>
          </a:p>
          <a:p>
            <a:r>
              <a:rPr lang="en-US" sz="2400" dirty="0"/>
              <a:t>Required for Toronto Staging</a:t>
            </a:r>
          </a:p>
          <a:p>
            <a:pPr lvl="1"/>
            <a:r>
              <a:rPr lang="en-US" sz="2400" dirty="0"/>
              <a:t>Pediatric Primary Tumor (Ann Arbor Staging)</a:t>
            </a:r>
          </a:p>
          <a:p>
            <a:r>
              <a:rPr lang="en-US" sz="2400" dirty="0"/>
              <a:t>Additional Data Items</a:t>
            </a:r>
          </a:p>
          <a:p>
            <a:pPr lvl="1"/>
            <a:r>
              <a:rPr lang="en-US" sz="2400" dirty="0"/>
              <a:t>Pediatric Regional Nodes = 888 (not applicable), Pediatric Mets = 88 (not applicable) </a:t>
            </a:r>
          </a:p>
          <a:p>
            <a:r>
              <a:rPr lang="en-US" sz="2400" dirty="0"/>
              <a:t>Pediatric SSDIs: N/A</a:t>
            </a:r>
          </a:p>
          <a:p>
            <a:r>
              <a:rPr lang="en-US" sz="2400" dirty="0"/>
              <a:t>Regular SSDIs: B-symptoms</a:t>
            </a:r>
          </a:p>
        </p:txBody>
      </p:sp>
    </p:spTree>
    <p:extLst>
      <p:ext uri="{BB962C8B-B14F-4D97-AF65-F5344CB8AC3E}">
        <p14:creationId xmlns:p14="http://schemas.microsoft.com/office/powerpoint/2010/main" val="37606997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48634F7-B334-02D5-ED7D-C598A232B35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Non-Hodgkin Lymphoma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3AB3B6-2B9D-3DD5-CAB6-08918EAFCD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Ages: 00-19</a:t>
            </a:r>
          </a:p>
          <a:p>
            <a:r>
              <a:rPr lang="en-US" sz="2400" dirty="0"/>
              <a:t>4 separate schemas based on histology	</a:t>
            </a:r>
          </a:p>
          <a:p>
            <a:r>
              <a:rPr lang="en-US" sz="2400" dirty="0"/>
              <a:t>Required for Toronto Staging</a:t>
            </a:r>
          </a:p>
          <a:p>
            <a:pPr lvl="1"/>
            <a:r>
              <a:rPr lang="en-US" sz="2400" dirty="0"/>
              <a:t>Pediatric Primary Tumor: St Jude/Murphy Staging (Toronto Staging) </a:t>
            </a:r>
          </a:p>
          <a:p>
            <a:r>
              <a:rPr lang="en-US" sz="2400" dirty="0"/>
              <a:t>Additional Data Items</a:t>
            </a:r>
          </a:p>
          <a:p>
            <a:pPr lvl="1"/>
            <a:r>
              <a:rPr lang="en-US" sz="2400" dirty="0"/>
              <a:t>Pediatric Regional Nodes = 888 (not applicable), Pediatric Mets = 88 (not applicable) </a:t>
            </a:r>
          </a:p>
          <a:p>
            <a:r>
              <a:rPr lang="en-US" sz="2400" dirty="0"/>
              <a:t>Pediatric SSDIs: N/A</a:t>
            </a:r>
          </a:p>
          <a:p>
            <a:pPr marL="914400" lvl="2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21028898"/>
      </p:ext>
    </p:extLst>
  </p:cSld>
  <p:clrMapOvr>
    <a:masterClrMapping/>
  </p:clrMapOvr>
</p:sld>
</file>

<file path=ppt/theme/theme1.xml><?xml version="1.0" encoding="utf-8"?>
<a:theme xmlns:a="http://schemas.openxmlformats.org/drawingml/2006/main" name="NCI PPT Template 4x3 BLUE">
  <a:themeElements>
    <a:clrScheme name="NCI Colors Theme">
      <a:dk1>
        <a:srgbClr val="606060"/>
      </a:dk1>
      <a:lt1>
        <a:srgbClr val="FFFFFF"/>
      </a:lt1>
      <a:dk2>
        <a:srgbClr val="BB0E3D"/>
      </a:dk2>
      <a:lt2>
        <a:srgbClr val="FFFFFF"/>
      </a:lt2>
      <a:accent1>
        <a:srgbClr val="BB0E3D"/>
      </a:accent1>
      <a:accent2>
        <a:srgbClr val="606060"/>
      </a:accent2>
      <a:accent3>
        <a:srgbClr val="123E57"/>
      </a:accent3>
      <a:accent4>
        <a:srgbClr val="2A71A5"/>
      </a:accent4>
      <a:accent5>
        <a:srgbClr val="178DA9"/>
      </a:accent5>
      <a:accent6>
        <a:srgbClr val="009999"/>
      </a:accent6>
      <a:hlink>
        <a:srgbClr val="3F54C9"/>
      </a:hlink>
      <a:folHlink>
        <a:srgbClr val="60606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9a51aab9-4953-4f70-8b4a-c5990c3a1a0a">
      <UserInfo>
        <DisplayName>Hussey, Sarah (NIH/NCI) [C]</DisplayName>
        <AccountId>24</AccountId>
        <AccountType/>
      </UserInfo>
      <UserInfo>
        <DisplayName>Bryce.Geiling</DisplayName>
        <AccountId>22</AccountId>
        <AccountType/>
      </UserInfo>
      <UserInfo>
        <DisplayName>Adamo, Margaret (Peggy) (NIH/NCI) [E]</DisplayName>
        <AccountId>13</AccountId>
        <AccountType/>
      </UserInfo>
      <UserInfo>
        <DisplayName>Frye, Christine</DisplayName>
        <AccountId>23</AccountId>
        <AccountType/>
      </UserInfo>
      <UserInfo>
        <DisplayName>Murphy, Patricia (NIH/NCI) [E]</DisplayName>
        <AccountId>17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B6FA1DC3F5D3845BE38CAFE45821ED8" ma:contentTypeVersion="4" ma:contentTypeDescription="Create a new document." ma:contentTypeScope="" ma:versionID="22865f9e71f6b4dc86a18e1ccc591efe">
  <xsd:schema xmlns:xsd="http://www.w3.org/2001/XMLSchema" xmlns:xs="http://www.w3.org/2001/XMLSchema" xmlns:p="http://schemas.microsoft.com/office/2006/metadata/properties" xmlns:ns2="dbb1b61c-718a-4412-84be-1be13d2af308" xmlns:ns3="9a51aab9-4953-4f70-8b4a-c5990c3a1a0a" targetNamespace="http://schemas.microsoft.com/office/2006/metadata/properties" ma:root="true" ma:fieldsID="29f367018dc612cb1e090f7f2d70365e" ns2:_="" ns3:_="">
    <xsd:import namespace="dbb1b61c-718a-4412-84be-1be13d2af308"/>
    <xsd:import namespace="9a51aab9-4953-4f70-8b4a-c5990c3a1a0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b1b61c-718a-4412-84be-1be13d2af3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51aab9-4953-4f70-8b4a-c5990c3a1a0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149A1F6-31BD-4805-B18F-AE7D058E2F85}">
  <ds:schemaRefs>
    <ds:schemaRef ds:uri="http://schemas.microsoft.com/office/2006/metadata/properties"/>
    <ds:schemaRef ds:uri="http://schemas.microsoft.com/office/infopath/2007/PartnerControls"/>
    <ds:schemaRef ds:uri="9a51aab9-4953-4f70-8b4a-c5990c3a1a0a"/>
  </ds:schemaRefs>
</ds:datastoreItem>
</file>

<file path=customXml/itemProps2.xml><?xml version="1.0" encoding="utf-8"?>
<ds:datastoreItem xmlns:ds="http://schemas.openxmlformats.org/officeDocument/2006/customXml" ds:itemID="{41BA332B-A33A-4CD7-8125-C16B972044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bb1b61c-718a-4412-84be-1be13d2af308"/>
    <ds:schemaRef ds:uri="9a51aab9-4953-4f70-8b4a-c5990c3a1a0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62F01AF-846D-429F-8A75-96253B543CF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Blue_Presentation_Template_2015</Template>
  <TotalTime>102</TotalTime>
  <Words>2340</Words>
  <Application>Microsoft Office PowerPoint</Application>
  <PresentationFormat>Widescreen</PresentationFormat>
  <Paragraphs>315</Paragraphs>
  <Slides>41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8" baseType="lpstr">
      <vt:lpstr>Arial</vt:lpstr>
      <vt:lpstr>Calibri</vt:lpstr>
      <vt:lpstr>SapientCentroSlab-Light</vt:lpstr>
      <vt:lpstr>Symbol</vt:lpstr>
      <vt:lpstr>Times New Roman</vt:lpstr>
      <vt:lpstr>Wingdings</vt:lpstr>
      <vt:lpstr>NCI PPT Template 4x3 BLUE</vt:lpstr>
      <vt:lpstr>Vendors Meeting</vt:lpstr>
      <vt:lpstr>Pediatric Data  Collection System &amp; Toronto Staging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PTLD Reportability Changes</vt:lpstr>
      <vt:lpstr>PowerPoint Presentation</vt:lpstr>
      <vt:lpstr>PowerPoint Presentation</vt:lpstr>
      <vt:lpstr>PowerPoint Presentation</vt:lpstr>
      <vt:lpstr>PTLD Data item</vt:lpstr>
      <vt:lpstr>PD-L1</vt:lpstr>
      <vt:lpstr>PowerPoint Presentation</vt:lpstr>
      <vt:lpstr>PD-L1 data item</vt:lpstr>
      <vt:lpstr>Conversions</vt:lpstr>
      <vt:lpstr>Death Certificate Only (DCO) conversions</vt:lpstr>
      <vt:lpstr>Death Certificate Only (DCO) conversions</vt:lpstr>
      <vt:lpstr>DCO Conversion details</vt:lpstr>
      <vt:lpstr>EOD conversion</vt:lpstr>
      <vt:lpstr>EOD Conversion details</vt:lpstr>
      <vt:lpstr>Benign/Borderline brain conversions</vt:lpstr>
      <vt:lpstr>Benign/Borderline Conversion details</vt:lpstr>
      <vt:lpstr>Benign/Borderline Conversion details</vt:lpstr>
      <vt:lpstr>EOD Appendix Schema (8th edition and Version 9)</vt:lpstr>
      <vt:lpstr>PowerPoint Presentation</vt:lpstr>
    </vt:vector>
  </TitlesOfParts>
  <Company>Sapient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Hussey, Sarah (NIH/NCI) [C]</dc:creator>
  <cp:lastModifiedBy>Ruhl, Jennifer (NIH/NCI) [E]</cp:lastModifiedBy>
  <cp:revision>9</cp:revision>
  <dcterms:created xsi:type="dcterms:W3CDTF">2021-08-06T16:57:11Z</dcterms:created>
  <dcterms:modified xsi:type="dcterms:W3CDTF">2024-05-08T12:46:21Z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Jive_LatestUserAccountName">
    <vt:lpwstr>ctompk</vt:lpwstr>
  </property>
  <property fmtid="{D5CDD505-2E9C-101B-9397-08002B2CF9AE}" pid="3" name="Offisync_UpdateToken">
    <vt:lpwstr>6</vt:lpwstr>
  </property>
  <property fmtid="{D5CDD505-2E9C-101B-9397-08002B2CF9AE}" pid="4" name="Jive_VersionGuid">
    <vt:lpwstr>52528687-c425-4c02-aa36-9dee618be8dc</vt:lpwstr>
  </property>
  <property fmtid="{D5CDD505-2E9C-101B-9397-08002B2CF9AE}" pid="5" name="Offisync_ProviderInitializationData">
    <vt:lpwstr>https://vox.sapient.com</vt:lpwstr>
  </property>
  <property fmtid="{D5CDD505-2E9C-101B-9397-08002B2CF9AE}" pid="6" name="Offisync_ServerID">
    <vt:lpwstr>2a760b3e-54a5-418b-9dd9-555cd32dea45</vt:lpwstr>
  </property>
  <property fmtid="{D5CDD505-2E9C-101B-9397-08002B2CF9AE}" pid="7" name="Offisync_UniqueId">
    <vt:lpwstr>79519</vt:lpwstr>
  </property>
  <property fmtid="{D5CDD505-2E9C-101B-9397-08002B2CF9AE}" pid="8" name="ContentTypeId">
    <vt:lpwstr>0x010100FB6FA1DC3F5D3845BE38CAFE45821ED8</vt:lpwstr>
  </property>
</Properties>
</file>