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5"/>
  </p:notesMasterIdLst>
  <p:sldIdLst>
    <p:sldId id="256" r:id="rId2"/>
    <p:sldId id="259" r:id="rId3"/>
    <p:sldId id="273" r:id="rId4"/>
    <p:sldId id="274" r:id="rId5"/>
    <p:sldId id="276" r:id="rId6"/>
    <p:sldId id="281" r:id="rId7"/>
    <p:sldId id="290" r:id="rId8"/>
    <p:sldId id="291" r:id="rId9"/>
    <p:sldId id="292" r:id="rId10"/>
    <p:sldId id="293" r:id="rId11"/>
    <p:sldId id="294" r:id="rId12"/>
    <p:sldId id="286" r:id="rId13"/>
    <p:sldId id="287" r:id="rId14"/>
    <p:sldId id="284" r:id="rId15"/>
    <p:sldId id="277" r:id="rId16"/>
    <p:sldId id="280" r:id="rId17"/>
    <p:sldId id="299" r:id="rId18"/>
    <p:sldId id="300" r:id="rId19"/>
    <p:sldId id="301" r:id="rId20"/>
    <p:sldId id="302" r:id="rId21"/>
    <p:sldId id="303" r:id="rId22"/>
    <p:sldId id="304" r:id="rId23"/>
    <p:sldId id="306" r:id="rId24"/>
    <p:sldId id="305" r:id="rId25"/>
    <p:sldId id="307" r:id="rId26"/>
    <p:sldId id="308" r:id="rId27"/>
    <p:sldId id="310" r:id="rId28"/>
    <p:sldId id="311" r:id="rId29"/>
    <p:sldId id="309" r:id="rId30"/>
    <p:sldId id="289" r:id="rId31"/>
    <p:sldId id="297" r:id="rId32"/>
    <p:sldId id="261"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4" autoAdjust="0"/>
    <p:restoredTop sz="80615" autoAdjust="0"/>
  </p:normalViewPr>
  <p:slideViewPr>
    <p:cSldViewPr snapToGrid="0">
      <p:cViewPr varScale="1">
        <p:scale>
          <a:sx n="132" d="100"/>
          <a:sy n="132" d="100"/>
        </p:scale>
        <p:origin x="1096"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1160E3-4977-48B7-85A6-52F93B5C9EED}" type="datetimeFigureOut">
              <a:rPr lang="en-US" smtClean="0"/>
              <a:t>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C7C973-9255-4976-98C6-F70F31B7061B}" type="slidenum">
              <a:rPr lang="en-US" smtClean="0"/>
              <a:t>‹#›</a:t>
            </a:fld>
            <a:endParaRPr lang="en-US"/>
          </a:p>
        </p:txBody>
      </p:sp>
    </p:spTree>
    <p:extLst>
      <p:ext uri="{BB962C8B-B14F-4D97-AF65-F5344CB8AC3E}">
        <p14:creationId xmlns:p14="http://schemas.microsoft.com/office/powerpoint/2010/main" val="3999429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haring.nih.gov/sites/default/files/flmngr/Data%20Use%20Certification%20Agreement.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haring.nih.gov/sites/default/files/flmngr/Genomic_Data_User_Code_of_Conduct.pdf"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sharing.nih.gov/sites/default/files/flmngr/NIH_Best_Practices_for_Controlled-Access_Data_Subject_to_the_NIH_GDS_Policy.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haring.nih.gov/sites/default/files/flmngr/Genomic_Data_User_Code_of_Conduct.pdf"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sharing.nih.gov/sites/default/files/flmngr/NIH_Best_Practices_for_Controlled-Access_Data_Subject_to_the_NIH_GDS_Policy.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“Investigators should submit large-scale human genomic data as well as relevant associated data (e.g., phenotype and exposure data) to an NIH-designated data repository in a timely manner.  Investigators should also submit any information necessary to interpret the submitted genomic data, such as study protocols, data instruments, and survey tools.”</a:t>
            </a:r>
          </a:p>
          <a:p>
            <a:r>
              <a:rPr lang="en-US" dirty="0"/>
              <a:t>-Genomic data generated using NIH funds</a:t>
            </a:r>
          </a:p>
          <a:p>
            <a:r>
              <a:rPr lang="en-US" dirty="0"/>
              <a:t>-Relevant associated data (e.g., phenotype and exposure data)</a:t>
            </a:r>
          </a:p>
          <a:p>
            <a:r>
              <a:rPr lang="en-US" dirty="0"/>
              <a:t>-information necessary to interpret the submitted genomic data, such as study protocols, data instruments, and survey tools.</a:t>
            </a:r>
          </a:p>
          <a:p>
            <a:endParaRPr lang="en-US" dirty="0"/>
          </a:p>
        </p:txBody>
      </p:sp>
      <p:sp>
        <p:nvSpPr>
          <p:cNvPr id="4" name="Slide Number Placeholder 3"/>
          <p:cNvSpPr>
            <a:spLocks noGrp="1"/>
          </p:cNvSpPr>
          <p:nvPr>
            <p:ph type="sldNum" sz="quarter" idx="5"/>
          </p:nvPr>
        </p:nvSpPr>
        <p:spPr/>
        <p:txBody>
          <a:bodyPr/>
          <a:lstStyle/>
          <a:p>
            <a:fld id="{6CC7C973-9255-4976-98C6-F70F31B7061B}" type="slidenum">
              <a:rPr lang="en-US" smtClean="0"/>
              <a:t>4</a:t>
            </a:fld>
            <a:endParaRPr lang="en-US"/>
          </a:p>
        </p:txBody>
      </p:sp>
    </p:spTree>
    <p:extLst>
      <p:ext uri="{BB962C8B-B14F-4D97-AF65-F5344CB8AC3E}">
        <p14:creationId xmlns:p14="http://schemas.microsoft.com/office/powerpoint/2010/main" val="317251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https://www.ncbi.nlm.nih.gov/books/NBK570242/#DAreq_ControlledAcc.how_can_i_find_so_an</a:t>
            </a:r>
          </a:p>
        </p:txBody>
      </p:sp>
      <p:sp>
        <p:nvSpPr>
          <p:cNvPr id="4" name="Slide Number Placeholder 3"/>
          <p:cNvSpPr>
            <a:spLocks noGrp="1"/>
          </p:cNvSpPr>
          <p:nvPr>
            <p:ph type="sldNum" sz="quarter" idx="5"/>
          </p:nvPr>
        </p:nvSpPr>
        <p:spPr/>
        <p:txBody>
          <a:bodyPr/>
          <a:lstStyle/>
          <a:p>
            <a:fld id="{6CC7C973-9255-4976-98C6-F70F31B7061B}" type="slidenum">
              <a:rPr lang="en-US" smtClean="0"/>
              <a:t>15</a:t>
            </a:fld>
            <a:endParaRPr lang="en-US"/>
          </a:p>
        </p:txBody>
      </p:sp>
    </p:spTree>
    <p:extLst>
      <p:ext uri="{BB962C8B-B14F-4D97-AF65-F5344CB8AC3E}">
        <p14:creationId xmlns:p14="http://schemas.microsoft.com/office/powerpoint/2010/main" val="3320108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https://sharing.nih.gov/sites/default/files/flmngr/Data Use Certification Agreement.pdf</a:t>
            </a:r>
            <a:endParaRPr lang="en-US" dirty="0"/>
          </a:p>
        </p:txBody>
      </p:sp>
      <p:sp>
        <p:nvSpPr>
          <p:cNvPr id="4" name="Slide Number Placeholder 3"/>
          <p:cNvSpPr>
            <a:spLocks noGrp="1"/>
          </p:cNvSpPr>
          <p:nvPr>
            <p:ph type="sldNum" sz="quarter" idx="5"/>
          </p:nvPr>
        </p:nvSpPr>
        <p:spPr/>
        <p:txBody>
          <a:bodyPr/>
          <a:lstStyle/>
          <a:p>
            <a:fld id="{6CC7C973-9255-4976-98C6-F70F31B7061B}" type="slidenum">
              <a:rPr lang="en-US" smtClean="0"/>
              <a:t>20</a:t>
            </a:fld>
            <a:endParaRPr lang="en-US"/>
          </a:p>
        </p:txBody>
      </p:sp>
    </p:spTree>
    <p:extLst>
      <p:ext uri="{BB962C8B-B14F-4D97-AF65-F5344CB8AC3E}">
        <p14:creationId xmlns:p14="http://schemas.microsoft.com/office/powerpoint/2010/main" val="2309781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https://sharing.nih.gov/sites/default/files/flmngr/Genomic_Data_User_Code_of_Conduct.pdf</a:t>
            </a:r>
            <a:endParaRPr lang="en-US" dirty="0"/>
          </a:p>
          <a:p>
            <a:r>
              <a:rPr lang="en-US" dirty="0">
                <a:hlinkClick r:id="rId4"/>
              </a:rPr>
              <a:t>https://sharing.nih.gov/sites/default/files/flmngr/NIH_Best_Practices_for_Controlled-Access_Data_Subject_to_the_NIH_GDS_Policy.pdf</a:t>
            </a:r>
            <a:endParaRPr lang="en-US" dirty="0"/>
          </a:p>
        </p:txBody>
      </p:sp>
      <p:sp>
        <p:nvSpPr>
          <p:cNvPr id="4" name="Slide Number Placeholder 3"/>
          <p:cNvSpPr>
            <a:spLocks noGrp="1"/>
          </p:cNvSpPr>
          <p:nvPr>
            <p:ph type="sldNum" sz="quarter" idx="5"/>
          </p:nvPr>
        </p:nvSpPr>
        <p:spPr/>
        <p:txBody>
          <a:bodyPr/>
          <a:lstStyle/>
          <a:p>
            <a:fld id="{6CC7C973-9255-4976-98C6-F70F31B7061B}" type="slidenum">
              <a:rPr lang="en-US" smtClean="0"/>
              <a:t>30</a:t>
            </a:fld>
            <a:endParaRPr lang="en-US"/>
          </a:p>
        </p:txBody>
      </p:sp>
    </p:spTree>
    <p:extLst>
      <p:ext uri="{BB962C8B-B14F-4D97-AF65-F5344CB8AC3E}">
        <p14:creationId xmlns:p14="http://schemas.microsoft.com/office/powerpoint/2010/main" val="1654174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https://sharing.nih.gov/sites/default/files/flmngr/Genomic_Data_User_Code_of_Conduct.pdf</a:t>
            </a:r>
            <a:endParaRPr lang="en-US" dirty="0"/>
          </a:p>
          <a:p>
            <a:r>
              <a:rPr lang="en-US" dirty="0">
                <a:hlinkClick r:id="rId4"/>
              </a:rPr>
              <a:t>https://sharing.nih.gov/sites/default/files/flmngr/NIH_Best_Practices_for_Controlled-Access_Data_Subject_to_the_NIH_GDS_Policy.pdf</a:t>
            </a:r>
            <a:endParaRPr lang="en-US" dirty="0"/>
          </a:p>
        </p:txBody>
      </p:sp>
      <p:sp>
        <p:nvSpPr>
          <p:cNvPr id="4" name="Slide Number Placeholder 3"/>
          <p:cNvSpPr>
            <a:spLocks noGrp="1"/>
          </p:cNvSpPr>
          <p:nvPr>
            <p:ph type="sldNum" sz="quarter" idx="5"/>
          </p:nvPr>
        </p:nvSpPr>
        <p:spPr/>
        <p:txBody>
          <a:bodyPr/>
          <a:lstStyle/>
          <a:p>
            <a:fld id="{6CC7C973-9255-4976-98C6-F70F31B7061B}" type="slidenum">
              <a:rPr lang="en-US" smtClean="0"/>
              <a:t>31</a:t>
            </a:fld>
            <a:endParaRPr lang="en-US"/>
          </a:p>
        </p:txBody>
      </p:sp>
    </p:spTree>
    <p:extLst>
      <p:ext uri="{BB962C8B-B14F-4D97-AF65-F5344CB8AC3E}">
        <p14:creationId xmlns:p14="http://schemas.microsoft.com/office/powerpoint/2010/main" val="877468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https://grants.nih.gov/grants/guide/notice-files/NOT-OD-22-213.html</a:t>
            </a:r>
          </a:p>
        </p:txBody>
      </p:sp>
      <p:sp>
        <p:nvSpPr>
          <p:cNvPr id="4" name="Slide Number Placeholder 3"/>
          <p:cNvSpPr>
            <a:spLocks noGrp="1"/>
          </p:cNvSpPr>
          <p:nvPr>
            <p:ph type="sldNum" sz="quarter" idx="5"/>
          </p:nvPr>
        </p:nvSpPr>
        <p:spPr/>
        <p:txBody>
          <a:bodyPr/>
          <a:lstStyle/>
          <a:p>
            <a:fld id="{6CC7C973-9255-4976-98C6-F70F31B7061B}" type="slidenum">
              <a:rPr lang="en-US" smtClean="0"/>
              <a:t>5</a:t>
            </a:fld>
            <a:endParaRPr lang="en-US"/>
          </a:p>
        </p:txBody>
      </p:sp>
    </p:spTree>
    <p:extLst>
      <p:ext uri="{BB962C8B-B14F-4D97-AF65-F5344CB8AC3E}">
        <p14:creationId xmlns:p14="http://schemas.microsoft.com/office/powerpoint/2010/main" val="1361805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https://sharing.nih.gov/genomic-data-sharing-policy/institutional-certifications/about-institutional-certifications</a:t>
            </a:r>
          </a:p>
        </p:txBody>
      </p:sp>
      <p:sp>
        <p:nvSpPr>
          <p:cNvPr id="4" name="Slide Number Placeholder 3"/>
          <p:cNvSpPr>
            <a:spLocks noGrp="1"/>
          </p:cNvSpPr>
          <p:nvPr>
            <p:ph type="sldNum" sz="quarter" idx="5"/>
          </p:nvPr>
        </p:nvSpPr>
        <p:spPr/>
        <p:txBody>
          <a:bodyPr/>
          <a:lstStyle/>
          <a:p>
            <a:fld id="{6CC7C973-9255-4976-98C6-F70F31B7061B}" type="slidenum">
              <a:rPr lang="en-US" smtClean="0"/>
              <a:t>6</a:t>
            </a:fld>
            <a:endParaRPr lang="en-US"/>
          </a:p>
        </p:txBody>
      </p:sp>
    </p:spTree>
    <p:extLst>
      <p:ext uri="{BB962C8B-B14F-4D97-AF65-F5344CB8AC3E}">
        <p14:creationId xmlns:p14="http://schemas.microsoft.com/office/powerpoint/2010/main" val="1100111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https://sharing.nih.gov/genomic-data-sharing-policy/institutional-certifications/about-institutional-certifications</a:t>
            </a:r>
          </a:p>
        </p:txBody>
      </p:sp>
      <p:sp>
        <p:nvSpPr>
          <p:cNvPr id="4" name="Slide Number Placeholder 3"/>
          <p:cNvSpPr>
            <a:spLocks noGrp="1"/>
          </p:cNvSpPr>
          <p:nvPr>
            <p:ph type="sldNum" sz="quarter" idx="5"/>
          </p:nvPr>
        </p:nvSpPr>
        <p:spPr/>
        <p:txBody>
          <a:bodyPr/>
          <a:lstStyle/>
          <a:p>
            <a:fld id="{6CC7C973-9255-4976-98C6-F70F31B7061B}" type="slidenum">
              <a:rPr lang="en-US" smtClean="0"/>
              <a:t>7</a:t>
            </a:fld>
            <a:endParaRPr lang="en-US"/>
          </a:p>
        </p:txBody>
      </p:sp>
    </p:spTree>
    <p:extLst>
      <p:ext uri="{BB962C8B-B14F-4D97-AF65-F5344CB8AC3E}">
        <p14:creationId xmlns:p14="http://schemas.microsoft.com/office/powerpoint/2010/main" val="2413094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https://sharing.nih.gov/genomic-data-sharing-policy/institutional-certifications/about-institutional-certifications</a:t>
            </a:r>
          </a:p>
        </p:txBody>
      </p:sp>
      <p:sp>
        <p:nvSpPr>
          <p:cNvPr id="4" name="Slide Number Placeholder 3"/>
          <p:cNvSpPr>
            <a:spLocks noGrp="1"/>
          </p:cNvSpPr>
          <p:nvPr>
            <p:ph type="sldNum" sz="quarter" idx="5"/>
          </p:nvPr>
        </p:nvSpPr>
        <p:spPr/>
        <p:txBody>
          <a:bodyPr/>
          <a:lstStyle/>
          <a:p>
            <a:fld id="{6CC7C973-9255-4976-98C6-F70F31B7061B}" type="slidenum">
              <a:rPr lang="en-US" smtClean="0"/>
              <a:t>8</a:t>
            </a:fld>
            <a:endParaRPr lang="en-US"/>
          </a:p>
        </p:txBody>
      </p:sp>
    </p:spTree>
    <p:extLst>
      <p:ext uri="{BB962C8B-B14F-4D97-AF65-F5344CB8AC3E}">
        <p14:creationId xmlns:p14="http://schemas.microsoft.com/office/powerpoint/2010/main" val="2679409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https://sharing.nih.gov/genomic-data-sharing-policy/institutional-certifications/about-institutional-certifications</a:t>
            </a:r>
          </a:p>
        </p:txBody>
      </p:sp>
      <p:sp>
        <p:nvSpPr>
          <p:cNvPr id="4" name="Slide Number Placeholder 3"/>
          <p:cNvSpPr>
            <a:spLocks noGrp="1"/>
          </p:cNvSpPr>
          <p:nvPr>
            <p:ph type="sldNum" sz="quarter" idx="5"/>
          </p:nvPr>
        </p:nvSpPr>
        <p:spPr/>
        <p:txBody>
          <a:bodyPr/>
          <a:lstStyle/>
          <a:p>
            <a:fld id="{6CC7C973-9255-4976-98C6-F70F31B7061B}" type="slidenum">
              <a:rPr lang="en-US" smtClean="0"/>
              <a:t>9</a:t>
            </a:fld>
            <a:endParaRPr lang="en-US"/>
          </a:p>
        </p:txBody>
      </p:sp>
    </p:spTree>
    <p:extLst>
      <p:ext uri="{BB962C8B-B14F-4D97-AF65-F5344CB8AC3E}">
        <p14:creationId xmlns:p14="http://schemas.microsoft.com/office/powerpoint/2010/main" val="4000142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https://sharing.nih.gov/genomic-data-sharing-policy/institutional-certifications/about-institutional-certifications</a:t>
            </a:r>
          </a:p>
        </p:txBody>
      </p:sp>
      <p:sp>
        <p:nvSpPr>
          <p:cNvPr id="4" name="Slide Number Placeholder 3"/>
          <p:cNvSpPr>
            <a:spLocks noGrp="1"/>
          </p:cNvSpPr>
          <p:nvPr>
            <p:ph type="sldNum" sz="quarter" idx="5"/>
          </p:nvPr>
        </p:nvSpPr>
        <p:spPr/>
        <p:txBody>
          <a:bodyPr/>
          <a:lstStyle/>
          <a:p>
            <a:fld id="{6CC7C973-9255-4976-98C6-F70F31B7061B}" type="slidenum">
              <a:rPr lang="en-US" smtClean="0"/>
              <a:t>10</a:t>
            </a:fld>
            <a:endParaRPr lang="en-US"/>
          </a:p>
        </p:txBody>
      </p:sp>
    </p:spTree>
    <p:extLst>
      <p:ext uri="{BB962C8B-B14F-4D97-AF65-F5344CB8AC3E}">
        <p14:creationId xmlns:p14="http://schemas.microsoft.com/office/powerpoint/2010/main" val="3123045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https://sharing.nih.gov/genomic-data-sharing-policy/institutional-certifications/about-institutional-certifications</a:t>
            </a:r>
          </a:p>
        </p:txBody>
      </p:sp>
      <p:sp>
        <p:nvSpPr>
          <p:cNvPr id="4" name="Slide Number Placeholder 3"/>
          <p:cNvSpPr>
            <a:spLocks noGrp="1"/>
          </p:cNvSpPr>
          <p:nvPr>
            <p:ph type="sldNum" sz="quarter" idx="5"/>
          </p:nvPr>
        </p:nvSpPr>
        <p:spPr/>
        <p:txBody>
          <a:bodyPr/>
          <a:lstStyle/>
          <a:p>
            <a:fld id="{6CC7C973-9255-4976-98C6-F70F31B7061B}" type="slidenum">
              <a:rPr lang="en-US" smtClean="0"/>
              <a:t>11</a:t>
            </a:fld>
            <a:endParaRPr lang="en-US"/>
          </a:p>
        </p:txBody>
      </p:sp>
    </p:spTree>
    <p:extLst>
      <p:ext uri="{BB962C8B-B14F-4D97-AF65-F5344CB8AC3E}">
        <p14:creationId xmlns:p14="http://schemas.microsoft.com/office/powerpoint/2010/main" val="2732361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that the identities of research subjects cannot be readily ascertained with the data</a:t>
            </a:r>
          </a:p>
          <a:p>
            <a:r>
              <a:rPr lang="en-US" dirty="0"/>
              <a:t>strip the data of identifiers </a:t>
            </a:r>
          </a:p>
          <a:p>
            <a:endParaRPr lang="en-US" dirty="0"/>
          </a:p>
          <a:p>
            <a:r>
              <a:rPr lang="en-US" dirty="0"/>
              <a:t>https://grants.nih.gov/grants/guide/notice-files/NOT-OD-22-213.html</a:t>
            </a:r>
          </a:p>
        </p:txBody>
      </p:sp>
      <p:sp>
        <p:nvSpPr>
          <p:cNvPr id="4" name="Slide Number Placeholder 3"/>
          <p:cNvSpPr>
            <a:spLocks noGrp="1"/>
          </p:cNvSpPr>
          <p:nvPr>
            <p:ph type="sldNum" sz="quarter" idx="5"/>
          </p:nvPr>
        </p:nvSpPr>
        <p:spPr/>
        <p:txBody>
          <a:bodyPr/>
          <a:lstStyle/>
          <a:p>
            <a:fld id="{6CC7C973-9255-4976-98C6-F70F31B7061B}" type="slidenum">
              <a:rPr lang="en-US" smtClean="0"/>
              <a:t>12</a:t>
            </a:fld>
            <a:endParaRPr lang="en-US"/>
          </a:p>
        </p:txBody>
      </p:sp>
    </p:spTree>
    <p:extLst>
      <p:ext uri="{BB962C8B-B14F-4D97-AF65-F5344CB8AC3E}">
        <p14:creationId xmlns:p14="http://schemas.microsoft.com/office/powerpoint/2010/main" val="351821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99E79BB-10DC-459A-AC39-2B8889CFBF2C}"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39EEA-CD26-4811-BA80-B8C2F34BC803}"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0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9E79BB-10DC-459A-AC39-2B8889CFBF2C}"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39EEA-CD26-4811-BA80-B8C2F34BC803}" type="slidenum">
              <a:rPr lang="en-US" smtClean="0"/>
              <a:t>‹#›</a:t>
            </a:fld>
            <a:endParaRPr lang="en-US"/>
          </a:p>
        </p:txBody>
      </p:sp>
    </p:spTree>
    <p:extLst>
      <p:ext uri="{BB962C8B-B14F-4D97-AF65-F5344CB8AC3E}">
        <p14:creationId xmlns:p14="http://schemas.microsoft.com/office/powerpoint/2010/main" val="1842500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9E79BB-10DC-459A-AC39-2B8889CFBF2C}"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39EEA-CD26-4811-BA80-B8C2F34BC803}"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39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9E79BB-10DC-459A-AC39-2B8889CFBF2C}"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39EEA-CD26-4811-BA80-B8C2F34BC803}" type="slidenum">
              <a:rPr lang="en-US" smtClean="0"/>
              <a:t>‹#›</a:t>
            </a:fld>
            <a:endParaRPr lang="en-US"/>
          </a:p>
        </p:txBody>
      </p:sp>
    </p:spTree>
    <p:extLst>
      <p:ext uri="{BB962C8B-B14F-4D97-AF65-F5344CB8AC3E}">
        <p14:creationId xmlns:p14="http://schemas.microsoft.com/office/powerpoint/2010/main" val="4102103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9E79BB-10DC-459A-AC39-2B8889CFBF2C}"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39EEA-CD26-4811-BA80-B8C2F34BC803}"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474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9E79BB-10DC-459A-AC39-2B8889CFBF2C}"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39EEA-CD26-4811-BA80-B8C2F34BC803}" type="slidenum">
              <a:rPr lang="en-US" smtClean="0"/>
              <a:t>‹#›</a:t>
            </a:fld>
            <a:endParaRPr lang="en-US"/>
          </a:p>
        </p:txBody>
      </p:sp>
    </p:spTree>
    <p:extLst>
      <p:ext uri="{BB962C8B-B14F-4D97-AF65-F5344CB8AC3E}">
        <p14:creationId xmlns:p14="http://schemas.microsoft.com/office/powerpoint/2010/main" val="104383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9E79BB-10DC-459A-AC39-2B8889CFBF2C}" type="datetimeFigureOut">
              <a:rPr lang="en-US" smtClean="0"/>
              <a:t>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39EEA-CD26-4811-BA80-B8C2F34BC803}" type="slidenum">
              <a:rPr lang="en-US" smtClean="0"/>
              <a:t>‹#›</a:t>
            </a:fld>
            <a:endParaRPr lang="en-US"/>
          </a:p>
        </p:txBody>
      </p:sp>
    </p:spTree>
    <p:extLst>
      <p:ext uri="{BB962C8B-B14F-4D97-AF65-F5344CB8AC3E}">
        <p14:creationId xmlns:p14="http://schemas.microsoft.com/office/powerpoint/2010/main" val="1964164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9E79BB-10DC-459A-AC39-2B8889CFBF2C}" type="datetimeFigureOut">
              <a:rPr lang="en-US" smtClean="0"/>
              <a:t>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39EEA-CD26-4811-BA80-B8C2F34BC803}" type="slidenum">
              <a:rPr lang="en-US" smtClean="0"/>
              <a:t>‹#›</a:t>
            </a:fld>
            <a:endParaRPr lang="en-US"/>
          </a:p>
        </p:txBody>
      </p:sp>
    </p:spTree>
    <p:extLst>
      <p:ext uri="{BB962C8B-B14F-4D97-AF65-F5344CB8AC3E}">
        <p14:creationId xmlns:p14="http://schemas.microsoft.com/office/powerpoint/2010/main" val="2308741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E79BB-10DC-459A-AC39-2B8889CFBF2C}" type="datetimeFigureOut">
              <a:rPr lang="en-US" smtClean="0"/>
              <a:t>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39EEA-CD26-4811-BA80-B8C2F34BC803}" type="slidenum">
              <a:rPr lang="en-US" smtClean="0"/>
              <a:t>‹#›</a:t>
            </a:fld>
            <a:endParaRPr lang="en-US"/>
          </a:p>
        </p:txBody>
      </p:sp>
    </p:spTree>
    <p:extLst>
      <p:ext uri="{BB962C8B-B14F-4D97-AF65-F5344CB8AC3E}">
        <p14:creationId xmlns:p14="http://schemas.microsoft.com/office/powerpoint/2010/main" val="361800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9E79BB-10DC-459A-AC39-2B8889CFBF2C}"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39EEA-CD26-4811-BA80-B8C2F34BC803}" type="slidenum">
              <a:rPr lang="en-US" smtClean="0"/>
              <a:t>‹#›</a:t>
            </a:fld>
            <a:endParaRPr lang="en-US"/>
          </a:p>
        </p:txBody>
      </p:sp>
    </p:spTree>
    <p:extLst>
      <p:ext uri="{BB962C8B-B14F-4D97-AF65-F5344CB8AC3E}">
        <p14:creationId xmlns:p14="http://schemas.microsoft.com/office/powerpoint/2010/main" val="356009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9E79BB-10DC-459A-AC39-2B8889CFBF2C}"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39EEA-CD26-4811-BA80-B8C2F34BC803}"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775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99E79BB-10DC-459A-AC39-2B8889CFBF2C}" type="datetimeFigureOut">
              <a:rPr lang="en-US" smtClean="0"/>
              <a:t>2/9/2023</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B8139EEA-CD26-4811-BA80-B8C2F34BC803}"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70823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harlisse.caga-anan@nih.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grants.nih.gov/grants/guide/notice-files/NOT-OD-22-213.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ncbi.nlm.nih.gov/gap/docs/submissionguide/#6-what-do-i-need-to-know-about-p"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www.ncbi.nlm.nih.gov/gap/docs/submissionguide/#hipaaglos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sharing.nih.gov/sites/default/files/flmngr/Data%20Use%20Certification%20Agreement.pdf"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sharing.nih.gov/sites/default/files/flmngr/Data%20Use%20Certification%20Agreement.pdf"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sharing.nih.gov/sites/default/files/flmngr/Data%20Use%20Certification%20Agreement.pdf"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sharing.nih.gov/sites/default/files/flmngr/Data%20Use%20Certification%20Agreement.pdf"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haring.nih.gov/sites/default/files/flmngr/Data%20Use%20Certification%20Agreement.pd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sharing.nih.gov/sites/default/files/flmngr/Data%20Use%20Certification%20Agreement.pdf"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sharing.nih.gov/sites/default/files/flmngr/Data%20Use%20Certification%20Agreement.pdf"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sharing.nih.gov/sites/default/files/flmngr/Data%20Use%20Certification%20Agreement.pdf"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sharing.nih.gov/sites/default/files/flmngr/Data%20Use%20Certification%20Agreement.pdf"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sharing.nih.gov/sites/default/files/flmngr/Data%20Use%20Certification%20Agreement.pdf"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sharing.nih.gov/sites/default/files/flmngr/Data%20Use%20Certification%20Agreement.pdf"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sharing.nih.gov/sites/default/files/flmngr/Data%20Use%20Certification%20Agreement.pdf"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sharing.nih.gov/sites/default/files/flmngr/Data%20Use%20Certification%20Agreement.pdf"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sharing.nih.gov/sites/default/files/flmngr/Data%20Use%20Certification%20Agreement.pd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grants.nih.gov/grants/guide/notice-files/NOT-OD-14-124.html" TargetMode="External"/><Relationship Id="rId2" Type="http://schemas.openxmlformats.org/officeDocument/2006/relationships/hyperlink" Target="https://grants.nih.gov/grants/guide/notice-files/not-od-07-088.html"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hyperlink" Target="https://sharing.nih.gov/sites/default/files/flmngr/Genomic_Data_User_Code_of_Conduct.pdf"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hyperlink" Target="https://sharing.nih.gov/sites/default/files/flmngr/NIH_Best_Practices_for_Controlled-Access_Data_Subject_to_the_NIH_GDS_Policy.pdf" TargetMode="Externa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hyperlink" Target="https://sharing.nih.gov/sites/default/files/flmngr/Genomic_Data_User_Code_of_Conduct.pd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hyperlink" Target="https://sharing.nih.gov/sites/default/files/flmngr/NIH_Best_Practices_for_Controlled-Access_Data_Subject_to_the_NIH_GDS_Policy.pdf" TargetMode="Externa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hyperlink" Target="https://sharing.nih.gov/"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rants.nih.gov/grants/guide/notice-files/NOT-OD-22-213.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0">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1EACD7-5EE3-4373-A9CD-CF9F9D670191}"/>
              </a:ext>
            </a:extLst>
          </p:cNvPr>
          <p:cNvSpPr>
            <a:spLocks noGrp="1"/>
          </p:cNvSpPr>
          <p:nvPr>
            <p:ph type="ctrTitle"/>
          </p:nvPr>
        </p:nvSpPr>
        <p:spPr>
          <a:xfrm>
            <a:off x="643467" y="643467"/>
            <a:ext cx="7164674" cy="5571066"/>
          </a:xfrm>
        </p:spPr>
        <p:txBody>
          <a:bodyPr vert="horz" lIns="91440" tIns="45720" rIns="91440" bIns="45720" rtlCol="0">
            <a:normAutofit/>
          </a:bodyPr>
          <a:lstStyle/>
          <a:p>
            <a:r>
              <a:rPr lang="en-US" sz="5100" b="1" cap="none" spc="100" dirty="0">
                <a:solidFill>
                  <a:schemeClr val="tx1">
                    <a:alpha val="80000"/>
                  </a:schemeClr>
                </a:solidFill>
              </a:rPr>
              <a:t>NIH Data Sharing and DbGaP</a:t>
            </a:r>
            <a:br>
              <a:rPr lang="en-US" sz="5100" b="1" cap="none" spc="100" dirty="0">
                <a:solidFill>
                  <a:schemeClr val="tx1">
                    <a:alpha val="80000"/>
                  </a:schemeClr>
                </a:solidFill>
              </a:rPr>
            </a:br>
            <a:br>
              <a:rPr lang="en-US" sz="5100" cap="none" spc="100" dirty="0">
                <a:solidFill>
                  <a:schemeClr val="tx1">
                    <a:alpha val="80000"/>
                  </a:schemeClr>
                </a:solidFill>
              </a:rPr>
            </a:br>
            <a:r>
              <a:rPr lang="en-US" sz="3200" i="1" cap="none" spc="100" dirty="0">
                <a:solidFill>
                  <a:schemeClr val="tx1">
                    <a:alpha val="80000"/>
                  </a:schemeClr>
                </a:solidFill>
              </a:rPr>
              <a:t>Presentation for the North American Association of Central Cancer Registries (NAACCR) </a:t>
            </a:r>
            <a:br>
              <a:rPr lang="en-US" sz="3200" i="1" cap="none" spc="100" dirty="0">
                <a:solidFill>
                  <a:schemeClr val="tx1">
                    <a:alpha val="80000"/>
                  </a:schemeClr>
                </a:solidFill>
              </a:rPr>
            </a:br>
            <a:r>
              <a:rPr lang="en-US" sz="3200" i="1" cap="none" spc="100" dirty="0">
                <a:solidFill>
                  <a:schemeClr val="tx1">
                    <a:alpha val="80000"/>
                  </a:schemeClr>
                </a:solidFill>
              </a:rPr>
              <a:t>Secondary Data Sharing Task Force</a:t>
            </a:r>
            <a:endParaRPr lang="en-US" sz="5100" cap="none" spc="100" dirty="0">
              <a:solidFill>
                <a:schemeClr val="tx1">
                  <a:alpha val="80000"/>
                </a:schemeClr>
              </a:solidFill>
            </a:endParaRPr>
          </a:p>
        </p:txBody>
      </p:sp>
      <p:sp>
        <p:nvSpPr>
          <p:cNvPr id="3" name="Subtitle 2">
            <a:extLst>
              <a:ext uri="{FF2B5EF4-FFF2-40B4-BE49-F238E27FC236}">
                <a16:creationId xmlns:a16="http://schemas.microsoft.com/office/drawing/2014/main" id="{AC0B7CC2-338D-4CB1-A7DF-BFC92B90C8AF}"/>
              </a:ext>
            </a:extLst>
          </p:cNvPr>
          <p:cNvSpPr>
            <a:spLocks noGrp="1"/>
          </p:cNvSpPr>
          <p:nvPr>
            <p:ph type="subTitle" idx="1"/>
          </p:nvPr>
        </p:nvSpPr>
        <p:spPr>
          <a:xfrm>
            <a:off x="8451608" y="643467"/>
            <a:ext cx="3096926" cy="5571066"/>
          </a:xfrm>
        </p:spPr>
        <p:txBody>
          <a:bodyPr vert="horz" lIns="45720" tIns="45720" rIns="45720" bIns="45720" rtlCol="0">
            <a:normAutofit/>
          </a:bodyPr>
          <a:lstStyle/>
          <a:p>
            <a:r>
              <a:rPr lang="en-US" sz="1400" b="1" dirty="0"/>
              <a:t>Charlisse Caga-anan JD MA</a:t>
            </a:r>
          </a:p>
          <a:p>
            <a:r>
              <a:rPr lang="en-US" sz="1400" dirty="0"/>
              <a:t>Program Director, Epidemiology and Genomics Research Program (EGRP)</a:t>
            </a:r>
          </a:p>
          <a:p>
            <a:r>
              <a:rPr lang="en-US" sz="1400" dirty="0"/>
              <a:t>Genomic Program Administrator (GPA), Division of Cancer Control and Population Sciences (DCCPS)</a:t>
            </a:r>
          </a:p>
          <a:p>
            <a:r>
              <a:rPr lang="en-US" sz="1400" dirty="0"/>
              <a:t>National Cancer Institute (NCI)</a:t>
            </a:r>
          </a:p>
          <a:p>
            <a:r>
              <a:rPr lang="en-US" sz="1400" dirty="0">
                <a:hlinkClick r:id="rId2"/>
              </a:rPr>
              <a:t>charlisse.caga-anan@nih.gov</a:t>
            </a:r>
            <a:r>
              <a:rPr lang="en-US" sz="1400" dirty="0"/>
              <a:t> </a:t>
            </a:r>
          </a:p>
          <a:p>
            <a:endParaRPr lang="en-US" sz="1400" dirty="0"/>
          </a:p>
          <a:p>
            <a:r>
              <a:rPr lang="en-US" sz="1400" i="1" dirty="0"/>
              <a:t>October 14, 2022</a:t>
            </a:r>
          </a:p>
        </p:txBody>
      </p:sp>
      <p:cxnSp>
        <p:nvCxnSpPr>
          <p:cNvPr id="28" name="Straight Connector 22">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600200"/>
            <a:ext cx="0" cy="3657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80494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1A183-6E01-49B6-B317-7CB1AE4CB151}"/>
              </a:ext>
            </a:extLst>
          </p:cNvPr>
          <p:cNvSpPr>
            <a:spLocks noGrp="1"/>
          </p:cNvSpPr>
          <p:nvPr>
            <p:ph type="title"/>
          </p:nvPr>
        </p:nvSpPr>
        <p:spPr/>
        <p:txBody>
          <a:bodyPr/>
          <a:lstStyle/>
          <a:p>
            <a:r>
              <a:rPr lang="en-US" dirty="0"/>
              <a:t>Submitting controlled access data:</a:t>
            </a:r>
            <a:br>
              <a:rPr lang="en-US" dirty="0"/>
            </a:br>
            <a:r>
              <a:rPr lang="en-US" dirty="0"/>
              <a:t>Institutional Certification</a:t>
            </a:r>
          </a:p>
        </p:txBody>
      </p:sp>
      <p:sp>
        <p:nvSpPr>
          <p:cNvPr id="3" name="Content Placeholder 2">
            <a:extLst>
              <a:ext uri="{FF2B5EF4-FFF2-40B4-BE49-F238E27FC236}">
                <a16:creationId xmlns:a16="http://schemas.microsoft.com/office/drawing/2014/main" id="{3C024ECA-C4D7-4B99-8848-CE1D7B99EB63}"/>
              </a:ext>
            </a:extLst>
          </p:cNvPr>
          <p:cNvSpPr>
            <a:spLocks noGrp="1"/>
          </p:cNvSpPr>
          <p:nvPr>
            <p:ph sz="half" idx="1"/>
          </p:nvPr>
        </p:nvSpPr>
        <p:spPr/>
        <p:txBody>
          <a:bodyPr>
            <a:normAutofit lnSpcReduction="10000"/>
          </a:bodyPr>
          <a:lstStyle/>
          <a:p>
            <a:pPr lvl="1"/>
            <a:r>
              <a:rPr lang="en-US" dirty="0"/>
              <a:t>The data submission is consistent, as appropriate, with applicable national, tribal, and state laws and regulations as well as relevant institutional policies;</a:t>
            </a:r>
          </a:p>
          <a:p>
            <a:pPr lvl="1"/>
            <a:r>
              <a:rPr lang="en-US" dirty="0"/>
              <a:t>Any limitations on the research use of the data, as expressed in the informed consent documents, are delineated;</a:t>
            </a:r>
          </a:p>
          <a:p>
            <a:pPr lvl="1"/>
            <a:r>
              <a:rPr lang="en-US" dirty="0"/>
              <a:t>The identities of research participants will not be disclosed to NIH-designated data repositories; and</a:t>
            </a:r>
          </a:p>
        </p:txBody>
      </p:sp>
      <p:sp>
        <p:nvSpPr>
          <p:cNvPr id="4" name="Content Placeholder 3">
            <a:extLst>
              <a:ext uri="{FF2B5EF4-FFF2-40B4-BE49-F238E27FC236}">
                <a16:creationId xmlns:a16="http://schemas.microsoft.com/office/drawing/2014/main" id="{18F594FE-3B9F-4DC5-A8DE-D8DB86F4ECF7}"/>
              </a:ext>
            </a:extLst>
          </p:cNvPr>
          <p:cNvSpPr>
            <a:spLocks noGrp="1"/>
          </p:cNvSpPr>
          <p:nvPr>
            <p:ph sz="half" idx="2"/>
          </p:nvPr>
        </p:nvSpPr>
        <p:spPr/>
        <p:txBody>
          <a:bodyPr>
            <a:normAutofit lnSpcReduction="10000"/>
          </a:bodyPr>
          <a:lstStyle/>
          <a:p>
            <a:pPr lvl="1"/>
            <a:r>
              <a:rPr lang="en-US" dirty="0"/>
              <a:t>An IRB, privacy board, and/or equivalent body, as applicable, has reviewed the investigator’s proposal for data submission and assures that:</a:t>
            </a:r>
          </a:p>
          <a:p>
            <a:pPr lvl="2"/>
            <a:r>
              <a:rPr lang="en-US" dirty="0"/>
              <a:t>The protocol for the collection of genomic and phenotypic data is consistent with 45 CFR Part 46 [Common Rule]</a:t>
            </a:r>
          </a:p>
          <a:p>
            <a:pPr lvl="2"/>
            <a:r>
              <a:rPr lang="en-US" dirty="0"/>
              <a:t>Data submission and subsequent data sharing for research purposes are consistent with the informed consent of study participants from whom the data were obtained;</a:t>
            </a:r>
          </a:p>
          <a:p>
            <a:pPr lvl="2"/>
            <a:r>
              <a:rPr lang="en-US" dirty="0"/>
              <a:t>Consideration was given to risks to individual participants and their families associated with data submitted to NIH-designated data repositories and subsequent sharing;</a:t>
            </a:r>
          </a:p>
          <a:p>
            <a:pPr lvl="2"/>
            <a:r>
              <a:rPr lang="en-US" dirty="0"/>
              <a:t>To the extent relevant and possible, consideration was given to risks to groups or populations associated with submitting data to NIH-designated data repositories and subsequent sharing; and</a:t>
            </a:r>
          </a:p>
          <a:p>
            <a:pPr lvl="2"/>
            <a:r>
              <a:rPr lang="en-US" dirty="0"/>
              <a:t>The investigator’s plan for de-identifying datasets is consistent with the standards outlined in this Policy (see section IV.C.1.).</a:t>
            </a:r>
          </a:p>
          <a:p>
            <a:endParaRPr lang="en-US" dirty="0"/>
          </a:p>
        </p:txBody>
      </p:sp>
      <p:sp>
        <p:nvSpPr>
          <p:cNvPr id="5" name="TextBox 4">
            <a:extLst>
              <a:ext uri="{FF2B5EF4-FFF2-40B4-BE49-F238E27FC236}">
                <a16:creationId xmlns:a16="http://schemas.microsoft.com/office/drawing/2014/main" id="{162D8923-D53A-40DF-893E-485622B30E35}"/>
              </a:ext>
            </a:extLst>
          </p:cNvPr>
          <p:cNvSpPr txBox="1"/>
          <p:nvPr/>
        </p:nvSpPr>
        <p:spPr>
          <a:xfrm>
            <a:off x="75805" y="3429000"/>
            <a:ext cx="1097280" cy="338554"/>
          </a:xfrm>
          <a:prstGeom prst="rect">
            <a:avLst/>
          </a:prstGeom>
          <a:solidFill>
            <a:schemeClr val="accent4">
              <a:lumMod val="40000"/>
              <a:lumOff val="60000"/>
            </a:schemeClr>
          </a:solidFill>
        </p:spPr>
        <p:txBody>
          <a:bodyPr wrap="square" rtlCol="0" anchor="ctr">
            <a:spAutoFit/>
          </a:bodyPr>
          <a:lstStyle/>
          <a:p>
            <a:r>
              <a:rPr lang="en-US" sz="1600" b="1" dirty="0">
                <a:solidFill>
                  <a:schemeClr val="accent6"/>
                </a:solidFill>
              </a:rPr>
              <a:t>Consent</a:t>
            </a:r>
          </a:p>
        </p:txBody>
      </p:sp>
      <p:sp>
        <p:nvSpPr>
          <p:cNvPr id="6" name="TextBox 5">
            <a:extLst>
              <a:ext uri="{FF2B5EF4-FFF2-40B4-BE49-F238E27FC236}">
                <a16:creationId xmlns:a16="http://schemas.microsoft.com/office/drawing/2014/main" id="{5FE5CD8A-C165-4DFB-B79A-78CEB322C505}"/>
              </a:ext>
            </a:extLst>
          </p:cNvPr>
          <p:cNvSpPr txBox="1"/>
          <p:nvPr/>
        </p:nvSpPr>
        <p:spPr>
          <a:xfrm>
            <a:off x="75805" y="4066847"/>
            <a:ext cx="1097280" cy="461665"/>
          </a:xfrm>
          <a:prstGeom prst="rect">
            <a:avLst/>
          </a:prstGeom>
          <a:solidFill>
            <a:schemeClr val="accent3">
              <a:lumMod val="20000"/>
              <a:lumOff val="80000"/>
            </a:schemeClr>
          </a:solidFill>
        </p:spPr>
        <p:txBody>
          <a:bodyPr wrap="square" rtlCol="0" anchor="ctr">
            <a:spAutoFit/>
          </a:bodyPr>
          <a:lstStyle/>
          <a:p>
            <a:r>
              <a:rPr lang="en-US" sz="1200" b="1" dirty="0">
                <a:solidFill>
                  <a:schemeClr val="accent6"/>
                </a:solidFill>
              </a:rPr>
              <a:t>De-Identification</a:t>
            </a:r>
            <a:endParaRPr lang="en-US" sz="1400" b="1" dirty="0">
              <a:solidFill>
                <a:schemeClr val="accent6"/>
              </a:solidFill>
            </a:endParaRPr>
          </a:p>
        </p:txBody>
      </p:sp>
      <p:sp>
        <p:nvSpPr>
          <p:cNvPr id="9" name="TextBox 8">
            <a:extLst>
              <a:ext uri="{FF2B5EF4-FFF2-40B4-BE49-F238E27FC236}">
                <a16:creationId xmlns:a16="http://schemas.microsoft.com/office/drawing/2014/main" id="{0CE11A78-52C5-429B-A8BD-F3E7FE991C0C}"/>
              </a:ext>
            </a:extLst>
          </p:cNvPr>
          <p:cNvSpPr txBox="1"/>
          <p:nvPr/>
        </p:nvSpPr>
        <p:spPr>
          <a:xfrm>
            <a:off x="10744200" y="4726438"/>
            <a:ext cx="1097280" cy="461665"/>
          </a:xfrm>
          <a:prstGeom prst="rect">
            <a:avLst/>
          </a:prstGeom>
          <a:solidFill>
            <a:schemeClr val="accent4">
              <a:lumMod val="40000"/>
              <a:lumOff val="60000"/>
            </a:schemeClr>
          </a:solidFill>
        </p:spPr>
        <p:txBody>
          <a:bodyPr wrap="square" rtlCol="0" anchor="ctr">
            <a:spAutoFit/>
          </a:bodyPr>
          <a:lstStyle/>
          <a:p>
            <a:r>
              <a:rPr lang="en-US" sz="1200" b="1" dirty="0">
                <a:solidFill>
                  <a:schemeClr val="accent6"/>
                </a:solidFill>
              </a:rPr>
              <a:t>Risk Assessment</a:t>
            </a:r>
          </a:p>
        </p:txBody>
      </p:sp>
      <p:sp>
        <p:nvSpPr>
          <p:cNvPr id="11" name="TextBox 10">
            <a:extLst>
              <a:ext uri="{FF2B5EF4-FFF2-40B4-BE49-F238E27FC236}">
                <a16:creationId xmlns:a16="http://schemas.microsoft.com/office/drawing/2014/main" id="{ED28A760-6367-4988-A061-C08828053BA7}"/>
              </a:ext>
            </a:extLst>
          </p:cNvPr>
          <p:cNvSpPr txBox="1"/>
          <p:nvPr/>
        </p:nvSpPr>
        <p:spPr>
          <a:xfrm>
            <a:off x="75805" y="2433751"/>
            <a:ext cx="1097280" cy="646331"/>
          </a:xfrm>
          <a:prstGeom prst="rect">
            <a:avLst/>
          </a:prstGeom>
          <a:solidFill>
            <a:schemeClr val="accent4">
              <a:lumMod val="40000"/>
              <a:lumOff val="60000"/>
            </a:schemeClr>
          </a:solidFill>
        </p:spPr>
        <p:txBody>
          <a:bodyPr wrap="square" rtlCol="0" anchor="ctr">
            <a:spAutoFit/>
          </a:bodyPr>
          <a:lstStyle/>
          <a:p>
            <a:r>
              <a:rPr lang="en-US" sz="1200" b="1" dirty="0">
                <a:solidFill>
                  <a:schemeClr val="accent6"/>
                </a:solidFill>
              </a:rPr>
              <a:t>Legal and Regulatory Requirements</a:t>
            </a:r>
          </a:p>
        </p:txBody>
      </p:sp>
      <p:sp>
        <p:nvSpPr>
          <p:cNvPr id="12" name="TextBox 11">
            <a:extLst>
              <a:ext uri="{FF2B5EF4-FFF2-40B4-BE49-F238E27FC236}">
                <a16:creationId xmlns:a16="http://schemas.microsoft.com/office/drawing/2014/main" id="{BE2D541C-EFE4-4257-BB95-A8133AF028B6}"/>
              </a:ext>
            </a:extLst>
          </p:cNvPr>
          <p:cNvSpPr txBox="1"/>
          <p:nvPr/>
        </p:nvSpPr>
        <p:spPr>
          <a:xfrm>
            <a:off x="10744200" y="2886218"/>
            <a:ext cx="1097280" cy="646331"/>
          </a:xfrm>
          <a:prstGeom prst="rect">
            <a:avLst/>
          </a:prstGeom>
          <a:solidFill>
            <a:schemeClr val="accent4">
              <a:lumMod val="40000"/>
              <a:lumOff val="60000"/>
            </a:schemeClr>
          </a:solidFill>
        </p:spPr>
        <p:txBody>
          <a:bodyPr wrap="square" rtlCol="0" anchor="ctr">
            <a:spAutoFit/>
          </a:bodyPr>
          <a:lstStyle/>
          <a:p>
            <a:r>
              <a:rPr lang="en-US" sz="1200" b="1" dirty="0">
                <a:solidFill>
                  <a:schemeClr val="accent6"/>
                </a:solidFill>
              </a:rPr>
              <a:t>Legal and Regulatory Requirements</a:t>
            </a:r>
          </a:p>
        </p:txBody>
      </p:sp>
      <p:sp>
        <p:nvSpPr>
          <p:cNvPr id="13" name="TextBox 12">
            <a:extLst>
              <a:ext uri="{FF2B5EF4-FFF2-40B4-BE49-F238E27FC236}">
                <a16:creationId xmlns:a16="http://schemas.microsoft.com/office/drawing/2014/main" id="{7BE5CF79-1EE2-49B6-84AE-ABCDED332FC0}"/>
              </a:ext>
            </a:extLst>
          </p:cNvPr>
          <p:cNvSpPr txBox="1"/>
          <p:nvPr/>
        </p:nvSpPr>
        <p:spPr>
          <a:xfrm>
            <a:off x="10744200" y="3620955"/>
            <a:ext cx="1097280" cy="338554"/>
          </a:xfrm>
          <a:prstGeom prst="rect">
            <a:avLst/>
          </a:prstGeom>
          <a:solidFill>
            <a:schemeClr val="accent4">
              <a:lumMod val="40000"/>
              <a:lumOff val="60000"/>
            </a:schemeClr>
          </a:solidFill>
        </p:spPr>
        <p:txBody>
          <a:bodyPr wrap="square" rtlCol="0" anchor="ctr">
            <a:spAutoFit/>
          </a:bodyPr>
          <a:lstStyle/>
          <a:p>
            <a:r>
              <a:rPr lang="en-US" sz="1600" b="1" dirty="0">
                <a:solidFill>
                  <a:schemeClr val="accent6"/>
                </a:solidFill>
              </a:rPr>
              <a:t>Consent</a:t>
            </a:r>
          </a:p>
        </p:txBody>
      </p:sp>
      <p:sp>
        <p:nvSpPr>
          <p:cNvPr id="14" name="TextBox 13">
            <a:extLst>
              <a:ext uri="{FF2B5EF4-FFF2-40B4-BE49-F238E27FC236}">
                <a16:creationId xmlns:a16="http://schemas.microsoft.com/office/drawing/2014/main" id="{8970FB01-7A10-4FA5-BA8C-4FBD65EA1BDC}"/>
              </a:ext>
            </a:extLst>
          </p:cNvPr>
          <p:cNvSpPr txBox="1"/>
          <p:nvPr/>
        </p:nvSpPr>
        <p:spPr>
          <a:xfrm>
            <a:off x="10744200" y="4132767"/>
            <a:ext cx="1097280" cy="461665"/>
          </a:xfrm>
          <a:prstGeom prst="rect">
            <a:avLst/>
          </a:prstGeom>
          <a:solidFill>
            <a:schemeClr val="accent4">
              <a:lumMod val="40000"/>
              <a:lumOff val="60000"/>
            </a:schemeClr>
          </a:solidFill>
        </p:spPr>
        <p:txBody>
          <a:bodyPr wrap="square" rtlCol="0" anchor="ctr">
            <a:spAutoFit/>
          </a:bodyPr>
          <a:lstStyle/>
          <a:p>
            <a:r>
              <a:rPr lang="en-US" sz="1200" b="1" dirty="0">
                <a:solidFill>
                  <a:schemeClr val="accent6"/>
                </a:solidFill>
              </a:rPr>
              <a:t>Risk Assessment</a:t>
            </a:r>
          </a:p>
        </p:txBody>
      </p:sp>
      <p:sp>
        <p:nvSpPr>
          <p:cNvPr id="15" name="TextBox 14">
            <a:extLst>
              <a:ext uri="{FF2B5EF4-FFF2-40B4-BE49-F238E27FC236}">
                <a16:creationId xmlns:a16="http://schemas.microsoft.com/office/drawing/2014/main" id="{5ED12F2A-86D1-433E-AF7D-3EE593BADC17}"/>
              </a:ext>
            </a:extLst>
          </p:cNvPr>
          <p:cNvSpPr txBox="1"/>
          <p:nvPr/>
        </p:nvSpPr>
        <p:spPr>
          <a:xfrm>
            <a:off x="10744200" y="5337981"/>
            <a:ext cx="1097280" cy="461665"/>
          </a:xfrm>
          <a:prstGeom prst="rect">
            <a:avLst/>
          </a:prstGeom>
          <a:solidFill>
            <a:schemeClr val="accent3">
              <a:lumMod val="20000"/>
              <a:lumOff val="80000"/>
            </a:schemeClr>
          </a:solidFill>
        </p:spPr>
        <p:txBody>
          <a:bodyPr wrap="square" rtlCol="0" anchor="ctr">
            <a:spAutoFit/>
          </a:bodyPr>
          <a:lstStyle/>
          <a:p>
            <a:r>
              <a:rPr lang="en-US" sz="1200" b="1" dirty="0">
                <a:solidFill>
                  <a:schemeClr val="accent6"/>
                </a:solidFill>
              </a:rPr>
              <a:t>De-Identification</a:t>
            </a:r>
            <a:endParaRPr lang="en-US" sz="1400" b="1" dirty="0">
              <a:solidFill>
                <a:schemeClr val="accent6"/>
              </a:solidFill>
            </a:endParaRPr>
          </a:p>
        </p:txBody>
      </p:sp>
      <p:pic>
        <p:nvPicPr>
          <p:cNvPr id="16" name="Content Placeholder 7">
            <a:extLst>
              <a:ext uri="{FF2B5EF4-FFF2-40B4-BE49-F238E27FC236}">
                <a16:creationId xmlns:a16="http://schemas.microsoft.com/office/drawing/2014/main" id="{9ED9D846-0369-4AF9-B6B9-DD655B7A94ED}"/>
              </a:ext>
            </a:extLst>
          </p:cNvPr>
          <p:cNvPicPr>
            <a:picLocks noChangeAspect="1"/>
          </p:cNvPicPr>
          <p:nvPr/>
        </p:nvPicPr>
        <p:blipFill rotWithShape="1">
          <a:blip r:embed="rId3">
            <a:extLst>
              <a:ext uri="{28A0092B-C50C-407E-A947-70E740481C1C}">
                <a14:useLocalDpi xmlns:a14="http://schemas.microsoft.com/office/drawing/2010/main" val="0"/>
              </a:ext>
            </a:extLst>
          </a:blip>
          <a:srcRect b="70498"/>
          <a:stretch/>
        </p:blipFill>
        <p:spPr>
          <a:xfrm>
            <a:off x="1276761" y="4811692"/>
            <a:ext cx="4776587" cy="1830473"/>
          </a:xfrm>
          <a:prstGeom prst="rect">
            <a:avLst/>
          </a:prstGeom>
          <a:ln w="12700">
            <a:solidFill>
              <a:schemeClr val="tx1"/>
            </a:solidFill>
          </a:ln>
        </p:spPr>
      </p:pic>
      <p:cxnSp>
        <p:nvCxnSpPr>
          <p:cNvPr id="19" name="Straight Connector 18">
            <a:extLst>
              <a:ext uri="{FF2B5EF4-FFF2-40B4-BE49-F238E27FC236}">
                <a16:creationId xmlns:a16="http://schemas.microsoft.com/office/drawing/2014/main" id="{9EE08824-E362-4E2E-AFCE-E9C380C94A0B}"/>
              </a:ext>
            </a:extLst>
          </p:cNvPr>
          <p:cNvCxnSpPr>
            <a:cxnSpLocks/>
          </p:cNvCxnSpPr>
          <p:nvPr/>
        </p:nvCxnSpPr>
        <p:spPr>
          <a:xfrm>
            <a:off x="6598181" y="2549847"/>
            <a:ext cx="398388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FE45C29-1D30-65CE-0A14-2486A09CC3B8}"/>
              </a:ext>
            </a:extLst>
          </p:cNvPr>
          <p:cNvSpPr txBox="1"/>
          <p:nvPr/>
        </p:nvSpPr>
        <p:spPr>
          <a:xfrm>
            <a:off x="6138654" y="6606004"/>
            <a:ext cx="6058069" cy="246221"/>
          </a:xfrm>
          <a:prstGeom prst="rect">
            <a:avLst/>
          </a:prstGeom>
          <a:noFill/>
        </p:spPr>
        <p:txBody>
          <a:bodyPr wrap="none" rtlCol="0">
            <a:spAutoFit/>
          </a:bodyPr>
          <a:lstStyle/>
          <a:p>
            <a:pPr algn="r"/>
            <a:r>
              <a:rPr lang="en-US" sz="1000" i="1" dirty="0"/>
              <a:t>See https://sharing.nih.gov/genomic-data-sharing-policy/institutional-certifications/about-institutional-certifications</a:t>
            </a:r>
          </a:p>
        </p:txBody>
      </p:sp>
    </p:spTree>
    <p:extLst>
      <p:ext uri="{BB962C8B-B14F-4D97-AF65-F5344CB8AC3E}">
        <p14:creationId xmlns:p14="http://schemas.microsoft.com/office/powerpoint/2010/main" val="2407484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1A183-6E01-49B6-B317-7CB1AE4CB151}"/>
              </a:ext>
            </a:extLst>
          </p:cNvPr>
          <p:cNvSpPr>
            <a:spLocks noGrp="1"/>
          </p:cNvSpPr>
          <p:nvPr>
            <p:ph type="title"/>
          </p:nvPr>
        </p:nvSpPr>
        <p:spPr/>
        <p:txBody>
          <a:bodyPr/>
          <a:lstStyle/>
          <a:p>
            <a:r>
              <a:rPr lang="en-US" dirty="0"/>
              <a:t>Submitting controlled access data:</a:t>
            </a:r>
            <a:br>
              <a:rPr lang="en-US" dirty="0"/>
            </a:br>
            <a:r>
              <a:rPr lang="en-US" dirty="0"/>
              <a:t>Institutional Certification</a:t>
            </a:r>
          </a:p>
        </p:txBody>
      </p:sp>
      <p:sp>
        <p:nvSpPr>
          <p:cNvPr id="3" name="Content Placeholder 2">
            <a:extLst>
              <a:ext uri="{FF2B5EF4-FFF2-40B4-BE49-F238E27FC236}">
                <a16:creationId xmlns:a16="http://schemas.microsoft.com/office/drawing/2014/main" id="{3C024ECA-C4D7-4B99-8848-CE1D7B99EB63}"/>
              </a:ext>
            </a:extLst>
          </p:cNvPr>
          <p:cNvSpPr>
            <a:spLocks noGrp="1"/>
          </p:cNvSpPr>
          <p:nvPr>
            <p:ph sz="half" idx="1"/>
          </p:nvPr>
        </p:nvSpPr>
        <p:spPr/>
        <p:txBody>
          <a:bodyPr>
            <a:normAutofit lnSpcReduction="10000"/>
          </a:bodyPr>
          <a:lstStyle/>
          <a:p>
            <a:pPr lvl="1"/>
            <a:r>
              <a:rPr lang="en-US" dirty="0"/>
              <a:t>The data submission is consistent, as appropriate, with applicable national, tribal, and state laws and regulations as well as relevant institutional policies;</a:t>
            </a:r>
          </a:p>
          <a:p>
            <a:pPr lvl="1"/>
            <a:r>
              <a:rPr lang="en-US" dirty="0"/>
              <a:t>Any limitations on the research use of the data, as expressed in the informed consent documents, are delineated;</a:t>
            </a:r>
          </a:p>
          <a:p>
            <a:pPr lvl="1"/>
            <a:r>
              <a:rPr lang="en-US" dirty="0"/>
              <a:t>The identities of research participants will not be disclosed to NIH-designated data repositories; and</a:t>
            </a:r>
          </a:p>
        </p:txBody>
      </p:sp>
      <p:sp>
        <p:nvSpPr>
          <p:cNvPr id="4" name="Content Placeholder 3">
            <a:extLst>
              <a:ext uri="{FF2B5EF4-FFF2-40B4-BE49-F238E27FC236}">
                <a16:creationId xmlns:a16="http://schemas.microsoft.com/office/drawing/2014/main" id="{18F594FE-3B9F-4DC5-A8DE-D8DB86F4ECF7}"/>
              </a:ext>
            </a:extLst>
          </p:cNvPr>
          <p:cNvSpPr>
            <a:spLocks noGrp="1"/>
          </p:cNvSpPr>
          <p:nvPr>
            <p:ph sz="half" idx="2"/>
          </p:nvPr>
        </p:nvSpPr>
        <p:spPr/>
        <p:txBody>
          <a:bodyPr>
            <a:normAutofit lnSpcReduction="10000"/>
          </a:bodyPr>
          <a:lstStyle/>
          <a:p>
            <a:pPr lvl="1"/>
            <a:r>
              <a:rPr lang="en-US" dirty="0"/>
              <a:t>An IRB, privacy board, and/or equivalent body, as applicable, has reviewed the investigator’s proposal for data submission and assures that:</a:t>
            </a:r>
          </a:p>
          <a:p>
            <a:pPr lvl="2"/>
            <a:r>
              <a:rPr lang="en-US" dirty="0"/>
              <a:t>The protocol for the collection of genomic and phenotypic data is consistent with 45 CFR Part 46 [Common Rule]</a:t>
            </a:r>
          </a:p>
          <a:p>
            <a:pPr lvl="2"/>
            <a:r>
              <a:rPr lang="en-US" dirty="0"/>
              <a:t>Data submission and subsequent data sharing for research purposes are consistent with the informed consent of study participants from whom the data were obtained;</a:t>
            </a:r>
          </a:p>
          <a:p>
            <a:pPr lvl="2"/>
            <a:r>
              <a:rPr lang="en-US" dirty="0"/>
              <a:t>Consideration was given to risks to individual participants and their families associated with data submitted to NIH-designated data repositories and subsequent sharing;</a:t>
            </a:r>
          </a:p>
          <a:p>
            <a:pPr lvl="2"/>
            <a:r>
              <a:rPr lang="en-US" dirty="0"/>
              <a:t>To the extent relevant and possible, consideration was given to risks to groups or populations associated with submitting data to NIH-designated data repositories and subsequent sharing; and</a:t>
            </a:r>
          </a:p>
          <a:p>
            <a:pPr lvl="2"/>
            <a:r>
              <a:rPr lang="en-US" dirty="0"/>
              <a:t>The investigator’s plan for de-identifying datasets is consistent with the standards outlined in this Policy (see section IV.C.1.).</a:t>
            </a:r>
          </a:p>
          <a:p>
            <a:endParaRPr lang="en-US" dirty="0"/>
          </a:p>
        </p:txBody>
      </p:sp>
      <p:sp>
        <p:nvSpPr>
          <p:cNvPr id="5" name="TextBox 4">
            <a:extLst>
              <a:ext uri="{FF2B5EF4-FFF2-40B4-BE49-F238E27FC236}">
                <a16:creationId xmlns:a16="http://schemas.microsoft.com/office/drawing/2014/main" id="{162D8923-D53A-40DF-893E-485622B30E35}"/>
              </a:ext>
            </a:extLst>
          </p:cNvPr>
          <p:cNvSpPr txBox="1"/>
          <p:nvPr/>
        </p:nvSpPr>
        <p:spPr>
          <a:xfrm>
            <a:off x="75805" y="3429000"/>
            <a:ext cx="1097280" cy="338554"/>
          </a:xfrm>
          <a:prstGeom prst="rect">
            <a:avLst/>
          </a:prstGeom>
          <a:solidFill>
            <a:schemeClr val="accent3">
              <a:lumMod val="20000"/>
              <a:lumOff val="80000"/>
            </a:schemeClr>
          </a:solidFill>
        </p:spPr>
        <p:txBody>
          <a:bodyPr wrap="square" rtlCol="0" anchor="ctr">
            <a:spAutoFit/>
          </a:bodyPr>
          <a:lstStyle/>
          <a:p>
            <a:r>
              <a:rPr lang="en-US" sz="1600" b="1" dirty="0">
                <a:solidFill>
                  <a:schemeClr val="accent6"/>
                </a:solidFill>
              </a:rPr>
              <a:t>Consent</a:t>
            </a:r>
          </a:p>
        </p:txBody>
      </p:sp>
      <p:sp>
        <p:nvSpPr>
          <p:cNvPr id="6" name="TextBox 5">
            <a:extLst>
              <a:ext uri="{FF2B5EF4-FFF2-40B4-BE49-F238E27FC236}">
                <a16:creationId xmlns:a16="http://schemas.microsoft.com/office/drawing/2014/main" id="{5FE5CD8A-C165-4DFB-B79A-78CEB322C505}"/>
              </a:ext>
            </a:extLst>
          </p:cNvPr>
          <p:cNvSpPr txBox="1"/>
          <p:nvPr/>
        </p:nvSpPr>
        <p:spPr>
          <a:xfrm>
            <a:off x="75805" y="4066847"/>
            <a:ext cx="1097280" cy="461665"/>
          </a:xfrm>
          <a:prstGeom prst="rect">
            <a:avLst/>
          </a:prstGeom>
          <a:solidFill>
            <a:schemeClr val="accent3">
              <a:lumMod val="20000"/>
              <a:lumOff val="80000"/>
            </a:schemeClr>
          </a:solidFill>
        </p:spPr>
        <p:txBody>
          <a:bodyPr wrap="square" rtlCol="0" anchor="ctr">
            <a:spAutoFit/>
          </a:bodyPr>
          <a:lstStyle/>
          <a:p>
            <a:r>
              <a:rPr lang="en-US" sz="1200" b="1" dirty="0">
                <a:solidFill>
                  <a:schemeClr val="accent6"/>
                </a:solidFill>
              </a:rPr>
              <a:t>De-Identification</a:t>
            </a:r>
            <a:endParaRPr lang="en-US" sz="1400" b="1" dirty="0">
              <a:solidFill>
                <a:schemeClr val="accent6"/>
              </a:solidFill>
            </a:endParaRPr>
          </a:p>
        </p:txBody>
      </p:sp>
      <p:sp>
        <p:nvSpPr>
          <p:cNvPr id="9" name="TextBox 8">
            <a:extLst>
              <a:ext uri="{FF2B5EF4-FFF2-40B4-BE49-F238E27FC236}">
                <a16:creationId xmlns:a16="http://schemas.microsoft.com/office/drawing/2014/main" id="{0CE11A78-52C5-429B-A8BD-F3E7FE991C0C}"/>
              </a:ext>
            </a:extLst>
          </p:cNvPr>
          <p:cNvSpPr txBox="1"/>
          <p:nvPr/>
        </p:nvSpPr>
        <p:spPr>
          <a:xfrm>
            <a:off x="10744200" y="4726438"/>
            <a:ext cx="1097280" cy="461665"/>
          </a:xfrm>
          <a:prstGeom prst="rect">
            <a:avLst/>
          </a:prstGeom>
          <a:solidFill>
            <a:schemeClr val="accent3">
              <a:lumMod val="20000"/>
              <a:lumOff val="80000"/>
            </a:schemeClr>
          </a:solidFill>
        </p:spPr>
        <p:txBody>
          <a:bodyPr wrap="square" rtlCol="0" anchor="ctr">
            <a:spAutoFit/>
          </a:bodyPr>
          <a:lstStyle/>
          <a:p>
            <a:r>
              <a:rPr lang="en-US" sz="1200" b="1" dirty="0">
                <a:solidFill>
                  <a:schemeClr val="accent6"/>
                </a:solidFill>
              </a:rPr>
              <a:t>Risk Assessment</a:t>
            </a:r>
          </a:p>
        </p:txBody>
      </p:sp>
      <p:sp>
        <p:nvSpPr>
          <p:cNvPr id="11" name="TextBox 10">
            <a:extLst>
              <a:ext uri="{FF2B5EF4-FFF2-40B4-BE49-F238E27FC236}">
                <a16:creationId xmlns:a16="http://schemas.microsoft.com/office/drawing/2014/main" id="{ED28A760-6367-4988-A061-C08828053BA7}"/>
              </a:ext>
            </a:extLst>
          </p:cNvPr>
          <p:cNvSpPr txBox="1"/>
          <p:nvPr/>
        </p:nvSpPr>
        <p:spPr>
          <a:xfrm>
            <a:off x="75805" y="2433751"/>
            <a:ext cx="1097280" cy="646331"/>
          </a:xfrm>
          <a:prstGeom prst="rect">
            <a:avLst/>
          </a:prstGeom>
          <a:solidFill>
            <a:schemeClr val="accent3">
              <a:lumMod val="20000"/>
              <a:lumOff val="80000"/>
            </a:schemeClr>
          </a:solidFill>
        </p:spPr>
        <p:txBody>
          <a:bodyPr wrap="square" rtlCol="0" anchor="ctr">
            <a:spAutoFit/>
          </a:bodyPr>
          <a:lstStyle/>
          <a:p>
            <a:r>
              <a:rPr lang="en-US" sz="1200" b="1" dirty="0">
                <a:solidFill>
                  <a:schemeClr val="accent6"/>
                </a:solidFill>
              </a:rPr>
              <a:t>Legal and Regulatory Requirements</a:t>
            </a:r>
          </a:p>
        </p:txBody>
      </p:sp>
      <p:sp>
        <p:nvSpPr>
          <p:cNvPr id="12" name="TextBox 11">
            <a:extLst>
              <a:ext uri="{FF2B5EF4-FFF2-40B4-BE49-F238E27FC236}">
                <a16:creationId xmlns:a16="http://schemas.microsoft.com/office/drawing/2014/main" id="{BE2D541C-EFE4-4257-BB95-A8133AF028B6}"/>
              </a:ext>
            </a:extLst>
          </p:cNvPr>
          <p:cNvSpPr txBox="1"/>
          <p:nvPr/>
        </p:nvSpPr>
        <p:spPr>
          <a:xfrm>
            <a:off x="10744200" y="2886218"/>
            <a:ext cx="1097280" cy="646331"/>
          </a:xfrm>
          <a:prstGeom prst="rect">
            <a:avLst/>
          </a:prstGeom>
          <a:solidFill>
            <a:schemeClr val="accent3">
              <a:lumMod val="20000"/>
              <a:lumOff val="80000"/>
            </a:schemeClr>
          </a:solidFill>
        </p:spPr>
        <p:txBody>
          <a:bodyPr wrap="square" rtlCol="0" anchor="ctr">
            <a:spAutoFit/>
          </a:bodyPr>
          <a:lstStyle/>
          <a:p>
            <a:r>
              <a:rPr lang="en-US" sz="1200" b="1" dirty="0">
                <a:solidFill>
                  <a:schemeClr val="accent6"/>
                </a:solidFill>
              </a:rPr>
              <a:t>Legal and Regulatory Requirements</a:t>
            </a:r>
          </a:p>
        </p:txBody>
      </p:sp>
      <p:sp>
        <p:nvSpPr>
          <p:cNvPr id="13" name="TextBox 12">
            <a:extLst>
              <a:ext uri="{FF2B5EF4-FFF2-40B4-BE49-F238E27FC236}">
                <a16:creationId xmlns:a16="http://schemas.microsoft.com/office/drawing/2014/main" id="{7BE5CF79-1EE2-49B6-84AE-ABCDED332FC0}"/>
              </a:ext>
            </a:extLst>
          </p:cNvPr>
          <p:cNvSpPr txBox="1"/>
          <p:nvPr/>
        </p:nvSpPr>
        <p:spPr>
          <a:xfrm>
            <a:off x="10744200" y="3620955"/>
            <a:ext cx="1097280" cy="338554"/>
          </a:xfrm>
          <a:prstGeom prst="rect">
            <a:avLst/>
          </a:prstGeom>
          <a:solidFill>
            <a:schemeClr val="accent3">
              <a:lumMod val="20000"/>
              <a:lumOff val="80000"/>
            </a:schemeClr>
          </a:solidFill>
        </p:spPr>
        <p:txBody>
          <a:bodyPr wrap="square" rtlCol="0" anchor="ctr">
            <a:spAutoFit/>
          </a:bodyPr>
          <a:lstStyle/>
          <a:p>
            <a:r>
              <a:rPr lang="en-US" sz="1600" b="1" dirty="0">
                <a:solidFill>
                  <a:schemeClr val="accent6"/>
                </a:solidFill>
              </a:rPr>
              <a:t>Consent</a:t>
            </a:r>
          </a:p>
        </p:txBody>
      </p:sp>
      <p:sp>
        <p:nvSpPr>
          <p:cNvPr id="14" name="TextBox 13">
            <a:extLst>
              <a:ext uri="{FF2B5EF4-FFF2-40B4-BE49-F238E27FC236}">
                <a16:creationId xmlns:a16="http://schemas.microsoft.com/office/drawing/2014/main" id="{8970FB01-7A10-4FA5-BA8C-4FBD65EA1BDC}"/>
              </a:ext>
            </a:extLst>
          </p:cNvPr>
          <p:cNvSpPr txBox="1"/>
          <p:nvPr/>
        </p:nvSpPr>
        <p:spPr>
          <a:xfrm>
            <a:off x="10744200" y="4132767"/>
            <a:ext cx="1097280" cy="461665"/>
          </a:xfrm>
          <a:prstGeom prst="rect">
            <a:avLst/>
          </a:prstGeom>
          <a:solidFill>
            <a:schemeClr val="accent3">
              <a:lumMod val="20000"/>
              <a:lumOff val="80000"/>
            </a:schemeClr>
          </a:solidFill>
        </p:spPr>
        <p:txBody>
          <a:bodyPr wrap="square" rtlCol="0" anchor="ctr">
            <a:spAutoFit/>
          </a:bodyPr>
          <a:lstStyle/>
          <a:p>
            <a:r>
              <a:rPr lang="en-US" sz="1200" b="1" dirty="0">
                <a:solidFill>
                  <a:schemeClr val="accent6"/>
                </a:solidFill>
              </a:rPr>
              <a:t>Risk Assessment</a:t>
            </a:r>
          </a:p>
        </p:txBody>
      </p:sp>
      <p:sp>
        <p:nvSpPr>
          <p:cNvPr id="15" name="TextBox 14">
            <a:extLst>
              <a:ext uri="{FF2B5EF4-FFF2-40B4-BE49-F238E27FC236}">
                <a16:creationId xmlns:a16="http://schemas.microsoft.com/office/drawing/2014/main" id="{5ED12F2A-86D1-433E-AF7D-3EE593BADC17}"/>
              </a:ext>
            </a:extLst>
          </p:cNvPr>
          <p:cNvSpPr txBox="1"/>
          <p:nvPr/>
        </p:nvSpPr>
        <p:spPr>
          <a:xfrm>
            <a:off x="10744200" y="5337981"/>
            <a:ext cx="1097280" cy="461665"/>
          </a:xfrm>
          <a:prstGeom prst="rect">
            <a:avLst/>
          </a:prstGeom>
          <a:solidFill>
            <a:schemeClr val="accent3">
              <a:lumMod val="20000"/>
              <a:lumOff val="80000"/>
            </a:schemeClr>
          </a:solidFill>
        </p:spPr>
        <p:txBody>
          <a:bodyPr wrap="square" rtlCol="0" anchor="ctr">
            <a:spAutoFit/>
          </a:bodyPr>
          <a:lstStyle/>
          <a:p>
            <a:r>
              <a:rPr lang="en-US" sz="1200" b="1" dirty="0">
                <a:solidFill>
                  <a:schemeClr val="accent6"/>
                </a:solidFill>
              </a:rPr>
              <a:t>De-Identification</a:t>
            </a:r>
            <a:endParaRPr lang="en-US" sz="1400" b="1" dirty="0">
              <a:solidFill>
                <a:schemeClr val="accent6"/>
              </a:solidFill>
            </a:endParaRPr>
          </a:p>
        </p:txBody>
      </p:sp>
      <p:pic>
        <p:nvPicPr>
          <p:cNvPr id="16" name="Content Placeholder 7">
            <a:extLst>
              <a:ext uri="{FF2B5EF4-FFF2-40B4-BE49-F238E27FC236}">
                <a16:creationId xmlns:a16="http://schemas.microsoft.com/office/drawing/2014/main" id="{9ED9D846-0369-4AF9-B6B9-DD655B7A94ED}"/>
              </a:ext>
            </a:extLst>
          </p:cNvPr>
          <p:cNvPicPr>
            <a:picLocks noChangeAspect="1"/>
          </p:cNvPicPr>
          <p:nvPr/>
        </p:nvPicPr>
        <p:blipFill rotWithShape="1">
          <a:blip r:embed="rId3">
            <a:extLst>
              <a:ext uri="{28A0092B-C50C-407E-A947-70E740481C1C}">
                <a14:useLocalDpi xmlns:a14="http://schemas.microsoft.com/office/drawing/2010/main" val="0"/>
              </a:ext>
            </a:extLst>
          </a:blip>
          <a:srcRect b="70498"/>
          <a:stretch/>
        </p:blipFill>
        <p:spPr>
          <a:xfrm>
            <a:off x="1276761" y="4811692"/>
            <a:ext cx="4776587" cy="1830473"/>
          </a:xfrm>
          <a:prstGeom prst="rect">
            <a:avLst/>
          </a:prstGeom>
          <a:ln w="12700">
            <a:solidFill>
              <a:schemeClr val="tx1"/>
            </a:solidFill>
          </a:ln>
        </p:spPr>
      </p:pic>
      <p:cxnSp>
        <p:nvCxnSpPr>
          <p:cNvPr id="19" name="Straight Connector 18">
            <a:extLst>
              <a:ext uri="{FF2B5EF4-FFF2-40B4-BE49-F238E27FC236}">
                <a16:creationId xmlns:a16="http://schemas.microsoft.com/office/drawing/2014/main" id="{9EE08824-E362-4E2E-AFCE-E9C380C94A0B}"/>
              </a:ext>
            </a:extLst>
          </p:cNvPr>
          <p:cNvCxnSpPr>
            <a:cxnSpLocks/>
          </p:cNvCxnSpPr>
          <p:nvPr/>
        </p:nvCxnSpPr>
        <p:spPr>
          <a:xfrm>
            <a:off x="6598181" y="2549847"/>
            <a:ext cx="398388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E5D896A-AD47-8A6E-5444-362FD491D823}"/>
              </a:ext>
            </a:extLst>
          </p:cNvPr>
          <p:cNvSpPr txBox="1"/>
          <p:nvPr/>
        </p:nvSpPr>
        <p:spPr>
          <a:xfrm>
            <a:off x="6138654" y="6606004"/>
            <a:ext cx="6058069" cy="246221"/>
          </a:xfrm>
          <a:prstGeom prst="rect">
            <a:avLst/>
          </a:prstGeom>
          <a:noFill/>
        </p:spPr>
        <p:txBody>
          <a:bodyPr wrap="none" rtlCol="0">
            <a:spAutoFit/>
          </a:bodyPr>
          <a:lstStyle/>
          <a:p>
            <a:pPr algn="r"/>
            <a:r>
              <a:rPr lang="en-US" sz="1000" i="1" dirty="0"/>
              <a:t>See https://sharing.nih.gov/genomic-data-sharing-policy/institutional-certifications/about-institutional-certifications</a:t>
            </a:r>
          </a:p>
        </p:txBody>
      </p:sp>
    </p:spTree>
    <p:extLst>
      <p:ext uri="{BB962C8B-B14F-4D97-AF65-F5344CB8AC3E}">
        <p14:creationId xmlns:p14="http://schemas.microsoft.com/office/powerpoint/2010/main" val="76221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20EBEE9-95AD-4BF3-BE64-C10044351DFB}"/>
              </a:ext>
            </a:extLst>
          </p:cNvPr>
          <p:cNvSpPr txBox="1"/>
          <p:nvPr/>
        </p:nvSpPr>
        <p:spPr>
          <a:xfrm>
            <a:off x="908402" y="4086020"/>
            <a:ext cx="9951521" cy="2011680"/>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p:txBody>
      </p:sp>
      <p:sp>
        <p:nvSpPr>
          <p:cNvPr id="2" name="Title 1">
            <a:extLst>
              <a:ext uri="{FF2B5EF4-FFF2-40B4-BE49-F238E27FC236}">
                <a16:creationId xmlns:a16="http://schemas.microsoft.com/office/drawing/2014/main" id="{7FA24935-687E-4C5D-AE50-F3872B3A933D}"/>
              </a:ext>
            </a:extLst>
          </p:cNvPr>
          <p:cNvSpPr>
            <a:spLocks noGrp="1"/>
          </p:cNvSpPr>
          <p:nvPr>
            <p:ph type="title"/>
          </p:nvPr>
        </p:nvSpPr>
        <p:spPr/>
        <p:txBody>
          <a:bodyPr/>
          <a:lstStyle/>
          <a:p>
            <a:r>
              <a:rPr lang="en-US" dirty="0"/>
              <a:t>How is dbGaP data De-Identified?</a:t>
            </a:r>
          </a:p>
        </p:txBody>
      </p:sp>
      <p:sp>
        <p:nvSpPr>
          <p:cNvPr id="5" name="Content Placeholder 4">
            <a:extLst>
              <a:ext uri="{FF2B5EF4-FFF2-40B4-BE49-F238E27FC236}">
                <a16:creationId xmlns:a16="http://schemas.microsoft.com/office/drawing/2014/main" id="{C19842D6-3B1F-41CF-921A-4DDD7800950A}"/>
              </a:ext>
            </a:extLst>
          </p:cNvPr>
          <p:cNvSpPr>
            <a:spLocks noGrp="1"/>
          </p:cNvSpPr>
          <p:nvPr>
            <p:ph idx="1"/>
          </p:nvPr>
        </p:nvSpPr>
        <p:spPr/>
        <p:txBody>
          <a:bodyPr>
            <a:normAutofit fontScale="77500" lnSpcReduction="20000"/>
          </a:bodyPr>
          <a:lstStyle/>
          <a:p>
            <a:r>
              <a:rPr lang="en-US" dirty="0"/>
              <a:t>Responsibility of submitting investigator and institution</a:t>
            </a:r>
          </a:p>
          <a:p>
            <a:pPr lvl="1"/>
            <a:r>
              <a:rPr lang="en-US" dirty="0"/>
              <a:t>Assign random, unique codes</a:t>
            </a:r>
          </a:p>
          <a:p>
            <a:pPr lvl="1"/>
            <a:r>
              <a:rPr lang="en-US" dirty="0"/>
              <a:t>Key to other study identifiers held by the submitting institution</a:t>
            </a:r>
          </a:p>
          <a:p>
            <a:r>
              <a:rPr lang="en-US" dirty="0"/>
              <a:t>Two standards included in NIH GDS Policy</a:t>
            </a:r>
          </a:p>
          <a:p>
            <a:pPr lvl="1"/>
            <a:r>
              <a:rPr lang="en-US" dirty="0"/>
              <a:t>HHS Regulations for the Protection of Human Subjects [Common Rule]</a:t>
            </a:r>
          </a:p>
          <a:p>
            <a:pPr lvl="1"/>
            <a:r>
              <a:rPr lang="en-US" dirty="0"/>
              <a:t>Health Insurance Portability and Accountability Act (HIPAA) Privacy Rule</a:t>
            </a:r>
          </a:p>
          <a:p>
            <a:pPr marL="128016" lvl="1" indent="0">
              <a:buNone/>
            </a:pPr>
            <a:endParaRPr lang="en-US" dirty="0"/>
          </a:p>
          <a:p>
            <a:r>
              <a:rPr lang="en-US" dirty="0"/>
              <a:t>NOTE: Recently, NIH published supplemental information that includes “Best Practices for Protecting Participant Privacy When Sharing Scientific Data,” including “Apply Appropriate De-identification.”</a:t>
            </a:r>
          </a:p>
          <a:p>
            <a:pPr lvl="1"/>
            <a:r>
              <a:rPr lang="en-US" dirty="0"/>
              <a:t>“NIH recommends scientific data be de-identified to the greatest extent that maintains sufficient scientific utility”</a:t>
            </a:r>
          </a:p>
          <a:p>
            <a:pPr lvl="1"/>
            <a:r>
              <a:rPr lang="en-US" dirty="0"/>
              <a:t>“There may be privacy risks associated with sharing information that is not considered identifiable by applying the Common Rule and HIPAA standards.”</a:t>
            </a:r>
          </a:p>
          <a:p>
            <a:pPr lvl="1"/>
            <a:r>
              <a:rPr lang="en-US" dirty="0"/>
              <a:t>“In some cases, scientific utility may be lost if shared data are de-identified. It may consequently be justifiable in certain cases to share scientific data under the DMS Policy that meet a legal or regulatory standard for identifiability. It is generally acceptable to share identifiable data when participants provide their explicit consent to do so.”</a:t>
            </a:r>
          </a:p>
          <a:p>
            <a:pPr lvl="1"/>
            <a:r>
              <a:rPr lang="en-US" dirty="0"/>
              <a:t>From “Supplemental Information to the NIH Policy for Data Management and Sharing: Protecting Privacy When Sharing Human Research Participant Data” (</a:t>
            </a:r>
            <a:r>
              <a:rPr lang="en-US" dirty="0">
                <a:hlinkClick r:id="rId3"/>
              </a:rPr>
              <a:t>NOT-OD-22-213</a:t>
            </a:r>
            <a:r>
              <a:rPr lang="en-US" dirty="0"/>
              <a:t>) (September 21, 2022)</a:t>
            </a:r>
          </a:p>
          <a:p>
            <a:pPr lvl="1"/>
            <a:endParaRPr lang="en-US" dirty="0"/>
          </a:p>
        </p:txBody>
      </p:sp>
    </p:spTree>
    <p:extLst>
      <p:ext uri="{BB962C8B-B14F-4D97-AF65-F5344CB8AC3E}">
        <p14:creationId xmlns:p14="http://schemas.microsoft.com/office/powerpoint/2010/main" val="4105552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B697-6B79-4A39-827D-A7306B214AF5}"/>
              </a:ext>
            </a:extLst>
          </p:cNvPr>
          <p:cNvSpPr>
            <a:spLocks noGrp="1"/>
          </p:cNvSpPr>
          <p:nvPr>
            <p:ph type="title"/>
          </p:nvPr>
        </p:nvSpPr>
        <p:spPr/>
        <p:txBody>
          <a:bodyPr/>
          <a:lstStyle/>
          <a:p>
            <a:r>
              <a:rPr lang="en-US" dirty="0"/>
              <a:t>DbGaP Checks for De-Identification</a:t>
            </a:r>
          </a:p>
        </p:txBody>
      </p:sp>
      <p:sp>
        <p:nvSpPr>
          <p:cNvPr id="4" name="Text Placeholder 3">
            <a:extLst>
              <a:ext uri="{FF2B5EF4-FFF2-40B4-BE49-F238E27FC236}">
                <a16:creationId xmlns:a16="http://schemas.microsoft.com/office/drawing/2014/main" id="{DC67BE5D-CF60-4DF8-8A95-2C750F301E65}"/>
              </a:ext>
            </a:extLst>
          </p:cNvPr>
          <p:cNvSpPr>
            <a:spLocks noGrp="1"/>
          </p:cNvSpPr>
          <p:nvPr>
            <p:ph type="body" idx="1"/>
          </p:nvPr>
        </p:nvSpPr>
        <p:spPr/>
        <p:txBody>
          <a:bodyPr anchor="t">
            <a:normAutofit/>
          </a:bodyPr>
          <a:lstStyle/>
          <a:p>
            <a:r>
              <a:rPr lang="en-US" dirty="0"/>
              <a:t>Require 2-Step de-identification for all IDs submitted in dbGaP data files</a:t>
            </a:r>
          </a:p>
          <a:p>
            <a:endParaRPr lang="en-US" dirty="0"/>
          </a:p>
        </p:txBody>
      </p:sp>
      <p:sp>
        <p:nvSpPr>
          <p:cNvPr id="5" name="Content Placeholder 4">
            <a:extLst>
              <a:ext uri="{FF2B5EF4-FFF2-40B4-BE49-F238E27FC236}">
                <a16:creationId xmlns:a16="http://schemas.microsoft.com/office/drawing/2014/main" id="{5BA88EAD-4D03-4455-8705-4133BBE9FEBE}"/>
              </a:ext>
            </a:extLst>
          </p:cNvPr>
          <p:cNvSpPr>
            <a:spLocks noGrp="1"/>
          </p:cNvSpPr>
          <p:nvPr>
            <p:ph sz="half" idx="2"/>
          </p:nvPr>
        </p:nvSpPr>
        <p:spPr/>
        <p:txBody>
          <a:bodyPr>
            <a:normAutofit fontScale="92500" lnSpcReduction="20000"/>
          </a:bodyPr>
          <a:lstStyle/>
          <a:p>
            <a:pPr lvl="1"/>
            <a:r>
              <a:rPr lang="en-US" dirty="0">
                <a:solidFill>
                  <a:schemeClr val="accent6"/>
                </a:solidFill>
              </a:rPr>
              <a:t>Step one: Personal Information → Remove identifiers → Create Study person ID</a:t>
            </a:r>
          </a:p>
          <a:p>
            <a:pPr lvl="1"/>
            <a:r>
              <a:rPr lang="en-US" dirty="0">
                <a:solidFill>
                  <a:schemeClr val="accent6"/>
                </a:solidFill>
              </a:rPr>
              <a:t>Step two: Study person ID → Create </a:t>
            </a:r>
            <a:r>
              <a:rPr lang="en-US" b="1" dirty="0">
                <a:solidFill>
                  <a:schemeClr val="accent6"/>
                </a:solidFill>
              </a:rPr>
              <a:t>Subject ID </a:t>
            </a:r>
            <a:r>
              <a:rPr lang="en-US" dirty="0">
                <a:solidFill>
                  <a:schemeClr val="accent6"/>
                </a:solidFill>
              </a:rPr>
              <a:t>submitted to dbGaP.</a:t>
            </a:r>
          </a:p>
          <a:p>
            <a:r>
              <a:rPr lang="en-US" dirty="0"/>
              <a:t>Submitted Subject ID should not be based on the study person ID or any personal identifiers such as subject's birth date, health record number, or name. Subject IDs may be randomly assigned or may be consecutive numbers without any identifying information. The same applies to sample IDs</a:t>
            </a:r>
          </a:p>
          <a:p>
            <a:endParaRPr lang="en-US" dirty="0"/>
          </a:p>
        </p:txBody>
      </p:sp>
      <p:sp>
        <p:nvSpPr>
          <p:cNvPr id="6" name="Text Placeholder 5">
            <a:extLst>
              <a:ext uri="{FF2B5EF4-FFF2-40B4-BE49-F238E27FC236}">
                <a16:creationId xmlns:a16="http://schemas.microsoft.com/office/drawing/2014/main" id="{368B65BB-C2DE-485B-A9C3-7935495FF132}"/>
              </a:ext>
            </a:extLst>
          </p:cNvPr>
          <p:cNvSpPr>
            <a:spLocks noGrp="1"/>
          </p:cNvSpPr>
          <p:nvPr>
            <p:ph type="body" sz="quarter" idx="3"/>
          </p:nvPr>
        </p:nvSpPr>
        <p:spPr/>
        <p:txBody>
          <a:bodyPr anchor="t">
            <a:normAutofit/>
          </a:bodyPr>
          <a:lstStyle/>
          <a:p>
            <a:r>
              <a:rPr lang="en-US" dirty="0"/>
              <a:t>Algorithm to detect HIPAA sensitive dates</a:t>
            </a:r>
          </a:p>
        </p:txBody>
      </p:sp>
      <p:sp>
        <p:nvSpPr>
          <p:cNvPr id="12" name="Content Placeholder 11">
            <a:extLst>
              <a:ext uri="{FF2B5EF4-FFF2-40B4-BE49-F238E27FC236}">
                <a16:creationId xmlns:a16="http://schemas.microsoft.com/office/drawing/2014/main" id="{69A4D150-5AB9-4FA9-9781-748B2ADC1E11}"/>
              </a:ext>
            </a:extLst>
          </p:cNvPr>
          <p:cNvSpPr>
            <a:spLocks noGrp="1"/>
          </p:cNvSpPr>
          <p:nvPr>
            <p:ph sz="quarter" idx="4"/>
          </p:nvPr>
        </p:nvSpPr>
        <p:spPr/>
        <p:txBody>
          <a:bodyPr>
            <a:normAutofit fontScale="92500" lnSpcReduction="20000"/>
          </a:bodyPr>
          <a:lstStyle/>
          <a:p>
            <a:r>
              <a:rPr lang="en-US" dirty="0"/>
              <a:t>QC script to look for sensitive dates (see next page)</a:t>
            </a:r>
          </a:p>
          <a:p>
            <a:r>
              <a:rPr lang="en-US" dirty="0"/>
              <a:t>QC scripts also report data values that look like social security numbers (e.g., "123-45-6789" or "123456789"), phone numbers (e.g., "321-456-7890" or "(301)456-7890"), zip codes (e.g., "MD 20892"), etc. </a:t>
            </a:r>
          </a:p>
          <a:p>
            <a:pPr lvl="1"/>
            <a:r>
              <a:rPr lang="en-US" dirty="0"/>
              <a:t>A few cases of this kind of sensitive information have been detected by the QC scripts</a:t>
            </a:r>
          </a:p>
          <a:p>
            <a:r>
              <a:rPr lang="en-US" dirty="0"/>
              <a:t>Other cases like names of people are not reported by the QC scripts. </a:t>
            </a:r>
          </a:p>
          <a:p>
            <a:pPr lvl="1"/>
            <a:r>
              <a:rPr lang="en-US" dirty="0"/>
              <a:t>A few cases of names of patients and providers have been detected by visual inspection</a:t>
            </a:r>
          </a:p>
        </p:txBody>
      </p:sp>
      <p:sp>
        <p:nvSpPr>
          <p:cNvPr id="19" name="TextBox 18">
            <a:extLst>
              <a:ext uri="{FF2B5EF4-FFF2-40B4-BE49-F238E27FC236}">
                <a16:creationId xmlns:a16="http://schemas.microsoft.com/office/drawing/2014/main" id="{6BEB4E9E-4B21-4927-A58E-D5E4E732F36F}"/>
              </a:ext>
            </a:extLst>
          </p:cNvPr>
          <p:cNvSpPr txBox="1"/>
          <p:nvPr/>
        </p:nvSpPr>
        <p:spPr>
          <a:xfrm>
            <a:off x="3286586" y="6468480"/>
            <a:ext cx="8908529" cy="369332"/>
          </a:xfrm>
          <a:prstGeom prst="rect">
            <a:avLst/>
          </a:prstGeom>
          <a:noFill/>
        </p:spPr>
        <p:txBody>
          <a:bodyPr wrap="none" rtlCol="0">
            <a:spAutoFit/>
          </a:bodyPr>
          <a:lstStyle/>
          <a:p>
            <a:pPr algn="r"/>
            <a:r>
              <a:rPr lang="en-US" i="1" dirty="0">
                <a:hlinkClick r:id="rId2"/>
              </a:rPr>
              <a:t>https://www.ncbi.nlm.nih.gov/gap/docs/submissionguide/#6-what-do-i-need-to-know-about-p</a:t>
            </a:r>
            <a:r>
              <a:rPr lang="en-US" i="1" dirty="0"/>
              <a:t> </a:t>
            </a:r>
          </a:p>
        </p:txBody>
      </p:sp>
    </p:spTree>
    <p:extLst>
      <p:ext uri="{BB962C8B-B14F-4D97-AF65-F5344CB8AC3E}">
        <p14:creationId xmlns:p14="http://schemas.microsoft.com/office/powerpoint/2010/main" val="4001438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E662-CE32-48F5-BCA1-7DCEF56BB2AA}"/>
              </a:ext>
            </a:extLst>
          </p:cNvPr>
          <p:cNvSpPr>
            <a:spLocks noGrp="1"/>
          </p:cNvSpPr>
          <p:nvPr>
            <p:ph type="title"/>
          </p:nvPr>
        </p:nvSpPr>
        <p:spPr/>
        <p:txBody>
          <a:bodyPr/>
          <a:lstStyle/>
          <a:p>
            <a:r>
              <a:rPr lang="en-US" dirty="0"/>
              <a:t>DbGaP algorithm to detect HIPAA sensitive dates</a:t>
            </a:r>
          </a:p>
        </p:txBody>
      </p:sp>
      <p:sp>
        <p:nvSpPr>
          <p:cNvPr id="3" name="Content Placeholder 2">
            <a:extLst>
              <a:ext uri="{FF2B5EF4-FFF2-40B4-BE49-F238E27FC236}">
                <a16:creationId xmlns:a16="http://schemas.microsoft.com/office/drawing/2014/main" id="{8868BD3F-60B6-4F9E-991D-6E7D6D6202D7}"/>
              </a:ext>
            </a:extLst>
          </p:cNvPr>
          <p:cNvSpPr>
            <a:spLocks noGrp="1"/>
          </p:cNvSpPr>
          <p:nvPr>
            <p:ph idx="1"/>
          </p:nvPr>
        </p:nvSpPr>
        <p:spPr/>
        <p:txBody>
          <a:bodyPr>
            <a:normAutofit fontScale="62500" lnSpcReduction="20000"/>
          </a:bodyPr>
          <a:lstStyle/>
          <a:p>
            <a:r>
              <a:rPr lang="en-US" dirty="0"/>
              <a:t>Two 1 or 2-digit numbers and a 2 or 4-digit number, in this order, separated by "/", "-" or ".", e.g., "3/5/1994" or "12-28-03".</a:t>
            </a:r>
          </a:p>
          <a:p>
            <a:r>
              <a:rPr lang="en-US" dirty="0"/>
              <a:t>One 4-digit number and two 1 or 2-digit numbers separated by "/", "-" or ".", e.g., "1994.2.13".</a:t>
            </a:r>
          </a:p>
          <a:p>
            <a:r>
              <a:rPr lang="en-US" dirty="0"/>
              <a:t>A 1 or 2-digit number and a 4-digit number starting with 19 or 20 separated by "/", e.g., "10/1994" (but not "10.1994").</a:t>
            </a:r>
          </a:p>
          <a:p>
            <a:r>
              <a:rPr lang="en-US" dirty="0"/>
              <a:t>A 1 or 2-digit number followed by a "/" and a 2-digit number starting with 0, e.g., "3/04" (but not "3/94").</a:t>
            </a:r>
          </a:p>
          <a:p>
            <a:r>
              <a:rPr lang="en-US" dirty="0"/>
              <a:t>A month name or abbreviation and a 1, 2, or 4-digit number, in either order, separated by some non-letter, non-number characters or not separated, e.g., "JAN '93", "FEB64", "May 3rd" (but not "May be 14").</a:t>
            </a:r>
          </a:p>
          <a:p>
            <a:r>
              <a:rPr lang="en-US" dirty="0"/>
              <a:t>A 6-digit number is considered to be potential date value if its first four digits make a valid date in </a:t>
            </a:r>
            <a:r>
              <a:rPr lang="en-US" dirty="0" err="1"/>
              <a:t>mmdd</a:t>
            </a:r>
            <a:r>
              <a:rPr lang="en-US" dirty="0"/>
              <a:t> format (i.e., first two digits read as month and second two as day of the month). For example, 112876 is considered to be a potential date value since 1128 is a valid date (Nov. 28) in </a:t>
            </a:r>
            <a:r>
              <a:rPr lang="en-US" dirty="0" err="1"/>
              <a:t>mmdd</a:t>
            </a:r>
            <a:r>
              <a:rPr lang="en-US" dirty="0"/>
              <a:t> format; 231208 or 113198 is not a potential date since 23/12 or 11/31 is not a valid date in month/day format. If all of the values, or first 10 values, of a variable are 6-digit potential dates, this variable together with it potential date values will be reported by the scripts.</a:t>
            </a:r>
          </a:p>
          <a:p>
            <a:r>
              <a:rPr lang="en-US" dirty="0"/>
              <a:t>An 8-digit number is considered to be a potential date value if it makes a valid date in the 20th or 21st century in either </a:t>
            </a:r>
            <a:r>
              <a:rPr lang="en-US" dirty="0" err="1"/>
              <a:t>mmddyyyy</a:t>
            </a:r>
            <a:r>
              <a:rPr lang="en-US" dirty="0"/>
              <a:t> or </a:t>
            </a:r>
            <a:r>
              <a:rPr lang="en-US" dirty="0" err="1"/>
              <a:t>yyyymmdd</a:t>
            </a:r>
            <a:r>
              <a:rPr lang="en-US" dirty="0"/>
              <a:t> format. For example, "19940822" is considered to be a potential date since it can be read as 1994/08/22 (Aug. 22, 1994). "10312005" is a potential date value since it can be read as 10/31/2005 (Oct. 31, 2005). "19080230" is not considered to be a potential date since neither 1908/02/30 nor 19/08/0230 is a valid date in the 20th or 21st century. If all of the values or the first 10 values of a variable are 8-digit numbers of potential date values, the variable will be reported as containing potential HIPAA violations.</a:t>
            </a:r>
          </a:p>
        </p:txBody>
      </p:sp>
      <p:sp>
        <p:nvSpPr>
          <p:cNvPr id="6" name="TextBox 5">
            <a:extLst>
              <a:ext uri="{FF2B5EF4-FFF2-40B4-BE49-F238E27FC236}">
                <a16:creationId xmlns:a16="http://schemas.microsoft.com/office/drawing/2014/main" id="{2FF8D868-D220-4D07-B0FC-0C2D6B6E4F5D}"/>
              </a:ext>
            </a:extLst>
          </p:cNvPr>
          <p:cNvSpPr txBox="1"/>
          <p:nvPr/>
        </p:nvSpPr>
        <p:spPr>
          <a:xfrm>
            <a:off x="5543257" y="6480670"/>
            <a:ext cx="6648743" cy="369332"/>
          </a:xfrm>
          <a:prstGeom prst="rect">
            <a:avLst/>
          </a:prstGeom>
          <a:noFill/>
        </p:spPr>
        <p:txBody>
          <a:bodyPr wrap="none" rtlCol="0">
            <a:spAutoFit/>
          </a:bodyPr>
          <a:lstStyle/>
          <a:p>
            <a:pPr algn="r"/>
            <a:r>
              <a:rPr lang="en-US" i="1" dirty="0">
                <a:hlinkClick r:id="rId2"/>
              </a:rPr>
              <a:t>https://www.ncbi.nlm.nih.gov/gap/docs/submissionguide/#hipaagloss</a:t>
            </a:r>
            <a:r>
              <a:rPr lang="en-US" i="1" dirty="0"/>
              <a:t> </a:t>
            </a:r>
          </a:p>
        </p:txBody>
      </p:sp>
    </p:spTree>
    <p:extLst>
      <p:ext uri="{BB962C8B-B14F-4D97-AF65-F5344CB8AC3E}">
        <p14:creationId xmlns:p14="http://schemas.microsoft.com/office/powerpoint/2010/main" val="116437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70CEF-BEB4-430E-9A34-E4AF5BA04632}"/>
              </a:ext>
            </a:extLst>
          </p:cNvPr>
          <p:cNvSpPr>
            <a:spLocks noGrp="1"/>
          </p:cNvSpPr>
          <p:nvPr>
            <p:ph type="title"/>
          </p:nvPr>
        </p:nvSpPr>
        <p:spPr/>
        <p:txBody>
          <a:bodyPr/>
          <a:lstStyle/>
          <a:p>
            <a:r>
              <a:rPr lang="en-US" dirty="0"/>
              <a:t>Requesting controlled access data</a:t>
            </a:r>
          </a:p>
        </p:txBody>
      </p:sp>
      <p:sp>
        <p:nvSpPr>
          <p:cNvPr id="4" name="Text Placeholder 3">
            <a:extLst>
              <a:ext uri="{FF2B5EF4-FFF2-40B4-BE49-F238E27FC236}">
                <a16:creationId xmlns:a16="http://schemas.microsoft.com/office/drawing/2014/main" id="{91804645-EDCE-4DB7-8377-8B1BE03CE691}"/>
              </a:ext>
            </a:extLst>
          </p:cNvPr>
          <p:cNvSpPr>
            <a:spLocks noGrp="1"/>
          </p:cNvSpPr>
          <p:nvPr>
            <p:ph type="body" idx="1"/>
          </p:nvPr>
        </p:nvSpPr>
        <p:spPr/>
        <p:txBody>
          <a:bodyPr/>
          <a:lstStyle/>
          <a:p>
            <a:r>
              <a:rPr lang="en-US" dirty="0"/>
              <a:t>Investigator Requests Access with Institutional Sign-Off</a:t>
            </a:r>
          </a:p>
        </p:txBody>
      </p:sp>
      <p:graphicFrame>
        <p:nvGraphicFramePr>
          <p:cNvPr id="8" name="Table 8">
            <a:extLst>
              <a:ext uri="{FF2B5EF4-FFF2-40B4-BE49-F238E27FC236}">
                <a16:creationId xmlns:a16="http://schemas.microsoft.com/office/drawing/2014/main" id="{31C33DC4-923F-42C6-B456-D4D77813E028}"/>
              </a:ext>
            </a:extLst>
          </p:cNvPr>
          <p:cNvGraphicFramePr>
            <a:graphicFrameLocks noGrp="1"/>
          </p:cNvGraphicFramePr>
          <p:nvPr>
            <p:ph sz="half" idx="2"/>
            <p:extLst>
              <p:ext uri="{D42A27DB-BD31-4B8C-83A1-F6EECF244321}">
                <p14:modId xmlns:p14="http://schemas.microsoft.com/office/powerpoint/2010/main" val="2270080955"/>
              </p:ext>
            </p:extLst>
          </p:nvPr>
        </p:nvGraphicFramePr>
        <p:xfrm>
          <a:off x="1023938" y="2967038"/>
          <a:ext cx="4754562" cy="2834640"/>
        </p:xfrm>
        <a:graphic>
          <a:graphicData uri="http://schemas.openxmlformats.org/drawingml/2006/table">
            <a:tbl>
              <a:tblPr firstCol="1">
                <a:tableStyleId>{5C22544A-7EE6-4342-B048-85BDC9FD1C3A}</a:tableStyleId>
              </a:tblPr>
              <a:tblGrid>
                <a:gridCol w="1434254">
                  <a:extLst>
                    <a:ext uri="{9D8B030D-6E8A-4147-A177-3AD203B41FA5}">
                      <a16:colId xmlns:a16="http://schemas.microsoft.com/office/drawing/2014/main" val="2405516487"/>
                    </a:ext>
                  </a:extLst>
                </a:gridCol>
                <a:gridCol w="3320308">
                  <a:extLst>
                    <a:ext uri="{9D8B030D-6E8A-4147-A177-3AD203B41FA5}">
                      <a16:colId xmlns:a16="http://schemas.microsoft.com/office/drawing/2014/main" val="94798711"/>
                    </a:ext>
                  </a:extLst>
                </a:gridCol>
              </a:tblGrid>
              <a:tr h="370840">
                <a:tc>
                  <a:txBody>
                    <a:bodyPr/>
                    <a:lstStyle/>
                    <a:p>
                      <a:r>
                        <a:rPr lang="en-US" sz="1400" dirty="0"/>
                        <a:t>Investigator Credentials</a:t>
                      </a:r>
                    </a:p>
                  </a:txBody>
                  <a:tcPr/>
                </a:tc>
                <a:tc>
                  <a:txBody>
                    <a:bodyPr/>
                    <a:lstStyle/>
                    <a:p>
                      <a:r>
                        <a:rPr lang="en-US" sz="1400" b="0" i="0" kern="1200" dirty="0">
                          <a:solidFill>
                            <a:schemeClr val="dk1"/>
                          </a:solidFill>
                          <a:effectLst/>
                          <a:latin typeface="+mn-lt"/>
                          <a:ea typeface="+mn-ea"/>
                          <a:cs typeface="+mn-cs"/>
                        </a:rPr>
                        <a:t>Permanent employee</a:t>
                      </a:r>
                    </a:p>
                    <a:p>
                      <a:r>
                        <a:rPr lang="en-US" sz="1400" b="0" i="0" kern="1200" dirty="0">
                          <a:solidFill>
                            <a:schemeClr val="dk1"/>
                          </a:solidFill>
                          <a:effectLst/>
                          <a:latin typeface="+mn-lt"/>
                          <a:ea typeface="+mn-ea"/>
                          <a:cs typeface="+mn-cs"/>
                        </a:rPr>
                        <a:t>Either equivalent to a tenure-track professor, or senior scientist admin/oversight responsibilities for lab or research program</a:t>
                      </a:r>
                      <a:endParaRPr lang="en-US" sz="1400" dirty="0"/>
                    </a:p>
                  </a:txBody>
                  <a:tcPr/>
                </a:tc>
                <a:extLst>
                  <a:ext uri="{0D108BD9-81ED-4DB2-BD59-A6C34878D82A}">
                    <a16:rowId xmlns:a16="http://schemas.microsoft.com/office/drawing/2014/main" val="2683742823"/>
                  </a:ext>
                </a:extLst>
              </a:tr>
              <a:tr h="370840">
                <a:tc>
                  <a:txBody>
                    <a:bodyPr/>
                    <a:lstStyle/>
                    <a:p>
                      <a:r>
                        <a:rPr lang="en-US" sz="1400" dirty="0"/>
                        <a:t>Proposed Research Use</a:t>
                      </a:r>
                    </a:p>
                  </a:txBody>
                  <a:tcPr/>
                </a:tc>
                <a:tc>
                  <a:txBody>
                    <a:bodyPr/>
                    <a:lstStyle/>
                    <a:p>
                      <a:r>
                        <a:rPr lang="en-US" sz="1400" dirty="0"/>
                        <a:t>Written objectives of the proposed research; study design; analysis plan; explanation of how the proposed research is consistent with the data use limitations for the requested dataset(s)</a:t>
                      </a:r>
                    </a:p>
                  </a:txBody>
                  <a:tcPr/>
                </a:tc>
                <a:extLst>
                  <a:ext uri="{0D108BD9-81ED-4DB2-BD59-A6C34878D82A}">
                    <a16:rowId xmlns:a16="http://schemas.microsoft.com/office/drawing/2014/main" val="3903150296"/>
                  </a:ext>
                </a:extLst>
              </a:tr>
              <a:tr h="370840">
                <a:tc>
                  <a:txBody>
                    <a:bodyPr/>
                    <a:lstStyle/>
                    <a:p>
                      <a:r>
                        <a:rPr lang="en-US" sz="1400" dirty="0"/>
                        <a:t>Review and Approval by Institution</a:t>
                      </a:r>
                    </a:p>
                  </a:txBody>
                  <a:tcPr/>
                </a:tc>
                <a:tc>
                  <a:txBody>
                    <a:bodyPr/>
                    <a:lstStyle/>
                    <a:p>
                      <a:r>
                        <a:rPr lang="en-US" sz="1400" dirty="0"/>
                        <a:t>Institutional Signing Official review and signature</a:t>
                      </a:r>
                    </a:p>
                    <a:p>
                      <a:r>
                        <a:rPr lang="en-US" sz="1400" dirty="0"/>
                        <a:t>Institutional IT Director identified</a:t>
                      </a:r>
                    </a:p>
                  </a:txBody>
                  <a:tcPr/>
                </a:tc>
                <a:extLst>
                  <a:ext uri="{0D108BD9-81ED-4DB2-BD59-A6C34878D82A}">
                    <a16:rowId xmlns:a16="http://schemas.microsoft.com/office/drawing/2014/main" val="2248057071"/>
                  </a:ext>
                </a:extLst>
              </a:tr>
            </a:tbl>
          </a:graphicData>
        </a:graphic>
      </p:graphicFrame>
      <p:sp>
        <p:nvSpPr>
          <p:cNvPr id="6" name="Text Placeholder 5">
            <a:extLst>
              <a:ext uri="{FF2B5EF4-FFF2-40B4-BE49-F238E27FC236}">
                <a16:creationId xmlns:a16="http://schemas.microsoft.com/office/drawing/2014/main" id="{4B9F57FC-5992-49C6-B764-63E74FAB9E61}"/>
              </a:ext>
            </a:extLst>
          </p:cNvPr>
          <p:cNvSpPr>
            <a:spLocks noGrp="1"/>
          </p:cNvSpPr>
          <p:nvPr>
            <p:ph type="body" sz="quarter" idx="3"/>
          </p:nvPr>
        </p:nvSpPr>
        <p:spPr/>
        <p:txBody>
          <a:bodyPr/>
          <a:lstStyle/>
          <a:p>
            <a:r>
              <a:rPr lang="en-US" dirty="0"/>
              <a:t>NIH Data Access Committee (DAC) Reviews Request</a:t>
            </a:r>
          </a:p>
        </p:txBody>
      </p:sp>
      <p:sp>
        <p:nvSpPr>
          <p:cNvPr id="7" name="Content Placeholder 6">
            <a:extLst>
              <a:ext uri="{FF2B5EF4-FFF2-40B4-BE49-F238E27FC236}">
                <a16:creationId xmlns:a16="http://schemas.microsoft.com/office/drawing/2014/main" id="{4C339E2C-220B-48BC-BA9E-130B8E612633}"/>
              </a:ext>
            </a:extLst>
          </p:cNvPr>
          <p:cNvSpPr>
            <a:spLocks noGrp="1"/>
          </p:cNvSpPr>
          <p:nvPr>
            <p:ph sz="quarter" idx="4"/>
          </p:nvPr>
        </p:nvSpPr>
        <p:spPr/>
        <p:txBody>
          <a:bodyPr>
            <a:normAutofit fontScale="92500" lnSpcReduction="10000"/>
          </a:bodyPr>
          <a:lstStyle/>
          <a:p>
            <a:r>
              <a:rPr lang="en-US" dirty="0"/>
              <a:t>DACs are typically based on NIH institute, but some are programmatic (e.g. Kids First DAC)</a:t>
            </a:r>
          </a:p>
          <a:p>
            <a:r>
              <a:rPr lang="en-US" dirty="0"/>
              <a:t>All dbGaP datasets are assigned to one NIH DAC; access request may include multiple datasets, so are reviewed by multiple DACs</a:t>
            </a:r>
          </a:p>
          <a:p>
            <a:r>
              <a:rPr lang="en-US" dirty="0"/>
              <a:t>DAC reviews for </a:t>
            </a:r>
          </a:p>
          <a:p>
            <a:pPr lvl="1"/>
            <a:r>
              <a:rPr lang="en-US" dirty="0"/>
              <a:t>PI and institutional credentials</a:t>
            </a:r>
          </a:p>
          <a:p>
            <a:pPr lvl="1"/>
            <a:r>
              <a:rPr lang="en-US" dirty="0"/>
              <a:t>Research consistent with the data use limitations</a:t>
            </a:r>
          </a:p>
          <a:p>
            <a:r>
              <a:rPr lang="en-US" dirty="0"/>
              <a:t>DAC does </a:t>
            </a:r>
            <a:r>
              <a:rPr lang="en-US" u="sng" dirty="0"/>
              <a:t>not</a:t>
            </a:r>
            <a:r>
              <a:rPr lang="en-US" dirty="0"/>
              <a:t> review for scientific merit</a:t>
            </a:r>
          </a:p>
        </p:txBody>
      </p:sp>
      <p:sp>
        <p:nvSpPr>
          <p:cNvPr id="9" name="TextBox 8">
            <a:extLst>
              <a:ext uri="{FF2B5EF4-FFF2-40B4-BE49-F238E27FC236}">
                <a16:creationId xmlns:a16="http://schemas.microsoft.com/office/drawing/2014/main" id="{A58E28CA-E507-469B-965C-39E0DDC30706}"/>
              </a:ext>
            </a:extLst>
          </p:cNvPr>
          <p:cNvSpPr txBox="1"/>
          <p:nvPr/>
        </p:nvSpPr>
        <p:spPr>
          <a:xfrm>
            <a:off x="1949539" y="5801678"/>
            <a:ext cx="2903359" cy="369332"/>
          </a:xfrm>
          <a:prstGeom prst="rect">
            <a:avLst/>
          </a:prstGeom>
          <a:noFill/>
        </p:spPr>
        <p:txBody>
          <a:bodyPr wrap="none" rtlCol="0">
            <a:spAutoFit/>
          </a:bodyPr>
          <a:lstStyle/>
          <a:p>
            <a:r>
              <a:rPr lang="en-US" dirty="0"/>
              <a:t>Uses </a:t>
            </a:r>
            <a:r>
              <a:rPr lang="en-US" dirty="0" err="1"/>
              <a:t>eRA</a:t>
            </a:r>
            <a:r>
              <a:rPr lang="en-US" dirty="0"/>
              <a:t> Commons Interface</a:t>
            </a:r>
          </a:p>
        </p:txBody>
      </p:sp>
      <p:sp>
        <p:nvSpPr>
          <p:cNvPr id="3" name="TextBox 2">
            <a:extLst>
              <a:ext uri="{FF2B5EF4-FFF2-40B4-BE49-F238E27FC236}">
                <a16:creationId xmlns:a16="http://schemas.microsoft.com/office/drawing/2014/main" id="{5E9E8505-97FD-F494-4C0F-950EC5E94428}"/>
              </a:ext>
            </a:extLst>
          </p:cNvPr>
          <p:cNvSpPr txBox="1"/>
          <p:nvPr/>
        </p:nvSpPr>
        <p:spPr>
          <a:xfrm>
            <a:off x="6805590" y="6600253"/>
            <a:ext cx="5386410" cy="246221"/>
          </a:xfrm>
          <a:prstGeom prst="rect">
            <a:avLst/>
          </a:prstGeom>
          <a:noFill/>
        </p:spPr>
        <p:txBody>
          <a:bodyPr wrap="none" rtlCol="0">
            <a:spAutoFit/>
          </a:bodyPr>
          <a:lstStyle/>
          <a:p>
            <a:pPr algn="r"/>
            <a:r>
              <a:rPr lang="en-US" sz="1000" i="1" dirty="0"/>
              <a:t>See https://www.ncbi.nlm.nih.gov/books/NBK570242/#DAreq_ControlledAcc.how_can_i_find_so_an</a:t>
            </a:r>
          </a:p>
        </p:txBody>
      </p:sp>
    </p:spTree>
    <p:extLst>
      <p:ext uri="{BB962C8B-B14F-4D97-AF65-F5344CB8AC3E}">
        <p14:creationId xmlns:p14="http://schemas.microsoft.com/office/powerpoint/2010/main" val="880879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BB64-B74F-4600-A261-C06B353E23D4}"/>
              </a:ext>
            </a:extLst>
          </p:cNvPr>
          <p:cNvSpPr>
            <a:spLocks noGrp="1"/>
          </p:cNvSpPr>
          <p:nvPr>
            <p:ph type="title"/>
          </p:nvPr>
        </p:nvSpPr>
        <p:spPr/>
        <p:txBody>
          <a:bodyPr>
            <a:normAutofit fontScale="90000"/>
          </a:bodyPr>
          <a:lstStyle/>
          <a:p>
            <a:r>
              <a:rPr lang="en-US" dirty="0"/>
              <a:t>Terms for Approved Access: dbGaP </a:t>
            </a:r>
            <a:r>
              <a:rPr lang="en-US" dirty="0">
                <a:hlinkClick r:id="rId2"/>
              </a:rPr>
              <a:t>Data Use Certification (DUC) Agreement</a:t>
            </a:r>
            <a:r>
              <a:rPr lang="en-US" dirty="0"/>
              <a:t> (2019 version)</a:t>
            </a:r>
          </a:p>
        </p:txBody>
      </p:sp>
      <p:sp>
        <p:nvSpPr>
          <p:cNvPr id="4" name="Content Placeholder 3">
            <a:extLst>
              <a:ext uri="{FF2B5EF4-FFF2-40B4-BE49-F238E27FC236}">
                <a16:creationId xmlns:a16="http://schemas.microsoft.com/office/drawing/2014/main" id="{11FCB734-0C2C-4826-8323-B7BF393E0878}"/>
              </a:ext>
            </a:extLst>
          </p:cNvPr>
          <p:cNvSpPr>
            <a:spLocks noGrp="1"/>
          </p:cNvSpPr>
          <p:nvPr>
            <p:ph sz="half" idx="1"/>
          </p:nvPr>
        </p:nvSpPr>
        <p:spPr/>
        <p:txBody>
          <a:bodyPr>
            <a:normAutofit lnSpcReduction="10000"/>
          </a:bodyPr>
          <a:lstStyle/>
          <a:p>
            <a:r>
              <a:rPr lang="en-US" dirty="0"/>
              <a:t>1. Research Use</a:t>
            </a:r>
          </a:p>
          <a:p>
            <a:r>
              <a:rPr lang="en-US" dirty="0"/>
              <a:t>2. Requestor and Approved User Responsibilities</a:t>
            </a:r>
          </a:p>
          <a:p>
            <a:r>
              <a:rPr lang="en-US" dirty="0"/>
              <a:t>3. Public Posting of Approved Users’ Research Use Statement</a:t>
            </a:r>
          </a:p>
          <a:p>
            <a:r>
              <a:rPr lang="en-US" dirty="0"/>
              <a:t>4. Non-Identification</a:t>
            </a:r>
          </a:p>
          <a:p>
            <a:r>
              <a:rPr lang="en-US" dirty="0"/>
              <a:t>5. Certificate of Confidentiality</a:t>
            </a:r>
          </a:p>
          <a:p>
            <a:r>
              <a:rPr lang="en-US" dirty="0"/>
              <a:t>6. Non-Transferability</a:t>
            </a:r>
          </a:p>
          <a:p>
            <a:r>
              <a:rPr lang="en-US" dirty="0"/>
              <a:t>7. Data Security and Unauthorized Data Release</a:t>
            </a:r>
          </a:p>
        </p:txBody>
      </p:sp>
      <p:sp>
        <p:nvSpPr>
          <p:cNvPr id="5" name="Content Placeholder 4">
            <a:extLst>
              <a:ext uri="{FF2B5EF4-FFF2-40B4-BE49-F238E27FC236}">
                <a16:creationId xmlns:a16="http://schemas.microsoft.com/office/drawing/2014/main" id="{5ECB7756-79FF-42B6-ADEB-E67337798B5E}"/>
              </a:ext>
            </a:extLst>
          </p:cNvPr>
          <p:cNvSpPr>
            <a:spLocks noGrp="1"/>
          </p:cNvSpPr>
          <p:nvPr>
            <p:ph sz="half" idx="2"/>
          </p:nvPr>
        </p:nvSpPr>
        <p:spPr/>
        <p:txBody>
          <a:bodyPr>
            <a:normAutofit lnSpcReduction="10000"/>
          </a:bodyPr>
          <a:lstStyle/>
          <a:p>
            <a:r>
              <a:rPr lang="en-US" dirty="0"/>
              <a:t>8. Policy Compliance Violations</a:t>
            </a:r>
          </a:p>
          <a:p>
            <a:r>
              <a:rPr lang="en-US" dirty="0"/>
              <a:t>9. Intellectual Property</a:t>
            </a:r>
          </a:p>
          <a:p>
            <a:r>
              <a:rPr lang="en-US" dirty="0"/>
              <a:t>10. Dissemination of Research Findings and Acknowledgment of Controlled-Access Datasets Subject to the NIH GDS Policy</a:t>
            </a:r>
          </a:p>
          <a:p>
            <a:r>
              <a:rPr lang="en-US" dirty="0"/>
              <a:t>11. Research Use Reporting</a:t>
            </a:r>
          </a:p>
          <a:p>
            <a:r>
              <a:rPr lang="en-US" dirty="0"/>
              <a:t>12. Non-Endorsement, Indemnification</a:t>
            </a:r>
          </a:p>
          <a:p>
            <a:r>
              <a:rPr lang="en-US" dirty="0"/>
              <a:t>13. Termination and Data Destruction</a:t>
            </a:r>
          </a:p>
        </p:txBody>
      </p:sp>
    </p:spTree>
    <p:extLst>
      <p:ext uri="{BB962C8B-B14F-4D97-AF65-F5344CB8AC3E}">
        <p14:creationId xmlns:p14="http://schemas.microsoft.com/office/powerpoint/2010/main" val="2335046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BB64-B74F-4600-A261-C06B353E23D4}"/>
              </a:ext>
            </a:extLst>
          </p:cNvPr>
          <p:cNvSpPr>
            <a:spLocks noGrp="1"/>
          </p:cNvSpPr>
          <p:nvPr>
            <p:ph type="title"/>
          </p:nvPr>
        </p:nvSpPr>
        <p:spPr/>
        <p:txBody>
          <a:bodyPr>
            <a:normAutofit/>
          </a:bodyPr>
          <a:lstStyle/>
          <a:p>
            <a:r>
              <a:rPr lang="en-US" dirty="0"/>
              <a:t>Terms for Approved Access: dbGaP </a:t>
            </a:r>
            <a:r>
              <a:rPr lang="en-US" dirty="0">
                <a:hlinkClick r:id="rId2"/>
              </a:rPr>
              <a:t>Data Use Certification (DUC) Agreement</a:t>
            </a:r>
            <a:endParaRPr lang="en-US" dirty="0"/>
          </a:p>
        </p:txBody>
      </p:sp>
      <p:sp>
        <p:nvSpPr>
          <p:cNvPr id="4" name="Content Placeholder 3">
            <a:extLst>
              <a:ext uri="{FF2B5EF4-FFF2-40B4-BE49-F238E27FC236}">
                <a16:creationId xmlns:a16="http://schemas.microsoft.com/office/drawing/2014/main" id="{11FCB734-0C2C-4826-8323-B7BF393E0878}"/>
              </a:ext>
            </a:extLst>
          </p:cNvPr>
          <p:cNvSpPr>
            <a:spLocks noGrp="1"/>
          </p:cNvSpPr>
          <p:nvPr>
            <p:ph sz="half" idx="1"/>
          </p:nvPr>
        </p:nvSpPr>
        <p:spPr/>
        <p:txBody>
          <a:bodyPr>
            <a:normAutofit lnSpcReduction="10000"/>
          </a:bodyPr>
          <a:lstStyle/>
          <a:p>
            <a:r>
              <a:rPr lang="en-US" b="1" dirty="0">
                <a:solidFill>
                  <a:schemeClr val="accent6"/>
                </a:solidFill>
              </a:rPr>
              <a:t>1. Research Use</a:t>
            </a:r>
          </a:p>
          <a:p>
            <a:r>
              <a:rPr lang="en-US" dirty="0"/>
              <a:t>2. Requestor and Approved User Responsibilities</a:t>
            </a:r>
          </a:p>
          <a:p>
            <a:r>
              <a:rPr lang="en-US" dirty="0"/>
              <a:t>3. Public Posting of Approved Users’ Research Use Statement</a:t>
            </a:r>
          </a:p>
          <a:p>
            <a:r>
              <a:rPr lang="en-US" dirty="0"/>
              <a:t>4. Non-Identification</a:t>
            </a:r>
          </a:p>
          <a:p>
            <a:r>
              <a:rPr lang="en-US" dirty="0"/>
              <a:t>5. Certificate of Confidentiality</a:t>
            </a:r>
          </a:p>
          <a:p>
            <a:r>
              <a:rPr lang="en-US" dirty="0"/>
              <a:t>6. Non-Transferability</a:t>
            </a:r>
          </a:p>
          <a:p>
            <a:r>
              <a:rPr lang="en-US" dirty="0"/>
              <a:t>7. Data Security and Unauthorized Data Release</a:t>
            </a:r>
          </a:p>
        </p:txBody>
      </p:sp>
      <p:sp>
        <p:nvSpPr>
          <p:cNvPr id="5" name="Content Placeholder 4">
            <a:extLst>
              <a:ext uri="{FF2B5EF4-FFF2-40B4-BE49-F238E27FC236}">
                <a16:creationId xmlns:a16="http://schemas.microsoft.com/office/drawing/2014/main" id="{5ECB7756-79FF-42B6-ADEB-E67337798B5E}"/>
              </a:ext>
            </a:extLst>
          </p:cNvPr>
          <p:cNvSpPr>
            <a:spLocks noGrp="1"/>
          </p:cNvSpPr>
          <p:nvPr>
            <p:ph sz="half" idx="2"/>
          </p:nvPr>
        </p:nvSpPr>
        <p:spPr/>
        <p:txBody>
          <a:bodyPr>
            <a:normAutofit lnSpcReduction="10000"/>
          </a:bodyPr>
          <a:lstStyle/>
          <a:p>
            <a:r>
              <a:rPr lang="en-US" dirty="0"/>
              <a:t>8. Policy Compliance Violations</a:t>
            </a:r>
          </a:p>
          <a:p>
            <a:r>
              <a:rPr lang="en-US" dirty="0"/>
              <a:t>9. Intellectual Property</a:t>
            </a:r>
          </a:p>
          <a:p>
            <a:r>
              <a:rPr lang="en-US" dirty="0"/>
              <a:t>10. Dissemination of Research Findings and Acknowledgment of Controlled-Access Datasets Subject to the NIH GDS Policy</a:t>
            </a:r>
          </a:p>
          <a:p>
            <a:r>
              <a:rPr lang="en-US" dirty="0"/>
              <a:t>11. Research Use Reporting</a:t>
            </a:r>
          </a:p>
          <a:p>
            <a:r>
              <a:rPr lang="en-US" dirty="0"/>
              <a:t>12. Non-Endorsement, Indemnification</a:t>
            </a:r>
          </a:p>
          <a:p>
            <a:r>
              <a:rPr lang="en-US" dirty="0"/>
              <a:t>13. Termination and Data Destruction</a:t>
            </a:r>
          </a:p>
        </p:txBody>
      </p:sp>
      <p:sp>
        <p:nvSpPr>
          <p:cNvPr id="3" name="TextBox 2">
            <a:extLst>
              <a:ext uri="{FF2B5EF4-FFF2-40B4-BE49-F238E27FC236}">
                <a16:creationId xmlns:a16="http://schemas.microsoft.com/office/drawing/2014/main" id="{AE939674-2862-49CF-B1F8-8299DCE02F0B}"/>
              </a:ext>
            </a:extLst>
          </p:cNvPr>
          <p:cNvSpPr txBox="1"/>
          <p:nvPr/>
        </p:nvSpPr>
        <p:spPr>
          <a:xfrm>
            <a:off x="5989320" y="1300895"/>
            <a:ext cx="4572000" cy="31393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US" dirty="0"/>
              <a:t>Data will only be used for project described in approved Research Use Statement (RUS); new data use will require submission of a new request</a:t>
            </a:r>
          </a:p>
          <a:p>
            <a:pPr marL="285750" indent="-285750">
              <a:buFont typeface="Arial" panose="020B0604020202020204" pitchFamily="34" charset="0"/>
              <a:buChar char="•"/>
            </a:pPr>
            <a:r>
              <a:rPr lang="en-US" dirty="0"/>
              <a:t>Use of cloud computing must be specifically requested </a:t>
            </a:r>
          </a:p>
          <a:p>
            <a:pPr marL="285750" indent="-285750">
              <a:buFont typeface="Arial" panose="020B0604020202020204" pitchFamily="34" charset="0"/>
              <a:buChar char="•"/>
            </a:pPr>
            <a:r>
              <a:rPr lang="en-US" dirty="0"/>
              <a:t>Collaborators at external sites must submit their own data access requests</a:t>
            </a:r>
          </a:p>
          <a:p>
            <a:pPr marL="285750" indent="-285750">
              <a:buFont typeface="Arial" panose="020B0604020202020204" pitchFamily="34" charset="0"/>
              <a:buChar char="•"/>
            </a:pPr>
            <a:r>
              <a:rPr lang="en-US" dirty="0"/>
              <a:t>Approval of access is granted for one (1) year, with the option to renew or close out the project</a:t>
            </a:r>
          </a:p>
        </p:txBody>
      </p:sp>
    </p:spTree>
    <p:extLst>
      <p:ext uri="{BB962C8B-B14F-4D97-AF65-F5344CB8AC3E}">
        <p14:creationId xmlns:p14="http://schemas.microsoft.com/office/powerpoint/2010/main" val="2037303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BB64-B74F-4600-A261-C06B353E23D4}"/>
              </a:ext>
            </a:extLst>
          </p:cNvPr>
          <p:cNvSpPr>
            <a:spLocks noGrp="1"/>
          </p:cNvSpPr>
          <p:nvPr>
            <p:ph type="title"/>
          </p:nvPr>
        </p:nvSpPr>
        <p:spPr/>
        <p:txBody>
          <a:bodyPr>
            <a:normAutofit/>
          </a:bodyPr>
          <a:lstStyle/>
          <a:p>
            <a:r>
              <a:rPr lang="en-US" dirty="0"/>
              <a:t>Terms for Approved Access: dbGaP </a:t>
            </a:r>
            <a:r>
              <a:rPr lang="en-US" dirty="0">
                <a:hlinkClick r:id="rId2"/>
              </a:rPr>
              <a:t>Data Use Certification (DUC) Agreement</a:t>
            </a:r>
            <a:endParaRPr lang="en-US" dirty="0"/>
          </a:p>
        </p:txBody>
      </p:sp>
      <p:sp>
        <p:nvSpPr>
          <p:cNvPr id="4" name="Content Placeholder 3">
            <a:extLst>
              <a:ext uri="{FF2B5EF4-FFF2-40B4-BE49-F238E27FC236}">
                <a16:creationId xmlns:a16="http://schemas.microsoft.com/office/drawing/2014/main" id="{11FCB734-0C2C-4826-8323-B7BF393E0878}"/>
              </a:ext>
            </a:extLst>
          </p:cNvPr>
          <p:cNvSpPr>
            <a:spLocks noGrp="1"/>
          </p:cNvSpPr>
          <p:nvPr>
            <p:ph sz="half" idx="1"/>
          </p:nvPr>
        </p:nvSpPr>
        <p:spPr/>
        <p:txBody>
          <a:bodyPr>
            <a:normAutofit lnSpcReduction="10000"/>
          </a:bodyPr>
          <a:lstStyle/>
          <a:p>
            <a:r>
              <a:rPr lang="en-US" dirty="0"/>
              <a:t>1. Research Use</a:t>
            </a:r>
          </a:p>
          <a:p>
            <a:r>
              <a:rPr lang="en-US" b="1" dirty="0">
                <a:solidFill>
                  <a:schemeClr val="accent6"/>
                </a:solidFill>
              </a:rPr>
              <a:t>2. Requestor and Approved User Responsibilities</a:t>
            </a:r>
          </a:p>
          <a:p>
            <a:r>
              <a:rPr lang="en-US" dirty="0"/>
              <a:t>3. Public Posting of Approved Users’ Research Use Statement</a:t>
            </a:r>
          </a:p>
          <a:p>
            <a:r>
              <a:rPr lang="en-US" dirty="0"/>
              <a:t>4. Non-Identification</a:t>
            </a:r>
          </a:p>
          <a:p>
            <a:r>
              <a:rPr lang="en-US" dirty="0"/>
              <a:t>5. Certificate of Confidentiality</a:t>
            </a:r>
          </a:p>
          <a:p>
            <a:r>
              <a:rPr lang="en-US" dirty="0"/>
              <a:t>6. Non-Transferability</a:t>
            </a:r>
          </a:p>
          <a:p>
            <a:r>
              <a:rPr lang="en-US" dirty="0"/>
              <a:t>7. Data Security and Unauthorized Data Release</a:t>
            </a:r>
          </a:p>
        </p:txBody>
      </p:sp>
      <p:sp>
        <p:nvSpPr>
          <p:cNvPr id="5" name="Content Placeholder 4">
            <a:extLst>
              <a:ext uri="{FF2B5EF4-FFF2-40B4-BE49-F238E27FC236}">
                <a16:creationId xmlns:a16="http://schemas.microsoft.com/office/drawing/2014/main" id="{5ECB7756-79FF-42B6-ADEB-E67337798B5E}"/>
              </a:ext>
            </a:extLst>
          </p:cNvPr>
          <p:cNvSpPr>
            <a:spLocks noGrp="1"/>
          </p:cNvSpPr>
          <p:nvPr>
            <p:ph sz="half" idx="2"/>
          </p:nvPr>
        </p:nvSpPr>
        <p:spPr/>
        <p:txBody>
          <a:bodyPr>
            <a:normAutofit lnSpcReduction="10000"/>
          </a:bodyPr>
          <a:lstStyle/>
          <a:p>
            <a:r>
              <a:rPr lang="en-US" dirty="0"/>
              <a:t>8. Policy Compliance Violations</a:t>
            </a:r>
          </a:p>
          <a:p>
            <a:r>
              <a:rPr lang="en-US" dirty="0"/>
              <a:t>9. Intellectual Property</a:t>
            </a:r>
          </a:p>
          <a:p>
            <a:r>
              <a:rPr lang="en-US" dirty="0"/>
              <a:t>10. Dissemination of Research Findings and Acknowledgment of Controlled-Access Datasets Subject to the NIH GDS Policy</a:t>
            </a:r>
          </a:p>
          <a:p>
            <a:r>
              <a:rPr lang="en-US" dirty="0"/>
              <a:t>11. Research Use Reporting</a:t>
            </a:r>
          </a:p>
          <a:p>
            <a:r>
              <a:rPr lang="en-US" dirty="0"/>
              <a:t>12. Non-Endorsement, Indemnification</a:t>
            </a:r>
          </a:p>
          <a:p>
            <a:r>
              <a:rPr lang="en-US" dirty="0"/>
              <a:t>13. Termination and Data Destruction</a:t>
            </a:r>
          </a:p>
        </p:txBody>
      </p:sp>
      <p:sp>
        <p:nvSpPr>
          <p:cNvPr id="3" name="TextBox 2">
            <a:extLst>
              <a:ext uri="{FF2B5EF4-FFF2-40B4-BE49-F238E27FC236}">
                <a16:creationId xmlns:a16="http://schemas.microsoft.com/office/drawing/2014/main" id="{AE939674-2862-49CF-B1F8-8299DCE02F0B}"/>
              </a:ext>
            </a:extLst>
          </p:cNvPr>
          <p:cNvSpPr txBox="1"/>
          <p:nvPr/>
        </p:nvSpPr>
        <p:spPr>
          <a:xfrm>
            <a:off x="5989320" y="2576243"/>
            <a:ext cx="4572000"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US" dirty="0"/>
              <a:t>Institution accepts responsibilities outlined for itself and for investigators</a:t>
            </a:r>
          </a:p>
        </p:txBody>
      </p:sp>
    </p:spTree>
    <p:extLst>
      <p:ext uri="{BB962C8B-B14F-4D97-AF65-F5344CB8AC3E}">
        <p14:creationId xmlns:p14="http://schemas.microsoft.com/office/powerpoint/2010/main" val="3128444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BB64-B74F-4600-A261-C06B353E23D4}"/>
              </a:ext>
            </a:extLst>
          </p:cNvPr>
          <p:cNvSpPr>
            <a:spLocks noGrp="1"/>
          </p:cNvSpPr>
          <p:nvPr>
            <p:ph type="title"/>
          </p:nvPr>
        </p:nvSpPr>
        <p:spPr/>
        <p:txBody>
          <a:bodyPr>
            <a:normAutofit/>
          </a:bodyPr>
          <a:lstStyle/>
          <a:p>
            <a:r>
              <a:rPr lang="en-US" dirty="0"/>
              <a:t>Terms for Approved Access: dbGaP </a:t>
            </a:r>
            <a:r>
              <a:rPr lang="en-US" dirty="0">
                <a:hlinkClick r:id="rId2"/>
              </a:rPr>
              <a:t>Data Use Certification (DUC) Agreement</a:t>
            </a:r>
            <a:endParaRPr lang="en-US" dirty="0"/>
          </a:p>
        </p:txBody>
      </p:sp>
      <p:sp>
        <p:nvSpPr>
          <p:cNvPr id="4" name="Content Placeholder 3">
            <a:extLst>
              <a:ext uri="{FF2B5EF4-FFF2-40B4-BE49-F238E27FC236}">
                <a16:creationId xmlns:a16="http://schemas.microsoft.com/office/drawing/2014/main" id="{11FCB734-0C2C-4826-8323-B7BF393E0878}"/>
              </a:ext>
            </a:extLst>
          </p:cNvPr>
          <p:cNvSpPr>
            <a:spLocks noGrp="1"/>
          </p:cNvSpPr>
          <p:nvPr>
            <p:ph sz="half" idx="1"/>
          </p:nvPr>
        </p:nvSpPr>
        <p:spPr/>
        <p:txBody>
          <a:bodyPr>
            <a:normAutofit lnSpcReduction="10000"/>
          </a:bodyPr>
          <a:lstStyle/>
          <a:p>
            <a:r>
              <a:rPr lang="en-US" dirty="0"/>
              <a:t>1. Research Use</a:t>
            </a:r>
          </a:p>
          <a:p>
            <a:r>
              <a:rPr lang="en-US" dirty="0"/>
              <a:t>2. Requestor and Approved User Responsibilities</a:t>
            </a:r>
          </a:p>
          <a:p>
            <a:r>
              <a:rPr lang="en-US" b="1" dirty="0">
                <a:solidFill>
                  <a:schemeClr val="accent6"/>
                </a:solidFill>
              </a:rPr>
              <a:t>3. Public Posting of Approved Users’ Research Use Statement</a:t>
            </a:r>
          </a:p>
          <a:p>
            <a:r>
              <a:rPr lang="en-US" dirty="0"/>
              <a:t>4. Non-Identification</a:t>
            </a:r>
          </a:p>
          <a:p>
            <a:r>
              <a:rPr lang="en-US" dirty="0"/>
              <a:t>5. Certificate of Confidentiality</a:t>
            </a:r>
          </a:p>
          <a:p>
            <a:r>
              <a:rPr lang="en-US" dirty="0"/>
              <a:t>6. Non-Transferability</a:t>
            </a:r>
          </a:p>
          <a:p>
            <a:r>
              <a:rPr lang="en-US" dirty="0"/>
              <a:t>7. Data Security and Unauthorized Data Release</a:t>
            </a:r>
          </a:p>
        </p:txBody>
      </p:sp>
      <p:sp>
        <p:nvSpPr>
          <p:cNvPr id="5" name="Content Placeholder 4">
            <a:extLst>
              <a:ext uri="{FF2B5EF4-FFF2-40B4-BE49-F238E27FC236}">
                <a16:creationId xmlns:a16="http://schemas.microsoft.com/office/drawing/2014/main" id="{5ECB7756-79FF-42B6-ADEB-E67337798B5E}"/>
              </a:ext>
            </a:extLst>
          </p:cNvPr>
          <p:cNvSpPr>
            <a:spLocks noGrp="1"/>
          </p:cNvSpPr>
          <p:nvPr>
            <p:ph sz="half" idx="2"/>
          </p:nvPr>
        </p:nvSpPr>
        <p:spPr/>
        <p:txBody>
          <a:bodyPr>
            <a:normAutofit lnSpcReduction="10000"/>
          </a:bodyPr>
          <a:lstStyle/>
          <a:p>
            <a:r>
              <a:rPr lang="en-US" dirty="0"/>
              <a:t>8. Policy Compliance Violations</a:t>
            </a:r>
          </a:p>
          <a:p>
            <a:r>
              <a:rPr lang="en-US" dirty="0"/>
              <a:t>9. Intellectual Property</a:t>
            </a:r>
          </a:p>
          <a:p>
            <a:r>
              <a:rPr lang="en-US" dirty="0"/>
              <a:t>10. Dissemination of Research Findings and Acknowledgment of Controlled-Access Datasets Subject to the NIH GDS Policy</a:t>
            </a:r>
          </a:p>
          <a:p>
            <a:r>
              <a:rPr lang="en-US" dirty="0"/>
              <a:t>11. Research Use Reporting</a:t>
            </a:r>
          </a:p>
          <a:p>
            <a:r>
              <a:rPr lang="en-US" dirty="0"/>
              <a:t>12. Non-Endorsement, Indemnification</a:t>
            </a:r>
          </a:p>
          <a:p>
            <a:r>
              <a:rPr lang="en-US" dirty="0"/>
              <a:t>13. Termination and Data Destruction</a:t>
            </a:r>
          </a:p>
        </p:txBody>
      </p:sp>
      <p:sp>
        <p:nvSpPr>
          <p:cNvPr id="6" name="TextBox 5">
            <a:extLst>
              <a:ext uri="{FF2B5EF4-FFF2-40B4-BE49-F238E27FC236}">
                <a16:creationId xmlns:a16="http://schemas.microsoft.com/office/drawing/2014/main" id="{895A3986-CE7D-4D57-AEC8-53B086B5C99A}"/>
              </a:ext>
            </a:extLst>
          </p:cNvPr>
          <p:cNvSpPr txBox="1"/>
          <p:nvPr/>
        </p:nvSpPr>
        <p:spPr>
          <a:xfrm>
            <a:off x="5989320" y="3110445"/>
            <a:ext cx="4572000" cy="14773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US" dirty="0"/>
              <a:t>Approved investigators and their institutions will be listed on the dbGaP public study page for the dataset they are accessing, along with research use statement and non-technical summary </a:t>
            </a:r>
          </a:p>
        </p:txBody>
      </p:sp>
    </p:spTree>
    <p:extLst>
      <p:ext uri="{BB962C8B-B14F-4D97-AF65-F5344CB8AC3E}">
        <p14:creationId xmlns:p14="http://schemas.microsoft.com/office/powerpoint/2010/main" val="4221328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02671-A4E9-487E-BC83-70A221FD3DAE}"/>
              </a:ext>
            </a:extLst>
          </p:cNvPr>
          <p:cNvSpPr>
            <a:spLocks noGrp="1"/>
          </p:cNvSpPr>
          <p:nvPr>
            <p:ph type="title"/>
          </p:nvPr>
        </p:nvSpPr>
        <p:spPr/>
        <p:txBody>
          <a:bodyPr/>
          <a:lstStyle/>
          <a:p>
            <a:r>
              <a:rPr lang="en-US" dirty="0"/>
              <a:t>Questions to be answered</a:t>
            </a:r>
          </a:p>
        </p:txBody>
      </p:sp>
      <p:sp>
        <p:nvSpPr>
          <p:cNvPr id="3" name="Content Placeholder 2">
            <a:extLst>
              <a:ext uri="{FF2B5EF4-FFF2-40B4-BE49-F238E27FC236}">
                <a16:creationId xmlns:a16="http://schemas.microsoft.com/office/drawing/2014/main" id="{1EA0D540-B394-4A5A-AFD8-89BDEC8561EE}"/>
              </a:ext>
            </a:extLst>
          </p:cNvPr>
          <p:cNvSpPr>
            <a:spLocks noGrp="1"/>
          </p:cNvSpPr>
          <p:nvPr>
            <p:ph idx="1"/>
          </p:nvPr>
        </p:nvSpPr>
        <p:spPr/>
        <p:txBody>
          <a:bodyPr>
            <a:normAutofit/>
          </a:bodyPr>
          <a:lstStyle/>
          <a:p>
            <a:r>
              <a:rPr lang="en-US" dirty="0"/>
              <a:t>How is “controlled access” defined?</a:t>
            </a:r>
          </a:p>
          <a:p>
            <a:r>
              <a:rPr lang="en-US" dirty="0"/>
              <a:t>What level of data is shared?</a:t>
            </a:r>
          </a:p>
          <a:p>
            <a:r>
              <a:rPr lang="en-US" dirty="0"/>
              <a:t>What methods/standards are used to de-identify the data?</a:t>
            </a:r>
          </a:p>
          <a:p>
            <a:r>
              <a:rPr lang="en-US" dirty="0"/>
              <a:t>What is the dbGaP process of sharing genomic data through controlled access?</a:t>
            </a:r>
          </a:p>
          <a:p>
            <a:r>
              <a:rPr lang="en-US" dirty="0"/>
              <a:t>How are data users and their projects vetted?</a:t>
            </a:r>
          </a:p>
          <a:p>
            <a:r>
              <a:rPr lang="en-US" dirty="0"/>
              <a:t>How does dbGaP ensure protection of the data, etc.?</a:t>
            </a:r>
          </a:p>
          <a:p>
            <a:r>
              <a:rPr lang="en-US" dirty="0"/>
              <a:t>Does the DUA with data users allow further sharing of data acquired through DbGaP?</a:t>
            </a:r>
          </a:p>
          <a:p>
            <a:endParaRPr lang="en-US" dirty="0"/>
          </a:p>
        </p:txBody>
      </p:sp>
    </p:spTree>
    <p:extLst>
      <p:ext uri="{BB962C8B-B14F-4D97-AF65-F5344CB8AC3E}">
        <p14:creationId xmlns:p14="http://schemas.microsoft.com/office/powerpoint/2010/main" val="1500504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BB64-B74F-4600-A261-C06B353E23D4}"/>
              </a:ext>
            </a:extLst>
          </p:cNvPr>
          <p:cNvSpPr>
            <a:spLocks noGrp="1"/>
          </p:cNvSpPr>
          <p:nvPr>
            <p:ph type="title"/>
          </p:nvPr>
        </p:nvSpPr>
        <p:spPr/>
        <p:txBody>
          <a:bodyPr>
            <a:normAutofit/>
          </a:bodyPr>
          <a:lstStyle/>
          <a:p>
            <a:r>
              <a:rPr lang="en-US" dirty="0"/>
              <a:t>Terms for Approved Access: dbGaP </a:t>
            </a:r>
            <a:r>
              <a:rPr lang="en-US" dirty="0">
                <a:hlinkClick r:id="rId3"/>
              </a:rPr>
              <a:t>Data Use Certification (DUC) Agreement</a:t>
            </a:r>
            <a:endParaRPr lang="en-US" dirty="0"/>
          </a:p>
        </p:txBody>
      </p:sp>
      <p:sp>
        <p:nvSpPr>
          <p:cNvPr id="4" name="Content Placeholder 3">
            <a:extLst>
              <a:ext uri="{FF2B5EF4-FFF2-40B4-BE49-F238E27FC236}">
                <a16:creationId xmlns:a16="http://schemas.microsoft.com/office/drawing/2014/main" id="{11FCB734-0C2C-4826-8323-B7BF393E0878}"/>
              </a:ext>
            </a:extLst>
          </p:cNvPr>
          <p:cNvSpPr>
            <a:spLocks noGrp="1"/>
          </p:cNvSpPr>
          <p:nvPr>
            <p:ph sz="half" idx="1"/>
          </p:nvPr>
        </p:nvSpPr>
        <p:spPr/>
        <p:txBody>
          <a:bodyPr>
            <a:normAutofit lnSpcReduction="10000"/>
          </a:bodyPr>
          <a:lstStyle/>
          <a:p>
            <a:r>
              <a:rPr lang="en-US" dirty="0"/>
              <a:t>1. Research Use</a:t>
            </a:r>
          </a:p>
          <a:p>
            <a:r>
              <a:rPr lang="en-US" dirty="0"/>
              <a:t>2. Requestor and Approved User Responsibilities</a:t>
            </a:r>
          </a:p>
          <a:p>
            <a:r>
              <a:rPr lang="en-US" dirty="0"/>
              <a:t>3. Public Posting of Approved Users’ Research Use Statement</a:t>
            </a:r>
          </a:p>
          <a:p>
            <a:r>
              <a:rPr lang="en-US" b="1" dirty="0">
                <a:solidFill>
                  <a:schemeClr val="accent6"/>
                </a:solidFill>
              </a:rPr>
              <a:t>4. Non-Identification</a:t>
            </a:r>
          </a:p>
          <a:p>
            <a:r>
              <a:rPr lang="en-US" dirty="0"/>
              <a:t>5. Certificate of Confidentiality</a:t>
            </a:r>
          </a:p>
          <a:p>
            <a:r>
              <a:rPr lang="en-US" dirty="0"/>
              <a:t>6. Non-Transferability</a:t>
            </a:r>
          </a:p>
          <a:p>
            <a:r>
              <a:rPr lang="en-US" dirty="0"/>
              <a:t>7. Data Security and Unauthorized Data Release</a:t>
            </a:r>
          </a:p>
        </p:txBody>
      </p:sp>
      <p:sp>
        <p:nvSpPr>
          <p:cNvPr id="5" name="Content Placeholder 4">
            <a:extLst>
              <a:ext uri="{FF2B5EF4-FFF2-40B4-BE49-F238E27FC236}">
                <a16:creationId xmlns:a16="http://schemas.microsoft.com/office/drawing/2014/main" id="{5ECB7756-79FF-42B6-ADEB-E67337798B5E}"/>
              </a:ext>
            </a:extLst>
          </p:cNvPr>
          <p:cNvSpPr>
            <a:spLocks noGrp="1"/>
          </p:cNvSpPr>
          <p:nvPr>
            <p:ph sz="half" idx="2"/>
          </p:nvPr>
        </p:nvSpPr>
        <p:spPr/>
        <p:txBody>
          <a:bodyPr>
            <a:normAutofit lnSpcReduction="10000"/>
          </a:bodyPr>
          <a:lstStyle/>
          <a:p>
            <a:r>
              <a:rPr lang="en-US" dirty="0"/>
              <a:t>8. Policy Compliance Violations</a:t>
            </a:r>
          </a:p>
          <a:p>
            <a:r>
              <a:rPr lang="en-US" dirty="0"/>
              <a:t>9. Intellectual Property</a:t>
            </a:r>
          </a:p>
          <a:p>
            <a:r>
              <a:rPr lang="en-US" dirty="0"/>
              <a:t>10. Dissemination of Research Findings and Acknowledgment of Controlled-Access Datasets Subject to the NIH GDS Policy</a:t>
            </a:r>
          </a:p>
          <a:p>
            <a:r>
              <a:rPr lang="en-US" dirty="0"/>
              <a:t>11. Research Use Reporting</a:t>
            </a:r>
          </a:p>
          <a:p>
            <a:r>
              <a:rPr lang="en-US" dirty="0"/>
              <a:t>12. Non-Endorsement, Indemnification</a:t>
            </a:r>
          </a:p>
          <a:p>
            <a:r>
              <a:rPr lang="en-US" dirty="0"/>
              <a:t>13. Termination and Data Destruction</a:t>
            </a:r>
          </a:p>
        </p:txBody>
      </p:sp>
      <p:sp>
        <p:nvSpPr>
          <p:cNvPr id="6" name="TextBox 5">
            <a:extLst>
              <a:ext uri="{FF2B5EF4-FFF2-40B4-BE49-F238E27FC236}">
                <a16:creationId xmlns:a16="http://schemas.microsoft.com/office/drawing/2014/main" id="{9BDB695D-7475-41C3-ABD8-5C4BF9724528}"/>
              </a:ext>
            </a:extLst>
          </p:cNvPr>
          <p:cNvSpPr txBox="1"/>
          <p:nvPr/>
        </p:nvSpPr>
        <p:spPr>
          <a:xfrm>
            <a:off x="5989320" y="3328009"/>
            <a:ext cx="4572000" cy="20313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US" dirty="0"/>
              <a:t>Investigators and institutions agree not to attempt to identify or contact individuals whose data/samples were used in dataset, or to generate information that would allow for identification</a:t>
            </a:r>
          </a:p>
          <a:p>
            <a:pPr marL="285750" indent="-285750">
              <a:buFont typeface="Arial" panose="020B0604020202020204" pitchFamily="34" charset="0"/>
              <a:buChar char="•"/>
            </a:pPr>
            <a:r>
              <a:rPr lang="en-US" dirty="0"/>
              <a:t>Exception: Have IRB approved research which includes contacting individuals</a:t>
            </a:r>
          </a:p>
        </p:txBody>
      </p:sp>
    </p:spTree>
    <p:extLst>
      <p:ext uri="{BB962C8B-B14F-4D97-AF65-F5344CB8AC3E}">
        <p14:creationId xmlns:p14="http://schemas.microsoft.com/office/powerpoint/2010/main" val="4009278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BB64-B74F-4600-A261-C06B353E23D4}"/>
              </a:ext>
            </a:extLst>
          </p:cNvPr>
          <p:cNvSpPr>
            <a:spLocks noGrp="1"/>
          </p:cNvSpPr>
          <p:nvPr>
            <p:ph type="title"/>
          </p:nvPr>
        </p:nvSpPr>
        <p:spPr/>
        <p:txBody>
          <a:bodyPr>
            <a:normAutofit/>
          </a:bodyPr>
          <a:lstStyle/>
          <a:p>
            <a:r>
              <a:rPr lang="en-US" dirty="0"/>
              <a:t>Terms for Approved Access: dbGaP </a:t>
            </a:r>
            <a:r>
              <a:rPr lang="en-US" dirty="0">
                <a:hlinkClick r:id="rId2"/>
              </a:rPr>
              <a:t>Data Use Certification (DUC) Agreement</a:t>
            </a:r>
            <a:endParaRPr lang="en-US" dirty="0"/>
          </a:p>
        </p:txBody>
      </p:sp>
      <p:sp>
        <p:nvSpPr>
          <p:cNvPr id="4" name="Content Placeholder 3">
            <a:extLst>
              <a:ext uri="{FF2B5EF4-FFF2-40B4-BE49-F238E27FC236}">
                <a16:creationId xmlns:a16="http://schemas.microsoft.com/office/drawing/2014/main" id="{11FCB734-0C2C-4826-8323-B7BF393E0878}"/>
              </a:ext>
            </a:extLst>
          </p:cNvPr>
          <p:cNvSpPr>
            <a:spLocks noGrp="1"/>
          </p:cNvSpPr>
          <p:nvPr>
            <p:ph sz="half" idx="1"/>
          </p:nvPr>
        </p:nvSpPr>
        <p:spPr/>
        <p:txBody>
          <a:bodyPr>
            <a:normAutofit lnSpcReduction="10000"/>
          </a:bodyPr>
          <a:lstStyle/>
          <a:p>
            <a:r>
              <a:rPr lang="en-US" dirty="0"/>
              <a:t>1. Research Use</a:t>
            </a:r>
          </a:p>
          <a:p>
            <a:r>
              <a:rPr lang="en-US" dirty="0"/>
              <a:t>2. Requestor and Approved User Responsibilities</a:t>
            </a:r>
          </a:p>
          <a:p>
            <a:r>
              <a:rPr lang="en-US" dirty="0"/>
              <a:t>3. Public Posting of Approved Users’ Research Use Statement</a:t>
            </a:r>
          </a:p>
          <a:p>
            <a:r>
              <a:rPr lang="en-US" dirty="0"/>
              <a:t>4. Non-Identification</a:t>
            </a:r>
          </a:p>
          <a:p>
            <a:r>
              <a:rPr lang="en-US" b="1" dirty="0">
                <a:solidFill>
                  <a:schemeClr val="accent6"/>
                </a:solidFill>
              </a:rPr>
              <a:t>5. Certificate of Confidentiality</a:t>
            </a:r>
          </a:p>
          <a:p>
            <a:r>
              <a:rPr lang="en-US" dirty="0"/>
              <a:t>6. Non-Transferability</a:t>
            </a:r>
          </a:p>
          <a:p>
            <a:r>
              <a:rPr lang="en-US" dirty="0"/>
              <a:t>7. Data Security and Unauthorized Data Release</a:t>
            </a:r>
          </a:p>
        </p:txBody>
      </p:sp>
      <p:sp>
        <p:nvSpPr>
          <p:cNvPr id="5" name="Content Placeholder 4">
            <a:extLst>
              <a:ext uri="{FF2B5EF4-FFF2-40B4-BE49-F238E27FC236}">
                <a16:creationId xmlns:a16="http://schemas.microsoft.com/office/drawing/2014/main" id="{5ECB7756-79FF-42B6-ADEB-E67337798B5E}"/>
              </a:ext>
            </a:extLst>
          </p:cNvPr>
          <p:cNvSpPr>
            <a:spLocks noGrp="1"/>
          </p:cNvSpPr>
          <p:nvPr>
            <p:ph sz="half" idx="2"/>
          </p:nvPr>
        </p:nvSpPr>
        <p:spPr/>
        <p:txBody>
          <a:bodyPr>
            <a:normAutofit lnSpcReduction="10000"/>
          </a:bodyPr>
          <a:lstStyle/>
          <a:p>
            <a:r>
              <a:rPr lang="en-US" dirty="0"/>
              <a:t>8. Policy Compliance Violations</a:t>
            </a:r>
          </a:p>
          <a:p>
            <a:r>
              <a:rPr lang="en-US" dirty="0"/>
              <a:t>9. Intellectual Property</a:t>
            </a:r>
          </a:p>
          <a:p>
            <a:r>
              <a:rPr lang="en-US" dirty="0"/>
              <a:t>10. Dissemination of Research Findings and Acknowledgment of Controlled-Access Datasets Subject to the NIH GDS Policy</a:t>
            </a:r>
          </a:p>
          <a:p>
            <a:r>
              <a:rPr lang="en-US" dirty="0"/>
              <a:t>11. Research Use Reporting</a:t>
            </a:r>
          </a:p>
          <a:p>
            <a:r>
              <a:rPr lang="en-US" dirty="0"/>
              <a:t>12. Non-Endorsement, Indemnification</a:t>
            </a:r>
          </a:p>
          <a:p>
            <a:r>
              <a:rPr lang="en-US" dirty="0"/>
              <a:t>13. Termination and Data Destruction</a:t>
            </a:r>
          </a:p>
        </p:txBody>
      </p:sp>
      <p:sp>
        <p:nvSpPr>
          <p:cNvPr id="6" name="TextBox 5">
            <a:extLst>
              <a:ext uri="{FF2B5EF4-FFF2-40B4-BE49-F238E27FC236}">
                <a16:creationId xmlns:a16="http://schemas.microsoft.com/office/drawing/2014/main" id="{6D59BE2D-F342-461C-A87F-2F2CE15C9263}"/>
              </a:ext>
            </a:extLst>
          </p:cNvPr>
          <p:cNvSpPr txBox="1"/>
          <p:nvPr/>
        </p:nvSpPr>
        <p:spPr>
          <a:xfrm>
            <a:off x="5989320" y="4170220"/>
            <a:ext cx="4572000"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US" dirty="0"/>
              <a:t>Effective 2017, a Certificate of Confidentiality has been issued to dbGaP; approved users must also abide by Certificate of Confidentiality</a:t>
            </a:r>
          </a:p>
        </p:txBody>
      </p:sp>
    </p:spTree>
    <p:extLst>
      <p:ext uri="{BB962C8B-B14F-4D97-AF65-F5344CB8AC3E}">
        <p14:creationId xmlns:p14="http://schemas.microsoft.com/office/powerpoint/2010/main" val="2675873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BB64-B74F-4600-A261-C06B353E23D4}"/>
              </a:ext>
            </a:extLst>
          </p:cNvPr>
          <p:cNvSpPr>
            <a:spLocks noGrp="1"/>
          </p:cNvSpPr>
          <p:nvPr>
            <p:ph type="title"/>
          </p:nvPr>
        </p:nvSpPr>
        <p:spPr/>
        <p:txBody>
          <a:bodyPr>
            <a:normAutofit/>
          </a:bodyPr>
          <a:lstStyle/>
          <a:p>
            <a:r>
              <a:rPr lang="en-US" dirty="0"/>
              <a:t>Terms for Approved Access: dbGaP </a:t>
            </a:r>
            <a:r>
              <a:rPr lang="en-US" dirty="0">
                <a:hlinkClick r:id="rId2"/>
              </a:rPr>
              <a:t>Data Use Certification (DUC) Agreement</a:t>
            </a:r>
            <a:endParaRPr lang="en-US" dirty="0"/>
          </a:p>
        </p:txBody>
      </p:sp>
      <p:sp>
        <p:nvSpPr>
          <p:cNvPr id="4" name="Content Placeholder 3">
            <a:extLst>
              <a:ext uri="{FF2B5EF4-FFF2-40B4-BE49-F238E27FC236}">
                <a16:creationId xmlns:a16="http://schemas.microsoft.com/office/drawing/2014/main" id="{11FCB734-0C2C-4826-8323-B7BF393E0878}"/>
              </a:ext>
            </a:extLst>
          </p:cNvPr>
          <p:cNvSpPr>
            <a:spLocks noGrp="1"/>
          </p:cNvSpPr>
          <p:nvPr>
            <p:ph sz="half" idx="1"/>
          </p:nvPr>
        </p:nvSpPr>
        <p:spPr/>
        <p:txBody>
          <a:bodyPr>
            <a:normAutofit lnSpcReduction="10000"/>
          </a:bodyPr>
          <a:lstStyle/>
          <a:p>
            <a:r>
              <a:rPr lang="en-US" dirty="0"/>
              <a:t>1. Research Use</a:t>
            </a:r>
          </a:p>
          <a:p>
            <a:r>
              <a:rPr lang="en-US" dirty="0"/>
              <a:t>2. Requestor and Approved User Responsibilities</a:t>
            </a:r>
          </a:p>
          <a:p>
            <a:r>
              <a:rPr lang="en-US" dirty="0"/>
              <a:t>3. Public Posting of Approved Users’ Research Use Statement</a:t>
            </a:r>
          </a:p>
          <a:p>
            <a:r>
              <a:rPr lang="en-US" dirty="0"/>
              <a:t>4. Non-Identification</a:t>
            </a:r>
          </a:p>
          <a:p>
            <a:r>
              <a:rPr lang="en-US" dirty="0"/>
              <a:t>5. Certificate of Confidentiality</a:t>
            </a:r>
          </a:p>
          <a:p>
            <a:r>
              <a:rPr lang="en-US" b="1" dirty="0">
                <a:solidFill>
                  <a:schemeClr val="accent6"/>
                </a:solidFill>
              </a:rPr>
              <a:t>6. Non-Transferability</a:t>
            </a:r>
          </a:p>
          <a:p>
            <a:r>
              <a:rPr lang="en-US" dirty="0"/>
              <a:t>7. Data Security and Unauthorized Data Release</a:t>
            </a:r>
          </a:p>
        </p:txBody>
      </p:sp>
      <p:sp>
        <p:nvSpPr>
          <p:cNvPr id="5" name="Content Placeholder 4">
            <a:extLst>
              <a:ext uri="{FF2B5EF4-FFF2-40B4-BE49-F238E27FC236}">
                <a16:creationId xmlns:a16="http://schemas.microsoft.com/office/drawing/2014/main" id="{5ECB7756-79FF-42B6-ADEB-E67337798B5E}"/>
              </a:ext>
            </a:extLst>
          </p:cNvPr>
          <p:cNvSpPr>
            <a:spLocks noGrp="1"/>
          </p:cNvSpPr>
          <p:nvPr>
            <p:ph sz="half" idx="2"/>
          </p:nvPr>
        </p:nvSpPr>
        <p:spPr/>
        <p:txBody>
          <a:bodyPr>
            <a:normAutofit lnSpcReduction="10000"/>
          </a:bodyPr>
          <a:lstStyle/>
          <a:p>
            <a:r>
              <a:rPr lang="en-US" dirty="0"/>
              <a:t>8. Policy Compliance Violations</a:t>
            </a:r>
          </a:p>
          <a:p>
            <a:r>
              <a:rPr lang="en-US" dirty="0"/>
              <a:t>9. Intellectual Property</a:t>
            </a:r>
          </a:p>
          <a:p>
            <a:r>
              <a:rPr lang="en-US" dirty="0"/>
              <a:t>10. Dissemination of Research Findings and Acknowledgment of Controlled-Access Datasets Subject to the NIH GDS Policy</a:t>
            </a:r>
          </a:p>
          <a:p>
            <a:r>
              <a:rPr lang="en-US" dirty="0"/>
              <a:t>11. Research Use Reporting</a:t>
            </a:r>
          </a:p>
          <a:p>
            <a:r>
              <a:rPr lang="en-US" dirty="0"/>
              <a:t>12. Non-Endorsement, Indemnification</a:t>
            </a:r>
          </a:p>
          <a:p>
            <a:r>
              <a:rPr lang="en-US" dirty="0"/>
              <a:t>13. Termination and Data Destruction</a:t>
            </a:r>
          </a:p>
        </p:txBody>
      </p:sp>
      <p:sp>
        <p:nvSpPr>
          <p:cNvPr id="6" name="TextBox 5">
            <a:extLst>
              <a:ext uri="{FF2B5EF4-FFF2-40B4-BE49-F238E27FC236}">
                <a16:creationId xmlns:a16="http://schemas.microsoft.com/office/drawing/2014/main" id="{1C489115-B062-4736-AF0F-E90B06C2C765}"/>
              </a:ext>
            </a:extLst>
          </p:cNvPr>
          <p:cNvSpPr txBox="1"/>
          <p:nvPr/>
        </p:nvSpPr>
        <p:spPr>
          <a:xfrm>
            <a:off x="5989320" y="3962327"/>
            <a:ext cx="4572000" cy="258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US" dirty="0"/>
              <a:t>Investigators and institutions will </a:t>
            </a:r>
            <a:r>
              <a:rPr lang="en-US" u="sng" dirty="0"/>
              <a:t>not</a:t>
            </a:r>
            <a:r>
              <a:rPr lang="en-US" dirty="0"/>
              <a:t> distribute dbGaP datasets, or data derived from dbGaP datasets</a:t>
            </a:r>
          </a:p>
          <a:p>
            <a:pPr marL="285750" indent="-285750">
              <a:buFont typeface="Arial" panose="020B0604020202020204" pitchFamily="34" charset="0"/>
              <a:buChar char="•"/>
            </a:pPr>
            <a:r>
              <a:rPr lang="en-US" dirty="0"/>
              <a:t>Collaborative groups in which all investigators have dbGaP approval (research use and dataset) can securely transfer amongst themselves</a:t>
            </a:r>
          </a:p>
          <a:p>
            <a:pPr marL="285750" indent="-285750">
              <a:buFont typeface="Arial" panose="020B0604020202020204" pitchFamily="34" charset="0"/>
              <a:buChar char="•"/>
            </a:pPr>
            <a:r>
              <a:rPr lang="en-US" dirty="0"/>
              <a:t>Investigators moving to new institutions must close out their current approved request</a:t>
            </a:r>
          </a:p>
        </p:txBody>
      </p:sp>
    </p:spTree>
    <p:extLst>
      <p:ext uri="{BB962C8B-B14F-4D97-AF65-F5344CB8AC3E}">
        <p14:creationId xmlns:p14="http://schemas.microsoft.com/office/powerpoint/2010/main" val="2230670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BB64-B74F-4600-A261-C06B353E23D4}"/>
              </a:ext>
            </a:extLst>
          </p:cNvPr>
          <p:cNvSpPr>
            <a:spLocks noGrp="1"/>
          </p:cNvSpPr>
          <p:nvPr>
            <p:ph type="title"/>
          </p:nvPr>
        </p:nvSpPr>
        <p:spPr/>
        <p:txBody>
          <a:bodyPr>
            <a:normAutofit/>
          </a:bodyPr>
          <a:lstStyle/>
          <a:p>
            <a:r>
              <a:rPr lang="en-US" dirty="0"/>
              <a:t>Terms for Approved Access: dbGaP </a:t>
            </a:r>
            <a:r>
              <a:rPr lang="en-US" dirty="0">
                <a:hlinkClick r:id="rId2"/>
              </a:rPr>
              <a:t>Data Use Certification (DUC) Agreement</a:t>
            </a:r>
            <a:endParaRPr lang="en-US" dirty="0"/>
          </a:p>
        </p:txBody>
      </p:sp>
      <p:sp>
        <p:nvSpPr>
          <p:cNvPr id="4" name="Content Placeholder 3">
            <a:extLst>
              <a:ext uri="{FF2B5EF4-FFF2-40B4-BE49-F238E27FC236}">
                <a16:creationId xmlns:a16="http://schemas.microsoft.com/office/drawing/2014/main" id="{11FCB734-0C2C-4826-8323-B7BF393E0878}"/>
              </a:ext>
            </a:extLst>
          </p:cNvPr>
          <p:cNvSpPr>
            <a:spLocks noGrp="1"/>
          </p:cNvSpPr>
          <p:nvPr>
            <p:ph sz="half" idx="1"/>
          </p:nvPr>
        </p:nvSpPr>
        <p:spPr/>
        <p:txBody>
          <a:bodyPr>
            <a:normAutofit lnSpcReduction="10000"/>
          </a:bodyPr>
          <a:lstStyle/>
          <a:p>
            <a:r>
              <a:rPr lang="en-US" dirty="0"/>
              <a:t>1. Research Use</a:t>
            </a:r>
          </a:p>
          <a:p>
            <a:r>
              <a:rPr lang="en-US" dirty="0"/>
              <a:t>2. Requestor and Approved User Responsibilities</a:t>
            </a:r>
          </a:p>
          <a:p>
            <a:r>
              <a:rPr lang="en-US" dirty="0"/>
              <a:t>3. Public Posting of Approved Users’ Research Use Statement</a:t>
            </a:r>
          </a:p>
          <a:p>
            <a:r>
              <a:rPr lang="en-US" dirty="0"/>
              <a:t>4. Non-Identification</a:t>
            </a:r>
          </a:p>
          <a:p>
            <a:r>
              <a:rPr lang="en-US" dirty="0"/>
              <a:t>5. Certificate of Confidentiality</a:t>
            </a:r>
          </a:p>
          <a:p>
            <a:r>
              <a:rPr lang="en-US" dirty="0"/>
              <a:t>6. Non-Transferability</a:t>
            </a:r>
          </a:p>
          <a:p>
            <a:r>
              <a:rPr lang="en-US" b="1" dirty="0">
                <a:solidFill>
                  <a:schemeClr val="accent6"/>
                </a:solidFill>
              </a:rPr>
              <a:t>7. Data Security and Unauthorized Data Release</a:t>
            </a:r>
          </a:p>
        </p:txBody>
      </p:sp>
      <p:sp>
        <p:nvSpPr>
          <p:cNvPr id="5" name="Content Placeholder 4">
            <a:extLst>
              <a:ext uri="{FF2B5EF4-FFF2-40B4-BE49-F238E27FC236}">
                <a16:creationId xmlns:a16="http://schemas.microsoft.com/office/drawing/2014/main" id="{5ECB7756-79FF-42B6-ADEB-E67337798B5E}"/>
              </a:ext>
            </a:extLst>
          </p:cNvPr>
          <p:cNvSpPr>
            <a:spLocks noGrp="1"/>
          </p:cNvSpPr>
          <p:nvPr>
            <p:ph sz="half" idx="2"/>
          </p:nvPr>
        </p:nvSpPr>
        <p:spPr/>
        <p:txBody>
          <a:bodyPr>
            <a:normAutofit lnSpcReduction="10000"/>
          </a:bodyPr>
          <a:lstStyle/>
          <a:p>
            <a:r>
              <a:rPr lang="en-US" dirty="0"/>
              <a:t>8. Policy Compliance Violations</a:t>
            </a:r>
          </a:p>
          <a:p>
            <a:r>
              <a:rPr lang="en-US" dirty="0"/>
              <a:t>9. Intellectual Property</a:t>
            </a:r>
          </a:p>
          <a:p>
            <a:r>
              <a:rPr lang="en-US" dirty="0"/>
              <a:t>10. Dissemination of Research Findings and Acknowledgment of Controlled-Access Datasets Subject to the NIH GDS Policy</a:t>
            </a:r>
          </a:p>
          <a:p>
            <a:r>
              <a:rPr lang="en-US" dirty="0"/>
              <a:t>11. Research Use Reporting</a:t>
            </a:r>
          </a:p>
          <a:p>
            <a:r>
              <a:rPr lang="en-US" dirty="0"/>
              <a:t>12. Non-Endorsement, Indemnification</a:t>
            </a:r>
          </a:p>
          <a:p>
            <a:r>
              <a:rPr lang="en-US" dirty="0"/>
              <a:t>13. Termination and Data Destruction</a:t>
            </a:r>
          </a:p>
        </p:txBody>
      </p:sp>
      <p:sp>
        <p:nvSpPr>
          <p:cNvPr id="6" name="TextBox 5">
            <a:extLst>
              <a:ext uri="{FF2B5EF4-FFF2-40B4-BE49-F238E27FC236}">
                <a16:creationId xmlns:a16="http://schemas.microsoft.com/office/drawing/2014/main" id="{192BACDA-DD86-429D-8534-31050984534A}"/>
              </a:ext>
            </a:extLst>
          </p:cNvPr>
          <p:cNvSpPr txBox="1"/>
          <p:nvPr/>
        </p:nvSpPr>
        <p:spPr>
          <a:xfrm>
            <a:off x="5989320" y="3827573"/>
            <a:ext cx="4572000" cy="286232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US" dirty="0"/>
              <a:t>Investigator and institution (including IT Director) will abide by NIH Security Best Practices</a:t>
            </a:r>
          </a:p>
          <a:p>
            <a:pPr marL="285750" indent="-285750">
              <a:buFont typeface="Arial" panose="020B0604020202020204" pitchFamily="34" charset="0"/>
              <a:buChar char="•"/>
            </a:pPr>
            <a:r>
              <a:rPr lang="en-US" dirty="0"/>
              <a:t>Investigator and institution will notify the relevant NIH DACs of any unauthorized data sharing, data security breaches, or inadvertent data releases within </a:t>
            </a:r>
            <a:r>
              <a:rPr lang="en-US" u="sng" dirty="0"/>
              <a:t>24 hours </a:t>
            </a:r>
            <a:r>
              <a:rPr lang="en-US" dirty="0"/>
              <a:t>when incident is identified; a detailed report will be provided within 3 business days, along with documentation </a:t>
            </a:r>
          </a:p>
        </p:txBody>
      </p:sp>
    </p:spTree>
    <p:extLst>
      <p:ext uri="{BB962C8B-B14F-4D97-AF65-F5344CB8AC3E}">
        <p14:creationId xmlns:p14="http://schemas.microsoft.com/office/powerpoint/2010/main" val="3506438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BB64-B74F-4600-A261-C06B353E23D4}"/>
              </a:ext>
            </a:extLst>
          </p:cNvPr>
          <p:cNvSpPr>
            <a:spLocks noGrp="1"/>
          </p:cNvSpPr>
          <p:nvPr>
            <p:ph type="title"/>
          </p:nvPr>
        </p:nvSpPr>
        <p:spPr/>
        <p:txBody>
          <a:bodyPr>
            <a:normAutofit/>
          </a:bodyPr>
          <a:lstStyle/>
          <a:p>
            <a:r>
              <a:rPr lang="en-US" dirty="0"/>
              <a:t>Terms for Approved Access: dbGaP </a:t>
            </a:r>
            <a:r>
              <a:rPr lang="en-US" dirty="0">
                <a:hlinkClick r:id="rId2"/>
              </a:rPr>
              <a:t>Data Use Certification (DUC) Agreement</a:t>
            </a:r>
            <a:endParaRPr lang="en-US" dirty="0"/>
          </a:p>
        </p:txBody>
      </p:sp>
      <p:sp>
        <p:nvSpPr>
          <p:cNvPr id="4" name="Content Placeholder 3">
            <a:extLst>
              <a:ext uri="{FF2B5EF4-FFF2-40B4-BE49-F238E27FC236}">
                <a16:creationId xmlns:a16="http://schemas.microsoft.com/office/drawing/2014/main" id="{11FCB734-0C2C-4826-8323-B7BF393E0878}"/>
              </a:ext>
            </a:extLst>
          </p:cNvPr>
          <p:cNvSpPr>
            <a:spLocks noGrp="1"/>
          </p:cNvSpPr>
          <p:nvPr>
            <p:ph sz="half" idx="1"/>
          </p:nvPr>
        </p:nvSpPr>
        <p:spPr/>
        <p:txBody>
          <a:bodyPr>
            <a:normAutofit lnSpcReduction="10000"/>
          </a:bodyPr>
          <a:lstStyle/>
          <a:p>
            <a:r>
              <a:rPr lang="en-US" dirty="0"/>
              <a:t>1. Research Use</a:t>
            </a:r>
          </a:p>
          <a:p>
            <a:r>
              <a:rPr lang="en-US" dirty="0"/>
              <a:t>2. Requestor and Approved User Responsibilities</a:t>
            </a:r>
          </a:p>
          <a:p>
            <a:r>
              <a:rPr lang="en-US" dirty="0"/>
              <a:t>3. Public Posting of Approved Users’ Research Use Statement</a:t>
            </a:r>
          </a:p>
          <a:p>
            <a:r>
              <a:rPr lang="en-US" dirty="0"/>
              <a:t>4. Non-Identification</a:t>
            </a:r>
          </a:p>
          <a:p>
            <a:r>
              <a:rPr lang="en-US" dirty="0"/>
              <a:t>5. Certificate of Confidentiality</a:t>
            </a:r>
          </a:p>
          <a:p>
            <a:r>
              <a:rPr lang="en-US" dirty="0"/>
              <a:t>6. Non-Transferability</a:t>
            </a:r>
          </a:p>
          <a:p>
            <a:r>
              <a:rPr lang="en-US" dirty="0"/>
              <a:t>7. Data Security and Unauthorized Data Release</a:t>
            </a:r>
          </a:p>
        </p:txBody>
      </p:sp>
      <p:sp>
        <p:nvSpPr>
          <p:cNvPr id="5" name="Content Placeholder 4">
            <a:extLst>
              <a:ext uri="{FF2B5EF4-FFF2-40B4-BE49-F238E27FC236}">
                <a16:creationId xmlns:a16="http://schemas.microsoft.com/office/drawing/2014/main" id="{5ECB7756-79FF-42B6-ADEB-E67337798B5E}"/>
              </a:ext>
            </a:extLst>
          </p:cNvPr>
          <p:cNvSpPr>
            <a:spLocks noGrp="1"/>
          </p:cNvSpPr>
          <p:nvPr>
            <p:ph sz="half" idx="2"/>
          </p:nvPr>
        </p:nvSpPr>
        <p:spPr/>
        <p:txBody>
          <a:bodyPr>
            <a:normAutofit lnSpcReduction="10000"/>
          </a:bodyPr>
          <a:lstStyle/>
          <a:p>
            <a:r>
              <a:rPr lang="en-US" b="1" dirty="0">
                <a:solidFill>
                  <a:schemeClr val="accent6"/>
                </a:solidFill>
              </a:rPr>
              <a:t>8. Policy Compliance Violations</a:t>
            </a:r>
          </a:p>
          <a:p>
            <a:r>
              <a:rPr lang="en-US" dirty="0"/>
              <a:t>9. Intellectual Property</a:t>
            </a:r>
          </a:p>
          <a:p>
            <a:r>
              <a:rPr lang="en-US" dirty="0"/>
              <a:t>10. Dissemination of Research Findings and Acknowledgment of Controlled-Access Datasets Subject to the NIH GDS Policy</a:t>
            </a:r>
          </a:p>
          <a:p>
            <a:r>
              <a:rPr lang="en-US" dirty="0"/>
              <a:t>11. Research Use Reporting</a:t>
            </a:r>
          </a:p>
          <a:p>
            <a:r>
              <a:rPr lang="en-US" dirty="0"/>
              <a:t>12. Non-Endorsement, Indemnification</a:t>
            </a:r>
          </a:p>
          <a:p>
            <a:r>
              <a:rPr lang="en-US" dirty="0"/>
              <a:t>13. Termination and Data Destruction</a:t>
            </a:r>
          </a:p>
        </p:txBody>
      </p:sp>
      <p:sp>
        <p:nvSpPr>
          <p:cNvPr id="6" name="TextBox 5">
            <a:extLst>
              <a:ext uri="{FF2B5EF4-FFF2-40B4-BE49-F238E27FC236}">
                <a16:creationId xmlns:a16="http://schemas.microsoft.com/office/drawing/2014/main" id="{A5742907-50A4-4D65-98DB-81F7AFC9AD86}"/>
              </a:ext>
            </a:extLst>
          </p:cNvPr>
          <p:cNvSpPr txBox="1"/>
          <p:nvPr/>
        </p:nvSpPr>
        <p:spPr>
          <a:xfrm>
            <a:off x="1024128" y="2084832"/>
            <a:ext cx="4572000"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US" dirty="0"/>
              <a:t>NIH may revoke or suspect access to all datasets if investigator is found to violate the DUC or the Genomic Data User Code of Conduct</a:t>
            </a:r>
          </a:p>
        </p:txBody>
      </p:sp>
    </p:spTree>
    <p:extLst>
      <p:ext uri="{BB962C8B-B14F-4D97-AF65-F5344CB8AC3E}">
        <p14:creationId xmlns:p14="http://schemas.microsoft.com/office/powerpoint/2010/main" val="3890400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BB64-B74F-4600-A261-C06B353E23D4}"/>
              </a:ext>
            </a:extLst>
          </p:cNvPr>
          <p:cNvSpPr>
            <a:spLocks noGrp="1"/>
          </p:cNvSpPr>
          <p:nvPr>
            <p:ph type="title"/>
          </p:nvPr>
        </p:nvSpPr>
        <p:spPr/>
        <p:txBody>
          <a:bodyPr>
            <a:normAutofit/>
          </a:bodyPr>
          <a:lstStyle/>
          <a:p>
            <a:r>
              <a:rPr lang="en-US" dirty="0"/>
              <a:t>Terms for Approved Access: dbGaP </a:t>
            </a:r>
            <a:r>
              <a:rPr lang="en-US" dirty="0">
                <a:hlinkClick r:id="rId2"/>
              </a:rPr>
              <a:t>Data Use Certification (DUC) Agreement</a:t>
            </a:r>
            <a:endParaRPr lang="en-US" dirty="0"/>
          </a:p>
        </p:txBody>
      </p:sp>
      <p:sp>
        <p:nvSpPr>
          <p:cNvPr id="4" name="Content Placeholder 3">
            <a:extLst>
              <a:ext uri="{FF2B5EF4-FFF2-40B4-BE49-F238E27FC236}">
                <a16:creationId xmlns:a16="http://schemas.microsoft.com/office/drawing/2014/main" id="{11FCB734-0C2C-4826-8323-B7BF393E0878}"/>
              </a:ext>
            </a:extLst>
          </p:cNvPr>
          <p:cNvSpPr>
            <a:spLocks noGrp="1"/>
          </p:cNvSpPr>
          <p:nvPr>
            <p:ph sz="half" idx="1"/>
          </p:nvPr>
        </p:nvSpPr>
        <p:spPr/>
        <p:txBody>
          <a:bodyPr>
            <a:normAutofit lnSpcReduction="10000"/>
          </a:bodyPr>
          <a:lstStyle/>
          <a:p>
            <a:r>
              <a:rPr lang="en-US" dirty="0"/>
              <a:t>1. Research Use</a:t>
            </a:r>
          </a:p>
          <a:p>
            <a:r>
              <a:rPr lang="en-US" dirty="0"/>
              <a:t>2. Requestor and Approved User Responsibilities</a:t>
            </a:r>
          </a:p>
          <a:p>
            <a:r>
              <a:rPr lang="en-US" dirty="0"/>
              <a:t>3. Public Posting of Approved Users’ Research Use Statement</a:t>
            </a:r>
          </a:p>
          <a:p>
            <a:r>
              <a:rPr lang="en-US" dirty="0"/>
              <a:t>4. Non-Identification</a:t>
            </a:r>
          </a:p>
          <a:p>
            <a:r>
              <a:rPr lang="en-US" dirty="0"/>
              <a:t>5. Certificate of Confidentiality</a:t>
            </a:r>
          </a:p>
          <a:p>
            <a:r>
              <a:rPr lang="en-US" dirty="0"/>
              <a:t>6. Non-Transferability</a:t>
            </a:r>
          </a:p>
          <a:p>
            <a:r>
              <a:rPr lang="en-US" dirty="0"/>
              <a:t>7. Data Security and Unauthorized Data Release</a:t>
            </a:r>
          </a:p>
        </p:txBody>
      </p:sp>
      <p:sp>
        <p:nvSpPr>
          <p:cNvPr id="5" name="Content Placeholder 4">
            <a:extLst>
              <a:ext uri="{FF2B5EF4-FFF2-40B4-BE49-F238E27FC236}">
                <a16:creationId xmlns:a16="http://schemas.microsoft.com/office/drawing/2014/main" id="{5ECB7756-79FF-42B6-ADEB-E67337798B5E}"/>
              </a:ext>
            </a:extLst>
          </p:cNvPr>
          <p:cNvSpPr>
            <a:spLocks noGrp="1"/>
          </p:cNvSpPr>
          <p:nvPr>
            <p:ph sz="half" idx="2"/>
          </p:nvPr>
        </p:nvSpPr>
        <p:spPr/>
        <p:txBody>
          <a:bodyPr>
            <a:normAutofit lnSpcReduction="10000"/>
          </a:bodyPr>
          <a:lstStyle/>
          <a:p>
            <a:r>
              <a:rPr lang="en-US" dirty="0"/>
              <a:t>8. Policy Compliance Violations</a:t>
            </a:r>
          </a:p>
          <a:p>
            <a:r>
              <a:rPr lang="en-US" b="1" dirty="0">
                <a:solidFill>
                  <a:schemeClr val="accent6"/>
                </a:solidFill>
              </a:rPr>
              <a:t>9. Intellectual Property</a:t>
            </a:r>
          </a:p>
          <a:p>
            <a:r>
              <a:rPr lang="en-US" dirty="0"/>
              <a:t>10. Dissemination of Research Findings and Acknowledgment of Controlled-Access Datasets Subject to the NIH GDS Policy</a:t>
            </a:r>
          </a:p>
          <a:p>
            <a:r>
              <a:rPr lang="en-US" dirty="0"/>
              <a:t>11. Research Use Reporting</a:t>
            </a:r>
          </a:p>
          <a:p>
            <a:r>
              <a:rPr lang="en-US" dirty="0"/>
              <a:t>12. Non-Endorsement, Indemnification</a:t>
            </a:r>
          </a:p>
          <a:p>
            <a:r>
              <a:rPr lang="en-US" dirty="0"/>
              <a:t>13. Termination and Data Destruction</a:t>
            </a:r>
          </a:p>
        </p:txBody>
      </p:sp>
      <p:sp>
        <p:nvSpPr>
          <p:cNvPr id="6" name="TextBox 5">
            <a:extLst>
              <a:ext uri="{FF2B5EF4-FFF2-40B4-BE49-F238E27FC236}">
                <a16:creationId xmlns:a16="http://schemas.microsoft.com/office/drawing/2014/main" id="{F4C2B1E8-C953-4AD7-8552-2567D3B90EA1}"/>
              </a:ext>
            </a:extLst>
          </p:cNvPr>
          <p:cNvSpPr txBox="1"/>
          <p:nvPr/>
        </p:nvSpPr>
        <p:spPr>
          <a:xfrm>
            <a:off x="1024128" y="2007829"/>
            <a:ext cx="4572000" cy="20313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US" dirty="0"/>
              <a:t>NIH urges investigators and institutions to avoid making IP claims derived directly from the dbGaP dataset</a:t>
            </a:r>
          </a:p>
          <a:p>
            <a:pPr marL="285750" indent="-285750">
              <a:buFont typeface="Arial" panose="020B0604020202020204" pitchFamily="34" charset="0"/>
              <a:buChar char="•"/>
            </a:pPr>
            <a:r>
              <a:rPr lang="en-US" dirty="0"/>
              <a:t>NIH encourages data use consistent with he NIH Best Practices for Licensing of Genomic Interventions, and the NIH Research Tools Policy</a:t>
            </a:r>
          </a:p>
        </p:txBody>
      </p:sp>
    </p:spTree>
    <p:extLst>
      <p:ext uri="{BB962C8B-B14F-4D97-AF65-F5344CB8AC3E}">
        <p14:creationId xmlns:p14="http://schemas.microsoft.com/office/powerpoint/2010/main" val="3581714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BB64-B74F-4600-A261-C06B353E23D4}"/>
              </a:ext>
            </a:extLst>
          </p:cNvPr>
          <p:cNvSpPr>
            <a:spLocks noGrp="1"/>
          </p:cNvSpPr>
          <p:nvPr>
            <p:ph type="title"/>
          </p:nvPr>
        </p:nvSpPr>
        <p:spPr/>
        <p:txBody>
          <a:bodyPr>
            <a:normAutofit/>
          </a:bodyPr>
          <a:lstStyle/>
          <a:p>
            <a:r>
              <a:rPr lang="en-US" dirty="0"/>
              <a:t>Terms for Approved Access: dbGaP </a:t>
            </a:r>
            <a:r>
              <a:rPr lang="en-US" dirty="0">
                <a:hlinkClick r:id="rId2"/>
              </a:rPr>
              <a:t>Data Use Certification (DUC) Agreement</a:t>
            </a:r>
            <a:endParaRPr lang="en-US" dirty="0"/>
          </a:p>
        </p:txBody>
      </p:sp>
      <p:sp>
        <p:nvSpPr>
          <p:cNvPr id="4" name="Content Placeholder 3">
            <a:extLst>
              <a:ext uri="{FF2B5EF4-FFF2-40B4-BE49-F238E27FC236}">
                <a16:creationId xmlns:a16="http://schemas.microsoft.com/office/drawing/2014/main" id="{11FCB734-0C2C-4826-8323-B7BF393E0878}"/>
              </a:ext>
            </a:extLst>
          </p:cNvPr>
          <p:cNvSpPr>
            <a:spLocks noGrp="1"/>
          </p:cNvSpPr>
          <p:nvPr>
            <p:ph sz="half" idx="1"/>
          </p:nvPr>
        </p:nvSpPr>
        <p:spPr/>
        <p:txBody>
          <a:bodyPr>
            <a:normAutofit lnSpcReduction="10000"/>
          </a:bodyPr>
          <a:lstStyle/>
          <a:p>
            <a:r>
              <a:rPr lang="en-US" dirty="0"/>
              <a:t>1. Research Use</a:t>
            </a:r>
          </a:p>
          <a:p>
            <a:r>
              <a:rPr lang="en-US" dirty="0"/>
              <a:t>2. Requestor and Approved User Responsibilities</a:t>
            </a:r>
          </a:p>
          <a:p>
            <a:r>
              <a:rPr lang="en-US" dirty="0"/>
              <a:t>3. Public Posting of Approved Users’ Research Use Statement</a:t>
            </a:r>
          </a:p>
          <a:p>
            <a:r>
              <a:rPr lang="en-US" dirty="0"/>
              <a:t>4. Non-Identification</a:t>
            </a:r>
          </a:p>
          <a:p>
            <a:r>
              <a:rPr lang="en-US" dirty="0"/>
              <a:t>5. Certificate of Confidentiality</a:t>
            </a:r>
          </a:p>
          <a:p>
            <a:r>
              <a:rPr lang="en-US" dirty="0"/>
              <a:t>6. Non-Transferability</a:t>
            </a:r>
          </a:p>
          <a:p>
            <a:r>
              <a:rPr lang="en-US" dirty="0"/>
              <a:t>7. Data Security and Unauthorized Data Release</a:t>
            </a:r>
          </a:p>
        </p:txBody>
      </p:sp>
      <p:sp>
        <p:nvSpPr>
          <p:cNvPr id="5" name="Content Placeholder 4">
            <a:extLst>
              <a:ext uri="{FF2B5EF4-FFF2-40B4-BE49-F238E27FC236}">
                <a16:creationId xmlns:a16="http://schemas.microsoft.com/office/drawing/2014/main" id="{5ECB7756-79FF-42B6-ADEB-E67337798B5E}"/>
              </a:ext>
            </a:extLst>
          </p:cNvPr>
          <p:cNvSpPr>
            <a:spLocks noGrp="1"/>
          </p:cNvSpPr>
          <p:nvPr>
            <p:ph sz="half" idx="2"/>
          </p:nvPr>
        </p:nvSpPr>
        <p:spPr/>
        <p:txBody>
          <a:bodyPr>
            <a:normAutofit lnSpcReduction="10000"/>
          </a:bodyPr>
          <a:lstStyle/>
          <a:p>
            <a:r>
              <a:rPr lang="en-US" dirty="0"/>
              <a:t>8. Policy Compliance Violations</a:t>
            </a:r>
          </a:p>
          <a:p>
            <a:r>
              <a:rPr lang="en-US" dirty="0"/>
              <a:t>9. Intellectual Property</a:t>
            </a:r>
          </a:p>
          <a:p>
            <a:r>
              <a:rPr lang="en-US" b="1" dirty="0">
                <a:solidFill>
                  <a:schemeClr val="accent6"/>
                </a:solidFill>
              </a:rPr>
              <a:t>10. Dissemination of Research Findings and Acknowledgment of Controlled-Access Datasets Subject to the NIH GDS Policy</a:t>
            </a:r>
          </a:p>
          <a:p>
            <a:r>
              <a:rPr lang="en-US" dirty="0"/>
              <a:t>11. Research Use Reporting</a:t>
            </a:r>
          </a:p>
          <a:p>
            <a:r>
              <a:rPr lang="en-US" dirty="0"/>
              <a:t>12. Non-Endorsement, Indemnification</a:t>
            </a:r>
          </a:p>
          <a:p>
            <a:r>
              <a:rPr lang="en-US" dirty="0"/>
              <a:t>13. Termination and Data Destruction</a:t>
            </a:r>
          </a:p>
        </p:txBody>
      </p:sp>
      <p:sp>
        <p:nvSpPr>
          <p:cNvPr id="6" name="TextBox 5">
            <a:extLst>
              <a:ext uri="{FF2B5EF4-FFF2-40B4-BE49-F238E27FC236}">
                <a16:creationId xmlns:a16="http://schemas.microsoft.com/office/drawing/2014/main" id="{2683D6AC-8F08-47DB-9238-922CCB510B8F}"/>
              </a:ext>
            </a:extLst>
          </p:cNvPr>
          <p:cNvSpPr txBox="1"/>
          <p:nvPr/>
        </p:nvSpPr>
        <p:spPr>
          <a:xfrm>
            <a:off x="1024128" y="3056982"/>
            <a:ext cx="4572000"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US" dirty="0"/>
              <a:t>Investigators should acknowledge the data submitters, the funders, and dbGaP in their presentations, disclosures, and publications resulting from use of the dbGaP dataset</a:t>
            </a:r>
          </a:p>
        </p:txBody>
      </p:sp>
    </p:spTree>
    <p:extLst>
      <p:ext uri="{BB962C8B-B14F-4D97-AF65-F5344CB8AC3E}">
        <p14:creationId xmlns:p14="http://schemas.microsoft.com/office/powerpoint/2010/main" val="2667114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BB64-B74F-4600-A261-C06B353E23D4}"/>
              </a:ext>
            </a:extLst>
          </p:cNvPr>
          <p:cNvSpPr>
            <a:spLocks noGrp="1"/>
          </p:cNvSpPr>
          <p:nvPr>
            <p:ph type="title"/>
          </p:nvPr>
        </p:nvSpPr>
        <p:spPr/>
        <p:txBody>
          <a:bodyPr>
            <a:normAutofit/>
          </a:bodyPr>
          <a:lstStyle/>
          <a:p>
            <a:r>
              <a:rPr lang="en-US" dirty="0"/>
              <a:t>Terms for Approved Access: dbGaP </a:t>
            </a:r>
            <a:r>
              <a:rPr lang="en-US" dirty="0">
                <a:hlinkClick r:id="rId2"/>
              </a:rPr>
              <a:t>Data Use Certification (DUC) Agreement</a:t>
            </a:r>
            <a:endParaRPr lang="en-US" dirty="0"/>
          </a:p>
        </p:txBody>
      </p:sp>
      <p:sp>
        <p:nvSpPr>
          <p:cNvPr id="4" name="Content Placeholder 3">
            <a:extLst>
              <a:ext uri="{FF2B5EF4-FFF2-40B4-BE49-F238E27FC236}">
                <a16:creationId xmlns:a16="http://schemas.microsoft.com/office/drawing/2014/main" id="{11FCB734-0C2C-4826-8323-B7BF393E0878}"/>
              </a:ext>
            </a:extLst>
          </p:cNvPr>
          <p:cNvSpPr>
            <a:spLocks noGrp="1"/>
          </p:cNvSpPr>
          <p:nvPr>
            <p:ph sz="half" idx="1"/>
          </p:nvPr>
        </p:nvSpPr>
        <p:spPr/>
        <p:txBody>
          <a:bodyPr>
            <a:normAutofit lnSpcReduction="10000"/>
          </a:bodyPr>
          <a:lstStyle/>
          <a:p>
            <a:r>
              <a:rPr lang="en-US" dirty="0"/>
              <a:t>1. Research Use</a:t>
            </a:r>
          </a:p>
          <a:p>
            <a:r>
              <a:rPr lang="en-US" dirty="0"/>
              <a:t>2. Requestor and Approved User Responsibilities</a:t>
            </a:r>
          </a:p>
          <a:p>
            <a:r>
              <a:rPr lang="en-US" dirty="0"/>
              <a:t>3. Public Posting of Approved Users’ Research Use Statement</a:t>
            </a:r>
          </a:p>
          <a:p>
            <a:r>
              <a:rPr lang="en-US" dirty="0"/>
              <a:t>4. Non-Identification</a:t>
            </a:r>
          </a:p>
          <a:p>
            <a:r>
              <a:rPr lang="en-US" dirty="0"/>
              <a:t>5. Certificate of Confidentiality</a:t>
            </a:r>
          </a:p>
          <a:p>
            <a:r>
              <a:rPr lang="en-US" dirty="0"/>
              <a:t>6. Non-Transferability</a:t>
            </a:r>
          </a:p>
          <a:p>
            <a:r>
              <a:rPr lang="en-US" dirty="0"/>
              <a:t>7. Data Security and Unauthorized Data Release</a:t>
            </a:r>
          </a:p>
        </p:txBody>
      </p:sp>
      <p:sp>
        <p:nvSpPr>
          <p:cNvPr id="5" name="Content Placeholder 4">
            <a:extLst>
              <a:ext uri="{FF2B5EF4-FFF2-40B4-BE49-F238E27FC236}">
                <a16:creationId xmlns:a16="http://schemas.microsoft.com/office/drawing/2014/main" id="{5ECB7756-79FF-42B6-ADEB-E67337798B5E}"/>
              </a:ext>
            </a:extLst>
          </p:cNvPr>
          <p:cNvSpPr>
            <a:spLocks noGrp="1"/>
          </p:cNvSpPr>
          <p:nvPr>
            <p:ph sz="half" idx="2"/>
          </p:nvPr>
        </p:nvSpPr>
        <p:spPr/>
        <p:txBody>
          <a:bodyPr>
            <a:normAutofit lnSpcReduction="10000"/>
          </a:bodyPr>
          <a:lstStyle/>
          <a:p>
            <a:r>
              <a:rPr lang="en-US" dirty="0"/>
              <a:t>8. Policy Compliance Violations</a:t>
            </a:r>
          </a:p>
          <a:p>
            <a:r>
              <a:rPr lang="en-US" dirty="0"/>
              <a:t>9. Intellectual Property</a:t>
            </a:r>
          </a:p>
          <a:p>
            <a:r>
              <a:rPr lang="en-US" dirty="0"/>
              <a:t>10. Dissemination of Research Findings and Acknowledgment of Controlled-Access Datasets Subject to the NIH GDS Policy</a:t>
            </a:r>
          </a:p>
          <a:p>
            <a:r>
              <a:rPr lang="en-US" b="1" dirty="0">
                <a:solidFill>
                  <a:schemeClr val="accent6"/>
                </a:solidFill>
              </a:rPr>
              <a:t>11. Research Use Reporting</a:t>
            </a:r>
          </a:p>
          <a:p>
            <a:r>
              <a:rPr lang="en-US" dirty="0"/>
              <a:t>12. Non-Endorsement, Indemnification</a:t>
            </a:r>
          </a:p>
          <a:p>
            <a:r>
              <a:rPr lang="en-US" dirty="0"/>
              <a:t>13. Termination and Data Destruction</a:t>
            </a:r>
          </a:p>
        </p:txBody>
      </p:sp>
      <p:sp>
        <p:nvSpPr>
          <p:cNvPr id="6" name="TextBox 5">
            <a:extLst>
              <a:ext uri="{FF2B5EF4-FFF2-40B4-BE49-F238E27FC236}">
                <a16:creationId xmlns:a16="http://schemas.microsoft.com/office/drawing/2014/main" id="{2334A652-C028-4C32-99EA-591099D6660E}"/>
              </a:ext>
            </a:extLst>
          </p:cNvPr>
          <p:cNvSpPr txBox="1"/>
          <p:nvPr/>
        </p:nvSpPr>
        <p:spPr>
          <a:xfrm>
            <a:off x="1024128" y="3976195"/>
            <a:ext cx="4572000"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US" dirty="0"/>
              <a:t>Investigators should provide an annual progress report as part of their renewal or close-out; this should include how the data was used and any publications</a:t>
            </a:r>
          </a:p>
        </p:txBody>
      </p:sp>
    </p:spTree>
    <p:extLst>
      <p:ext uri="{BB962C8B-B14F-4D97-AF65-F5344CB8AC3E}">
        <p14:creationId xmlns:p14="http://schemas.microsoft.com/office/powerpoint/2010/main" val="3705278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BB64-B74F-4600-A261-C06B353E23D4}"/>
              </a:ext>
            </a:extLst>
          </p:cNvPr>
          <p:cNvSpPr>
            <a:spLocks noGrp="1"/>
          </p:cNvSpPr>
          <p:nvPr>
            <p:ph type="title"/>
          </p:nvPr>
        </p:nvSpPr>
        <p:spPr/>
        <p:txBody>
          <a:bodyPr>
            <a:normAutofit/>
          </a:bodyPr>
          <a:lstStyle/>
          <a:p>
            <a:r>
              <a:rPr lang="en-US" dirty="0"/>
              <a:t>Terms for Approved Access: dbGaP </a:t>
            </a:r>
            <a:r>
              <a:rPr lang="en-US" dirty="0">
                <a:hlinkClick r:id="rId2"/>
              </a:rPr>
              <a:t>Data Use Certification (DUC) Agreement</a:t>
            </a:r>
            <a:endParaRPr lang="en-US" dirty="0"/>
          </a:p>
        </p:txBody>
      </p:sp>
      <p:sp>
        <p:nvSpPr>
          <p:cNvPr id="4" name="Content Placeholder 3">
            <a:extLst>
              <a:ext uri="{FF2B5EF4-FFF2-40B4-BE49-F238E27FC236}">
                <a16:creationId xmlns:a16="http://schemas.microsoft.com/office/drawing/2014/main" id="{11FCB734-0C2C-4826-8323-B7BF393E0878}"/>
              </a:ext>
            </a:extLst>
          </p:cNvPr>
          <p:cNvSpPr>
            <a:spLocks noGrp="1"/>
          </p:cNvSpPr>
          <p:nvPr>
            <p:ph sz="half" idx="1"/>
          </p:nvPr>
        </p:nvSpPr>
        <p:spPr/>
        <p:txBody>
          <a:bodyPr>
            <a:normAutofit lnSpcReduction="10000"/>
          </a:bodyPr>
          <a:lstStyle/>
          <a:p>
            <a:r>
              <a:rPr lang="en-US" dirty="0"/>
              <a:t>1. Research Use</a:t>
            </a:r>
          </a:p>
          <a:p>
            <a:r>
              <a:rPr lang="en-US" dirty="0"/>
              <a:t>2. Requestor and Approved User Responsibilities</a:t>
            </a:r>
          </a:p>
          <a:p>
            <a:r>
              <a:rPr lang="en-US" dirty="0"/>
              <a:t>3. Public Posting of Approved Users’ Research Use Statement</a:t>
            </a:r>
          </a:p>
          <a:p>
            <a:r>
              <a:rPr lang="en-US" dirty="0"/>
              <a:t>4. Non-Identification</a:t>
            </a:r>
          </a:p>
          <a:p>
            <a:r>
              <a:rPr lang="en-US" dirty="0"/>
              <a:t>5. Certificate of Confidentiality</a:t>
            </a:r>
          </a:p>
          <a:p>
            <a:r>
              <a:rPr lang="en-US" dirty="0"/>
              <a:t>6. Non-Transferability</a:t>
            </a:r>
          </a:p>
          <a:p>
            <a:r>
              <a:rPr lang="en-US" dirty="0"/>
              <a:t>7. Data Security and Unauthorized Data Release</a:t>
            </a:r>
          </a:p>
        </p:txBody>
      </p:sp>
      <p:sp>
        <p:nvSpPr>
          <p:cNvPr id="5" name="Content Placeholder 4">
            <a:extLst>
              <a:ext uri="{FF2B5EF4-FFF2-40B4-BE49-F238E27FC236}">
                <a16:creationId xmlns:a16="http://schemas.microsoft.com/office/drawing/2014/main" id="{5ECB7756-79FF-42B6-ADEB-E67337798B5E}"/>
              </a:ext>
            </a:extLst>
          </p:cNvPr>
          <p:cNvSpPr>
            <a:spLocks noGrp="1"/>
          </p:cNvSpPr>
          <p:nvPr>
            <p:ph sz="half" idx="2"/>
          </p:nvPr>
        </p:nvSpPr>
        <p:spPr/>
        <p:txBody>
          <a:bodyPr>
            <a:normAutofit lnSpcReduction="10000"/>
          </a:bodyPr>
          <a:lstStyle/>
          <a:p>
            <a:r>
              <a:rPr lang="en-US" dirty="0"/>
              <a:t>8. Policy Compliance Violations</a:t>
            </a:r>
          </a:p>
          <a:p>
            <a:r>
              <a:rPr lang="en-US" dirty="0"/>
              <a:t>9. Intellectual Property</a:t>
            </a:r>
          </a:p>
          <a:p>
            <a:r>
              <a:rPr lang="en-US" dirty="0"/>
              <a:t>10. Dissemination of Research Findings and Acknowledgment of Controlled-Access Datasets Subject to the NIH GDS Policy</a:t>
            </a:r>
          </a:p>
          <a:p>
            <a:r>
              <a:rPr lang="en-US" dirty="0"/>
              <a:t>11. Research Use Reporting</a:t>
            </a:r>
          </a:p>
          <a:p>
            <a:r>
              <a:rPr lang="en-US" b="1" dirty="0">
                <a:solidFill>
                  <a:schemeClr val="accent6"/>
                </a:solidFill>
              </a:rPr>
              <a:t>12. Non-Endorsement, Indemnification</a:t>
            </a:r>
          </a:p>
          <a:p>
            <a:r>
              <a:rPr lang="en-US" dirty="0"/>
              <a:t>13. Termination and Data Destruction</a:t>
            </a:r>
          </a:p>
        </p:txBody>
      </p:sp>
      <p:sp>
        <p:nvSpPr>
          <p:cNvPr id="6" name="TextBox 5">
            <a:extLst>
              <a:ext uri="{FF2B5EF4-FFF2-40B4-BE49-F238E27FC236}">
                <a16:creationId xmlns:a16="http://schemas.microsoft.com/office/drawing/2014/main" id="{F873DA72-2D61-4118-ABBB-B49D5CE98B34}"/>
              </a:ext>
            </a:extLst>
          </p:cNvPr>
          <p:cNvSpPr txBox="1"/>
          <p:nvPr/>
        </p:nvSpPr>
        <p:spPr>
          <a:xfrm>
            <a:off x="1024128" y="4611462"/>
            <a:ext cx="4572000"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US" dirty="0"/>
              <a:t>NIH and submitting investigators don’t/can’t warrant the results obtained by using dbGaP data</a:t>
            </a:r>
          </a:p>
        </p:txBody>
      </p:sp>
    </p:spTree>
    <p:extLst>
      <p:ext uri="{BB962C8B-B14F-4D97-AF65-F5344CB8AC3E}">
        <p14:creationId xmlns:p14="http://schemas.microsoft.com/office/powerpoint/2010/main" val="1787853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BB64-B74F-4600-A261-C06B353E23D4}"/>
              </a:ext>
            </a:extLst>
          </p:cNvPr>
          <p:cNvSpPr>
            <a:spLocks noGrp="1"/>
          </p:cNvSpPr>
          <p:nvPr>
            <p:ph type="title"/>
          </p:nvPr>
        </p:nvSpPr>
        <p:spPr/>
        <p:txBody>
          <a:bodyPr>
            <a:normAutofit/>
          </a:bodyPr>
          <a:lstStyle/>
          <a:p>
            <a:r>
              <a:rPr lang="en-US" dirty="0"/>
              <a:t>Terms for Approved Access: dbGaP </a:t>
            </a:r>
            <a:r>
              <a:rPr lang="en-US" dirty="0">
                <a:hlinkClick r:id="rId2"/>
              </a:rPr>
              <a:t>Data Use Certification (DUC) Agreement</a:t>
            </a:r>
            <a:endParaRPr lang="en-US" dirty="0"/>
          </a:p>
        </p:txBody>
      </p:sp>
      <p:sp>
        <p:nvSpPr>
          <p:cNvPr id="4" name="Content Placeholder 3">
            <a:extLst>
              <a:ext uri="{FF2B5EF4-FFF2-40B4-BE49-F238E27FC236}">
                <a16:creationId xmlns:a16="http://schemas.microsoft.com/office/drawing/2014/main" id="{11FCB734-0C2C-4826-8323-B7BF393E0878}"/>
              </a:ext>
            </a:extLst>
          </p:cNvPr>
          <p:cNvSpPr>
            <a:spLocks noGrp="1"/>
          </p:cNvSpPr>
          <p:nvPr>
            <p:ph sz="half" idx="1"/>
          </p:nvPr>
        </p:nvSpPr>
        <p:spPr/>
        <p:txBody>
          <a:bodyPr>
            <a:normAutofit lnSpcReduction="10000"/>
          </a:bodyPr>
          <a:lstStyle/>
          <a:p>
            <a:r>
              <a:rPr lang="en-US" dirty="0"/>
              <a:t>1. Research Use</a:t>
            </a:r>
          </a:p>
          <a:p>
            <a:r>
              <a:rPr lang="en-US" dirty="0"/>
              <a:t>2. Requestor and Approved User Responsibilities</a:t>
            </a:r>
          </a:p>
          <a:p>
            <a:r>
              <a:rPr lang="en-US" dirty="0"/>
              <a:t>3. Public Posting of Approved Users’ Research Use Statement</a:t>
            </a:r>
          </a:p>
          <a:p>
            <a:r>
              <a:rPr lang="en-US" dirty="0"/>
              <a:t>4. Non-Identification</a:t>
            </a:r>
          </a:p>
          <a:p>
            <a:r>
              <a:rPr lang="en-US" dirty="0"/>
              <a:t>5. Certificate of Confidentiality</a:t>
            </a:r>
          </a:p>
          <a:p>
            <a:r>
              <a:rPr lang="en-US" dirty="0"/>
              <a:t>6. Non-Transferability</a:t>
            </a:r>
          </a:p>
          <a:p>
            <a:r>
              <a:rPr lang="en-US" dirty="0"/>
              <a:t>7. Data Security and Unauthorized Data Release</a:t>
            </a:r>
          </a:p>
        </p:txBody>
      </p:sp>
      <p:sp>
        <p:nvSpPr>
          <p:cNvPr id="5" name="Content Placeholder 4">
            <a:extLst>
              <a:ext uri="{FF2B5EF4-FFF2-40B4-BE49-F238E27FC236}">
                <a16:creationId xmlns:a16="http://schemas.microsoft.com/office/drawing/2014/main" id="{5ECB7756-79FF-42B6-ADEB-E67337798B5E}"/>
              </a:ext>
            </a:extLst>
          </p:cNvPr>
          <p:cNvSpPr>
            <a:spLocks noGrp="1"/>
          </p:cNvSpPr>
          <p:nvPr>
            <p:ph sz="half" idx="2"/>
          </p:nvPr>
        </p:nvSpPr>
        <p:spPr/>
        <p:txBody>
          <a:bodyPr>
            <a:normAutofit lnSpcReduction="10000"/>
          </a:bodyPr>
          <a:lstStyle/>
          <a:p>
            <a:r>
              <a:rPr lang="en-US" dirty="0"/>
              <a:t>8. Policy Compliance Violations</a:t>
            </a:r>
          </a:p>
          <a:p>
            <a:r>
              <a:rPr lang="en-US" dirty="0"/>
              <a:t>9. Intellectual Property</a:t>
            </a:r>
          </a:p>
          <a:p>
            <a:r>
              <a:rPr lang="en-US" dirty="0"/>
              <a:t>10. Dissemination of Research Findings and Acknowledgment of Controlled-Access Datasets Subject to the NIH GDS Policy</a:t>
            </a:r>
          </a:p>
          <a:p>
            <a:r>
              <a:rPr lang="en-US" dirty="0"/>
              <a:t>11. Research Use Reporting</a:t>
            </a:r>
          </a:p>
          <a:p>
            <a:r>
              <a:rPr lang="en-US" dirty="0"/>
              <a:t>12. Non-Endorsement, Indemnification</a:t>
            </a:r>
          </a:p>
          <a:p>
            <a:r>
              <a:rPr lang="en-US" b="1" dirty="0">
                <a:solidFill>
                  <a:schemeClr val="accent6"/>
                </a:solidFill>
              </a:rPr>
              <a:t>13. Termination and Data Destruction</a:t>
            </a:r>
          </a:p>
        </p:txBody>
      </p:sp>
      <p:sp>
        <p:nvSpPr>
          <p:cNvPr id="6" name="TextBox 5">
            <a:extLst>
              <a:ext uri="{FF2B5EF4-FFF2-40B4-BE49-F238E27FC236}">
                <a16:creationId xmlns:a16="http://schemas.microsoft.com/office/drawing/2014/main" id="{3B5C0BAA-C59D-4E3B-A50A-0F12C1AC628B}"/>
              </a:ext>
            </a:extLst>
          </p:cNvPr>
          <p:cNvSpPr txBox="1"/>
          <p:nvPr/>
        </p:nvSpPr>
        <p:spPr>
          <a:xfrm>
            <a:off x="1024128" y="5020536"/>
            <a:ext cx="4572000"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US" dirty="0"/>
              <a:t>Once the project is closed out, investigators and institution agree to destroy all copies and versions (including derived data) of the dbGaP dataset</a:t>
            </a:r>
          </a:p>
        </p:txBody>
      </p:sp>
    </p:spTree>
    <p:extLst>
      <p:ext uri="{BB962C8B-B14F-4D97-AF65-F5344CB8AC3E}">
        <p14:creationId xmlns:p14="http://schemas.microsoft.com/office/powerpoint/2010/main" val="2802487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BE49-BB77-4FBC-835A-CF07D1052BD9}"/>
              </a:ext>
            </a:extLst>
          </p:cNvPr>
          <p:cNvSpPr>
            <a:spLocks noGrp="1"/>
          </p:cNvSpPr>
          <p:nvPr>
            <p:ph type="title"/>
          </p:nvPr>
        </p:nvSpPr>
        <p:spPr/>
        <p:txBody>
          <a:bodyPr/>
          <a:lstStyle/>
          <a:p>
            <a:r>
              <a:rPr lang="en-US" dirty="0"/>
              <a:t>What is dbGaP? – Brief History</a:t>
            </a:r>
          </a:p>
        </p:txBody>
      </p:sp>
      <p:graphicFrame>
        <p:nvGraphicFramePr>
          <p:cNvPr id="4" name="Table 4">
            <a:extLst>
              <a:ext uri="{FF2B5EF4-FFF2-40B4-BE49-F238E27FC236}">
                <a16:creationId xmlns:a16="http://schemas.microsoft.com/office/drawing/2014/main" id="{0227847E-E605-4E57-835E-05E2E287A19A}"/>
              </a:ext>
            </a:extLst>
          </p:cNvPr>
          <p:cNvGraphicFramePr>
            <a:graphicFrameLocks noGrp="1"/>
          </p:cNvGraphicFramePr>
          <p:nvPr>
            <p:ph idx="1"/>
            <p:extLst>
              <p:ext uri="{D42A27DB-BD31-4B8C-83A1-F6EECF244321}">
                <p14:modId xmlns:p14="http://schemas.microsoft.com/office/powerpoint/2010/main" val="1906636574"/>
              </p:ext>
            </p:extLst>
          </p:nvPr>
        </p:nvGraphicFramePr>
        <p:xfrm>
          <a:off x="1023938" y="2286000"/>
          <a:ext cx="9720262" cy="2651760"/>
        </p:xfrm>
        <a:graphic>
          <a:graphicData uri="http://schemas.openxmlformats.org/drawingml/2006/table">
            <a:tbl>
              <a:tblPr firstCol="1" bandCol="1">
                <a:tableStyleId>{5C22544A-7EE6-4342-B048-85BDC9FD1C3A}</a:tableStyleId>
              </a:tblPr>
              <a:tblGrid>
                <a:gridCol w="995106">
                  <a:extLst>
                    <a:ext uri="{9D8B030D-6E8A-4147-A177-3AD203B41FA5}">
                      <a16:colId xmlns:a16="http://schemas.microsoft.com/office/drawing/2014/main" val="3306555694"/>
                    </a:ext>
                  </a:extLst>
                </a:gridCol>
                <a:gridCol w="3789225">
                  <a:extLst>
                    <a:ext uri="{9D8B030D-6E8A-4147-A177-3AD203B41FA5}">
                      <a16:colId xmlns:a16="http://schemas.microsoft.com/office/drawing/2014/main" val="2143947221"/>
                    </a:ext>
                  </a:extLst>
                </a:gridCol>
                <a:gridCol w="4935931">
                  <a:extLst>
                    <a:ext uri="{9D8B030D-6E8A-4147-A177-3AD203B41FA5}">
                      <a16:colId xmlns:a16="http://schemas.microsoft.com/office/drawing/2014/main" val="1857060987"/>
                    </a:ext>
                  </a:extLst>
                </a:gridCol>
              </a:tblGrid>
              <a:tr h="370840">
                <a:tc>
                  <a:txBody>
                    <a:bodyPr/>
                    <a:lstStyle/>
                    <a:p>
                      <a:r>
                        <a:rPr lang="en-US" dirty="0"/>
                        <a:t>2008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2"/>
                        </a:rPr>
                        <a:t>Policy for Sharing of Data Obtained in NIH Supported or Conducted Genome-Wide Association Studies</a:t>
                      </a:r>
                      <a:r>
                        <a:rPr lang="en-US" dirty="0"/>
                        <a:t> (a.k.a. NIH GWAS Data Sharing Policy) (</a:t>
                      </a:r>
                      <a:r>
                        <a:rPr lang="en-US" sz="1800" b="0" i="0" kern="1200" dirty="0">
                          <a:solidFill>
                            <a:schemeClr val="dk1"/>
                          </a:solidFill>
                          <a:effectLst/>
                          <a:latin typeface="+mn-lt"/>
                          <a:ea typeface="+mn-ea"/>
                          <a:cs typeface="+mn-cs"/>
                        </a:rPr>
                        <a:t>NOT-OD-07-088</a:t>
                      </a:r>
                      <a:r>
                        <a:rPr lang="en-US" dirty="0"/>
                        <a:t>)</a:t>
                      </a:r>
                    </a:p>
                  </a:txBody>
                  <a:tcPr/>
                </a:tc>
                <a:tc>
                  <a:txBody>
                    <a:bodyPr/>
                    <a:lstStyle/>
                    <a:p>
                      <a:pPr marL="285750" indent="-285750">
                        <a:buFont typeface="Arial" panose="020B0604020202020204" pitchFamily="34" charset="0"/>
                        <a:buChar char="•"/>
                      </a:pPr>
                      <a:r>
                        <a:rPr lang="en-US" dirty="0"/>
                        <a:t>Established dbGaP as a central data repository at the NIH (cf. distributed repositories)</a:t>
                      </a:r>
                    </a:p>
                    <a:p>
                      <a:pPr marL="285750" indent="-285750">
                        <a:buFont typeface="Arial" panose="020B0604020202020204" pitchFamily="34" charset="0"/>
                        <a:buChar char="•"/>
                      </a:pPr>
                      <a:r>
                        <a:rPr lang="en-US" dirty="0"/>
                        <a:t>Established foundation for dbGaP data submission and data access requirements</a:t>
                      </a:r>
                    </a:p>
                    <a:p>
                      <a:endParaRPr lang="en-US" dirty="0"/>
                    </a:p>
                  </a:txBody>
                  <a:tcPr/>
                </a:tc>
                <a:extLst>
                  <a:ext uri="{0D108BD9-81ED-4DB2-BD59-A6C34878D82A}">
                    <a16:rowId xmlns:a16="http://schemas.microsoft.com/office/drawing/2014/main" val="219642313"/>
                  </a:ext>
                </a:extLst>
              </a:tr>
              <a:tr h="370840">
                <a:tc>
                  <a:txBody>
                    <a:bodyPr/>
                    <a:lstStyle/>
                    <a:p>
                      <a:r>
                        <a:rPr lang="en-US" dirty="0"/>
                        <a:t>2015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NIH Genomic Data Sharing (GDS) Policy</a:t>
                      </a:r>
                      <a:r>
                        <a:rPr lang="en-US" dirty="0"/>
                        <a:t> (</a:t>
                      </a:r>
                      <a:r>
                        <a:rPr lang="en-US" sz="1800" b="0" i="0" kern="1200" dirty="0">
                          <a:solidFill>
                            <a:schemeClr val="dk1"/>
                          </a:solidFill>
                          <a:effectLst/>
                          <a:latin typeface="+mn-lt"/>
                          <a:ea typeface="+mn-ea"/>
                          <a:cs typeface="+mn-cs"/>
                        </a:rPr>
                        <a:t>NOT-OD-14-124</a:t>
                      </a:r>
                      <a:r>
                        <a:rPr lang="en-US" dirty="0"/>
                        <a:t>)</a:t>
                      </a:r>
                    </a:p>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Replaced GWAS data sharing policy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Continues governance of dbGaP data submission and access, with some updates</a:t>
                      </a:r>
                    </a:p>
                    <a:p>
                      <a:endParaRPr lang="en-US" dirty="0"/>
                    </a:p>
                  </a:txBody>
                  <a:tcPr/>
                </a:tc>
                <a:extLst>
                  <a:ext uri="{0D108BD9-81ED-4DB2-BD59-A6C34878D82A}">
                    <a16:rowId xmlns:a16="http://schemas.microsoft.com/office/drawing/2014/main" val="993365562"/>
                  </a:ext>
                </a:extLst>
              </a:tr>
            </a:tbl>
          </a:graphicData>
        </a:graphic>
      </p:graphicFrame>
      <p:pic>
        <p:nvPicPr>
          <p:cNvPr id="5" name="Picture 4" descr="Logo&#10;&#10;Description automatically generated with low confidence">
            <a:extLst>
              <a:ext uri="{FF2B5EF4-FFF2-40B4-BE49-F238E27FC236}">
                <a16:creationId xmlns:a16="http://schemas.microsoft.com/office/drawing/2014/main" id="{21119F0C-D25B-4FE4-8756-D533685355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1600" y="5446166"/>
            <a:ext cx="3200400" cy="1219200"/>
          </a:xfrm>
          <a:prstGeom prst="rect">
            <a:avLst/>
          </a:prstGeom>
        </p:spPr>
      </p:pic>
    </p:spTree>
    <p:extLst>
      <p:ext uri="{BB962C8B-B14F-4D97-AF65-F5344CB8AC3E}">
        <p14:creationId xmlns:p14="http://schemas.microsoft.com/office/powerpoint/2010/main" val="3784494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D32AC9-F56E-4BF6-AC47-2C8CBCE5C5FC}"/>
              </a:ext>
            </a:extLst>
          </p:cNvPr>
          <p:cNvSpPr>
            <a:spLocks noGrp="1"/>
          </p:cNvSpPr>
          <p:nvPr>
            <p:ph type="title"/>
          </p:nvPr>
        </p:nvSpPr>
        <p:spPr/>
        <p:txBody>
          <a:bodyPr/>
          <a:lstStyle/>
          <a:p>
            <a:r>
              <a:rPr lang="en-US" dirty="0"/>
              <a:t>Other dbGaP Terms of Access</a:t>
            </a:r>
          </a:p>
        </p:txBody>
      </p:sp>
      <p:sp>
        <p:nvSpPr>
          <p:cNvPr id="5" name="Text Placeholder 4">
            <a:extLst>
              <a:ext uri="{FF2B5EF4-FFF2-40B4-BE49-F238E27FC236}">
                <a16:creationId xmlns:a16="http://schemas.microsoft.com/office/drawing/2014/main" id="{782409BA-1420-4856-8252-A2C8821AB324}"/>
              </a:ext>
            </a:extLst>
          </p:cNvPr>
          <p:cNvSpPr>
            <a:spLocks noGrp="1"/>
          </p:cNvSpPr>
          <p:nvPr>
            <p:ph type="body" idx="1"/>
          </p:nvPr>
        </p:nvSpPr>
        <p:spPr>
          <a:xfrm>
            <a:off x="1024128" y="1720754"/>
            <a:ext cx="4754880" cy="822960"/>
          </a:xfrm>
        </p:spPr>
        <p:txBody>
          <a:bodyPr anchor="t"/>
          <a:lstStyle/>
          <a:p>
            <a:r>
              <a:rPr lang="en-US" dirty="0"/>
              <a:t>Investigator Responsibility</a:t>
            </a:r>
          </a:p>
        </p:txBody>
      </p:sp>
      <p:pic>
        <p:nvPicPr>
          <p:cNvPr id="10" name="Content Placeholder 9" descr="Graphical user interface, text, application&#10;&#10;Description automatically generated">
            <a:hlinkClick r:id="rId3"/>
            <a:extLst>
              <a:ext uri="{FF2B5EF4-FFF2-40B4-BE49-F238E27FC236}">
                <a16:creationId xmlns:a16="http://schemas.microsoft.com/office/drawing/2014/main" id="{E03FD3B0-6F32-4151-968C-77E757BB243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024128" y="2119454"/>
            <a:ext cx="4754880" cy="4650379"/>
          </a:xfrm>
          <a:ln>
            <a:solidFill>
              <a:schemeClr val="accent2"/>
            </a:solidFill>
          </a:ln>
        </p:spPr>
      </p:pic>
      <p:sp>
        <p:nvSpPr>
          <p:cNvPr id="7" name="Text Placeholder 6">
            <a:extLst>
              <a:ext uri="{FF2B5EF4-FFF2-40B4-BE49-F238E27FC236}">
                <a16:creationId xmlns:a16="http://schemas.microsoft.com/office/drawing/2014/main" id="{28E76852-2ECC-4CF1-98DA-77AF88D4D67A}"/>
              </a:ext>
            </a:extLst>
          </p:cNvPr>
          <p:cNvSpPr>
            <a:spLocks noGrp="1"/>
          </p:cNvSpPr>
          <p:nvPr>
            <p:ph type="body" sz="quarter" idx="3"/>
          </p:nvPr>
        </p:nvSpPr>
        <p:spPr>
          <a:xfrm>
            <a:off x="5989320" y="1720754"/>
            <a:ext cx="4754880" cy="822960"/>
          </a:xfrm>
        </p:spPr>
        <p:txBody>
          <a:bodyPr anchor="t"/>
          <a:lstStyle/>
          <a:p>
            <a:r>
              <a:rPr lang="en-US" dirty="0"/>
              <a:t>Institutional Responsibility</a:t>
            </a:r>
          </a:p>
        </p:txBody>
      </p:sp>
      <p:pic>
        <p:nvPicPr>
          <p:cNvPr id="12" name="Content Placeholder 11" descr="Text&#10;&#10;Description automatically generated">
            <a:hlinkClick r:id="rId5"/>
            <a:extLst>
              <a:ext uri="{FF2B5EF4-FFF2-40B4-BE49-F238E27FC236}">
                <a16:creationId xmlns:a16="http://schemas.microsoft.com/office/drawing/2014/main" id="{7320CAD8-191F-48AE-B4F5-DDF29B4E430F}"/>
              </a:ext>
            </a:extLst>
          </p:cNvPr>
          <p:cNvPicPr>
            <a:picLocks noGrp="1" noChangeAspect="1"/>
          </p:cNvPicPr>
          <p:nvPr>
            <p:ph sz="quarter" idx="4"/>
          </p:nvPr>
        </p:nvPicPr>
        <p:blipFill rotWithShape="1">
          <a:blip r:embed="rId6">
            <a:extLst>
              <a:ext uri="{28A0092B-C50C-407E-A947-70E740481C1C}">
                <a14:useLocalDpi xmlns:a14="http://schemas.microsoft.com/office/drawing/2010/main" val="0"/>
              </a:ext>
            </a:extLst>
          </a:blip>
          <a:srcRect b="20331"/>
          <a:stretch/>
        </p:blipFill>
        <p:spPr>
          <a:xfrm>
            <a:off x="5989320" y="2119455"/>
            <a:ext cx="4754880" cy="4650378"/>
          </a:xfrm>
          <a:ln>
            <a:solidFill>
              <a:schemeClr val="accent2"/>
            </a:solidFill>
          </a:ln>
        </p:spPr>
      </p:pic>
    </p:spTree>
    <p:extLst>
      <p:ext uri="{BB962C8B-B14F-4D97-AF65-F5344CB8AC3E}">
        <p14:creationId xmlns:p14="http://schemas.microsoft.com/office/powerpoint/2010/main" val="2892954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D32AC9-F56E-4BF6-AC47-2C8CBCE5C5FC}"/>
              </a:ext>
            </a:extLst>
          </p:cNvPr>
          <p:cNvSpPr>
            <a:spLocks noGrp="1"/>
          </p:cNvSpPr>
          <p:nvPr>
            <p:ph type="title"/>
          </p:nvPr>
        </p:nvSpPr>
        <p:spPr/>
        <p:txBody>
          <a:bodyPr/>
          <a:lstStyle/>
          <a:p>
            <a:r>
              <a:rPr lang="en-US" dirty="0"/>
              <a:t>Other dbGaP Terms of Access</a:t>
            </a:r>
          </a:p>
        </p:txBody>
      </p:sp>
      <p:sp>
        <p:nvSpPr>
          <p:cNvPr id="5" name="Text Placeholder 4">
            <a:extLst>
              <a:ext uri="{FF2B5EF4-FFF2-40B4-BE49-F238E27FC236}">
                <a16:creationId xmlns:a16="http://schemas.microsoft.com/office/drawing/2014/main" id="{782409BA-1420-4856-8252-A2C8821AB324}"/>
              </a:ext>
            </a:extLst>
          </p:cNvPr>
          <p:cNvSpPr>
            <a:spLocks noGrp="1"/>
          </p:cNvSpPr>
          <p:nvPr>
            <p:ph type="body" idx="1"/>
          </p:nvPr>
        </p:nvSpPr>
        <p:spPr>
          <a:xfrm>
            <a:off x="1024128" y="1720754"/>
            <a:ext cx="4754880" cy="822960"/>
          </a:xfrm>
        </p:spPr>
        <p:txBody>
          <a:bodyPr anchor="t"/>
          <a:lstStyle/>
          <a:p>
            <a:r>
              <a:rPr lang="en-US" dirty="0"/>
              <a:t>Investigator Responsibility</a:t>
            </a:r>
          </a:p>
        </p:txBody>
      </p:sp>
      <p:pic>
        <p:nvPicPr>
          <p:cNvPr id="10" name="Content Placeholder 9" descr="Graphical user interface, text, application&#10;&#10;Description automatically generated">
            <a:hlinkClick r:id="rId3"/>
            <a:extLst>
              <a:ext uri="{FF2B5EF4-FFF2-40B4-BE49-F238E27FC236}">
                <a16:creationId xmlns:a16="http://schemas.microsoft.com/office/drawing/2014/main" id="{E03FD3B0-6F32-4151-968C-77E757BB243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024128" y="2119454"/>
            <a:ext cx="4754880" cy="4650379"/>
          </a:xfrm>
          <a:ln>
            <a:solidFill>
              <a:schemeClr val="accent2"/>
            </a:solidFill>
          </a:ln>
        </p:spPr>
      </p:pic>
      <p:sp>
        <p:nvSpPr>
          <p:cNvPr id="7" name="Text Placeholder 6">
            <a:extLst>
              <a:ext uri="{FF2B5EF4-FFF2-40B4-BE49-F238E27FC236}">
                <a16:creationId xmlns:a16="http://schemas.microsoft.com/office/drawing/2014/main" id="{28E76852-2ECC-4CF1-98DA-77AF88D4D67A}"/>
              </a:ext>
            </a:extLst>
          </p:cNvPr>
          <p:cNvSpPr>
            <a:spLocks noGrp="1"/>
          </p:cNvSpPr>
          <p:nvPr>
            <p:ph type="body" sz="quarter" idx="3"/>
          </p:nvPr>
        </p:nvSpPr>
        <p:spPr>
          <a:xfrm>
            <a:off x="5989320" y="1720754"/>
            <a:ext cx="4754880" cy="822960"/>
          </a:xfrm>
        </p:spPr>
        <p:txBody>
          <a:bodyPr anchor="t"/>
          <a:lstStyle/>
          <a:p>
            <a:r>
              <a:rPr lang="en-US" dirty="0"/>
              <a:t>Institutional Responsibility</a:t>
            </a:r>
          </a:p>
        </p:txBody>
      </p:sp>
      <p:pic>
        <p:nvPicPr>
          <p:cNvPr id="12" name="Content Placeholder 11" descr="Text&#10;&#10;Description automatically generated">
            <a:hlinkClick r:id="rId5"/>
            <a:extLst>
              <a:ext uri="{FF2B5EF4-FFF2-40B4-BE49-F238E27FC236}">
                <a16:creationId xmlns:a16="http://schemas.microsoft.com/office/drawing/2014/main" id="{7320CAD8-191F-48AE-B4F5-DDF29B4E430F}"/>
              </a:ext>
            </a:extLst>
          </p:cNvPr>
          <p:cNvPicPr>
            <a:picLocks noGrp="1" noChangeAspect="1"/>
          </p:cNvPicPr>
          <p:nvPr>
            <p:ph sz="quarter" idx="4"/>
          </p:nvPr>
        </p:nvPicPr>
        <p:blipFill rotWithShape="1">
          <a:blip r:embed="rId6">
            <a:extLst>
              <a:ext uri="{28A0092B-C50C-407E-A947-70E740481C1C}">
                <a14:useLocalDpi xmlns:a14="http://schemas.microsoft.com/office/drawing/2010/main" val="0"/>
              </a:ext>
            </a:extLst>
          </a:blip>
          <a:srcRect b="20331"/>
          <a:stretch/>
        </p:blipFill>
        <p:spPr>
          <a:xfrm>
            <a:off x="5989320" y="2119455"/>
            <a:ext cx="4754880" cy="4650378"/>
          </a:xfrm>
          <a:ln>
            <a:solidFill>
              <a:schemeClr val="accent2"/>
            </a:solidFill>
          </a:ln>
        </p:spPr>
      </p:pic>
      <p:sp>
        <p:nvSpPr>
          <p:cNvPr id="13" name="TextBox 12">
            <a:extLst>
              <a:ext uri="{FF2B5EF4-FFF2-40B4-BE49-F238E27FC236}">
                <a16:creationId xmlns:a16="http://schemas.microsoft.com/office/drawing/2014/main" id="{71BFDE8C-4EB2-4F4E-AF69-26CA2C8C5C89}"/>
              </a:ext>
            </a:extLst>
          </p:cNvPr>
          <p:cNvSpPr txBox="1"/>
          <p:nvPr/>
        </p:nvSpPr>
        <p:spPr>
          <a:xfrm>
            <a:off x="6312433" y="2992697"/>
            <a:ext cx="4220012" cy="28007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600" dirty="0"/>
              <a:t>“Under the GDS Policy, the recipient institution is ultimately responsible for maintaining the confidentiality, integrity and availability of the data to which it is entrusted by the NIH”</a:t>
            </a:r>
          </a:p>
          <a:p>
            <a:endParaRPr lang="en-US" sz="1600" dirty="0"/>
          </a:p>
          <a:p>
            <a:r>
              <a:rPr lang="en-US" sz="1600" dirty="0"/>
              <a:t>Outline of NIH’s expectations for the management and protection of NIH controlled access data transferred to and maintained by institutions, whether in institutional data storage systems or in cloud computing systems; more technical than other documents</a:t>
            </a:r>
          </a:p>
        </p:txBody>
      </p:sp>
      <p:sp>
        <p:nvSpPr>
          <p:cNvPr id="9" name="TextBox 8">
            <a:extLst>
              <a:ext uri="{FF2B5EF4-FFF2-40B4-BE49-F238E27FC236}">
                <a16:creationId xmlns:a16="http://schemas.microsoft.com/office/drawing/2014/main" id="{E3E7BDD1-E935-450D-AEF4-18B447C31AA3}"/>
              </a:ext>
            </a:extLst>
          </p:cNvPr>
          <p:cNvSpPr txBox="1"/>
          <p:nvPr/>
        </p:nvSpPr>
        <p:spPr>
          <a:xfrm>
            <a:off x="1291562" y="2992696"/>
            <a:ext cx="4220012"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600" dirty="0"/>
              <a:t>Re-iterates important points from the Data Use Certification as they apply to investigators</a:t>
            </a:r>
          </a:p>
        </p:txBody>
      </p:sp>
    </p:spTree>
    <p:extLst>
      <p:ext uri="{BB962C8B-B14F-4D97-AF65-F5344CB8AC3E}">
        <p14:creationId xmlns:p14="http://schemas.microsoft.com/office/powerpoint/2010/main" val="1471516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09893-3616-4736-972F-57BE6F2EB332}"/>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D24EC7D-EB8A-401A-B3F1-852540D0A62D}"/>
              </a:ext>
            </a:extLst>
          </p:cNvPr>
          <p:cNvSpPr>
            <a:spLocks noGrp="1"/>
          </p:cNvSpPr>
          <p:nvPr>
            <p:ph idx="1"/>
          </p:nvPr>
        </p:nvSpPr>
        <p:spPr/>
        <p:txBody>
          <a:bodyPr/>
          <a:lstStyle/>
          <a:p>
            <a:r>
              <a:rPr lang="en-US" dirty="0">
                <a:hlinkClick r:id="rId2"/>
              </a:rPr>
              <a:t>https://sharing.nih.gov/</a:t>
            </a:r>
            <a:endParaRPr lang="en-US" dirty="0"/>
          </a:p>
          <a:p>
            <a:pPr lvl="1"/>
            <a:r>
              <a:rPr lang="en-US" dirty="0"/>
              <a:t>Accessing Data</a:t>
            </a:r>
          </a:p>
          <a:p>
            <a:pPr lvl="1"/>
            <a:r>
              <a:rPr lang="en-US" dirty="0"/>
              <a:t>Genomic Data Sharing Policy</a:t>
            </a:r>
          </a:p>
          <a:p>
            <a:pPr lvl="1"/>
            <a:r>
              <a:rPr lang="en-US" dirty="0"/>
              <a:t>Data Management and Sharing Policy</a:t>
            </a:r>
          </a:p>
          <a:p>
            <a:r>
              <a:rPr lang="en-US" dirty="0"/>
              <a:t>Reach out NCI program officials – There may be program specific answers</a:t>
            </a:r>
          </a:p>
          <a:p>
            <a:pPr marL="0" indent="0">
              <a:buNone/>
            </a:pPr>
            <a:endParaRPr lang="en-US" dirty="0"/>
          </a:p>
        </p:txBody>
      </p:sp>
    </p:spTree>
    <p:extLst>
      <p:ext uri="{BB962C8B-B14F-4D97-AF65-F5344CB8AC3E}">
        <p14:creationId xmlns:p14="http://schemas.microsoft.com/office/powerpoint/2010/main" val="4253551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02671-A4E9-487E-BC83-70A221FD3DAE}"/>
              </a:ext>
            </a:extLst>
          </p:cNvPr>
          <p:cNvSpPr>
            <a:spLocks noGrp="1"/>
          </p:cNvSpPr>
          <p:nvPr>
            <p:ph type="title"/>
          </p:nvPr>
        </p:nvSpPr>
        <p:spPr/>
        <p:txBody>
          <a:bodyPr/>
          <a:lstStyle/>
          <a:p>
            <a:r>
              <a:rPr lang="en-US" dirty="0"/>
              <a:t>Questions to be answered</a:t>
            </a:r>
          </a:p>
        </p:txBody>
      </p:sp>
      <p:sp>
        <p:nvSpPr>
          <p:cNvPr id="3" name="Content Placeholder 2">
            <a:extLst>
              <a:ext uri="{FF2B5EF4-FFF2-40B4-BE49-F238E27FC236}">
                <a16:creationId xmlns:a16="http://schemas.microsoft.com/office/drawing/2014/main" id="{1EA0D540-B394-4A5A-AFD8-89BDEC8561EE}"/>
              </a:ext>
            </a:extLst>
          </p:cNvPr>
          <p:cNvSpPr>
            <a:spLocks noGrp="1"/>
          </p:cNvSpPr>
          <p:nvPr>
            <p:ph idx="1"/>
          </p:nvPr>
        </p:nvSpPr>
        <p:spPr/>
        <p:txBody>
          <a:bodyPr>
            <a:normAutofit/>
          </a:bodyPr>
          <a:lstStyle/>
          <a:p>
            <a:r>
              <a:rPr lang="en-US" dirty="0"/>
              <a:t>How is “controlled access” defined?</a:t>
            </a:r>
          </a:p>
          <a:p>
            <a:r>
              <a:rPr lang="en-US" dirty="0"/>
              <a:t>What level of data is shared?</a:t>
            </a:r>
          </a:p>
          <a:p>
            <a:r>
              <a:rPr lang="en-US" dirty="0"/>
              <a:t>What methods/standards are used to de-identify the data?</a:t>
            </a:r>
          </a:p>
          <a:p>
            <a:r>
              <a:rPr lang="en-US" dirty="0"/>
              <a:t>What is the dbGaP process of sharing genomic data through controlled access?</a:t>
            </a:r>
          </a:p>
          <a:p>
            <a:r>
              <a:rPr lang="en-US" dirty="0"/>
              <a:t>How are data users and their projects vetted?</a:t>
            </a:r>
          </a:p>
          <a:p>
            <a:r>
              <a:rPr lang="en-US" dirty="0"/>
              <a:t>How does dbGaP ensure protection of the data, etc.?</a:t>
            </a:r>
          </a:p>
          <a:p>
            <a:r>
              <a:rPr lang="en-US" dirty="0"/>
              <a:t>Does the DUA with data users allow further sharing of data acquired through DbGaP?</a:t>
            </a:r>
          </a:p>
          <a:p>
            <a:endParaRPr lang="en-US" dirty="0"/>
          </a:p>
        </p:txBody>
      </p:sp>
    </p:spTree>
    <p:extLst>
      <p:ext uri="{BB962C8B-B14F-4D97-AF65-F5344CB8AC3E}">
        <p14:creationId xmlns:p14="http://schemas.microsoft.com/office/powerpoint/2010/main" val="4147311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0100B-EF06-4402-8DCD-5F1807F676AB}"/>
              </a:ext>
            </a:extLst>
          </p:cNvPr>
          <p:cNvSpPr>
            <a:spLocks noGrp="1"/>
          </p:cNvSpPr>
          <p:nvPr>
            <p:ph type="title"/>
          </p:nvPr>
        </p:nvSpPr>
        <p:spPr/>
        <p:txBody>
          <a:bodyPr/>
          <a:lstStyle/>
          <a:p>
            <a:r>
              <a:rPr lang="en-US" dirty="0"/>
              <a:t>What is dbGaP?</a:t>
            </a:r>
          </a:p>
        </p:txBody>
      </p:sp>
      <p:sp>
        <p:nvSpPr>
          <p:cNvPr id="3" name="Content Placeholder 2">
            <a:extLst>
              <a:ext uri="{FF2B5EF4-FFF2-40B4-BE49-F238E27FC236}">
                <a16:creationId xmlns:a16="http://schemas.microsoft.com/office/drawing/2014/main" id="{FDA5BCDA-CBC8-460D-BC5F-44513140667B}"/>
              </a:ext>
            </a:extLst>
          </p:cNvPr>
          <p:cNvSpPr>
            <a:spLocks noGrp="1"/>
          </p:cNvSpPr>
          <p:nvPr>
            <p:ph idx="1"/>
          </p:nvPr>
        </p:nvSpPr>
        <p:spPr>
          <a:xfrm>
            <a:off x="1024128" y="2286000"/>
            <a:ext cx="6986811" cy="4023360"/>
          </a:xfrm>
        </p:spPr>
        <p:txBody>
          <a:bodyPr>
            <a:normAutofit/>
          </a:bodyPr>
          <a:lstStyle/>
          <a:p>
            <a:r>
              <a:rPr lang="en-US" dirty="0"/>
              <a:t>dbGaP is a data repository</a:t>
            </a:r>
          </a:p>
          <a:p>
            <a:pPr lvl="1"/>
            <a:r>
              <a:rPr lang="en-US" dirty="0"/>
              <a:t>Individual-level data: Molecular data (genotype data, expression data), phenotypic data (e.g. epidemiologic variables, clinical variables)</a:t>
            </a:r>
          </a:p>
          <a:p>
            <a:pPr lvl="1"/>
            <a:r>
              <a:rPr lang="en-US" dirty="0"/>
              <a:t>Association analyses (i.e., genomic summary results)</a:t>
            </a:r>
          </a:p>
          <a:p>
            <a:pPr lvl="1"/>
            <a:r>
              <a:rPr lang="en-US" dirty="0"/>
              <a:t>Study documents (e.g., study surveys, informed consent forms)</a:t>
            </a:r>
          </a:p>
          <a:p>
            <a:pPr lvl="1"/>
            <a:r>
              <a:rPr lang="en-US" dirty="0"/>
              <a:t>Medical images</a:t>
            </a:r>
          </a:p>
          <a:p>
            <a:r>
              <a:rPr lang="en-US" dirty="0"/>
              <a:t>dbGaP is a mechanism for controlled access</a:t>
            </a:r>
          </a:p>
          <a:p>
            <a:pPr lvl="1"/>
            <a:r>
              <a:rPr lang="en-US" dirty="0"/>
              <a:t>Even if data is stored elsewhere at NIH, controlled access may still be managed through dbGaP</a:t>
            </a:r>
          </a:p>
          <a:p>
            <a:pPr lvl="1"/>
            <a:r>
              <a:rPr lang="en-US" dirty="0"/>
              <a:t>Only individual-level data that must be made available through controlled access can be submitted to dbGaP</a:t>
            </a:r>
          </a:p>
        </p:txBody>
      </p:sp>
      <p:pic>
        <p:nvPicPr>
          <p:cNvPr id="4" name="Picture 3" descr="Logo&#10;&#10;Description automatically generated with low confidence">
            <a:extLst>
              <a:ext uri="{FF2B5EF4-FFF2-40B4-BE49-F238E27FC236}">
                <a16:creationId xmlns:a16="http://schemas.microsoft.com/office/drawing/2014/main" id="{9E6754A4-EB1C-4D9F-AD61-6F5056F6E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600" y="5277724"/>
            <a:ext cx="3200400" cy="1219200"/>
          </a:xfrm>
          <a:prstGeom prst="rect">
            <a:avLst/>
          </a:prstGeom>
        </p:spPr>
      </p:pic>
      <p:sp>
        <p:nvSpPr>
          <p:cNvPr id="6" name="Right Brace 5">
            <a:extLst>
              <a:ext uri="{FF2B5EF4-FFF2-40B4-BE49-F238E27FC236}">
                <a16:creationId xmlns:a16="http://schemas.microsoft.com/office/drawing/2014/main" id="{93A81B43-D53C-493E-B352-AE53C1EE8082}"/>
              </a:ext>
            </a:extLst>
          </p:cNvPr>
          <p:cNvSpPr/>
          <p:nvPr/>
        </p:nvSpPr>
        <p:spPr>
          <a:xfrm>
            <a:off x="8010939" y="2626921"/>
            <a:ext cx="377687" cy="14996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76755BE2-A7B8-4502-B392-8EFA8FC27E18}"/>
              </a:ext>
            </a:extLst>
          </p:cNvPr>
          <p:cNvSpPr txBox="1"/>
          <p:nvPr/>
        </p:nvSpPr>
        <p:spPr>
          <a:xfrm>
            <a:off x="8547503" y="2556878"/>
            <a:ext cx="2720480" cy="1569660"/>
          </a:xfrm>
          <a:prstGeom prst="rect">
            <a:avLst/>
          </a:prstGeom>
          <a:noFill/>
        </p:spPr>
        <p:txBody>
          <a:bodyPr wrap="square" rtlCol="0" anchor="ctr">
            <a:spAutoFit/>
          </a:bodyPr>
          <a:lstStyle/>
          <a:p>
            <a:r>
              <a:rPr lang="en-US" sz="1600" dirty="0">
                <a:solidFill>
                  <a:schemeClr val="accent6"/>
                </a:solidFill>
              </a:rPr>
              <a:t>Data to be submitted depends on NIH policy and programmatic requirements, and investigator needs; optional submissions are permitted</a:t>
            </a:r>
          </a:p>
        </p:txBody>
      </p:sp>
      <p:sp>
        <p:nvSpPr>
          <p:cNvPr id="5" name="TextBox 4">
            <a:extLst>
              <a:ext uri="{FF2B5EF4-FFF2-40B4-BE49-F238E27FC236}">
                <a16:creationId xmlns:a16="http://schemas.microsoft.com/office/drawing/2014/main" id="{9ADE4C8A-C515-137D-7209-784704912A9F}"/>
              </a:ext>
            </a:extLst>
          </p:cNvPr>
          <p:cNvSpPr txBox="1"/>
          <p:nvPr/>
        </p:nvSpPr>
        <p:spPr>
          <a:xfrm>
            <a:off x="7378271" y="6579133"/>
            <a:ext cx="4808689" cy="276999"/>
          </a:xfrm>
          <a:prstGeom prst="rect">
            <a:avLst/>
          </a:prstGeom>
          <a:noFill/>
        </p:spPr>
        <p:txBody>
          <a:bodyPr wrap="none" rtlCol="0">
            <a:spAutoFit/>
          </a:bodyPr>
          <a:lstStyle/>
          <a:p>
            <a:pPr algn="r"/>
            <a:r>
              <a:rPr lang="en-US" sz="1200" i="1" dirty="0"/>
              <a:t>See https://grants.nih.gov/grants/guide/notice-files/NOT-OD-14-124.html</a:t>
            </a:r>
          </a:p>
        </p:txBody>
      </p:sp>
    </p:spTree>
    <p:extLst>
      <p:ext uri="{BB962C8B-B14F-4D97-AF65-F5344CB8AC3E}">
        <p14:creationId xmlns:p14="http://schemas.microsoft.com/office/powerpoint/2010/main" val="794007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7F35A0-1DCD-43AB-9867-7A9EF3BE9AB1}"/>
              </a:ext>
            </a:extLst>
          </p:cNvPr>
          <p:cNvSpPr txBox="1"/>
          <p:nvPr/>
        </p:nvSpPr>
        <p:spPr>
          <a:xfrm>
            <a:off x="908402" y="4446597"/>
            <a:ext cx="9951521" cy="1737360"/>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p:txBody>
      </p:sp>
      <p:sp>
        <p:nvSpPr>
          <p:cNvPr id="3" name="Content Placeholder 2">
            <a:extLst>
              <a:ext uri="{FF2B5EF4-FFF2-40B4-BE49-F238E27FC236}">
                <a16:creationId xmlns:a16="http://schemas.microsoft.com/office/drawing/2014/main" id="{69A640FB-7034-4803-B50B-EE75CA764E48}"/>
              </a:ext>
            </a:extLst>
          </p:cNvPr>
          <p:cNvSpPr>
            <a:spLocks noGrp="1"/>
          </p:cNvSpPr>
          <p:nvPr>
            <p:ph idx="1"/>
          </p:nvPr>
        </p:nvSpPr>
        <p:spPr/>
        <p:txBody>
          <a:bodyPr>
            <a:normAutofit fontScale="92500" lnSpcReduction="10000"/>
          </a:bodyPr>
          <a:lstStyle/>
          <a:p>
            <a:r>
              <a:rPr lang="en-US" dirty="0"/>
              <a:t>No single definition of “controlled” access, but is generally in contrast to “public” or “unrestricted” or “open” access in NIH policies</a:t>
            </a:r>
          </a:p>
          <a:p>
            <a:r>
              <a:rPr lang="en-US" dirty="0"/>
              <a:t>The NIH GDS Policy establishes specific terms for dbGaP controlled access:</a:t>
            </a:r>
          </a:p>
          <a:p>
            <a:pPr lvl="1"/>
            <a:r>
              <a:rPr lang="en-US" dirty="0"/>
              <a:t>Submitting controlled access data</a:t>
            </a:r>
          </a:p>
          <a:p>
            <a:pPr lvl="1"/>
            <a:r>
              <a:rPr lang="en-US" dirty="0"/>
              <a:t>Requesting controlled access data</a:t>
            </a:r>
          </a:p>
          <a:p>
            <a:pPr lvl="1"/>
            <a:r>
              <a:rPr lang="en-US" dirty="0"/>
              <a:t>Terms and conditions for research using controlled access data</a:t>
            </a:r>
          </a:p>
          <a:p>
            <a:pPr marL="128016" lvl="1" indent="0">
              <a:buNone/>
            </a:pPr>
            <a:endParaRPr lang="en-US" dirty="0"/>
          </a:p>
          <a:p>
            <a:r>
              <a:rPr lang="en-US" dirty="0"/>
              <a:t>NOTE: Recently, NIH published supplemental information that includes “Points to Consider for Choosing Whether to Designate Scientific Data for Controlled Access”</a:t>
            </a:r>
          </a:p>
          <a:p>
            <a:pPr lvl="1"/>
            <a:r>
              <a:rPr lang="en-US" dirty="0"/>
              <a:t>“[M]</a:t>
            </a:r>
            <a:r>
              <a:rPr lang="en-US" dirty="0" err="1"/>
              <a:t>easures</a:t>
            </a:r>
            <a:r>
              <a:rPr lang="en-US" dirty="0"/>
              <a:t> such as requiring data requesters to verify their identity and the appropriateness of their proposed research use to access protected data”</a:t>
            </a:r>
          </a:p>
          <a:p>
            <a:pPr lvl="1"/>
            <a:r>
              <a:rPr lang="en-US" dirty="0"/>
              <a:t>From “Supplemental Information to the NIH Policy for Data Management and Sharing: Protecting Privacy When Sharing Human Research Participant Data” (</a:t>
            </a:r>
            <a:r>
              <a:rPr lang="en-US" dirty="0">
                <a:hlinkClick r:id="rId3"/>
              </a:rPr>
              <a:t>NOT-OD-22-213</a:t>
            </a:r>
            <a:r>
              <a:rPr lang="en-US" dirty="0"/>
              <a:t>) (September 21, 2022)</a:t>
            </a:r>
          </a:p>
        </p:txBody>
      </p:sp>
      <p:sp>
        <p:nvSpPr>
          <p:cNvPr id="2" name="Title 1">
            <a:extLst>
              <a:ext uri="{FF2B5EF4-FFF2-40B4-BE49-F238E27FC236}">
                <a16:creationId xmlns:a16="http://schemas.microsoft.com/office/drawing/2014/main" id="{8575552B-EE66-408E-8AF2-D22CB60E2001}"/>
              </a:ext>
            </a:extLst>
          </p:cNvPr>
          <p:cNvSpPr>
            <a:spLocks noGrp="1"/>
          </p:cNvSpPr>
          <p:nvPr>
            <p:ph type="title"/>
          </p:nvPr>
        </p:nvSpPr>
        <p:spPr/>
        <p:txBody>
          <a:bodyPr/>
          <a:lstStyle/>
          <a:p>
            <a:r>
              <a:rPr lang="en-US" dirty="0"/>
              <a:t>What is “Controlled” Access at NIH?</a:t>
            </a:r>
          </a:p>
        </p:txBody>
      </p:sp>
    </p:spTree>
    <p:extLst>
      <p:ext uri="{BB962C8B-B14F-4D97-AF65-F5344CB8AC3E}">
        <p14:creationId xmlns:p14="http://schemas.microsoft.com/office/powerpoint/2010/main" val="107786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1A183-6E01-49B6-B317-7CB1AE4CB151}"/>
              </a:ext>
            </a:extLst>
          </p:cNvPr>
          <p:cNvSpPr>
            <a:spLocks noGrp="1"/>
          </p:cNvSpPr>
          <p:nvPr>
            <p:ph type="title"/>
          </p:nvPr>
        </p:nvSpPr>
        <p:spPr/>
        <p:txBody>
          <a:bodyPr/>
          <a:lstStyle/>
          <a:p>
            <a:r>
              <a:rPr lang="en-US" dirty="0"/>
              <a:t>Submitting controlled access data:</a:t>
            </a:r>
            <a:br>
              <a:rPr lang="en-US" dirty="0"/>
            </a:br>
            <a:r>
              <a:rPr lang="en-US" dirty="0"/>
              <a:t>Institutional Certification</a:t>
            </a:r>
          </a:p>
        </p:txBody>
      </p:sp>
      <p:sp>
        <p:nvSpPr>
          <p:cNvPr id="3" name="Content Placeholder 2">
            <a:extLst>
              <a:ext uri="{FF2B5EF4-FFF2-40B4-BE49-F238E27FC236}">
                <a16:creationId xmlns:a16="http://schemas.microsoft.com/office/drawing/2014/main" id="{3C024ECA-C4D7-4B99-8848-CE1D7B99EB63}"/>
              </a:ext>
            </a:extLst>
          </p:cNvPr>
          <p:cNvSpPr>
            <a:spLocks noGrp="1"/>
          </p:cNvSpPr>
          <p:nvPr>
            <p:ph sz="half" idx="1"/>
          </p:nvPr>
        </p:nvSpPr>
        <p:spPr/>
        <p:txBody>
          <a:bodyPr>
            <a:normAutofit lnSpcReduction="10000"/>
          </a:bodyPr>
          <a:lstStyle/>
          <a:p>
            <a:pPr lvl="1"/>
            <a:r>
              <a:rPr lang="en-US" dirty="0"/>
              <a:t>The data submission is consistent, as appropriate, with applicable national, tribal, and state laws and regulations as well as relevant institutional policies;</a:t>
            </a:r>
          </a:p>
          <a:p>
            <a:pPr lvl="1"/>
            <a:r>
              <a:rPr lang="en-US" dirty="0"/>
              <a:t>Any limitations on the research use of the data, as expressed in the informed consent documents, are delineated;</a:t>
            </a:r>
          </a:p>
          <a:p>
            <a:pPr lvl="1"/>
            <a:r>
              <a:rPr lang="en-US" dirty="0"/>
              <a:t>The identities of research participants will not be disclosed to NIH-designated data repositories; and</a:t>
            </a:r>
          </a:p>
        </p:txBody>
      </p:sp>
      <p:sp>
        <p:nvSpPr>
          <p:cNvPr id="4" name="Content Placeholder 3">
            <a:extLst>
              <a:ext uri="{FF2B5EF4-FFF2-40B4-BE49-F238E27FC236}">
                <a16:creationId xmlns:a16="http://schemas.microsoft.com/office/drawing/2014/main" id="{18F594FE-3B9F-4DC5-A8DE-D8DB86F4ECF7}"/>
              </a:ext>
            </a:extLst>
          </p:cNvPr>
          <p:cNvSpPr>
            <a:spLocks noGrp="1"/>
          </p:cNvSpPr>
          <p:nvPr>
            <p:ph sz="half" idx="2"/>
          </p:nvPr>
        </p:nvSpPr>
        <p:spPr/>
        <p:txBody>
          <a:bodyPr>
            <a:normAutofit lnSpcReduction="10000"/>
          </a:bodyPr>
          <a:lstStyle/>
          <a:p>
            <a:pPr lvl="1"/>
            <a:r>
              <a:rPr lang="en-US" dirty="0"/>
              <a:t>An IRB, privacy board, and/or equivalent body, as applicable, has reviewed the investigator’s proposal for data submission and assures that:</a:t>
            </a:r>
          </a:p>
          <a:p>
            <a:pPr lvl="2"/>
            <a:r>
              <a:rPr lang="en-US" dirty="0"/>
              <a:t>The protocol for the collection of genomic and phenotypic data is consistent with 45 CFR Part 46 [Common Rule]</a:t>
            </a:r>
          </a:p>
          <a:p>
            <a:pPr lvl="2"/>
            <a:r>
              <a:rPr lang="en-US" dirty="0"/>
              <a:t>Data submission and subsequent data sharing for research purposes are consistent with the informed consent of study participants from whom the data were obtained;</a:t>
            </a:r>
          </a:p>
          <a:p>
            <a:pPr lvl="2"/>
            <a:r>
              <a:rPr lang="en-US" dirty="0"/>
              <a:t>Consideration was given to risks to individual participants and their families associated with data submitted to NIH-designated data repositories and subsequent sharing;</a:t>
            </a:r>
          </a:p>
          <a:p>
            <a:pPr lvl="2"/>
            <a:r>
              <a:rPr lang="en-US" dirty="0"/>
              <a:t>To the extent relevant and possible, consideration was given to risks to groups or populations associated with submitting data to NIH-designated data repositories and subsequent sharing; and</a:t>
            </a:r>
          </a:p>
          <a:p>
            <a:pPr lvl="2"/>
            <a:r>
              <a:rPr lang="en-US" dirty="0"/>
              <a:t>The investigator’s plan for de-identifying datasets is consistent with the standards outlined in this Policy (see section IV.C.1.).</a:t>
            </a:r>
          </a:p>
          <a:p>
            <a:endParaRPr lang="en-US" dirty="0"/>
          </a:p>
        </p:txBody>
      </p:sp>
      <p:pic>
        <p:nvPicPr>
          <p:cNvPr id="16" name="Content Placeholder 7">
            <a:extLst>
              <a:ext uri="{FF2B5EF4-FFF2-40B4-BE49-F238E27FC236}">
                <a16:creationId xmlns:a16="http://schemas.microsoft.com/office/drawing/2014/main" id="{9ED9D846-0369-4AF9-B6B9-DD655B7A94ED}"/>
              </a:ext>
            </a:extLst>
          </p:cNvPr>
          <p:cNvPicPr>
            <a:picLocks noChangeAspect="1"/>
          </p:cNvPicPr>
          <p:nvPr/>
        </p:nvPicPr>
        <p:blipFill rotWithShape="1">
          <a:blip r:embed="rId3">
            <a:extLst>
              <a:ext uri="{28A0092B-C50C-407E-A947-70E740481C1C}">
                <a14:useLocalDpi xmlns:a14="http://schemas.microsoft.com/office/drawing/2010/main" val="0"/>
              </a:ext>
            </a:extLst>
          </a:blip>
          <a:srcRect b="70498"/>
          <a:stretch/>
        </p:blipFill>
        <p:spPr>
          <a:xfrm>
            <a:off x="1276761" y="4811692"/>
            <a:ext cx="4776587" cy="1830473"/>
          </a:xfrm>
          <a:prstGeom prst="rect">
            <a:avLst/>
          </a:prstGeom>
          <a:ln w="12700">
            <a:solidFill>
              <a:schemeClr val="tx1"/>
            </a:solidFill>
          </a:ln>
        </p:spPr>
      </p:pic>
      <p:sp>
        <p:nvSpPr>
          <p:cNvPr id="5" name="TextBox 4">
            <a:extLst>
              <a:ext uri="{FF2B5EF4-FFF2-40B4-BE49-F238E27FC236}">
                <a16:creationId xmlns:a16="http://schemas.microsoft.com/office/drawing/2014/main" id="{4DA7968B-6055-58FE-9E46-FAE3DF8E7840}"/>
              </a:ext>
            </a:extLst>
          </p:cNvPr>
          <p:cNvSpPr txBox="1"/>
          <p:nvPr/>
        </p:nvSpPr>
        <p:spPr>
          <a:xfrm>
            <a:off x="6138654" y="6606004"/>
            <a:ext cx="6058069" cy="246221"/>
          </a:xfrm>
          <a:prstGeom prst="rect">
            <a:avLst/>
          </a:prstGeom>
          <a:noFill/>
        </p:spPr>
        <p:txBody>
          <a:bodyPr wrap="none" rtlCol="0">
            <a:spAutoFit/>
          </a:bodyPr>
          <a:lstStyle/>
          <a:p>
            <a:pPr algn="r"/>
            <a:r>
              <a:rPr lang="en-US" sz="1000" i="1" dirty="0"/>
              <a:t>See https://sharing.nih.gov/genomic-data-sharing-policy/institutional-certifications/about-institutional-certifications</a:t>
            </a:r>
          </a:p>
        </p:txBody>
      </p:sp>
    </p:spTree>
    <p:extLst>
      <p:ext uri="{BB962C8B-B14F-4D97-AF65-F5344CB8AC3E}">
        <p14:creationId xmlns:p14="http://schemas.microsoft.com/office/powerpoint/2010/main" val="4270725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1A183-6E01-49B6-B317-7CB1AE4CB151}"/>
              </a:ext>
            </a:extLst>
          </p:cNvPr>
          <p:cNvSpPr>
            <a:spLocks noGrp="1"/>
          </p:cNvSpPr>
          <p:nvPr>
            <p:ph type="title"/>
          </p:nvPr>
        </p:nvSpPr>
        <p:spPr/>
        <p:txBody>
          <a:bodyPr/>
          <a:lstStyle/>
          <a:p>
            <a:r>
              <a:rPr lang="en-US" dirty="0"/>
              <a:t>Submitting controlled access data:</a:t>
            </a:r>
            <a:br>
              <a:rPr lang="en-US" dirty="0"/>
            </a:br>
            <a:r>
              <a:rPr lang="en-US" dirty="0"/>
              <a:t>Institutional Certification</a:t>
            </a:r>
          </a:p>
        </p:txBody>
      </p:sp>
      <p:sp>
        <p:nvSpPr>
          <p:cNvPr id="3" name="Content Placeholder 2">
            <a:extLst>
              <a:ext uri="{FF2B5EF4-FFF2-40B4-BE49-F238E27FC236}">
                <a16:creationId xmlns:a16="http://schemas.microsoft.com/office/drawing/2014/main" id="{3C024ECA-C4D7-4B99-8848-CE1D7B99EB63}"/>
              </a:ext>
            </a:extLst>
          </p:cNvPr>
          <p:cNvSpPr>
            <a:spLocks noGrp="1"/>
          </p:cNvSpPr>
          <p:nvPr>
            <p:ph sz="half" idx="1"/>
          </p:nvPr>
        </p:nvSpPr>
        <p:spPr/>
        <p:txBody>
          <a:bodyPr>
            <a:normAutofit lnSpcReduction="10000"/>
          </a:bodyPr>
          <a:lstStyle/>
          <a:p>
            <a:pPr lvl="1"/>
            <a:r>
              <a:rPr lang="en-US" dirty="0"/>
              <a:t>The data submission is consistent, as appropriate, with applicable national, tribal, and state laws and regulations as well as relevant institutional policies;</a:t>
            </a:r>
          </a:p>
          <a:p>
            <a:pPr lvl="1"/>
            <a:r>
              <a:rPr lang="en-US" dirty="0"/>
              <a:t>Any limitations on the research use of the data, as expressed in the informed consent documents, are delineated;</a:t>
            </a:r>
          </a:p>
          <a:p>
            <a:pPr lvl="1"/>
            <a:r>
              <a:rPr lang="en-US" dirty="0"/>
              <a:t>The identities of research participants will not be disclosed to NIH-designated data repositories; and</a:t>
            </a:r>
          </a:p>
        </p:txBody>
      </p:sp>
      <p:sp>
        <p:nvSpPr>
          <p:cNvPr id="4" name="Content Placeholder 3">
            <a:extLst>
              <a:ext uri="{FF2B5EF4-FFF2-40B4-BE49-F238E27FC236}">
                <a16:creationId xmlns:a16="http://schemas.microsoft.com/office/drawing/2014/main" id="{18F594FE-3B9F-4DC5-A8DE-D8DB86F4ECF7}"/>
              </a:ext>
            </a:extLst>
          </p:cNvPr>
          <p:cNvSpPr>
            <a:spLocks noGrp="1"/>
          </p:cNvSpPr>
          <p:nvPr>
            <p:ph sz="half" idx="2"/>
          </p:nvPr>
        </p:nvSpPr>
        <p:spPr/>
        <p:txBody>
          <a:bodyPr>
            <a:normAutofit lnSpcReduction="10000"/>
          </a:bodyPr>
          <a:lstStyle/>
          <a:p>
            <a:pPr lvl="1"/>
            <a:r>
              <a:rPr lang="en-US" dirty="0"/>
              <a:t>An IRB, privacy board, and/or equivalent body, as applicable, has reviewed the investigator’s proposal for data submission and assures that:</a:t>
            </a:r>
          </a:p>
          <a:p>
            <a:pPr lvl="2"/>
            <a:r>
              <a:rPr lang="en-US" dirty="0"/>
              <a:t>The protocol for the collection of genomic and phenotypic data is consistent with 45 CFR Part 46 [Common Rule]</a:t>
            </a:r>
          </a:p>
          <a:p>
            <a:pPr lvl="2"/>
            <a:r>
              <a:rPr lang="en-US" dirty="0"/>
              <a:t>Data submission and subsequent data sharing for research purposes are consistent with the informed consent of study participants from whom the data were obtained;</a:t>
            </a:r>
          </a:p>
          <a:p>
            <a:pPr lvl="2"/>
            <a:r>
              <a:rPr lang="en-US" dirty="0"/>
              <a:t>Consideration was given to risks to individual participants and their families associated with data submitted to NIH-designated data repositories and subsequent sharing;</a:t>
            </a:r>
          </a:p>
          <a:p>
            <a:pPr lvl="2"/>
            <a:r>
              <a:rPr lang="en-US" dirty="0"/>
              <a:t>To the extent relevant and possible, consideration was given to risks to groups or populations associated with submitting data to NIH-designated data repositories and subsequent sharing; and</a:t>
            </a:r>
          </a:p>
          <a:p>
            <a:pPr lvl="2"/>
            <a:r>
              <a:rPr lang="en-US" dirty="0"/>
              <a:t>The investigator’s plan for de-identifying datasets is consistent with the standards outlined in this Policy (see section IV.C.1.).</a:t>
            </a:r>
          </a:p>
          <a:p>
            <a:endParaRPr lang="en-US" dirty="0"/>
          </a:p>
        </p:txBody>
      </p:sp>
      <p:sp>
        <p:nvSpPr>
          <p:cNvPr id="11" name="TextBox 10">
            <a:extLst>
              <a:ext uri="{FF2B5EF4-FFF2-40B4-BE49-F238E27FC236}">
                <a16:creationId xmlns:a16="http://schemas.microsoft.com/office/drawing/2014/main" id="{ED28A760-6367-4988-A061-C08828053BA7}"/>
              </a:ext>
            </a:extLst>
          </p:cNvPr>
          <p:cNvSpPr txBox="1"/>
          <p:nvPr/>
        </p:nvSpPr>
        <p:spPr>
          <a:xfrm>
            <a:off x="75805" y="2433751"/>
            <a:ext cx="1097280" cy="646331"/>
          </a:xfrm>
          <a:prstGeom prst="rect">
            <a:avLst/>
          </a:prstGeom>
          <a:solidFill>
            <a:schemeClr val="accent3">
              <a:lumMod val="20000"/>
              <a:lumOff val="80000"/>
            </a:schemeClr>
          </a:solidFill>
        </p:spPr>
        <p:txBody>
          <a:bodyPr wrap="square" rtlCol="0" anchor="ctr">
            <a:spAutoFit/>
          </a:bodyPr>
          <a:lstStyle/>
          <a:p>
            <a:r>
              <a:rPr lang="en-US" sz="1200" b="1" dirty="0">
                <a:solidFill>
                  <a:schemeClr val="accent6"/>
                </a:solidFill>
              </a:rPr>
              <a:t>Legal and Regulatory Requirements</a:t>
            </a:r>
          </a:p>
        </p:txBody>
      </p:sp>
      <p:sp>
        <p:nvSpPr>
          <p:cNvPr id="12" name="TextBox 11">
            <a:extLst>
              <a:ext uri="{FF2B5EF4-FFF2-40B4-BE49-F238E27FC236}">
                <a16:creationId xmlns:a16="http://schemas.microsoft.com/office/drawing/2014/main" id="{BE2D541C-EFE4-4257-BB95-A8133AF028B6}"/>
              </a:ext>
            </a:extLst>
          </p:cNvPr>
          <p:cNvSpPr txBox="1"/>
          <p:nvPr/>
        </p:nvSpPr>
        <p:spPr>
          <a:xfrm>
            <a:off x="10744200" y="2886218"/>
            <a:ext cx="1097280" cy="646331"/>
          </a:xfrm>
          <a:prstGeom prst="rect">
            <a:avLst/>
          </a:prstGeom>
          <a:solidFill>
            <a:schemeClr val="accent3">
              <a:lumMod val="20000"/>
              <a:lumOff val="80000"/>
            </a:schemeClr>
          </a:solidFill>
        </p:spPr>
        <p:txBody>
          <a:bodyPr wrap="square" rtlCol="0" anchor="ctr">
            <a:spAutoFit/>
          </a:bodyPr>
          <a:lstStyle/>
          <a:p>
            <a:r>
              <a:rPr lang="en-US" sz="1200" b="1" dirty="0">
                <a:solidFill>
                  <a:schemeClr val="accent6"/>
                </a:solidFill>
              </a:rPr>
              <a:t>Legal and Regulatory Requirements</a:t>
            </a:r>
          </a:p>
        </p:txBody>
      </p:sp>
      <p:pic>
        <p:nvPicPr>
          <p:cNvPr id="16" name="Content Placeholder 7">
            <a:extLst>
              <a:ext uri="{FF2B5EF4-FFF2-40B4-BE49-F238E27FC236}">
                <a16:creationId xmlns:a16="http://schemas.microsoft.com/office/drawing/2014/main" id="{9ED9D846-0369-4AF9-B6B9-DD655B7A94ED}"/>
              </a:ext>
            </a:extLst>
          </p:cNvPr>
          <p:cNvPicPr>
            <a:picLocks noChangeAspect="1"/>
          </p:cNvPicPr>
          <p:nvPr/>
        </p:nvPicPr>
        <p:blipFill rotWithShape="1">
          <a:blip r:embed="rId3">
            <a:extLst>
              <a:ext uri="{28A0092B-C50C-407E-A947-70E740481C1C}">
                <a14:useLocalDpi xmlns:a14="http://schemas.microsoft.com/office/drawing/2010/main" val="0"/>
              </a:ext>
            </a:extLst>
          </a:blip>
          <a:srcRect b="70498"/>
          <a:stretch/>
        </p:blipFill>
        <p:spPr>
          <a:xfrm>
            <a:off x="1276761" y="4811692"/>
            <a:ext cx="4776587" cy="1830473"/>
          </a:xfrm>
          <a:prstGeom prst="rect">
            <a:avLst/>
          </a:prstGeom>
          <a:ln w="12700">
            <a:solidFill>
              <a:schemeClr val="tx1"/>
            </a:solidFill>
          </a:ln>
        </p:spPr>
      </p:pic>
      <p:cxnSp>
        <p:nvCxnSpPr>
          <p:cNvPr id="19" name="Straight Connector 18">
            <a:extLst>
              <a:ext uri="{FF2B5EF4-FFF2-40B4-BE49-F238E27FC236}">
                <a16:creationId xmlns:a16="http://schemas.microsoft.com/office/drawing/2014/main" id="{9EE08824-E362-4E2E-AFCE-E9C380C94A0B}"/>
              </a:ext>
            </a:extLst>
          </p:cNvPr>
          <p:cNvCxnSpPr>
            <a:cxnSpLocks/>
          </p:cNvCxnSpPr>
          <p:nvPr/>
        </p:nvCxnSpPr>
        <p:spPr>
          <a:xfrm>
            <a:off x="6598181" y="2549847"/>
            <a:ext cx="398388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FA56E13-A224-82F3-C1EB-02FAEFDF2BC8}"/>
              </a:ext>
            </a:extLst>
          </p:cNvPr>
          <p:cNvSpPr txBox="1"/>
          <p:nvPr/>
        </p:nvSpPr>
        <p:spPr>
          <a:xfrm>
            <a:off x="6138654" y="6606004"/>
            <a:ext cx="6058069" cy="246221"/>
          </a:xfrm>
          <a:prstGeom prst="rect">
            <a:avLst/>
          </a:prstGeom>
          <a:noFill/>
        </p:spPr>
        <p:txBody>
          <a:bodyPr wrap="none" rtlCol="0">
            <a:spAutoFit/>
          </a:bodyPr>
          <a:lstStyle/>
          <a:p>
            <a:pPr algn="r"/>
            <a:r>
              <a:rPr lang="en-US" sz="1000" i="1" dirty="0"/>
              <a:t>See https://sharing.nih.gov/genomic-data-sharing-policy/institutional-certifications/about-institutional-certifications</a:t>
            </a:r>
          </a:p>
        </p:txBody>
      </p:sp>
    </p:spTree>
    <p:extLst>
      <p:ext uri="{BB962C8B-B14F-4D97-AF65-F5344CB8AC3E}">
        <p14:creationId xmlns:p14="http://schemas.microsoft.com/office/powerpoint/2010/main" val="2045588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1A183-6E01-49B6-B317-7CB1AE4CB151}"/>
              </a:ext>
            </a:extLst>
          </p:cNvPr>
          <p:cNvSpPr>
            <a:spLocks noGrp="1"/>
          </p:cNvSpPr>
          <p:nvPr>
            <p:ph type="title"/>
          </p:nvPr>
        </p:nvSpPr>
        <p:spPr/>
        <p:txBody>
          <a:bodyPr/>
          <a:lstStyle/>
          <a:p>
            <a:r>
              <a:rPr lang="en-US" dirty="0"/>
              <a:t>Submitting controlled access data:</a:t>
            </a:r>
            <a:br>
              <a:rPr lang="en-US" dirty="0"/>
            </a:br>
            <a:r>
              <a:rPr lang="en-US" dirty="0"/>
              <a:t>Institutional Certification</a:t>
            </a:r>
          </a:p>
        </p:txBody>
      </p:sp>
      <p:sp>
        <p:nvSpPr>
          <p:cNvPr id="3" name="Content Placeholder 2">
            <a:extLst>
              <a:ext uri="{FF2B5EF4-FFF2-40B4-BE49-F238E27FC236}">
                <a16:creationId xmlns:a16="http://schemas.microsoft.com/office/drawing/2014/main" id="{3C024ECA-C4D7-4B99-8848-CE1D7B99EB63}"/>
              </a:ext>
            </a:extLst>
          </p:cNvPr>
          <p:cNvSpPr>
            <a:spLocks noGrp="1"/>
          </p:cNvSpPr>
          <p:nvPr>
            <p:ph sz="half" idx="1"/>
          </p:nvPr>
        </p:nvSpPr>
        <p:spPr/>
        <p:txBody>
          <a:bodyPr>
            <a:normAutofit lnSpcReduction="10000"/>
          </a:bodyPr>
          <a:lstStyle/>
          <a:p>
            <a:pPr lvl="1"/>
            <a:r>
              <a:rPr lang="en-US" dirty="0"/>
              <a:t>The data submission is consistent, as appropriate, with applicable national, tribal, and state laws and regulations as well as relevant institutional policies;</a:t>
            </a:r>
          </a:p>
          <a:p>
            <a:pPr lvl="1"/>
            <a:r>
              <a:rPr lang="en-US" dirty="0"/>
              <a:t>Any limitations on the research use of the data, as expressed in the informed consent documents, are delineated;</a:t>
            </a:r>
          </a:p>
          <a:p>
            <a:pPr lvl="1"/>
            <a:r>
              <a:rPr lang="en-US" dirty="0"/>
              <a:t>The identities of research participants will not be disclosed to NIH-designated data repositories; and</a:t>
            </a:r>
          </a:p>
        </p:txBody>
      </p:sp>
      <p:sp>
        <p:nvSpPr>
          <p:cNvPr id="4" name="Content Placeholder 3">
            <a:extLst>
              <a:ext uri="{FF2B5EF4-FFF2-40B4-BE49-F238E27FC236}">
                <a16:creationId xmlns:a16="http://schemas.microsoft.com/office/drawing/2014/main" id="{18F594FE-3B9F-4DC5-A8DE-D8DB86F4ECF7}"/>
              </a:ext>
            </a:extLst>
          </p:cNvPr>
          <p:cNvSpPr>
            <a:spLocks noGrp="1"/>
          </p:cNvSpPr>
          <p:nvPr>
            <p:ph sz="half" idx="2"/>
          </p:nvPr>
        </p:nvSpPr>
        <p:spPr/>
        <p:txBody>
          <a:bodyPr>
            <a:normAutofit lnSpcReduction="10000"/>
          </a:bodyPr>
          <a:lstStyle/>
          <a:p>
            <a:pPr lvl="1"/>
            <a:r>
              <a:rPr lang="en-US" dirty="0"/>
              <a:t>An IRB, privacy board, and/or equivalent body, as applicable, has reviewed the investigator’s proposal for data submission and assures that:</a:t>
            </a:r>
          </a:p>
          <a:p>
            <a:pPr lvl="2"/>
            <a:r>
              <a:rPr lang="en-US" dirty="0"/>
              <a:t>The protocol for the collection of genomic and phenotypic data is consistent with 45 CFR Part 46 [Common Rule]</a:t>
            </a:r>
          </a:p>
          <a:p>
            <a:pPr lvl="2"/>
            <a:r>
              <a:rPr lang="en-US" dirty="0"/>
              <a:t>Data submission and subsequent data sharing for research purposes are consistent with the informed consent of study participants from whom the data were obtained;</a:t>
            </a:r>
          </a:p>
          <a:p>
            <a:pPr lvl="2"/>
            <a:r>
              <a:rPr lang="en-US" dirty="0"/>
              <a:t>Consideration was given to risks to individual participants and their families associated with data submitted to NIH-designated data repositories and subsequent sharing;</a:t>
            </a:r>
          </a:p>
          <a:p>
            <a:pPr lvl="2"/>
            <a:r>
              <a:rPr lang="en-US" dirty="0"/>
              <a:t>To the extent relevant and possible, consideration was given to risks to groups or populations associated with submitting data to NIH-designated data repositories and subsequent sharing; and</a:t>
            </a:r>
          </a:p>
          <a:p>
            <a:pPr lvl="2"/>
            <a:r>
              <a:rPr lang="en-US" dirty="0"/>
              <a:t>The investigator’s plan for de-identifying datasets is consistent with the standards outlined in this Policy (see section IV.C.1.).</a:t>
            </a:r>
          </a:p>
          <a:p>
            <a:endParaRPr lang="en-US" dirty="0"/>
          </a:p>
        </p:txBody>
      </p:sp>
      <p:sp>
        <p:nvSpPr>
          <p:cNvPr id="5" name="TextBox 4">
            <a:extLst>
              <a:ext uri="{FF2B5EF4-FFF2-40B4-BE49-F238E27FC236}">
                <a16:creationId xmlns:a16="http://schemas.microsoft.com/office/drawing/2014/main" id="{162D8923-D53A-40DF-893E-485622B30E35}"/>
              </a:ext>
            </a:extLst>
          </p:cNvPr>
          <p:cNvSpPr txBox="1"/>
          <p:nvPr/>
        </p:nvSpPr>
        <p:spPr>
          <a:xfrm>
            <a:off x="75805" y="3429000"/>
            <a:ext cx="1097280" cy="338554"/>
          </a:xfrm>
          <a:prstGeom prst="rect">
            <a:avLst/>
          </a:prstGeom>
          <a:solidFill>
            <a:schemeClr val="accent3">
              <a:lumMod val="20000"/>
              <a:lumOff val="80000"/>
            </a:schemeClr>
          </a:solidFill>
        </p:spPr>
        <p:txBody>
          <a:bodyPr wrap="square" rtlCol="0" anchor="ctr">
            <a:spAutoFit/>
          </a:bodyPr>
          <a:lstStyle/>
          <a:p>
            <a:r>
              <a:rPr lang="en-US" sz="1600" b="1" dirty="0">
                <a:solidFill>
                  <a:schemeClr val="accent6"/>
                </a:solidFill>
              </a:rPr>
              <a:t>Consent</a:t>
            </a:r>
          </a:p>
        </p:txBody>
      </p:sp>
      <p:sp>
        <p:nvSpPr>
          <p:cNvPr id="11" name="TextBox 10">
            <a:extLst>
              <a:ext uri="{FF2B5EF4-FFF2-40B4-BE49-F238E27FC236}">
                <a16:creationId xmlns:a16="http://schemas.microsoft.com/office/drawing/2014/main" id="{ED28A760-6367-4988-A061-C08828053BA7}"/>
              </a:ext>
            </a:extLst>
          </p:cNvPr>
          <p:cNvSpPr txBox="1"/>
          <p:nvPr/>
        </p:nvSpPr>
        <p:spPr>
          <a:xfrm>
            <a:off x="75805" y="2433751"/>
            <a:ext cx="1097280" cy="646331"/>
          </a:xfrm>
          <a:prstGeom prst="rect">
            <a:avLst/>
          </a:prstGeom>
          <a:solidFill>
            <a:schemeClr val="accent4">
              <a:lumMod val="40000"/>
              <a:lumOff val="60000"/>
            </a:schemeClr>
          </a:solidFill>
        </p:spPr>
        <p:txBody>
          <a:bodyPr wrap="square" rtlCol="0" anchor="ctr">
            <a:spAutoFit/>
          </a:bodyPr>
          <a:lstStyle/>
          <a:p>
            <a:r>
              <a:rPr lang="en-US" sz="1200" b="1" dirty="0">
                <a:solidFill>
                  <a:schemeClr val="accent6"/>
                </a:solidFill>
              </a:rPr>
              <a:t>Legal and Regulatory Requirements</a:t>
            </a:r>
          </a:p>
        </p:txBody>
      </p:sp>
      <p:sp>
        <p:nvSpPr>
          <p:cNvPr id="12" name="TextBox 11">
            <a:extLst>
              <a:ext uri="{FF2B5EF4-FFF2-40B4-BE49-F238E27FC236}">
                <a16:creationId xmlns:a16="http://schemas.microsoft.com/office/drawing/2014/main" id="{BE2D541C-EFE4-4257-BB95-A8133AF028B6}"/>
              </a:ext>
            </a:extLst>
          </p:cNvPr>
          <p:cNvSpPr txBox="1"/>
          <p:nvPr/>
        </p:nvSpPr>
        <p:spPr>
          <a:xfrm>
            <a:off x="10744200" y="2886218"/>
            <a:ext cx="1097280" cy="646331"/>
          </a:xfrm>
          <a:prstGeom prst="rect">
            <a:avLst/>
          </a:prstGeom>
          <a:solidFill>
            <a:schemeClr val="accent4">
              <a:lumMod val="40000"/>
              <a:lumOff val="60000"/>
            </a:schemeClr>
          </a:solidFill>
        </p:spPr>
        <p:txBody>
          <a:bodyPr wrap="square" rtlCol="0" anchor="ctr">
            <a:spAutoFit/>
          </a:bodyPr>
          <a:lstStyle/>
          <a:p>
            <a:r>
              <a:rPr lang="en-US" sz="1200" b="1" dirty="0">
                <a:solidFill>
                  <a:schemeClr val="accent6"/>
                </a:solidFill>
              </a:rPr>
              <a:t>Legal and Regulatory Requirements</a:t>
            </a:r>
          </a:p>
        </p:txBody>
      </p:sp>
      <p:sp>
        <p:nvSpPr>
          <p:cNvPr id="13" name="TextBox 12">
            <a:extLst>
              <a:ext uri="{FF2B5EF4-FFF2-40B4-BE49-F238E27FC236}">
                <a16:creationId xmlns:a16="http://schemas.microsoft.com/office/drawing/2014/main" id="{7BE5CF79-1EE2-49B6-84AE-ABCDED332FC0}"/>
              </a:ext>
            </a:extLst>
          </p:cNvPr>
          <p:cNvSpPr txBox="1"/>
          <p:nvPr/>
        </p:nvSpPr>
        <p:spPr>
          <a:xfrm>
            <a:off x="10744200" y="3620955"/>
            <a:ext cx="1097280" cy="338554"/>
          </a:xfrm>
          <a:prstGeom prst="rect">
            <a:avLst/>
          </a:prstGeom>
          <a:solidFill>
            <a:schemeClr val="accent3">
              <a:lumMod val="20000"/>
              <a:lumOff val="80000"/>
            </a:schemeClr>
          </a:solidFill>
        </p:spPr>
        <p:txBody>
          <a:bodyPr wrap="square" rtlCol="0" anchor="ctr">
            <a:spAutoFit/>
          </a:bodyPr>
          <a:lstStyle/>
          <a:p>
            <a:r>
              <a:rPr lang="en-US" sz="1600" b="1" dirty="0">
                <a:solidFill>
                  <a:schemeClr val="accent6"/>
                </a:solidFill>
              </a:rPr>
              <a:t>Consent</a:t>
            </a:r>
          </a:p>
        </p:txBody>
      </p:sp>
      <p:pic>
        <p:nvPicPr>
          <p:cNvPr id="16" name="Content Placeholder 7">
            <a:extLst>
              <a:ext uri="{FF2B5EF4-FFF2-40B4-BE49-F238E27FC236}">
                <a16:creationId xmlns:a16="http://schemas.microsoft.com/office/drawing/2014/main" id="{9ED9D846-0369-4AF9-B6B9-DD655B7A94ED}"/>
              </a:ext>
            </a:extLst>
          </p:cNvPr>
          <p:cNvPicPr>
            <a:picLocks noChangeAspect="1"/>
          </p:cNvPicPr>
          <p:nvPr/>
        </p:nvPicPr>
        <p:blipFill rotWithShape="1">
          <a:blip r:embed="rId3">
            <a:extLst>
              <a:ext uri="{28A0092B-C50C-407E-A947-70E740481C1C}">
                <a14:useLocalDpi xmlns:a14="http://schemas.microsoft.com/office/drawing/2010/main" val="0"/>
              </a:ext>
            </a:extLst>
          </a:blip>
          <a:srcRect b="70498"/>
          <a:stretch/>
        </p:blipFill>
        <p:spPr>
          <a:xfrm>
            <a:off x="1276761" y="4811692"/>
            <a:ext cx="4776587" cy="1830473"/>
          </a:xfrm>
          <a:prstGeom prst="rect">
            <a:avLst/>
          </a:prstGeom>
          <a:ln w="12700">
            <a:solidFill>
              <a:schemeClr val="tx1"/>
            </a:solidFill>
          </a:ln>
        </p:spPr>
      </p:pic>
      <p:cxnSp>
        <p:nvCxnSpPr>
          <p:cNvPr id="19" name="Straight Connector 18">
            <a:extLst>
              <a:ext uri="{FF2B5EF4-FFF2-40B4-BE49-F238E27FC236}">
                <a16:creationId xmlns:a16="http://schemas.microsoft.com/office/drawing/2014/main" id="{9EE08824-E362-4E2E-AFCE-E9C380C94A0B}"/>
              </a:ext>
            </a:extLst>
          </p:cNvPr>
          <p:cNvCxnSpPr>
            <a:cxnSpLocks/>
          </p:cNvCxnSpPr>
          <p:nvPr/>
        </p:nvCxnSpPr>
        <p:spPr>
          <a:xfrm>
            <a:off x="6598181" y="2549847"/>
            <a:ext cx="398388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2FD6D-0E08-44FB-ADCC-DC6A1AC5CFF3}"/>
              </a:ext>
            </a:extLst>
          </p:cNvPr>
          <p:cNvSpPr txBox="1"/>
          <p:nvPr/>
        </p:nvSpPr>
        <p:spPr>
          <a:xfrm>
            <a:off x="6138654" y="6606004"/>
            <a:ext cx="6058069" cy="246221"/>
          </a:xfrm>
          <a:prstGeom prst="rect">
            <a:avLst/>
          </a:prstGeom>
          <a:noFill/>
        </p:spPr>
        <p:txBody>
          <a:bodyPr wrap="none" rtlCol="0">
            <a:spAutoFit/>
          </a:bodyPr>
          <a:lstStyle/>
          <a:p>
            <a:pPr algn="r"/>
            <a:r>
              <a:rPr lang="en-US" sz="1000" i="1" dirty="0"/>
              <a:t>See https://sharing.nih.gov/genomic-data-sharing-policy/institutional-certifications/about-institutional-certifications</a:t>
            </a:r>
          </a:p>
        </p:txBody>
      </p:sp>
    </p:spTree>
    <p:extLst>
      <p:ext uri="{BB962C8B-B14F-4D97-AF65-F5344CB8AC3E}">
        <p14:creationId xmlns:p14="http://schemas.microsoft.com/office/powerpoint/2010/main" val="1971872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1A183-6E01-49B6-B317-7CB1AE4CB151}"/>
              </a:ext>
            </a:extLst>
          </p:cNvPr>
          <p:cNvSpPr>
            <a:spLocks noGrp="1"/>
          </p:cNvSpPr>
          <p:nvPr>
            <p:ph type="title"/>
          </p:nvPr>
        </p:nvSpPr>
        <p:spPr/>
        <p:txBody>
          <a:bodyPr/>
          <a:lstStyle/>
          <a:p>
            <a:r>
              <a:rPr lang="en-US" dirty="0"/>
              <a:t>Submitting controlled access data:</a:t>
            </a:r>
            <a:br>
              <a:rPr lang="en-US" dirty="0"/>
            </a:br>
            <a:r>
              <a:rPr lang="en-US" dirty="0"/>
              <a:t>Institutional Certification</a:t>
            </a:r>
          </a:p>
        </p:txBody>
      </p:sp>
      <p:sp>
        <p:nvSpPr>
          <p:cNvPr id="3" name="Content Placeholder 2">
            <a:extLst>
              <a:ext uri="{FF2B5EF4-FFF2-40B4-BE49-F238E27FC236}">
                <a16:creationId xmlns:a16="http://schemas.microsoft.com/office/drawing/2014/main" id="{3C024ECA-C4D7-4B99-8848-CE1D7B99EB63}"/>
              </a:ext>
            </a:extLst>
          </p:cNvPr>
          <p:cNvSpPr>
            <a:spLocks noGrp="1"/>
          </p:cNvSpPr>
          <p:nvPr>
            <p:ph sz="half" idx="1"/>
          </p:nvPr>
        </p:nvSpPr>
        <p:spPr/>
        <p:txBody>
          <a:bodyPr>
            <a:normAutofit lnSpcReduction="10000"/>
          </a:bodyPr>
          <a:lstStyle/>
          <a:p>
            <a:pPr lvl="1"/>
            <a:r>
              <a:rPr lang="en-US" dirty="0"/>
              <a:t>The data submission is consistent, as appropriate, with applicable national, tribal, and state laws and regulations as well as relevant institutional policies;</a:t>
            </a:r>
          </a:p>
          <a:p>
            <a:pPr lvl="1"/>
            <a:r>
              <a:rPr lang="en-US" dirty="0"/>
              <a:t>Any limitations on the research use of the data, as expressed in the informed consent documents, are delineated;</a:t>
            </a:r>
          </a:p>
          <a:p>
            <a:pPr lvl="1"/>
            <a:r>
              <a:rPr lang="en-US" dirty="0"/>
              <a:t>The identities of research participants will not be disclosed to NIH-designated data repositories; and</a:t>
            </a:r>
          </a:p>
        </p:txBody>
      </p:sp>
      <p:sp>
        <p:nvSpPr>
          <p:cNvPr id="4" name="Content Placeholder 3">
            <a:extLst>
              <a:ext uri="{FF2B5EF4-FFF2-40B4-BE49-F238E27FC236}">
                <a16:creationId xmlns:a16="http://schemas.microsoft.com/office/drawing/2014/main" id="{18F594FE-3B9F-4DC5-A8DE-D8DB86F4ECF7}"/>
              </a:ext>
            </a:extLst>
          </p:cNvPr>
          <p:cNvSpPr>
            <a:spLocks noGrp="1"/>
          </p:cNvSpPr>
          <p:nvPr>
            <p:ph sz="half" idx="2"/>
          </p:nvPr>
        </p:nvSpPr>
        <p:spPr/>
        <p:txBody>
          <a:bodyPr>
            <a:normAutofit lnSpcReduction="10000"/>
          </a:bodyPr>
          <a:lstStyle/>
          <a:p>
            <a:pPr lvl="1"/>
            <a:r>
              <a:rPr lang="en-US" dirty="0"/>
              <a:t>An IRB, privacy board, and/or equivalent body, as applicable, has reviewed the investigator’s proposal for data submission and assures that:</a:t>
            </a:r>
          </a:p>
          <a:p>
            <a:pPr lvl="2"/>
            <a:r>
              <a:rPr lang="en-US" dirty="0"/>
              <a:t>The protocol for the collection of genomic and phenotypic data is consistent with 45 CFR Part 46 [Common Rule]</a:t>
            </a:r>
          </a:p>
          <a:p>
            <a:pPr lvl="2"/>
            <a:r>
              <a:rPr lang="en-US" dirty="0"/>
              <a:t>Data submission and subsequent data sharing for research purposes are consistent with the informed consent of study participants from whom the data were obtained;</a:t>
            </a:r>
          </a:p>
          <a:p>
            <a:pPr lvl="2"/>
            <a:r>
              <a:rPr lang="en-US" dirty="0"/>
              <a:t>Consideration was given to risks to individual participants and their families associated with data submitted to NIH-designated data repositories and subsequent sharing;</a:t>
            </a:r>
          </a:p>
          <a:p>
            <a:pPr lvl="2"/>
            <a:r>
              <a:rPr lang="en-US" dirty="0"/>
              <a:t>To the extent relevant and possible, consideration was given to risks to groups or populations associated with submitting data to NIH-designated data repositories and subsequent sharing; and</a:t>
            </a:r>
          </a:p>
          <a:p>
            <a:pPr lvl="2"/>
            <a:r>
              <a:rPr lang="en-US" dirty="0"/>
              <a:t>The investigator’s plan for de-identifying datasets is consistent with the standards outlined in this Policy (see section IV.C.1.).</a:t>
            </a:r>
          </a:p>
          <a:p>
            <a:endParaRPr lang="en-US" dirty="0"/>
          </a:p>
        </p:txBody>
      </p:sp>
      <p:sp>
        <p:nvSpPr>
          <p:cNvPr id="5" name="TextBox 4">
            <a:extLst>
              <a:ext uri="{FF2B5EF4-FFF2-40B4-BE49-F238E27FC236}">
                <a16:creationId xmlns:a16="http://schemas.microsoft.com/office/drawing/2014/main" id="{162D8923-D53A-40DF-893E-485622B30E35}"/>
              </a:ext>
            </a:extLst>
          </p:cNvPr>
          <p:cNvSpPr txBox="1"/>
          <p:nvPr/>
        </p:nvSpPr>
        <p:spPr>
          <a:xfrm>
            <a:off x="75805" y="3429000"/>
            <a:ext cx="1097280" cy="338554"/>
          </a:xfrm>
          <a:prstGeom prst="rect">
            <a:avLst/>
          </a:prstGeom>
          <a:solidFill>
            <a:schemeClr val="accent4">
              <a:lumMod val="40000"/>
              <a:lumOff val="60000"/>
            </a:schemeClr>
          </a:solidFill>
        </p:spPr>
        <p:txBody>
          <a:bodyPr wrap="square" rtlCol="0" anchor="ctr">
            <a:spAutoFit/>
          </a:bodyPr>
          <a:lstStyle/>
          <a:p>
            <a:r>
              <a:rPr lang="en-US" sz="1600" b="1" dirty="0">
                <a:solidFill>
                  <a:schemeClr val="accent6"/>
                </a:solidFill>
              </a:rPr>
              <a:t>Consent</a:t>
            </a:r>
          </a:p>
        </p:txBody>
      </p:sp>
      <p:sp>
        <p:nvSpPr>
          <p:cNvPr id="9" name="TextBox 8">
            <a:extLst>
              <a:ext uri="{FF2B5EF4-FFF2-40B4-BE49-F238E27FC236}">
                <a16:creationId xmlns:a16="http://schemas.microsoft.com/office/drawing/2014/main" id="{0CE11A78-52C5-429B-A8BD-F3E7FE991C0C}"/>
              </a:ext>
            </a:extLst>
          </p:cNvPr>
          <p:cNvSpPr txBox="1"/>
          <p:nvPr/>
        </p:nvSpPr>
        <p:spPr>
          <a:xfrm>
            <a:off x="10744200" y="4726438"/>
            <a:ext cx="1097280" cy="461665"/>
          </a:xfrm>
          <a:prstGeom prst="rect">
            <a:avLst/>
          </a:prstGeom>
          <a:solidFill>
            <a:schemeClr val="accent3">
              <a:lumMod val="20000"/>
              <a:lumOff val="80000"/>
            </a:schemeClr>
          </a:solidFill>
        </p:spPr>
        <p:txBody>
          <a:bodyPr wrap="square" rtlCol="0" anchor="ctr">
            <a:spAutoFit/>
          </a:bodyPr>
          <a:lstStyle/>
          <a:p>
            <a:r>
              <a:rPr lang="en-US" sz="1200" b="1" dirty="0">
                <a:solidFill>
                  <a:schemeClr val="accent6"/>
                </a:solidFill>
              </a:rPr>
              <a:t>Risk Assessment</a:t>
            </a:r>
          </a:p>
        </p:txBody>
      </p:sp>
      <p:sp>
        <p:nvSpPr>
          <p:cNvPr id="11" name="TextBox 10">
            <a:extLst>
              <a:ext uri="{FF2B5EF4-FFF2-40B4-BE49-F238E27FC236}">
                <a16:creationId xmlns:a16="http://schemas.microsoft.com/office/drawing/2014/main" id="{ED28A760-6367-4988-A061-C08828053BA7}"/>
              </a:ext>
            </a:extLst>
          </p:cNvPr>
          <p:cNvSpPr txBox="1"/>
          <p:nvPr/>
        </p:nvSpPr>
        <p:spPr>
          <a:xfrm>
            <a:off x="75805" y="2433751"/>
            <a:ext cx="1097280" cy="646331"/>
          </a:xfrm>
          <a:prstGeom prst="rect">
            <a:avLst/>
          </a:prstGeom>
          <a:solidFill>
            <a:schemeClr val="accent4">
              <a:lumMod val="40000"/>
              <a:lumOff val="60000"/>
            </a:schemeClr>
          </a:solidFill>
        </p:spPr>
        <p:txBody>
          <a:bodyPr wrap="square" rtlCol="0" anchor="ctr">
            <a:spAutoFit/>
          </a:bodyPr>
          <a:lstStyle/>
          <a:p>
            <a:r>
              <a:rPr lang="en-US" sz="1200" b="1" dirty="0">
                <a:solidFill>
                  <a:schemeClr val="accent6"/>
                </a:solidFill>
              </a:rPr>
              <a:t>Legal and Regulatory Requirements</a:t>
            </a:r>
          </a:p>
        </p:txBody>
      </p:sp>
      <p:sp>
        <p:nvSpPr>
          <p:cNvPr id="12" name="TextBox 11">
            <a:extLst>
              <a:ext uri="{FF2B5EF4-FFF2-40B4-BE49-F238E27FC236}">
                <a16:creationId xmlns:a16="http://schemas.microsoft.com/office/drawing/2014/main" id="{BE2D541C-EFE4-4257-BB95-A8133AF028B6}"/>
              </a:ext>
            </a:extLst>
          </p:cNvPr>
          <p:cNvSpPr txBox="1"/>
          <p:nvPr/>
        </p:nvSpPr>
        <p:spPr>
          <a:xfrm>
            <a:off x="10744200" y="2886218"/>
            <a:ext cx="1097280" cy="646331"/>
          </a:xfrm>
          <a:prstGeom prst="rect">
            <a:avLst/>
          </a:prstGeom>
          <a:solidFill>
            <a:schemeClr val="accent4">
              <a:lumMod val="40000"/>
              <a:lumOff val="60000"/>
            </a:schemeClr>
          </a:solidFill>
        </p:spPr>
        <p:txBody>
          <a:bodyPr wrap="square" rtlCol="0" anchor="ctr">
            <a:spAutoFit/>
          </a:bodyPr>
          <a:lstStyle/>
          <a:p>
            <a:r>
              <a:rPr lang="en-US" sz="1200" b="1" dirty="0">
                <a:solidFill>
                  <a:schemeClr val="accent6"/>
                </a:solidFill>
              </a:rPr>
              <a:t>Legal and Regulatory Requirements</a:t>
            </a:r>
          </a:p>
        </p:txBody>
      </p:sp>
      <p:sp>
        <p:nvSpPr>
          <p:cNvPr id="13" name="TextBox 12">
            <a:extLst>
              <a:ext uri="{FF2B5EF4-FFF2-40B4-BE49-F238E27FC236}">
                <a16:creationId xmlns:a16="http://schemas.microsoft.com/office/drawing/2014/main" id="{7BE5CF79-1EE2-49B6-84AE-ABCDED332FC0}"/>
              </a:ext>
            </a:extLst>
          </p:cNvPr>
          <p:cNvSpPr txBox="1"/>
          <p:nvPr/>
        </p:nvSpPr>
        <p:spPr>
          <a:xfrm>
            <a:off x="10744200" y="3620955"/>
            <a:ext cx="1097280" cy="338554"/>
          </a:xfrm>
          <a:prstGeom prst="rect">
            <a:avLst/>
          </a:prstGeom>
          <a:solidFill>
            <a:schemeClr val="accent4">
              <a:lumMod val="40000"/>
              <a:lumOff val="60000"/>
            </a:schemeClr>
          </a:solidFill>
        </p:spPr>
        <p:txBody>
          <a:bodyPr wrap="square" rtlCol="0" anchor="ctr">
            <a:spAutoFit/>
          </a:bodyPr>
          <a:lstStyle/>
          <a:p>
            <a:r>
              <a:rPr lang="en-US" sz="1600" b="1" dirty="0">
                <a:solidFill>
                  <a:schemeClr val="accent6"/>
                </a:solidFill>
              </a:rPr>
              <a:t>Consent</a:t>
            </a:r>
          </a:p>
        </p:txBody>
      </p:sp>
      <p:sp>
        <p:nvSpPr>
          <p:cNvPr id="14" name="TextBox 13">
            <a:extLst>
              <a:ext uri="{FF2B5EF4-FFF2-40B4-BE49-F238E27FC236}">
                <a16:creationId xmlns:a16="http://schemas.microsoft.com/office/drawing/2014/main" id="{8970FB01-7A10-4FA5-BA8C-4FBD65EA1BDC}"/>
              </a:ext>
            </a:extLst>
          </p:cNvPr>
          <p:cNvSpPr txBox="1"/>
          <p:nvPr/>
        </p:nvSpPr>
        <p:spPr>
          <a:xfrm>
            <a:off x="10744200" y="4132767"/>
            <a:ext cx="1097280" cy="461665"/>
          </a:xfrm>
          <a:prstGeom prst="rect">
            <a:avLst/>
          </a:prstGeom>
          <a:solidFill>
            <a:schemeClr val="accent3">
              <a:lumMod val="20000"/>
              <a:lumOff val="80000"/>
            </a:schemeClr>
          </a:solidFill>
        </p:spPr>
        <p:txBody>
          <a:bodyPr wrap="square" rtlCol="0" anchor="ctr">
            <a:spAutoFit/>
          </a:bodyPr>
          <a:lstStyle/>
          <a:p>
            <a:r>
              <a:rPr lang="en-US" sz="1200" b="1" dirty="0">
                <a:solidFill>
                  <a:schemeClr val="accent6"/>
                </a:solidFill>
              </a:rPr>
              <a:t>Risk Assessment</a:t>
            </a:r>
          </a:p>
        </p:txBody>
      </p:sp>
      <p:pic>
        <p:nvPicPr>
          <p:cNvPr id="16" name="Content Placeholder 7">
            <a:extLst>
              <a:ext uri="{FF2B5EF4-FFF2-40B4-BE49-F238E27FC236}">
                <a16:creationId xmlns:a16="http://schemas.microsoft.com/office/drawing/2014/main" id="{9ED9D846-0369-4AF9-B6B9-DD655B7A94ED}"/>
              </a:ext>
            </a:extLst>
          </p:cNvPr>
          <p:cNvPicPr>
            <a:picLocks noChangeAspect="1"/>
          </p:cNvPicPr>
          <p:nvPr/>
        </p:nvPicPr>
        <p:blipFill rotWithShape="1">
          <a:blip r:embed="rId3">
            <a:extLst>
              <a:ext uri="{28A0092B-C50C-407E-A947-70E740481C1C}">
                <a14:useLocalDpi xmlns:a14="http://schemas.microsoft.com/office/drawing/2010/main" val="0"/>
              </a:ext>
            </a:extLst>
          </a:blip>
          <a:srcRect b="70498"/>
          <a:stretch/>
        </p:blipFill>
        <p:spPr>
          <a:xfrm>
            <a:off x="1276761" y="4811692"/>
            <a:ext cx="4776587" cy="1830473"/>
          </a:xfrm>
          <a:prstGeom prst="rect">
            <a:avLst/>
          </a:prstGeom>
          <a:ln w="12700">
            <a:solidFill>
              <a:schemeClr val="tx1"/>
            </a:solidFill>
          </a:ln>
        </p:spPr>
      </p:pic>
      <p:cxnSp>
        <p:nvCxnSpPr>
          <p:cNvPr id="19" name="Straight Connector 18">
            <a:extLst>
              <a:ext uri="{FF2B5EF4-FFF2-40B4-BE49-F238E27FC236}">
                <a16:creationId xmlns:a16="http://schemas.microsoft.com/office/drawing/2014/main" id="{9EE08824-E362-4E2E-AFCE-E9C380C94A0B}"/>
              </a:ext>
            </a:extLst>
          </p:cNvPr>
          <p:cNvCxnSpPr>
            <a:cxnSpLocks/>
          </p:cNvCxnSpPr>
          <p:nvPr/>
        </p:nvCxnSpPr>
        <p:spPr>
          <a:xfrm>
            <a:off x="6598181" y="2549847"/>
            <a:ext cx="398388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E20DA78-DDC7-218C-543B-A0F4B9205833}"/>
              </a:ext>
            </a:extLst>
          </p:cNvPr>
          <p:cNvSpPr txBox="1"/>
          <p:nvPr/>
        </p:nvSpPr>
        <p:spPr>
          <a:xfrm>
            <a:off x="6138654" y="6606004"/>
            <a:ext cx="6058069" cy="246221"/>
          </a:xfrm>
          <a:prstGeom prst="rect">
            <a:avLst/>
          </a:prstGeom>
          <a:noFill/>
        </p:spPr>
        <p:txBody>
          <a:bodyPr wrap="none" rtlCol="0">
            <a:spAutoFit/>
          </a:bodyPr>
          <a:lstStyle/>
          <a:p>
            <a:pPr algn="r"/>
            <a:r>
              <a:rPr lang="en-US" sz="1000" i="1" dirty="0"/>
              <a:t>See https://sharing.nih.gov/genomic-data-sharing-policy/institutional-certifications/about-institutional-certifications</a:t>
            </a:r>
          </a:p>
        </p:txBody>
      </p:sp>
    </p:spTree>
    <p:extLst>
      <p:ext uri="{BB962C8B-B14F-4D97-AF65-F5344CB8AC3E}">
        <p14:creationId xmlns:p14="http://schemas.microsoft.com/office/powerpoint/2010/main" val="39222526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1792</TotalTime>
  <Words>5529</Words>
  <Application>Microsoft Office PowerPoint</Application>
  <PresentationFormat>Widescreen</PresentationFormat>
  <Paragraphs>468</Paragraphs>
  <Slides>33</Slides>
  <Notes>13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Tw Cen MT</vt:lpstr>
      <vt:lpstr>Tw Cen MT Condensed</vt:lpstr>
      <vt:lpstr>Wingdings 3</vt:lpstr>
      <vt:lpstr>Integral</vt:lpstr>
      <vt:lpstr>NIH Data Sharing and DbGaP  Presentation for the North American Association of Central Cancer Registries (NAACCR)  Secondary Data Sharing Task Force</vt:lpstr>
      <vt:lpstr>Questions to be answered</vt:lpstr>
      <vt:lpstr>What is dbGaP? – Brief History</vt:lpstr>
      <vt:lpstr>What is dbGaP?</vt:lpstr>
      <vt:lpstr>What is “Controlled” Access at NIH?</vt:lpstr>
      <vt:lpstr>Submitting controlled access data: Institutional Certification</vt:lpstr>
      <vt:lpstr>Submitting controlled access data: Institutional Certification</vt:lpstr>
      <vt:lpstr>Submitting controlled access data: Institutional Certification</vt:lpstr>
      <vt:lpstr>Submitting controlled access data: Institutional Certification</vt:lpstr>
      <vt:lpstr>Submitting controlled access data: Institutional Certification</vt:lpstr>
      <vt:lpstr>Submitting controlled access data: Institutional Certification</vt:lpstr>
      <vt:lpstr>How is dbGaP data De-Identified?</vt:lpstr>
      <vt:lpstr>DbGaP Checks for De-Identification</vt:lpstr>
      <vt:lpstr>DbGaP algorithm to detect HIPAA sensitive dates</vt:lpstr>
      <vt:lpstr>Requesting controlled access data</vt:lpstr>
      <vt:lpstr>Terms for Approved Access: dbGaP Data Use Certification (DUC) Agreement (2019 version)</vt:lpstr>
      <vt:lpstr>Terms for Approved Access: dbGaP Data Use Certification (DUC) Agreement</vt:lpstr>
      <vt:lpstr>Terms for Approved Access: dbGaP Data Use Certification (DUC) Agreement</vt:lpstr>
      <vt:lpstr>Terms for Approved Access: dbGaP Data Use Certification (DUC) Agreement</vt:lpstr>
      <vt:lpstr>Terms for Approved Access: dbGaP Data Use Certification (DUC) Agreement</vt:lpstr>
      <vt:lpstr>Terms for Approved Access: dbGaP Data Use Certification (DUC) Agreement</vt:lpstr>
      <vt:lpstr>Terms for Approved Access: dbGaP Data Use Certification (DUC) Agreement</vt:lpstr>
      <vt:lpstr>Terms for Approved Access: dbGaP Data Use Certification (DUC) Agreement</vt:lpstr>
      <vt:lpstr>Terms for Approved Access: dbGaP Data Use Certification (DUC) Agreement</vt:lpstr>
      <vt:lpstr>Terms for Approved Access: dbGaP Data Use Certification (DUC) Agreement</vt:lpstr>
      <vt:lpstr>Terms for Approved Access: dbGaP Data Use Certification (DUC) Agreement</vt:lpstr>
      <vt:lpstr>Terms for Approved Access: dbGaP Data Use Certification (DUC) Agreement</vt:lpstr>
      <vt:lpstr>Terms for Approved Access: dbGaP Data Use Certification (DUC) Agreement</vt:lpstr>
      <vt:lpstr>Terms for Approved Access: dbGaP Data Use Certification (DUC) Agreement</vt:lpstr>
      <vt:lpstr>Other dbGaP Terms of Access</vt:lpstr>
      <vt:lpstr>Other dbGaP Terms of Access</vt:lpstr>
      <vt:lpstr>Resources</vt:lpstr>
      <vt:lpstr>Questions to be answered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Data Sharing and dbGaP</dc:title>
  <dc:creator>Caga-Anan, Charlisse (NIH/NCI) [E]</dc:creator>
  <cp:lastModifiedBy>Caga-Anan, Charlisse (NIH/NCI) [E]</cp:lastModifiedBy>
  <cp:revision>10</cp:revision>
  <dcterms:created xsi:type="dcterms:W3CDTF">2022-10-12T16:43:19Z</dcterms:created>
  <dcterms:modified xsi:type="dcterms:W3CDTF">2023-02-09T05:45:08Z</dcterms:modified>
</cp:coreProperties>
</file>