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4"/>
  </p:sldMasterIdLst>
  <p:notesMasterIdLst>
    <p:notesMasterId r:id="rId18"/>
  </p:notesMasterIdLst>
  <p:handoutMasterIdLst>
    <p:handoutMasterId r:id="rId19"/>
  </p:handoutMasterIdLst>
  <p:sldIdLst>
    <p:sldId id="308" r:id="rId5"/>
    <p:sldId id="1253" r:id="rId6"/>
    <p:sldId id="1259" r:id="rId7"/>
    <p:sldId id="1263" r:id="rId8"/>
    <p:sldId id="1264" r:id="rId9"/>
    <p:sldId id="1266" r:id="rId10"/>
    <p:sldId id="1271" r:id="rId11"/>
    <p:sldId id="1272" r:id="rId12"/>
    <p:sldId id="1274" r:id="rId13"/>
    <p:sldId id="1273" r:id="rId14"/>
    <p:sldId id="1275" r:id="rId15"/>
    <p:sldId id="1255" r:id="rId16"/>
    <p:sldId id="1250" r:id="rId17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ma, Lakshmi (NIH/NCI) [E]" initials="GL([" lastIdx="4" clrIdx="0">
    <p:extLst>
      <p:ext uri="{19B8F6BF-5375-455C-9EA6-DF929625EA0E}">
        <p15:presenceInfo xmlns:p15="http://schemas.microsoft.com/office/powerpoint/2012/main" userId="S::lgrama@nih.gov::617a517e-d3d3-4968-817e-0cfcb78f387f" providerId="AD"/>
      </p:ext>
    </p:extLst>
  </p:cmAuthor>
  <p:cmAuthor id="2" name="Garrett, Peter (NIH/NCI) [E]" initials="GP([" lastIdx="21" clrIdx="1">
    <p:extLst>
      <p:ext uri="{19B8F6BF-5375-455C-9EA6-DF929625EA0E}">
        <p15:presenceInfo xmlns:p15="http://schemas.microsoft.com/office/powerpoint/2012/main" userId="S::garrettp@nih.gov::b715ebed-4cf4-4a51-823a-c0e7e507b040" providerId="AD"/>
      </p:ext>
    </p:extLst>
  </p:cmAuthor>
  <p:cmAuthor id="3" name="Brian Mullen" initials="BM" lastIdx="2" clrIdx="2">
    <p:extLst>
      <p:ext uri="{19B8F6BF-5375-455C-9EA6-DF929625EA0E}">
        <p15:presenceInfo xmlns:p15="http://schemas.microsoft.com/office/powerpoint/2012/main" userId="Brian Mull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18D94"/>
    <a:srgbClr val="E84D4F"/>
    <a:srgbClr val="0C696E"/>
    <a:srgbClr val="F4F4F4"/>
    <a:srgbClr val="BAEAEA"/>
    <a:srgbClr val="FF66FF"/>
    <a:srgbClr val="2A5DA5"/>
    <a:srgbClr val="2A71A5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69" autoAdjust="0"/>
    <p:restoredTop sz="72487" autoAdjust="0"/>
  </p:normalViewPr>
  <p:slideViewPr>
    <p:cSldViewPr snapToGrid="0">
      <p:cViewPr varScale="1">
        <p:scale>
          <a:sx n="82" d="100"/>
          <a:sy n="82" d="100"/>
        </p:scale>
        <p:origin x="1733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0A0CA5-B4EF-4489-93DD-A9DD5C61D20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172D81-1466-43B4-88A2-07C9C641FFD9}">
      <dgm:prSet phldrT="[Text]"/>
      <dgm:spPr/>
      <dgm:t>
        <a:bodyPr/>
        <a:lstStyle/>
        <a:p>
          <a:r>
            <a:rPr lang="en-US" dirty="0"/>
            <a:t>Update postcensal pops to match newer vintage pops</a:t>
          </a:r>
        </a:p>
      </dgm:t>
    </dgm:pt>
    <dgm:pt modelId="{11BDA788-76C4-4D5A-B5F3-9EA5DCE131BC}">
      <dgm:prSet phldrT="[Text]"/>
      <dgm:spPr/>
      <dgm:t>
        <a:bodyPr/>
        <a:lstStyle/>
        <a:p>
          <a:r>
            <a:rPr lang="en-US" dirty="0"/>
            <a:t>2022 (tentative)</a:t>
          </a:r>
        </a:p>
      </dgm:t>
    </dgm:pt>
    <dgm:pt modelId="{B080E72D-E642-477F-8670-3923B17AC2FE}" type="sibTrans" cxnId="{F7FE8A7C-CB78-443A-A34E-F92CB525422E}">
      <dgm:prSet/>
      <dgm:spPr/>
      <dgm:t>
        <a:bodyPr/>
        <a:lstStyle/>
        <a:p>
          <a:endParaRPr lang="en-US"/>
        </a:p>
      </dgm:t>
    </dgm:pt>
    <dgm:pt modelId="{4D37D0E6-0E0D-4634-93F0-1FBF70E04D13}" type="parTrans" cxnId="{F7FE8A7C-CB78-443A-A34E-F92CB525422E}">
      <dgm:prSet/>
      <dgm:spPr/>
      <dgm:t>
        <a:bodyPr/>
        <a:lstStyle/>
        <a:p>
          <a:endParaRPr lang="en-US"/>
        </a:p>
      </dgm:t>
    </dgm:pt>
    <dgm:pt modelId="{B9D2D42E-205E-4A91-BA56-5B3F2295FBEE}" type="sibTrans" cxnId="{0FECFBC8-3418-463F-B8FB-C906B9488EC2}">
      <dgm:prSet/>
      <dgm:spPr/>
      <dgm:t>
        <a:bodyPr/>
        <a:lstStyle/>
        <a:p>
          <a:endParaRPr lang="en-US"/>
        </a:p>
      </dgm:t>
    </dgm:pt>
    <dgm:pt modelId="{3CDF3865-A365-45B9-93D9-2772625F76FD}" type="parTrans" cxnId="{0FECFBC8-3418-463F-B8FB-C906B9488EC2}">
      <dgm:prSet/>
      <dgm:spPr/>
      <dgm:t>
        <a:bodyPr/>
        <a:lstStyle/>
        <a:p>
          <a:endParaRPr lang="en-US"/>
        </a:p>
      </dgm:t>
    </dgm:pt>
    <dgm:pt modelId="{F024C414-771E-4DCC-8094-85847ABD6450}">
      <dgm:prSet phldrT="[Text]"/>
      <dgm:spPr/>
      <dgm:t>
        <a:bodyPr/>
        <a:lstStyle/>
        <a:p>
          <a:r>
            <a:rPr lang="en-US" dirty="0"/>
            <a:t>2006-2009 pops in 2010 CT definitions</a:t>
          </a:r>
        </a:p>
      </dgm:t>
    </dgm:pt>
    <dgm:pt modelId="{21637EE7-CB4B-4BD9-80BB-125C6363CFCF}">
      <dgm:prSet phldrT="[Text]"/>
      <dgm:spPr/>
      <dgm:t>
        <a:bodyPr/>
        <a:lstStyle/>
        <a:p>
          <a:r>
            <a:rPr lang="en-US" dirty="0"/>
            <a:t>End of 2021 (tentative)</a:t>
          </a:r>
        </a:p>
      </dgm:t>
    </dgm:pt>
    <dgm:pt modelId="{FF31AAF6-B63E-4A12-A07A-37EB94FC3463}" type="sibTrans" cxnId="{8822E1F1-EDC5-47F3-8496-C1A5908BE385}">
      <dgm:prSet/>
      <dgm:spPr/>
      <dgm:t>
        <a:bodyPr/>
        <a:lstStyle/>
        <a:p>
          <a:endParaRPr lang="en-US"/>
        </a:p>
      </dgm:t>
    </dgm:pt>
    <dgm:pt modelId="{25C8CEB0-CAEF-4081-9A03-10B416BF2850}" type="parTrans" cxnId="{8822E1F1-EDC5-47F3-8496-C1A5908BE385}">
      <dgm:prSet/>
      <dgm:spPr/>
      <dgm:t>
        <a:bodyPr/>
        <a:lstStyle/>
        <a:p>
          <a:endParaRPr lang="en-US"/>
        </a:p>
      </dgm:t>
    </dgm:pt>
    <dgm:pt modelId="{25791BB2-8DA1-4912-BE98-F302F199BC85}" type="sibTrans" cxnId="{7328FA04-AF27-4EB8-96EB-9D4294AF0F78}">
      <dgm:prSet/>
      <dgm:spPr/>
      <dgm:t>
        <a:bodyPr/>
        <a:lstStyle/>
        <a:p>
          <a:endParaRPr lang="en-US"/>
        </a:p>
      </dgm:t>
    </dgm:pt>
    <dgm:pt modelId="{F33B7CA6-A61D-48CB-8C8F-DE0C49B40DE2}" type="parTrans" cxnId="{7328FA04-AF27-4EB8-96EB-9D4294AF0F78}">
      <dgm:prSet/>
      <dgm:spPr/>
      <dgm:t>
        <a:bodyPr/>
        <a:lstStyle/>
        <a:p>
          <a:endParaRPr lang="en-US"/>
        </a:p>
      </dgm:t>
    </dgm:pt>
    <dgm:pt modelId="{FB091FF2-AC44-4F3D-BB9D-0A9C3F615714}">
      <dgm:prSet phldrT="[Text]"/>
      <dgm:spPr/>
      <dgm:t>
        <a:bodyPr/>
        <a:lstStyle/>
        <a:p>
          <a:r>
            <a:rPr lang="en-US" dirty="0"/>
            <a:t>2010-2018 pops in 2010 CT definitions</a:t>
          </a:r>
        </a:p>
      </dgm:t>
    </dgm:pt>
    <dgm:pt modelId="{5B2BC1B7-EA78-4F60-BD5C-258FB9F9E87E}">
      <dgm:prSet phldrT="[Text]"/>
      <dgm:spPr/>
      <dgm:t>
        <a:bodyPr/>
        <a:lstStyle/>
        <a:p>
          <a:r>
            <a:rPr lang="en-US" dirty="0"/>
            <a:t>June 2021</a:t>
          </a:r>
        </a:p>
      </dgm:t>
    </dgm:pt>
    <dgm:pt modelId="{CFB573C5-7714-468F-8D49-F93F6A79B2CA}" type="sibTrans" cxnId="{44C1D447-1A2A-475C-A525-AC6B895BAB9C}">
      <dgm:prSet/>
      <dgm:spPr/>
      <dgm:t>
        <a:bodyPr/>
        <a:lstStyle/>
        <a:p>
          <a:endParaRPr lang="en-US"/>
        </a:p>
      </dgm:t>
    </dgm:pt>
    <dgm:pt modelId="{4A62116E-E9F2-4EAB-BC27-BF85007166A3}" type="parTrans" cxnId="{44C1D447-1A2A-475C-A525-AC6B895BAB9C}">
      <dgm:prSet/>
      <dgm:spPr/>
      <dgm:t>
        <a:bodyPr/>
        <a:lstStyle/>
        <a:p>
          <a:endParaRPr lang="en-US"/>
        </a:p>
      </dgm:t>
    </dgm:pt>
    <dgm:pt modelId="{BA0EF482-0262-48CB-90C9-1601AB4DADFE}" type="sibTrans" cxnId="{CA355AF3-693C-4072-B404-8EC4BAFD0795}">
      <dgm:prSet/>
      <dgm:spPr/>
      <dgm:t>
        <a:bodyPr/>
        <a:lstStyle/>
        <a:p>
          <a:endParaRPr lang="en-US"/>
        </a:p>
      </dgm:t>
    </dgm:pt>
    <dgm:pt modelId="{CD2A058F-048E-4204-BFDA-A9EB511CA6E8}" type="parTrans" cxnId="{CA355AF3-693C-4072-B404-8EC4BAFD0795}">
      <dgm:prSet/>
      <dgm:spPr/>
      <dgm:t>
        <a:bodyPr/>
        <a:lstStyle/>
        <a:p>
          <a:endParaRPr lang="en-US"/>
        </a:p>
      </dgm:t>
    </dgm:pt>
    <dgm:pt modelId="{8DA08B7A-A1CF-49AB-91BA-C988F5972A4B}">
      <dgm:prSet phldrT="[Text]"/>
      <dgm:spPr/>
      <dgm:t>
        <a:bodyPr/>
        <a:lstStyle/>
        <a:p>
          <a:r>
            <a:rPr lang="en-US" dirty="0"/>
            <a:t>Controlled to Census/NCHS 2018 Vintage county pops</a:t>
          </a:r>
        </a:p>
      </dgm:t>
    </dgm:pt>
    <dgm:pt modelId="{C1E8678F-5895-42AD-AD95-614C42351F6F}" type="parTrans" cxnId="{C70B85D2-A731-4ED2-A3D2-EFC8EB63A4C9}">
      <dgm:prSet/>
      <dgm:spPr/>
      <dgm:t>
        <a:bodyPr/>
        <a:lstStyle/>
        <a:p>
          <a:endParaRPr lang="en-US"/>
        </a:p>
      </dgm:t>
    </dgm:pt>
    <dgm:pt modelId="{B10357F1-192E-4E11-944B-782967D3A90F}" type="sibTrans" cxnId="{C70B85D2-A731-4ED2-A3D2-EFC8EB63A4C9}">
      <dgm:prSet/>
      <dgm:spPr/>
      <dgm:t>
        <a:bodyPr/>
        <a:lstStyle/>
        <a:p>
          <a:endParaRPr lang="en-US"/>
        </a:p>
      </dgm:t>
    </dgm:pt>
    <dgm:pt modelId="{201F1539-1861-4820-9451-1A43C5DC4FD5}">
      <dgm:prSet phldrT="[Text]"/>
      <dgm:spPr/>
      <dgm:t>
        <a:bodyPr/>
        <a:lstStyle/>
        <a:p>
          <a:endParaRPr lang="en-US" dirty="0"/>
        </a:p>
      </dgm:t>
    </dgm:pt>
    <dgm:pt modelId="{3969233B-754B-4CFD-A62F-02963A238D64}" type="parTrans" cxnId="{308FD480-B923-41FA-A776-E880DC67C720}">
      <dgm:prSet/>
      <dgm:spPr/>
      <dgm:t>
        <a:bodyPr/>
        <a:lstStyle/>
        <a:p>
          <a:endParaRPr lang="en-US"/>
        </a:p>
      </dgm:t>
    </dgm:pt>
    <dgm:pt modelId="{08B7C809-8303-4845-9DC3-4B44A1025A1D}" type="sibTrans" cxnId="{308FD480-B923-41FA-A776-E880DC67C720}">
      <dgm:prSet/>
      <dgm:spPr/>
      <dgm:t>
        <a:bodyPr/>
        <a:lstStyle/>
        <a:p>
          <a:endParaRPr lang="en-US"/>
        </a:p>
      </dgm:t>
    </dgm:pt>
    <dgm:pt modelId="{E6E61500-4F4E-4B54-A347-F7D320A1B50A}" type="pres">
      <dgm:prSet presAssocID="{D60A0CA5-B4EF-4489-93DD-A9DD5C61D204}" presName="Name0" presStyleCnt="0">
        <dgm:presLayoutVars>
          <dgm:dir/>
          <dgm:animLvl val="lvl"/>
          <dgm:resizeHandles val="exact"/>
        </dgm:presLayoutVars>
      </dgm:prSet>
      <dgm:spPr/>
    </dgm:pt>
    <dgm:pt modelId="{72D0F5DE-2403-4B10-9DE5-36D10B523D90}" type="pres">
      <dgm:prSet presAssocID="{5B2BC1B7-EA78-4F60-BD5C-258FB9F9E87E}" presName="composite" presStyleCnt="0"/>
      <dgm:spPr/>
    </dgm:pt>
    <dgm:pt modelId="{1A8962F5-B61E-4A8A-983D-2A9ECE9445FD}" type="pres">
      <dgm:prSet presAssocID="{5B2BC1B7-EA78-4F60-BD5C-258FB9F9E87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C13A8B24-82E7-4E2D-BAFA-EAF10C351534}" type="pres">
      <dgm:prSet presAssocID="{5B2BC1B7-EA78-4F60-BD5C-258FB9F9E87E}" presName="desTx" presStyleLbl="alignAccFollowNode1" presStyleIdx="0" presStyleCnt="3">
        <dgm:presLayoutVars>
          <dgm:bulletEnabled val="1"/>
        </dgm:presLayoutVars>
      </dgm:prSet>
      <dgm:spPr/>
    </dgm:pt>
    <dgm:pt modelId="{941111A5-5EB4-4A19-BBCD-CB15B378B22F}" type="pres">
      <dgm:prSet presAssocID="{CFB573C5-7714-468F-8D49-F93F6A79B2CA}" presName="space" presStyleCnt="0"/>
      <dgm:spPr/>
    </dgm:pt>
    <dgm:pt modelId="{165B9B91-6E44-47F4-A2A2-BB662D5A0B1B}" type="pres">
      <dgm:prSet presAssocID="{21637EE7-CB4B-4BD9-80BB-125C6363CFCF}" presName="composite" presStyleCnt="0"/>
      <dgm:spPr/>
    </dgm:pt>
    <dgm:pt modelId="{CE4E8C7A-7FA7-492E-AD99-7ACA63F7E93E}" type="pres">
      <dgm:prSet presAssocID="{21637EE7-CB4B-4BD9-80BB-125C6363CFC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BE980EF2-C0D4-4387-AF3B-90F422313973}" type="pres">
      <dgm:prSet presAssocID="{21637EE7-CB4B-4BD9-80BB-125C6363CFCF}" presName="desTx" presStyleLbl="alignAccFollowNode1" presStyleIdx="1" presStyleCnt="3">
        <dgm:presLayoutVars>
          <dgm:bulletEnabled val="1"/>
        </dgm:presLayoutVars>
      </dgm:prSet>
      <dgm:spPr/>
    </dgm:pt>
    <dgm:pt modelId="{5C73947D-8CD6-4E6C-883B-968177B7B86F}" type="pres">
      <dgm:prSet presAssocID="{FF31AAF6-B63E-4A12-A07A-37EB94FC3463}" presName="space" presStyleCnt="0"/>
      <dgm:spPr/>
    </dgm:pt>
    <dgm:pt modelId="{857B15F2-BF54-4812-B8F8-729A63FA21C2}" type="pres">
      <dgm:prSet presAssocID="{11BDA788-76C4-4D5A-B5F3-9EA5DCE131BC}" presName="composite" presStyleCnt="0"/>
      <dgm:spPr/>
    </dgm:pt>
    <dgm:pt modelId="{1F96C59E-7FF4-4F57-B59B-A85EEAC3C347}" type="pres">
      <dgm:prSet presAssocID="{11BDA788-76C4-4D5A-B5F3-9EA5DCE131B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713D7AD-F224-4FDA-BE4E-23E6A7903871}" type="pres">
      <dgm:prSet presAssocID="{11BDA788-76C4-4D5A-B5F3-9EA5DCE131BC}" presName="desTx" presStyleLbl="alignAccFollowNode1" presStyleIdx="2" presStyleCnt="3" custLinFactNeighborX="85" custLinFactNeighborY="-1122">
        <dgm:presLayoutVars>
          <dgm:bulletEnabled val="1"/>
        </dgm:presLayoutVars>
      </dgm:prSet>
      <dgm:spPr/>
    </dgm:pt>
  </dgm:ptLst>
  <dgm:cxnLst>
    <dgm:cxn modelId="{7328FA04-AF27-4EB8-96EB-9D4294AF0F78}" srcId="{21637EE7-CB4B-4BD9-80BB-125C6363CFCF}" destId="{F024C414-771E-4DCC-8094-85847ABD6450}" srcOrd="0" destOrd="0" parTransId="{F33B7CA6-A61D-48CB-8C8F-DE0C49B40DE2}" sibTransId="{25791BB2-8DA1-4912-BE98-F302F199BC85}"/>
    <dgm:cxn modelId="{46A25A3D-0C09-4315-BE22-32B34AAB150C}" type="presOf" srcId="{8DA08B7A-A1CF-49AB-91BA-C988F5972A4B}" destId="{C13A8B24-82E7-4E2D-BAFA-EAF10C351534}" srcOrd="0" destOrd="2" presId="urn:microsoft.com/office/officeart/2005/8/layout/hList1"/>
    <dgm:cxn modelId="{74764142-9A87-42A6-B203-0438979F1963}" type="presOf" srcId="{11BDA788-76C4-4D5A-B5F3-9EA5DCE131BC}" destId="{1F96C59E-7FF4-4F57-B59B-A85EEAC3C347}" srcOrd="0" destOrd="0" presId="urn:microsoft.com/office/officeart/2005/8/layout/hList1"/>
    <dgm:cxn modelId="{44C1D447-1A2A-475C-A525-AC6B895BAB9C}" srcId="{D60A0CA5-B4EF-4489-93DD-A9DD5C61D204}" destId="{5B2BC1B7-EA78-4F60-BD5C-258FB9F9E87E}" srcOrd="0" destOrd="0" parTransId="{4A62116E-E9F2-4EAB-BC27-BF85007166A3}" sibTransId="{CFB573C5-7714-468F-8D49-F93F6A79B2CA}"/>
    <dgm:cxn modelId="{C8F7CF76-FB40-4DD8-A71B-E7F0F0B31C24}" type="presOf" srcId="{5B2BC1B7-EA78-4F60-BD5C-258FB9F9E87E}" destId="{1A8962F5-B61E-4A8A-983D-2A9ECE9445FD}" srcOrd="0" destOrd="0" presId="urn:microsoft.com/office/officeart/2005/8/layout/hList1"/>
    <dgm:cxn modelId="{F7FE8A7C-CB78-443A-A34E-F92CB525422E}" srcId="{D60A0CA5-B4EF-4489-93DD-A9DD5C61D204}" destId="{11BDA788-76C4-4D5A-B5F3-9EA5DCE131BC}" srcOrd="2" destOrd="0" parTransId="{4D37D0E6-0E0D-4634-93F0-1FBF70E04D13}" sibTransId="{B080E72D-E642-477F-8670-3923B17AC2FE}"/>
    <dgm:cxn modelId="{308FD480-B923-41FA-A776-E880DC67C720}" srcId="{5B2BC1B7-EA78-4F60-BD5C-258FB9F9E87E}" destId="{201F1539-1861-4820-9451-1A43C5DC4FD5}" srcOrd="1" destOrd="0" parTransId="{3969233B-754B-4CFD-A62F-02963A238D64}" sibTransId="{08B7C809-8303-4845-9DC3-4B44A1025A1D}"/>
    <dgm:cxn modelId="{5F7E048A-7C49-4D54-A488-89CB36C9692F}" type="presOf" srcId="{21637EE7-CB4B-4BD9-80BB-125C6363CFCF}" destId="{CE4E8C7A-7FA7-492E-AD99-7ACA63F7E93E}" srcOrd="0" destOrd="0" presId="urn:microsoft.com/office/officeart/2005/8/layout/hList1"/>
    <dgm:cxn modelId="{83507E95-52AF-4D88-ACA5-4AD9C17F2EAA}" type="presOf" srcId="{FB091FF2-AC44-4F3D-BB9D-0A9C3F615714}" destId="{C13A8B24-82E7-4E2D-BAFA-EAF10C351534}" srcOrd="0" destOrd="0" presId="urn:microsoft.com/office/officeart/2005/8/layout/hList1"/>
    <dgm:cxn modelId="{0FECFBC8-3418-463F-B8FB-C906B9488EC2}" srcId="{11BDA788-76C4-4D5A-B5F3-9EA5DCE131BC}" destId="{D4172D81-1466-43B4-88A2-07C9C641FFD9}" srcOrd="0" destOrd="0" parTransId="{3CDF3865-A365-45B9-93D9-2772625F76FD}" sibTransId="{B9D2D42E-205E-4A91-BA56-5B3F2295FBEE}"/>
    <dgm:cxn modelId="{C70B85D2-A731-4ED2-A3D2-EFC8EB63A4C9}" srcId="{5B2BC1B7-EA78-4F60-BD5C-258FB9F9E87E}" destId="{8DA08B7A-A1CF-49AB-91BA-C988F5972A4B}" srcOrd="2" destOrd="0" parTransId="{C1E8678F-5895-42AD-AD95-614C42351F6F}" sibTransId="{B10357F1-192E-4E11-944B-782967D3A90F}"/>
    <dgm:cxn modelId="{E87FA4D7-0B58-4D72-9395-CBFCC3CFC342}" type="presOf" srcId="{F024C414-771E-4DCC-8094-85847ABD6450}" destId="{BE980EF2-C0D4-4387-AF3B-90F422313973}" srcOrd="0" destOrd="0" presId="urn:microsoft.com/office/officeart/2005/8/layout/hList1"/>
    <dgm:cxn modelId="{1AE3D3DC-BB2C-40BF-908E-E6AF5C278B74}" type="presOf" srcId="{D60A0CA5-B4EF-4489-93DD-A9DD5C61D204}" destId="{E6E61500-4F4E-4B54-A347-F7D320A1B50A}" srcOrd="0" destOrd="0" presId="urn:microsoft.com/office/officeart/2005/8/layout/hList1"/>
    <dgm:cxn modelId="{CBFA40EA-3D57-4592-81AF-305B313BF79A}" type="presOf" srcId="{D4172D81-1466-43B4-88A2-07C9C641FFD9}" destId="{3713D7AD-F224-4FDA-BE4E-23E6A7903871}" srcOrd="0" destOrd="0" presId="urn:microsoft.com/office/officeart/2005/8/layout/hList1"/>
    <dgm:cxn modelId="{8822E1F1-EDC5-47F3-8496-C1A5908BE385}" srcId="{D60A0CA5-B4EF-4489-93DD-A9DD5C61D204}" destId="{21637EE7-CB4B-4BD9-80BB-125C6363CFCF}" srcOrd="1" destOrd="0" parTransId="{25C8CEB0-CAEF-4081-9A03-10B416BF2850}" sibTransId="{FF31AAF6-B63E-4A12-A07A-37EB94FC3463}"/>
    <dgm:cxn modelId="{CA355AF3-693C-4072-B404-8EC4BAFD0795}" srcId="{5B2BC1B7-EA78-4F60-BD5C-258FB9F9E87E}" destId="{FB091FF2-AC44-4F3D-BB9D-0A9C3F615714}" srcOrd="0" destOrd="0" parTransId="{CD2A058F-048E-4204-BFDA-A9EB511CA6E8}" sibTransId="{BA0EF482-0262-48CB-90C9-1601AB4DADFE}"/>
    <dgm:cxn modelId="{BEEA8EF8-623F-4F03-A4A2-CD66CCB39768}" type="presOf" srcId="{201F1539-1861-4820-9451-1A43C5DC4FD5}" destId="{C13A8B24-82E7-4E2D-BAFA-EAF10C351534}" srcOrd="0" destOrd="1" presId="urn:microsoft.com/office/officeart/2005/8/layout/hList1"/>
    <dgm:cxn modelId="{789F90EA-D4AD-4624-AE61-D5D43B74970A}" type="presParOf" srcId="{E6E61500-4F4E-4B54-A347-F7D320A1B50A}" destId="{72D0F5DE-2403-4B10-9DE5-36D10B523D90}" srcOrd="0" destOrd="0" presId="urn:microsoft.com/office/officeart/2005/8/layout/hList1"/>
    <dgm:cxn modelId="{7C880979-552B-4476-AAE1-7F9172EADD4B}" type="presParOf" srcId="{72D0F5DE-2403-4B10-9DE5-36D10B523D90}" destId="{1A8962F5-B61E-4A8A-983D-2A9ECE9445FD}" srcOrd="0" destOrd="0" presId="urn:microsoft.com/office/officeart/2005/8/layout/hList1"/>
    <dgm:cxn modelId="{93FE4191-85D6-4073-849D-0EC51B85E4BC}" type="presParOf" srcId="{72D0F5DE-2403-4B10-9DE5-36D10B523D90}" destId="{C13A8B24-82E7-4E2D-BAFA-EAF10C351534}" srcOrd="1" destOrd="0" presId="urn:microsoft.com/office/officeart/2005/8/layout/hList1"/>
    <dgm:cxn modelId="{B2BEF4DB-4EC1-40A5-A960-FEE770E1B6AF}" type="presParOf" srcId="{E6E61500-4F4E-4B54-A347-F7D320A1B50A}" destId="{941111A5-5EB4-4A19-BBCD-CB15B378B22F}" srcOrd="1" destOrd="0" presId="urn:microsoft.com/office/officeart/2005/8/layout/hList1"/>
    <dgm:cxn modelId="{97050301-B9B9-4023-84C7-6CCC6F89B7C4}" type="presParOf" srcId="{E6E61500-4F4E-4B54-A347-F7D320A1B50A}" destId="{165B9B91-6E44-47F4-A2A2-BB662D5A0B1B}" srcOrd="2" destOrd="0" presId="urn:microsoft.com/office/officeart/2005/8/layout/hList1"/>
    <dgm:cxn modelId="{5BCE41A8-C97C-4122-9CFA-CAEAD9739667}" type="presParOf" srcId="{165B9B91-6E44-47F4-A2A2-BB662D5A0B1B}" destId="{CE4E8C7A-7FA7-492E-AD99-7ACA63F7E93E}" srcOrd="0" destOrd="0" presId="urn:microsoft.com/office/officeart/2005/8/layout/hList1"/>
    <dgm:cxn modelId="{DB192121-0F1C-4F90-AC8A-B9992F0EB6A3}" type="presParOf" srcId="{165B9B91-6E44-47F4-A2A2-BB662D5A0B1B}" destId="{BE980EF2-C0D4-4387-AF3B-90F422313973}" srcOrd="1" destOrd="0" presId="urn:microsoft.com/office/officeart/2005/8/layout/hList1"/>
    <dgm:cxn modelId="{7925A9B2-4A0D-4C73-B0DE-A65F0E3D737E}" type="presParOf" srcId="{E6E61500-4F4E-4B54-A347-F7D320A1B50A}" destId="{5C73947D-8CD6-4E6C-883B-968177B7B86F}" srcOrd="3" destOrd="0" presId="urn:microsoft.com/office/officeart/2005/8/layout/hList1"/>
    <dgm:cxn modelId="{F9C65E79-BF0E-45C6-B191-5CD1A9660967}" type="presParOf" srcId="{E6E61500-4F4E-4B54-A347-F7D320A1B50A}" destId="{857B15F2-BF54-4812-B8F8-729A63FA21C2}" srcOrd="4" destOrd="0" presId="urn:microsoft.com/office/officeart/2005/8/layout/hList1"/>
    <dgm:cxn modelId="{FF2F1AC8-42D5-45D4-A1C6-D55F69A17C81}" type="presParOf" srcId="{857B15F2-BF54-4812-B8F8-729A63FA21C2}" destId="{1F96C59E-7FF4-4F57-B59B-A85EEAC3C347}" srcOrd="0" destOrd="0" presId="urn:microsoft.com/office/officeart/2005/8/layout/hList1"/>
    <dgm:cxn modelId="{9938BE3B-38E5-48F1-A61D-1884144894AA}" type="presParOf" srcId="{857B15F2-BF54-4812-B8F8-729A63FA21C2}" destId="{3713D7AD-F224-4FDA-BE4E-23E6A790387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962F5-B61E-4A8A-983D-2A9ECE9445FD}">
      <dsp:nvSpPr>
        <dsp:cNvPr id="0" name=""/>
        <dsp:cNvSpPr/>
      </dsp:nvSpPr>
      <dsp:spPr>
        <a:xfrm>
          <a:off x="2089" y="148556"/>
          <a:ext cx="2037308" cy="527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June 2021</a:t>
          </a:r>
        </a:p>
      </dsp:txBody>
      <dsp:txXfrm>
        <a:off x="2089" y="148556"/>
        <a:ext cx="2037308" cy="527730"/>
      </dsp:txXfrm>
    </dsp:sp>
    <dsp:sp modelId="{C13A8B24-82E7-4E2D-BAFA-EAF10C351534}">
      <dsp:nvSpPr>
        <dsp:cNvPr id="0" name=""/>
        <dsp:cNvSpPr/>
      </dsp:nvSpPr>
      <dsp:spPr>
        <a:xfrm>
          <a:off x="2089" y="676287"/>
          <a:ext cx="2037308" cy="14823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2010-2018 pops in 2010 CT definitions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Controlled to Census/NCHS 2018 Vintage county pops</a:t>
          </a:r>
        </a:p>
      </dsp:txBody>
      <dsp:txXfrm>
        <a:off x="2089" y="676287"/>
        <a:ext cx="2037308" cy="1482300"/>
      </dsp:txXfrm>
    </dsp:sp>
    <dsp:sp modelId="{CE4E8C7A-7FA7-492E-AD99-7ACA63F7E93E}">
      <dsp:nvSpPr>
        <dsp:cNvPr id="0" name=""/>
        <dsp:cNvSpPr/>
      </dsp:nvSpPr>
      <dsp:spPr>
        <a:xfrm>
          <a:off x="2324620" y="148556"/>
          <a:ext cx="2037308" cy="527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End of 2021 (tentative)</a:t>
          </a:r>
        </a:p>
      </dsp:txBody>
      <dsp:txXfrm>
        <a:off x="2324620" y="148556"/>
        <a:ext cx="2037308" cy="527730"/>
      </dsp:txXfrm>
    </dsp:sp>
    <dsp:sp modelId="{BE980EF2-C0D4-4387-AF3B-90F422313973}">
      <dsp:nvSpPr>
        <dsp:cNvPr id="0" name=""/>
        <dsp:cNvSpPr/>
      </dsp:nvSpPr>
      <dsp:spPr>
        <a:xfrm>
          <a:off x="2324620" y="676287"/>
          <a:ext cx="2037308" cy="14823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2006-2009 pops in 2010 CT definitions</a:t>
          </a:r>
        </a:p>
      </dsp:txBody>
      <dsp:txXfrm>
        <a:off x="2324620" y="676287"/>
        <a:ext cx="2037308" cy="1482300"/>
      </dsp:txXfrm>
    </dsp:sp>
    <dsp:sp modelId="{1F96C59E-7FF4-4F57-B59B-A85EEAC3C347}">
      <dsp:nvSpPr>
        <dsp:cNvPr id="0" name=""/>
        <dsp:cNvSpPr/>
      </dsp:nvSpPr>
      <dsp:spPr>
        <a:xfrm>
          <a:off x="4647152" y="148556"/>
          <a:ext cx="2037308" cy="527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2022 (tentative)</a:t>
          </a:r>
        </a:p>
      </dsp:txBody>
      <dsp:txXfrm>
        <a:off x="4647152" y="148556"/>
        <a:ext cx="2037308" cy="527730"/>
      </dsp:txXfrm>
    </dsp:sp>
    <dsp:sp modelId="{3713D7AD-F224-4FDA-BE4E-23E6A7903871}">
      <dsp:nvSpPr>
        <dsp:cNvPr id="0" name=""/>
        <dsp:cNvSpPr/>
      </dsp:nvSpPr>
      <dsp:spPr>
        <a:xfrm>
          <a:off x="4648883" y="659656"/>
          <a:ext cx="2037308" cy="14823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Update postcensal pops to match newer vintage pops</a:t>
          </a:r>
        </a:p>
      </dsp:txBody>
      <dsp:txXfrm>
        <a:off x="4648883" y="659656"/>
        <a:ext cx="2037308" cy="1482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9F3A4-7CE6-7D4B-82F4-AAB0A89D24A0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3AD1B-1BAA-D548-ACF0-7463C0C7D0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8062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3C395-96D9-3549-B668-03A5D401BEEB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59DD9-C07A-0F4A-BE38-5AFB42BB2A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0538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459DD9-C07A-0F4A-BE38-5AFB42BB2A6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721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3506E38-FF4C-AA45-941D-048E4C336533}"/>
              </a:ext>
            </a:extLst>
          </p:cNvPr>
          <p:cNvSpPr/>
          <p:nvPr userDrawn="1"/>
        </p:nvSpPr>
        <p:spPr>
          <a:xfrm>
            <a:off x="0" y="0"/>
            <a:ext cx="3168502" cy="5143500"/>
          </a:xfrm>
          <a:prstGeom prst="rect">
            <a:avLst/>
          </a:prstGeom>
          <a:solidFill>
            <a:srgbClr val="B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F62904-B54E-C240-97A3-E7C2775154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-1270276" y="739574"/>
            <a:ext cx="6955055" cy="4636703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3306726" y="1228725"/>
            <a:ext cx="5151474" cy="1370882"/>
          </a:xfrm>
        </p:spPr>
        <p:txBody>
          <a:bodyPr lIns="0" tIns="0" rIns="0" bIns="0" anchor="b">
            <a:noAutofit/>
          </a:bodyPr>
          <a:lstStyle>
            <a:lvl1pPr algn="r">
              <a:defRPr sz="3200" b="1" i="0">
                <a:solidFill>
                  <a:srgbClr val="0C696E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TITLE OF THE PRESENTATION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06724" y="2674620"/>
            <a:ext cx="5151475" cy="514782"/>
          </a:xfrm>
        </p:spPr>
        <p:txBody>
          <a:bodyPr lIns="0" tIns="0" rIns="0" bIns="0" anchor="t">
            <a:noAutofit/>
          </a:bodyPr>
          <a:lstStyle>
            <a:lvl1pPr marL="0" indent="0" algn="r">
              <a:buNone/>
              <a:defRPr sz="1400" b="0" i="1" spc="10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 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4297680"/>
            <a:ext cx="2286000" cy="3566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US" sz="1200" smtClean="0">
                <a:solidFill>
                  <a:srgbClr val="118D94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A21AB2D-F4F8-864A-93DB-4F5A32C4189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5800" y="2206005"/>
            <a:ext cx="2133600" cy="742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67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Left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93776" y="1069975"/>
            <a:ext cx="4108387" cy="3427684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4762055" y="1069975"/>
            <a:ext cx="3897313" cy="3427684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2D00F5-55E3-2C48-979C-C709CF0003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3842" y="4715338"/>
            <a:ext cx="937880" cy="32621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177F393A-318E-8446-9BC6-E4D14002B8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="1" baseline="0">
                <a:solidFill>
                  <a:srgbClr val="118D94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42BFF255-E0C4-914A-9C4E-76552FA6EED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721454" y="484974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118D94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118D94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118D94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26939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Left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4762055" y="1069975"/>
            <a:ext cx="3897313" cy="360045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93776" y="1069975"/>
            <a:ext cx="4108387" cy="360045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276C646-63A2-FE49-A4B7-9665406C5C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="1" baseline="0">
                <a:solidFill>
                  <a:srgbClr val="118D94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182465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Right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118D94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118D94"/>
              </a:solidFill>
              <a:latin typeface="+mn-lt"/>
              <a:cs typeface="SapientSansRegular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550981" y="1069975"/>
            <a:ext cx="4108387" cy="3427684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493776" y="1069975"/>
            <a:ext cx="3897313" cy="3427684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A8B8C76-AC00-CC46-A2F5-E550F55086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3842" y="4715338"/>
            <a:ext cx="937880" cy="32621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965E37F-A8AF-F749-A80F-106B23140F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="1" baseline="0">
                <a:solidFill>
                  <a:srgbClr val="118D94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003202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Right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4550981" y="1069975"/>
            <a:ext cx="4108387" cy="3600450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/>
          </p:nvPr>
        </p:nvSpPr>
        <p:spPr>
          <a:xfrm>
            <a:off x="493776" y="1069975"/>
            <a:ext cx="3897313" cy="360045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AFE12EF-9E0F-2D4B-92B0-184733F063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="1" baseline="0">
                <a:solidFill>
                  <a:srgbClr val="118D94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573747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Graphic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39D584-9F32-204A-B5FC-0D387DAFE7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3842" y="4715338"/>
            <a:ext cx="937880" cy="32621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595243C-6624-B54B-BB42-DD80A58644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="1" baseline="0">
                <a:solidFill>
                  <a:srgbClr val="118D94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B4C2EBF0-9E16-2A45-936D-504EC9602E3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721454" y="484974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118D94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118D94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118D94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2571114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Graphic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0EA0E16-10DD-474F-8E96-1F0814CC24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="1" baseline="0">
                <a:solidFill>
                  <a:srgbClr val="118D94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117762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F96E10C-0256-6540-A067-6B96D5EA85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3842" y="4715338"/>
            <a:ext cx="937880" cy="326219"/>
          </a:xfrm>
          <a:prstGeom prst="rect">
            <a:avLst/>
          </a:prstGeom>
        </p:spPr>
      </p:pic>
      <p:sp>
        <p:nvSpPr>
          <p:cNvPr id="4" name="Text Box 14">
            <a:extLst>
              <a:ext uri="{FF2B5EF4-FFF2-40B4-BE49-F238E27FC236}">
                <a16:creationId xmlns:a16="http://schemas.microsoft.com/office/drawing/2014/main" id="{D042D34D-FD8A-F343-9598-18BA8EF693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721454" y="484974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118D94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118D94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118D94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3530957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2198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DB012FD-44F1-784D-82A9-A262A3A258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-1270276" y="739574"/>
            <a:ext cx="6955055" cy="463670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6701E4D-795D-4547-9BEF-F23EDDCC40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35740" y="1933952"/>
            <a:ext cx="3072520" cy="127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01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D155C772-2495-A940-BD2D-60E17BF33886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4F4F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D0B0C6C-2B40-C44E-8760-34BBF26796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-1270276" y="739574"/>
            <a:ext cx="6955055" cy="4636703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3317358" y="1817370"/>
            <a:ext cx="5140841" cy="1371600"/>
          </a:xfrm>
        </p:spPr>
        <p:txBody>
          <a:bodyPr lIns="0" tIns="0" rIns="0" bIns="0" anchor="b">
            <a:noAutofit/>
          </a:bodyPr>
          <a:lstStyle>
            <a:lvl1pPr algn="r">
              <a:defRPr sz="3200" b="1" spc="-80">
                <a:solidFill>
                  <a:srgbClr val="0C696E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17358" y="3262866"/>
            <a:ext cx="5140841" cy="51435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400" b="0" i="1" spc="100">
                <a:solidFill>
                  <a:schemeClr val="accent3"/>
                </a:solidFill>
                <a:latin typeface="+mn-lt"/>
                <a:cs typeface="SapientCentroSlab-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Subtitle goes here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B45263C-8477-8445-B6FD-796519ADEB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3842" y="4715338"/>
            <a:ext cx="937880" cy="32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39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300E288-D558-5E43-AAD8-BBF96BD3C2AB}"/>
              </a:ext>
            </a:extLst>
          </p:cNvPr>
          <p:cNvSpPr/>
          <p:nvPr userDrawn="1"/>
        </p:nvSpPr>
        <p:spPr>
          <a:xfrm>
            <a:off x="0" y="0"/>
            <a:ext cx="3168502" cy="5143500"/>
          </a:xfrm>
          <a:prstGeom prst="rect">
            <a:avLst/>
          </a:prstGeom>
          <a:solidFill>
            <a:srgbClr val="F4F4F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D6995D-2CD2-9640-B542-149C7B507A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-1264960" y="755523"/>
            <a:ext cx="6955055" cy="4636703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3322674" y="1817370"/>
            <a:ext cx="5135525" cy="1371600"/>
          </a:xfrm>
        </p:spPr>
        <p:txBody>
          <a:bodyPr lIns="0" tIns="0" rIns="0" bIns="0" anchor="b">
            <a:noAutofit/>
          </a:bodyPr>
          <a:lstStyle>
            <a:lvl1pPr algn="r">
              <a:defRPr sz="3200" b="1" spc="-80">
                <a:solidFill>
                  <a:srgbClr val="E84D4F"/>
                </a:solidFill>
                <a:latin typeface="+mj-lt"/>
                <a:cs typeface="SapientSansBold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16366" y="3257550"/>
            <a:ext cx="5135525" cy="514350"/>
          </a:xfrm>
        </p:spPr>
        <p:txBody>
          <a:bodyPr lIns="0" tIns="0" rIns="0" bIns="0">
            <a:noAutofit/>
          </a:bodyPr>
          <a:lstStyle>
            <a:lvl1pPr marL="0" indent="0" algn="r">
              <a:buNone/>
              <a:defRPr sz="1400" b="0" i="1" spc="100">
                <a:solidFill>
                  <a:schemeClr val="tx1">
                    <a:lumMod val="50000"/>
                  </a:schemeClr>
                </a:solidFill>
                <a:latin typeface="+mn-lt"/>
                <a:cs typeface="SapientCentroSlab-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4236A1-095D-0A4B-93FE-AFC5CF4520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3842" y="4715338"/>
            <a:ext cx="937880" cy="32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11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AC87ECD-BA3A-4348-A6C8-42CA5577D429}"/>
              </a:ext>
            </a:extLst>
          </p:cNvPr>
          <p:cNvSpPr/>
          <p:nvPr userDrawn="1"/>
        </p:nvSpPr>
        <p:spPr>
          <a:xfrm>
            <a:off x="0" y="0"/>
            <a:ext cx="3774558" cy="5143500"/>
          </a:xfrm>
          <a:prstGeom prst="rect">
            <a:avLst/>
          </a:prstGeom>
          <a:solidFill>
            <a:srgbClr val="F4F4F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D798E1C-B214-FD4D-AF21-BBC8D3D82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-1270276" y="739574"/>
            <a:ext cx="6955055" cy="4636703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1371600"/>
            <a:ext cx="3017520" cy="1371600"/>
          </a:xfrm>
        </p:spPr>
        <p:txBody>
          <a:bodyPr lIns="0" tIns="0" rIns="0" bIns="0" anchor="b">
            <a:noAutofit/>
          </a:bodyPr>
          <a:lstStyle>
            <a:lvl1pPr algn="r">
              <a:lnSpc>
                <a:spcPct val="90000"/>
              </a:lnSpc>
              <a:defRPr sz="3200" b="1">
                <a:solidFill>
                  <a:srgbClr val="0C696E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8721454" y="484974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118D94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118D94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118D94"/>
              </a:solidFill>
              <a:latin typeface="+mn-lt"/>
              <a:cs typeface="SapientSansRegular"/>
            </a:endParaRP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34256" y="0"/>
            <a:ext cx="4297680" cy="5148072"/>
          </a:xfrm>
        </p:spPr>
        <p:txBody>
          <a:bodyPr anchor="ctr">
            <a:noAutofit/>
          </a:bodyPr>
          <a:lstStyle>
            <a:lvl1pPr marL="457200" marR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E84D4F"/>
              </a:buClr>
              <a:buSzTx/>
              <a:buFont typeface="+mj-lt"/>
              <a:buAutoNum type="arabicPeriod"/>
              <a:tabLst/>
              <a:defRPr i="1">
                <a:solidFill>
                  <a:schemeClr val="tx1">
                    <a:lumMod val="50000"/>
                  </a:schemeClr>
                </a:solidFill>
              </a:defRPr>
            </a:lvl1pPr>
            <a:lvl2pPr marL="6858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E84D4F"/>
              </a:buClr>
              <a:buSzTx/>
              <a:buFont typeface="Wingdings" charset="2"/>
              <a:buChar char="§"/>
              <a:tabLst/>
              <a:defRPr lang="en-US" sz="1900" i="1" kern="1200" baseline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ＭＳ Ｐゴシック" charset="0"/>
                <a:cs typeface="SapientCentroSlab-Light"/>
              </a:defRPr>
            </a:lvl2pPr>
          </a:lstStyle>
          <a:p>
            <a:r>
              <a:rPr lang="en-US" dirty="0"/>
              <a:t>Agenda Item 1</a:t>
            </a:r>
          </a:p>
          <a:p>
            <a:pPr lvl="1"/>
            <a:r>
              <a:rPr lang="en-US" dirty="0"/>
              <a:t>Agenda Item 1a</a:t>
            </a:r>
          </a:p>
          <a:p>
            <a:pPr lvl="1"/>
            <a:r>
              <a:rPr lang="en-US" dirty="0"/>
              <a:t>Agenda Item 1b</a:t>
            </a:r>
          </a:p>
          <a:p>
            <a:r>
              <a:rPr lang="en-US" dirty="0"/>
              <a:t>Agenda Item 2</a:t>
            </a:r>
          </a:p>
          <a:p>
            <a:pPr lvl="1"/>
            <a:r>
              <a:rPr lang="en-US" dirty="0"/>
              <a:t>Agenda Item 2a</a:t>
            </a:r>
          </a:p>
          <a:p>
            <a:pPr lvl="1"/>
            <a:r>
              <a:rPr lang="en-US" dirty="0"/>
              <a:t>Agenda Item 2b</a:t>
            </a:r>
          </a:p>
          <a:p>
            <a:r>
              <a:rPr lang="en-US" dirty="0"/>
              <a:t>Agenda Item 3</a:t>
            </a:r>
          </a:p>
          <a:p>
            <a:pPr lvl="1"/>
            <a:r>
              <a:rPr lang="en-US" dirty="0"/>
              <a:t>Agenda Item 3a</a:t>
            </a:r>
          </a:p>
          <a:p>
            <a:pPr lvl="1"/>
            <a:r>
              <a:rPr lang="en-US" dirty="0"/>
              <a:t>Agenda Item 3b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7DE24AC-496E-AA4F-A131-6AE57B0109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3842" y="4715338"/>
            <a:ext cx="937880" cy="32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28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371600"/>
            <a:ext cx="7772400" cy="2400300"/>
          </a:xfrm>
        </p:spPr>
        <p:txBody>
          <a:bodyPr anchor="ctr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 i="1" baseline="0">
                <a:solidFill>
                  <a:srgbClr val="123E57"/>
                </a:solidFill>
                <a:latin typeface="+mn-lt"/>
                <a:cs typeface="SapientCentroSlab-Light"/>
              </a:defRPr>
            </a:lvl1pPr>
          </a:lstStyle>
          <a:p>
            <a:pPr lvl="0"/>
            <a:r>
              <a:rPr lang="en-US"/>
              <a:t>Vision Quote</a:t>
            </a:r>
            <a:br>
              <a:rPr lang="en-US"/>
            </a:br>
            <a:r>
              <a:rPr lang="en-US"/>
              <a:t>“</a:t>
            </a:r>
            <a:r>
              <a:rPr lang="en-US" err="1"/>
              <a:t>Lorem</a:t>
            </a:r>
            <a:r>
              <a:rPr lang="en-US"/>
              <a:t> </a:t>
            </a:r>
            <a:r>
              <a:rPr lang="en-US" err="1"/>
              <a:t>ipsum</a:t>
            </a:r>
            <a:r>
              <a:rPr lang="en-US"/>
              <a:t> dolor sit </a:t>
            </a:r>
            <a:r>
              <a:rPr lang="en-US" err="1"/>
              <a:t>amet</a:t>
            </a:r>
            <a:r>
              <a:rPr lang="en-US"/>
              <a:t>, fugit </a:t>
            </a:r>
            <a:r>
              <a:rPr lang="en-US" err="1"/>
              <a:t>liberavisse</a:t>
            </a:r>
            <a:r>
              <a:rPr lang="en-US"/>
              <a:t> </a:t>
            </a:r>
            <a:br>
              <a:rPr lang="en-US"/>
            </a:br>
            <a:r>
              <a:rPr lang="en-US" err="1"/>
              <a:t>nec</a:t>
            </a:r>
            <a:r>
              <a:rPr lang="en-US"/>
              <a:t> at. </a:t>
            </a:r>
            <a:r>
              <a:rPr lang="en-US" err="1"/>
              <a:t>Essent</a:t>
            </a:r>
            <a:r>
              <a:rPr lang="en-US"/>
              <a:t> </a:t>
            </a:r>
            <a:r>
              <a:rPr lang="en-US" err="1"/>
              <a:t>elaboraret</a:t>
            </a:r>
            <a:r>
              <a:rPr lang="en-US"/>
              <a:t> </a:t>
            </a:r>
            <a:r>
              <a:rPr lang="en-US" err="1"/>
              <a:t>conclusionemque</a:t>
            </a:r>
            <a:r>
              <a:rPr lang="en-US"/>
              <a:t> </a:t>
            </a:r>
            <a:br>
              <a:rPr lang="en-US"/>
            </a:br>
            <a:r>
              <a:rPr lang="en-US" err="1"/>
              <a:t>eam</a:t>
            </a:r>
            <a:r>
              <a:rPr lang="en-US"/>
              <a:t> id. Quo ex </a:t>
            </a:r>
            <a:r>
              <a:rPr lang="en-US" err="1"/>
              <a:t>laboramus</a:t>
            </a:r>
            <a:r>
              <a:rPr lang="en-US"/>
              <a:t> </a:t>
            </a:r>
            <a:r>
              <a:rPr lang="en-US" err="1"/>
              <a:t>accommodare</a:t>
            </a:r>
            <a:r>
              <a:rPr lang="en-US"/>
              <a:t>, </a:t>
            </a:r>
            <a:br>
              <a:rPr lang="en-US"/>
            </a:br>
            <a:r>
              <a:rPr lang="en-US"/>
              <a:t>his </a:t>
            </a:r>
            <a:r>
              <a:rPr lang="en-US" err="1"/>
              <a:t>falli</a:t>
            </a:r>
            <a:r>
              <a:rPr lang="en-US"/>
              <a:t> </a:t>
            </a:r>
            <a:r>
              <a:rPr lang="en-US" err="1"/>
              <a:t>deleniti</a:t>
            </a:r>
            <a:r>
              <a:rPr lang="en-US"/>
              <a:t> </a:t>
            </a:r>
            <a:r>
              <a:rPr lang="en-US" err="1"/>
              <a:t>ei</a:t>
            </a:r>
            <a:r>
              <a:rPr lang="en-US"/>
              <a:t>. </a:t>
            </a:r>
            <a:r>
              <a:rPr lang="en-US" err="1"/>
              <a:t>Illud</a:t>
            </a:r>
            <a:r>
              <a:rPr lang="en-US"/>
              <a:t> postulant </a:t>
            </a:r>
            <a:br>
              <a:rPr lang="en-US"/>
            </a:br>
            <a:r>
              <a:rPr lang="en-US" err="1"/>
              <a:t>adversarium</a:t>
            </a:r>
            <a:r>
              <a:rPr lang="en-US"/>
              <a:t> </a:t>
            </a:r>
            <a:r>
              <a:rPr lang="en-US" err="1"/>
              <a:t>ei</a:t>
            </a:r>
            <a:r>
              <a:rPr lang="en-US"/>
              <a:t> his.”</a:t>
            </a:r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8647113" y="4864608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E89594E-906D-5C47-B9F6-0A5C36B438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-1270276" y="739574"/>
            <a:ext cx="6955055" cy="463670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1B0852F-B209-E44B-9B6E-614C74E94C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3842" y="4715338"/>
            <a:ext cx="937880" cy="326219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AC74E911-2219-4145-993F-7E6AF6D7637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721454" y="484974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118D94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118D94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118D94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39100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="1" baseline="0">
                <a:solidFill>
                  <a:srgbClr val="118D94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93776" y="1069975"/>
            <a:ext cx="8165592" cy="34276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A31E90-56A1-374F-8D72-50581C9093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3842" y="4715338"/>
            <a:ext cx="937880" cy="326219"/>
          </a:xfrm>
          <a:prstGeom prst="rect">
            <a:avLst/>
          </a:prstGeom>
        </p:spPr>
      </p:pic>
      <p:sp>
        <p:nvSpPr>
          <p:cNvPr id="6" name="Text Box 14">
            <a:extLst>
              <a:ext uri="{FF2B5EF4-FFF2-40B4-BE49-F238E27FC236}">
                <a16:creationId xmlns:a16="http://schemas.microsoft.com/office/drawing/2014/main" id="{48C3F936-8551-8F40-AC4A-EAEE46E90EA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721454" y="484974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118D94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118D94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118D94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2480068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1"/>
          </p:nvPr>
        </p:nvSpPr>
        <p:spPr>
          <a:xfrm>
            <a:off x="493776" y="1069975"/>
            <a:ext cx="8165592" cy="3600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42FB51A-2BFC-E243-BC11-EB7411ABC7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="1" baseline="0">
                <a:solidFill>
                  <a:srgbClr val="118D94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25448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93777" y="1069975"/>
            <a:ext cx="3890958" cy="3427684"/>
          </a:xfrm>
        </p:spPr>
        <p:txBody>
          <a:bodyPr numCol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2D00F5-55E3-2C48-979C-C709CF0003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3842" y="4715338"/>
            <a:ext cx="937880" cy="32621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177F393A-318E-8446-9BC6-E4D14002B8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="1" baseline="0">
                <a:solidFill>
                  <a:srgbClr val="118D94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8BD3CA-B975-4644-B38B-C87FED63304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68411" y="1069975"/>
            <a:ext cx="3890958" cy="3427684"/>
          </a:xfrm>
        </p:spPr>
        <p:txBody>
          <a:bodyPr numCol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9E7F02E2-5D35-E046-B5D1-233EE821E8F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721454" y="4849740"/>
            <a:ext cx="307975" cy="18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118D94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118D94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118D94"/>
              </a:solidFill>
              <a:latin typeface="+mn-lt"/>
              <a:cs typeface="SapientSansRegular"/>
            </a:endParaRPr>
          </a:p>
        </p:txBody>
      </p:sp>
    </p:spTree>
    <p:extLst>
      <p:ext uri="{BB962C8B-B14F-4D97-AF65-F5344CB8AC3E}">
        <p14:creationId xmlns:p14="http://schemas.microsoft.com/office/powerpoint/2010/main" val="46463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—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quarter" idx="11"/>
          </p:nvPr>
        </p:nvSpPr>
        <p:spPr>
          <a:xfrm>
            <a:off x="493777" y="1069975"/>
            <a:ext cx="3890958" cy="3600450"/>
          </a:xfrm>
        </p:spPr>
        <p:txBody>
          <a:bodyPr numCol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77F393A-318E-8446-9BC6-E4D14002B8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" y="311658"/>
            <a:ext cx="8165592" cy="317395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="1" baseline="0">
                <a:solidFill>
                  <a:srgbClr val="118D94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8BD3CA-B975-4644-B38B-C87FED63304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68411" y="1069975"/>
            <a:ext cx="3890958" cy="3600450"/>
          </a:xfrm>
        </p:spPr>
        <p:txBody>
          <a:bodyPr numCol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495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2654"/>
            <a:ext cx="82296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90378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lang="en-US" sz="9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dirty="0" smtClean="0">
                <a:solidFill>
                  <a:srgbClr val="6C6C6C"/>
                </a:solidFill>
                <a:latin typeface="+mn-lt"/>
                <a:ea typeface="+mn-ea"/>
                <a:cs typeface="SapientSansRegular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b="0" i="0" smtClean="0">
                <a:solidFill>
                  <a:srgbClr val="6C6C6C"/>
                </a:solidFill>
                <a:latin typeface="+mn-lt"/>
                <a:ea typeface="+mn-ea"/>
                <a:cs typeface="Sapient Centro Slab"/>
              </a:defRPr>
            </a:lvl1pPr>
          </a:lstStyle>
          <a:p>
            <a:pPr>
              <a:defRPr/>
            </a:pPr>
            <a:fld id="{4F8F9822-CE00-0B4F-ADB5-DBA954363B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7" r:id="rId2"/>
    <p:sldLayoutId id="2147483826" r:id="rId3"/>
    <p:sldLayoutId id="2147483755" r:id="rId4"/>
    <p:sldLayoutId id="2147483828" r:id="rId5"/>
    <p:sldLayoutId id="2147483770" r:id="rId6"/>
    <p:sldLayoutId id="2147483810" r:id="rId7"/>
    <p:sldLayoutId id="2147483830" r:id="rId8"/>
    <p:sldLayoutId id="2147483831" r:id="rId9"/>
    <p:sldLayoutId id="2147483771" r:id="rId10"/>
    <p:sldLayoutId id="2147483812" r:id="rId11"/>
    <p:sldLayoutId id="2147483772" r:id="rId12"/>
    <p:sldLayoutId id="2147483813" r:id="rId13"/>
    <p:sldLayoutId id="2147483773" r:id="rId14"/>
    <p:sldLayoutId id="2147483814" r:id="rId15"/>
    <p:sldLayoutId id="2147483763" r:id="rId16"/>
    <p:sldLayoutId id="2147483807" r:id="rId17"/>
    <p:sldLayoutId id="2147483829" r:id="rId18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118D94"/>
          </a:solidFill>
          <a:latin typeface="+mj-lt"/>
          <a:ea typeface="ＭＳ Ｐゴシック" charset="0"/>
          <a:cs typeface="SapientSans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SapientCentroSlab-Light" charset="0"/>
          <a:ea typeface="ＭＳ Ｐゴシック" charset="0"/>
        </a:defRPr>
      </a:lvl9pPr>
    </p:titleStyle>
    <p:bodyStyle>
      <a:lvl1pPr marL="228600" indent="-228600" algn="l" defTabSz="457200" rtl="0" eaLnBrk="1" fontAlgn="base" hangingPunct="1">
        <a:spcBef>
          <a:spcPct val="0"/>
        </a:spcBef>
        <a:spcAft>
          <a:spcPts val="1000"/>
        </a:spcAft>
        <a:buClr>
          <a:srgbClr val="E84D4F"/>
        </a:buClr>
        <a:buFont typeface="Wingdings" charset="0"/>
        <a:buChar char="§"/>
        <a:defRPr sz="20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1pPr>
      <a:lvl2pPr marL="457200" indent="-228600" algn="l" defTabSz="457200" rtl="0" eaLnBrk="1" fontAlgn="base" hangingPunct="1">
        <a:spcBef>
          <a:spcPct val="0"/>
        </a:spcBef>
        <a:spcAft>
          <a:spcPts val="1000"/>
        </a:spcAft>
        <a:buClr>
          <a:srgbClr val="E84D4F"/>
        </a:buClr>
        <a:buFont typeface="Wingdings" charset="0"/>
        <a:buChar char="§"/>
        <a:defRPr sz="19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2pPr>
      <a:lvl3pPr marL="685800" indent="-228600" algn="l" defTabSz="457200" rtl="0" eaLnBrk="1" fontAlgn="base" hangingPunct="1">
        <a:spcBef>
          <a:spcPct val="0"/>
        </a:spcBef>
        <a:spcAft>
          <a:spcPts val="1000"/>
        </a:spcAft>
        <a:buClr>
          <a:srgbClr val="E84D4F"/>
        </a:buClr>
        <a:buFont typeface="Wingdings" charset="0"/>
        <a:buChar char="§"/>
        <a:defRPr sz="18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3pPr>
      <a:lvl4pPr marL="914400" indent="-228600" algn="l" defTabSz="457200" rtl="0" eaLnBrk="1" fontAlgn="base" hangingPunct="1">
        <a:spcBef>
          <a:spcPct val="0"/>
        </a:spcBef>
        <a:spcAft>
          <a:spcPts val="1000"/>
        </a:spcAft>
        <a:buClr>
          <a:srgbClr val="E84D4F"/>
        </a:buClr>
        <a:buFont typeface="Wingdings" charset="0"/>
        <a:buChar char="§"/>
        <a:defRPr sz="17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4pPr>
      <a:lvl5pPr marL="1143000" indent="-228600" algn="l" defTabSz="457200" rtl="0" eaLnBrk="1" fontAlgn="base" hangingPunct="1">
        <a:spcBef>
          <a:spcPct val="0"/>
        </a:spcBef>
        <a:spcAft>
          <a:spcPts val="1000"/>
        </a:spcAft>
        <a:buClr>
          <a:srgbClr val="E84D4F"/>
        </a:buClr>
        <a:buFont typeface="Wingdings" charset="0"/>
        <a:buChar char="§"/>
        <a:defRPr sz="1600" kern="1200">
          <a:solidFill>
            <a:srgbClr val="000000"/>
          </a:solidFill>
          <a:latin typeface="+mn-lt"/>
          <a:ea typeface="ＭＳ Ｐゴシック" charset="0"/>
          <a:cs typeface="SapientCentroSlab-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1651" y="1123950"/>
            <a:ext cx="5151474" cy="1370882"/>
          </a:xfrm>
        </p:spPr>
        <p:txBody>
          <a:bodyPr/>
          <a:lstStyle/>
          <a:p>
            <a:r>
              <a:rPr lang="en-US" sz="2400" dirty="0"/>
              <a:t>Tackling the Intractable Problem of Tract-level Analysis: Methodology for Novel Census Tract Populations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8339" y="2709145"/>
            <a:ext cx="5151475" cy="514782"/>
          </a:xfrm>
        </p:spPr>
        <p:txBody>
          <a:bodyPr/>
          <a:lstStyle/>
          <a:p>
            <a:pPr algn="ctr">
              <a:spcAft>
                <a:spcPts val="200"/>
              </a:spcAft>
            </a:pPr>
            <a:endParaRPr lang="en-US" sz="1600" i="0" dirty="0"/>
          </a:p>
          <a:p>
            <a:pPr algn="ctr">
              <a:spcAft>
                <a:spcPts val="200"/>
              </a:spcAft>
            </a:pPr>
            <a:r>
              <a:rPr lang="en-US" sz="1600" i="0" dirty="0"/>
              <a:t>Mandi Yu</a:t>
            </a:r>
          </a:p>
          <a:p>
            <a:pPr algn="ctr">
              <a:spcAft>
                <a:spcPts val="200"/>
              </a:spcAft>
            </a:pPr>
            <a:r>
              <a:rPr lang="en-US" sz="1600" i="0" dirty="0"/>
              <a:t>National Cancer Institute, U.S.A.</a:t>
            </a:r>
          </a:p>
          <a:p>
            <a:pPr algn="ctr">
              <a:spcAft>
                <a:spcPts val="200"/>
              </a:spcAft>
            </a:pPr>
            <a:br>
              <a:rPr lang="en-US" sz="1600" i="0" dirty="0"/>
            </a:br>
            <a:endParaRPr lang="en-US" sz="1600" i="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BA5B887-63F2-4185-B62A-03CB97222647}"/>
              </a:ext>
            </a:extLst>
          </p:cNvPr>
          <p:cNvSpPr txBox="1">
            <a:spLocks/>
          </p:cNvSpPr>
          <p:nvPr/>
        </p:nvSpPr>
        <p:spPr>
          <a:xfrm>
            <a:off x="3374989" y="3697802"/>
            <a:ext cx="5676901" cy="1279525"/>
          </a:xfrm>
          <a:prstGeom prst="rect">
            <a:avLst/>
          </a:prstGeom>
        </p:spPr>
        <p:txBody>
          <a:bodyPr/>
          <a:lstStyle>
            <a:lvl1pPr marL="228600" indent="-228600" algn="l" defTabSz="457200" rtl="0" eaLnBrk="1" fontAlgn="base" hangingPunct="1">
              <a:spcBef>
                <a:spcPct val="0"/>
              </a:spcBef>
              <a:spcAft>
                <a:spcPts val="1000"/>
              </a:spcAft>
              <a:buClr>
                <a:srgbClr val="E84D4F"/>
              </a:buClr>
              <a:buFont typeface="Wingdings" charset="0"/>
              <a:buChar char="§"/>
              <a:defRPr sz="2000" kern="120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1pPr>
            <a:lvl2pPr marL="457200" indent="-228600" algn="l" defTabSz="457200" rtl="0" eaLnBrk="1" fontAlgn="base" hangingPunct="1">
              <a:spcBef>
                <a:spcPct val="0"/>
              </a:spcBef>
              <a:spcAft>
                <a:spcPts val="1000"/>
              </a:spcAft>
              <a:buClr>
                <a:srgbClr val="E84D4F"/>
              </a:buClr>
              <a:buFont typeface="Wingdings" charset="0"/>
              <a:buChar char="§"/>
              <a:defRPr sz="1900" kern="120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2pPr>
            <a:lvl3pPr marL="685800" indent="-228600" algn="l" defTabSz="457200" rtl="0" eaLnBrk="1" fontAlgn="base" hangingPunct="1">
              <a:spcBef>
                <a:spcPct val="0"/>
              </a:spcBef>
              <a:spcAft>
                <a:spcPts val="1000"/>
              </a:spcAft>
              <a:buClr>
                <a:srgbClr val="E84D4F"/>
              </a:buClr>
              <a:buFont typeface="Wingdings" charset="0"/>
              <a:buChar char="§"/>
              <a:defRPr sz="1800" kern="120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3pPr>
            <a:lvl4pPr marL="914400" indent="-228600" algn="l" defTabSz="457200" rtl="0" eaLnBrk="1" fontAlgn="base" hangingPunct="1">
              <a:spcBef>
                <a:spcPct val="0"/>
              </a:spcBef>
              <a:spcAft>
                <a:spcPts val="1000"/>
              </a:spcAft>
              <a:buClr>
                <a:srgbClr val="E84D4F"/>
              </a:buClr>
              <a:buFont typeface="Wingdings" charset="0"/>
              <a:buChar char="§"/>
              <a:defRPr sz="1700" kern="120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4pPr>
            <a:lvl5pPr marL="1143000" indent="-228600" algn="l" defTabSz="457200" rtl="0" eaLnBrk="1" fontAlgn="base" hangingPunct="1">
              <a:spcBef>
                <a:spcPct val="0"/>
              </a:spcBef>
              <a:spcAft>
                <a:spcPts val="1000"/>
              </a:spcAft>
              <a:buClr>
                <a:srgbClr val="E84D4F"/>
              </a:buClr>
              <a:buFont typeface="Wingdings" charset="0"/>
              <a:buChar char="§"/>
              <a:defRPr sz="1600" kern="120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0"/>
              </a:spcAft>
              <a:buNone/>
            </a:pPr>
            <a:r>
              <a:rPr lang="en-US" sz="1600" spc="100" dirty="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rPr>
              <a:t>Coauthors: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US" sz="1600" spc="100" dirty="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rPr>
              <a:t>Martin Holdrich, Woods &amp; Poole, Inc.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US" sz="1600" spc="100" dirty="0">
                <a:solidFill>
                  <a:schemeClr val="tx1">
                    <a:lumMod val="50000"/>
                  </a:schemeClr>
                </a:solidFill>
                <a:cs typeface="Arial"/>
              </a:rPr>
              <a:t>Todd Gibson, Information Management Services, Inc.</a:t>
            </a:r>
            <a:endParaRPr lang="en-US" sz="1600" spc="100" dirty="0">
              <a:solidFill>
                <a:schemeClr val="tx1">
                  <a:lumMod val="50000"/>
                </a:schemeClr>
              </a:solidFill>
              <a:latin typeface="Arial"/>
              <a:cs typeface="Arial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US" sz="1600" spc="100" dirty="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rPr>
              <a:t>Chris Johnson, Cancer Data Registry of Idaho</a:t>
            </a:r>
          </a:p>
        </p:txBody>
      </p:sp>
    </p:spTree>
    <p:extLst>
      <p:ext uri="{BB962C8B-B14F-4D97-AF65-F5344CB8AC3E}">
        <p14:creationId xmlns:p14="http://schemas.microsoft.com/office/powerpoint/2010/main" val="2614925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37A7E1F-4F6E-4BD7-B934-16A5409C8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326" y="3653790"/>
            <a:ext cx="2914650" cy="15811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BADBA4-7470-46B4-A45A-CAD540FBB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88" y="287442"/>
            <a:ext cx="6721412" cy="345971"/>
          </a:xfrm>
        </p:spPr>
        <p:txBody>
          <a:bodyPr/>
          <a:lstStyle/>
          <a:p>
            <a:r>
              <a:rPr lang="en-US" dirty="0"/>
              <a:t>Availability and Timeline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A95D2D3-F074-4C49-84AC-1BA17241D794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309196907"/>
              </p:ext>
            </p:extLst>
          </p:nvPr>
        </p:nvGraphicFramePr>
        <p:xfrm>
          <a:off x="965456" y="1076136"/>
          <a:ext cx="6686550" cy="2307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00620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82EB5E-3D10-4B11-B51D-A3798C9FB6C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93776" y="1069975"/>
            <a:ext cx="8167624" cy="3600450"/>
          </a:xfrm>
        </p:spPr>
        <p:txBody>
          <a:bodyPr/>
          <a:lstStyle/>
          <a:p>
            <a:r>
              <a:rPr lang="en-US" dirty="0"/>
              <a:t>CTs are building blocks of important geographic areas, such as</a:t>
            </a:r>
          </a:p>
          <a:p>
            <a:pPr marL="457200" lvl="2"/>
            <a:r>
              <a:rPr lang="en-US" sz="1900" dirty="0"/>
              <a:t>NCI/NAACCR Zone geographies</a:t>
            </a:r>
          </a:p>
          <a:p>
            <a:pPr marL="457200" lvl="2"/>
            <a:r>
              <a:rPr lang="en-US" sz="1900" dirty="0"/>
              <a:t>CDC sub-county geographies</a:t>
            </a:r>
          </a:p>
          <a:p>
            <a:pPr marL="457200" lvl="2"/>
            <a:r>
              <a:rPr lang="en-US" sz="1900" dirty="0"/>
              <a:t>Congressional districts</a:t>
            </a:r>
          </a:p>
          <a:p>
            <a:pPr marL="228600" lvl="2"/>
            <a:endParaRPr lang="en-US" sz="2000" dirty="0"/>
          </a:p>
          <a:p>
            <a:pPr marL="228600" lvl="2"/>
            <a:r>
              <a:rPr lang="en-US" sz="2000" dirty="0"/>
              <a:t>Availability of CT pops enables comparing rates among these areas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A43F49-3E42-4718-A735-FE77EDA45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Important Impacts</a:t>
            </a:r>
          </a:p>
        </p:txBody>
      </p:sp>
    </p:spTree>
    <p:extLst>
      <p:ext uri="{BB962C8B-B14F-4D97-AF65-F5344CB8AC3E}">
        <p14:creationId xmlns:p14="http://schemas.microsoft.com/office/powerpoint/2010/main" val="2983654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4ADD986-FDB0-4D7E-A621-E2A59FDAEF8D}"/>
              </a:ext>
            </a:extLst>
          </p:cNvPr>
          <p:cNvSpPr txBox="1">
            <a:spLocks/>
          </p:cNvSpPr>
          <p:nvPr/>
        </p:nvSpPr>
        <p:spPr bwMode="auto">
          <a:xfrm>
            <a:off x="493776" y="1031875"/>
            <a:ext cx="8165592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defTabSz="457200" rtl="0" eaLnBrk="1" fontAlgn="base" hangingPunct="1">
              <a:spcBef>
                <a:spcPct val="0"/>
              </a:spcBef>
              <a:spcAft>
                <a:spcPts val="1000"/>
              </a:spcAft>
              <a:buClr>
                <a:srgbClr val="E84D4F"/>
              </a:buClr>
              <a:buFont typeface="Wingdings" charset="0"/>
              <a:buChar char="§"/>
              <a:defRPr sz="2000" kern="120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1pPr>
            <a:lvl2pPr marL="457200" indent="-228600" algn="l" defTabSz="457200" rtl="0" eaLnBrk="1" fontAlgn="base" hangingPunct="1">
              <a:spcBef>
                <a:spcPct val="0"/>
              </a:spcBef>
              <a:spcAft>
                <a:spcPts val="1000"/>
              </a:spcAft>
              <a:buClr>
                <a:srgbClr val="E84D4F"/>
              </a:buClr>
              <a:buFont typeface="Wingdings" charset="0"/>
              <a:buChar char="§"/>
              <a:defRPr sz="1900" kern="120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2pPr>
            <a:lvl3pPr marL="685800" indent="-228600" algn="l" defTabSz="457200" rtl="0" eaLnBrk="1" fontAlgn="base" hangingPunct="1">
              <a:spcBef>
                <a:spcPct val="0"/>
              </a:spcBef>
              <a:spcAft>
                <a:spcPts val="1000"/>
              </a:spcAft>
              <a:buClr>
                <a:srgbClr val="E84D4F"/>
              </a:buClr>
              <a:buFont typeface="Wingdings" charset="0"/>
              <a:buChar char="§"/>
              <a:defRPr sz="1800" kern="120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3pPr>
            <a:lvl4pPr marL="914400" indent="-228600" algn="l" defTabSz="457200" rtl="0" eaLnBrk="1" fontAlgn="base" hangingPunct="1">
              <a:spcBef>
                <a:spcPct val="0"/>
              </a:spcBef>
              <a:spcAft>
                <a:spcPts val="1000"/>
              </a:spcAft>
              <a:buClr>
                <a:srgbClr val="E84D4F"/>
              </a:buClr>
              <a:buFont typeface="Wingdings" charset="0"/>
              <a:buChar char="§"/>
              <a:defRPr sz="1700" kern="120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4pPr>
            <a:lvl5pPr marL="1143000" indent="-228600" algn="l" defTabSz="457200" rtl="0" eaLnBrk="1" fontAlgn="base" hangingPunct="1">
              <a:spcBef>
                <a:spcPct val="0"/>
              </a:spcBef>
              <a:spcAft>
                <a:spcPts val="1000"/>
              </a:spcAft>
              <a:buClr>
                <a:srgbClr val="E84D4F"/>
              </a:buClr>
              <a:buFont typeface="Wingdings" charset="0"/>
              <a:buChar char="§"/>
              <a:defRPr sz="1600" kern="1200">
                <a:solidFill>
                  <a:srgbClr val="000000"/>
                </a:solidFill>
                <a:latin typeface="+mn-lt"/>
                <a:ea typeface="ＭＳ Ｐゴシック" charset="0"/>
                <a:cs typeface="SapientCentroSlab-Ligh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Zaria Tatalovich, National Cancer Institute</a:t>
            </a:r>
          </a:p>
          <a:p>
            <a:r>
              <a:rPr lang="en-US" sz="1800" dirty="0"/>
              <a:t>Rocky Feuer, National Cancer Institute</a:t>
            </a:r>
          </a:p>
          <a:p>
            <a:r>
              <a:rPr lang="en-US" sz="1800" dirty="0"/>
              <a:t>Steve Scoppa, Information Management Services (IMS), Inc.</a:t>
            </a:r>
          </a:p>
          <a:p>
            <a:r>
              <a:rPr lang="en-US" sz="1800" dirty="0"/>
              <a:t>Recinda Sherman, NAACCR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CB19ECCA-C91B-48D9-916D-4FBD26A3F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</a:p>
        </p:txBody>
      </p:sp>
    </p:spTree>
    <p:extLst>
      <p:ext uri="{BB962C8B-B14F-4D97-AF65-F5344CB8AC3E}">
        <p14:creationId xmlns:p14="http://schemas.microsoft.com/office/powerpoint/2010/main" val="2710255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639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BBD75-40D4-5348-8C76-AAB1AB5B9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47C1D-59CD-ED48-9ECC-C95695B4BE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Why Census Tract Populations?</a:t>
            </a:r>
          </a:p>
          <a:p>
            <a:r>
              <a:rPr lang="en-US" dirty="0"/>
              <a:t>Background</a:t>
            </a:r>
          </a:p>
          <a:p>
            <a:pPr lvl="1"/>
            <a:r>
              <a:rPr lang="en-US" dirty="0"/>
              <a:t>Desired properties</a:t>
            </a:r>
          </a:p>
          <a:p>
            <a:pPr lvl="1"/>
            <a:r>
              <a:rPr lang="en-US" dirty="0"/>
              <a:t>Previous efforts</a:t>
            </a:r>
          </a:p>
          <a:p>
            <a:r>
              <a:rPr lang="en-US" dirty="0"/>
              <a:t>Challenges and Solutions</a:t>
            </a:r>
          </a:p>
          <a:p>
            <a:r>
              <a:rPr lang="en-US" dirty="0"/>
              <a:t>Availability and Timeline</a:t>
            </a:r>
          </a:p>
        </p:txBody>
      </p:sp>
    </p:spTree>
    <p:extLst>
      <p:ext uri="{BB962C8B-B14F-4D97-AF65-F5344CB8AC3E}">
        <p14:creationId xmlns:p14="http://schemas.microsoft.com/office/powerpoint/2010/main" val="131273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326CD3E-A005-42A2-9CFF-D967681EF3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2996392"/>
            <a:ext cx="3352800" cy="21542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A5C6FB-6511-4CF3-AD8A-4452A9C41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Census Tract (CT) Populations?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34DD2-B9E8-4917-AB2F-2BC9C986595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93776" y="1069975"/>
            <a:ext cx="8294624" cy="3427684"/>
          </a:xfrm>
        </p:spPr>
        <p:txBody>
          <a:bodyPr/>
          <a:lstStyle/>
          <a:p>
            <a:r>
              <a:rPr lang="en-US" dirty="0"/>
              <a:t>Socioeconomic status (SES) is an important source of health inequality</a:t>
            </a:r>
          </a:p>
          <a:p>
            <a:r>
              <a:rPr lang="en-US" dirty="0"/>
              <a:t>Patient SES is generally not available</a:t>
            </a:r>
          </a:p>
          <a:p>
            <a:r>
              <a:rPr lang="en-US" dirty="0"/>
              <a:t>Neighborhood SES (</a:t>
            </a:r>
            <a:r>
              <a:rPr lang="en-US" dirty="0" err="1"/>
              <a:t>nSES</a:t>
            </a:r>
            <a:r>
              <a:rPr lang="en-US" dirty="0"/>
              <a:t>) often serves as proxies or, more importantly, as contextual/environmental risk factors</a:t>
            </a:r>
          </a:p>
          <a:p>
            <a:r>
              <a:rPr lang="en-US" dirty="0"/>
              <a:t>Census tracts are preferred over counties</a:t>
            </a:r>
          </a:p>
          <a:p>
            <a:pPr lvl="1"/>
            <a:r>
              <a:rPr lang="en-US" sz="1600" dirty="0"/>
              <a:t>Small in size (~4000 persons on average)</a:t>
            </a:r>
          </a:p>
          <a:p>
            <a:pPr lvl="1"/>
            <a:r>
              <a:rPr lang="en-US" sz="1600" dirty="0"/>
              <a:t>Similar in size (1200~8000 persons), </a:t>
            </a:r>
          </a:p>
          <a:p>
            <a:pPr lvl="1"/>
            <a:r>
              <a:rPr lang="en-US" sz="1600" dirty="0"/>
              <a:t>Homogenous in population characteristics, </a:t>
            </a:r>
          </a:p>
          <a:p>
            <a:pPr marL="228600" lvl="1" indent="0">
              <a:buNone/>
            </a:pPr>
            <a:r>
              <a:rPr lang="en-US" sz="1600" dirty="0"/>
              <a:t>	SES, and living conditions</a:t>
            </a:r>
          </a:p>
        </p:txBody>
      </p:sp>
    </p:spTree>
    <p:extLst>
      <p:ext uri="{BB962C8B-B14F-4D97-AF65-F5344CB8AC3E}">
        <p14:creationId xmlns:p14="http://schemas.microsoft.com/office/powerpoint/2010/main" val="278340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 descr="Magnifying glass showing decling performance">
            <a:extLst>
              <a:ext uri="{FF2B5EF4-FFF2-40B4-BE49-F238E27FC236}">
                <a16:creationId xmlns:a16="http://schemas.microsoft.com/office/drawing/2014/main" id="{668CE2AC-1726-4E1D-9B64-491F237113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736800" y="1495677"/>
            <a:ext cx="3034073" cy="20222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70FAAA-F1BE-4AD8-BA11-44ACB0612E2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93777" y="1069975"/>
            <a:ext cx="5154548" cy="3600450"/>
          </a:xfrm>
        </p:spPr>
        <p:txBody>
          <a:bodyPr/>
          <a:lstStyle/>
          <a:p>
            <a:r>
              <a:rPr lang="en-US" dirty="0"/>
              <a:t>Cancer surveillance data enhanced with CT pops enables the study of disparities in incidence rate by CT attributes</a:t>
            </a:r>
          </a:p>
          <a:p>
            <a:endParaRPr lang="en-US" dirty="0"/>
          </a:p>
          <a:p>
            <a:r>
              <a:rPr lang="en-US" dirty="0"/>
              <a:t>SEER specialized database with linked SES quintile and rurality variables</a:t>
            </a:r>
          </a:p>
          <a:p>
            <a:endParaRPr lang="en-US" dirty="0"/>
          </a:p>
          <a:p>
            <a:r>
              <a:rPr lang="en-US" dirty="0"/>
              <a:t>NPCR with pre-populated CT poverty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B6DC12-C136-4318-B067-F784EFE36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Enable study of SES Disparities in Cancer Incidence</a:t>
            </a:r>
          </a:p>
        </p:txBody>
      </p:sp>
    </p:spTree>
    <p:extLst>
      <p:ext uri="{BB962C8B-B14F-4D97-AF65-F5344CB8AC3E}">
        <p14:creationId xmlns:p14="http://schemas.microsoft.com/office/powerpoint/2010/main" val="4155880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3C575-7F52-4652-AEC8-7A7875A6D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Desired Data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2B3AF-856A-4D66-90D8-1EFFC7F2681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Single-race compliance</a:t>
            </a:r>
            <a:endParaRPr lang="en-US" sz="2000" dirty="0"/>
          </a:p>
          <a:p>
            <a:pPr marL="228600" lvl="1"/>
            <a:endParaRPr lang="en-US" sz="2000" dirty="0"/>
          </a:p>
          <a:p>
            <a:pPr marL="228600" lvl="1"/>
            <a:r>
              <a:rPr lang="en-US" sz="2000" dirty="0"/>
              <a:t>Match to county-level Vintage populations when aggregated to county</a:t>
            </a:r>
          </a:p>
          <a:p>
            <a:endParaRPr lang="en-US" dirty="0"/>
          </a:p>
          <a:p>
            <a:r>
              <a:rPr lang="en-US" dirty="0"/>
              <a:t>Mid-year (July 1</a:t>
            </a:r>
            <a:r>
              <a:rPr lang="en-US" baseline="30000" dirty="0"/>
              <a:t>st</a:t>
            </a:r>
            <a:r>
              <a:rPr lang="en-US" dirty="0"/>
              <a:t>) pops to approximate yearly average for calculating annual cancer rate</a:t>
            </a:r>
            <a:endParaRPr lang="en-US" sz="2000" dirty="0"/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56778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F0941-718E-4F76-AECA-EEDCC36DB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Known Previous Efforts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73ACDE8-D071-4C6B-BCD4-568813E6597E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4078968449"/>
              </p:ext>
            </p:extLst>
          </p:nvPr>
        </p:nvGraphicFramePr>
        <p:xfrm>
          <a:off x="380618" y="802005"/>
          <a:ext cx="827875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57">
                  <a:extLst>
                    <a:ext uri="{9D8B030D-6E8A-4147-A177-3AD203B41FA5}">
                      <a16:colId xmlns:a16="http://schemas.microsoft.com/office/drawing/2014/main" val="1445646721"/>
                    </a:ext>
                  </a:extLst>
                </a:gridCol>
                <a:gridCol w="957263">
                  <a:extLst>
                    <a:ext uri="{9D8B030D-6E8A-4147-A177-3AD203B41FA5}">
                      <a16:colId xmlns:a16="http://schemas.microsoft.com/office/drawing/2014/main" val="1685026629"/>
                    </a:ext>
                  </a:extLst>
                </a:gridCol>
                <a:gridCol w="814387">
                  <a:extLst>
                    <a:ext uri="{9D8B030D-6E8A-4147-A177-3AD203B41FA5}">
                      <a16:colId xmlns:a16="http://schemas.microsoft.com/office/drawing/2014/main" val="1351524477"/>
                    </a:ext>
                  </a:extLst>
                </a:gridCol>
                <a:gridCol w="1298550">
                  <a:extLst>
                    <a:ext uri="{9D8B030D-6E8A-4147-A177-3AD203B41FA5}">
                      <a16:colId xmlns:a16="http://schemas.microsoft.com/office/drawing/2014/main" val="3466892861"/>
                    </a:ext>
                  </a:extLst>
                </a:gridCol>
                <a:gridCol w="1492275">
                  <a:extLst>
                    <a:ext uri="{9D8B030D-6E8A-4147-A177-3AD203B41FA5}">
                      <a16:colId xmlns:a16="http://schemas.microsoft.com/office/drawing/2014/main" val="2000767218"/>
                    </a:ext>
                  </a:extLst>
                </a:gridCol>
                <a:gridCol w="1261545">
                  <a:extLst>
                    <a:ext uri="{9D8B030D-6E8A-4147-A177-3AD203B41FA5}">
                      <a16:colId xmlns:a16="http://schemas.microsoft.com/office/drawing/2014/main" val="932246807"/>
                    </a:ext>
                  </a:extLst>
                </a:gridCol>
                <a:gridCol w="1320873">
                  <a:extLst>
                    <a:ext uri="{9D8B030D-6E8A-4147-A177-3AD203B41FA5}">
                      <a16:colId xmlns:a16="http://schemas.microsoft.com/office/drawing/2014/main" val="361075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Single-race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July 1</a:t>
                      </a:r>
                      <a:r>
                        <a:rPr lang="en-US" baseline="30000" dirty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Match County Vintage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Geographic Coverage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Period Coverage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Updated Yearly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928028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W&amp;P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by Race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Entire 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1990+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864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NCI/IMS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Entire US exc. Colorado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2000-2015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1527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Idaho Registry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 of Idaho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1990+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558649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4296927-CF41-4850-856C-C3EEAE9C3FB9}"/>
              </a:ext>
            </a:extLst>
          </p:cNvPr>
          <p:cNvSpPr txBox="1"/>
          <p:nvPr/>
        </p:nvSpPr>
        <p:spPr>
          <a:xfrm>
            <a:off x="1395793" y="4083917"/>
            <a:ext cx="7263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Note: All CT populations are stratified by at least five-year age group and gender. </a:t>
            </a:r>
          </a:p>
        </p:txBody>
      </p:sp>
    </p:spTree>
    <p:extLst>
      <p:ext uri="{BB962C8B-B14F-4D97-AF65-F5344CB8AC3E}">
        <p14:creationId xmlns:p14="http://schemas.microsoft.com/office/powerpoint/2010/main" val="3182707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3165489-9A4B-4D49-8096-242CE4D3E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Methodological Challenges</a:t>
            </a:r>
          </a:p>
        </p:txBody>
      </p:sp>
      <p:sp>
        <p:nvSpPr>
          <p:cNvPr id="4" name="Arrow: Left-Right 3">
            <a:extLst>
              <a:ext uri="{FF2B5EF4-FFF2-40B4-BE49-F238E27FC236}">
                <a16:creationId xmlns:a16="http://schemas.microsoft.com/office/drawing/2014/main" id="{DD764869-9C7C-4ADA-995D-1A701712960C}"/>
              </a:ext>
            </a:extLst>
          </p:cNvPr>
          <p:cNvSpPr/>
          <p:nvPr/>
        </p:nvSpPr>
        <p:spPr>
          <a:xfrm>
            <a:off x="1828827" y="1838609"/>
            <a:ext cx="1893659" cy="1116670"/>
          </a:xfrm>
          <a:prstGeom prst="leftRightArrow">
            <a:avLst>
              <a:gd name="adj1" fmla="val 50000"/>
              <a:gd name="adj2" fmla="val 32716"/>
            </a:avLst>
          </a:prstGeom>
          <a:ln>
            <a:solidFill>
              <a:schemeClr val="accent1"/>
            </a:solidFill>
            <a:prstDash val="lgDash"/>
            <a:extLst>
              <a:ext uri="{C807C97D-BFC1-408E-A445-0C87EB9F89A2}">
                <ask:lineSketchStyleProps xmlns:ask="http://schemas.microsoft.com/office/drawing/2018/sketchyshapes" sd="566861043">
                  <a:custGeom>
                    <a:avLst/>
                    <a:gdLst>
                      <a:gd name="connsiteX0" fmla="*/ 0 w 2314578"/>
                      <a:gd name="connsiteY0" fmla="*/ 558335 h 1116670"/>
                      <a:gd name="connsiteX1" fmla="*/ 175358 w 2314578"/>
                      <a:gd name="connsiteY1" fmla="*/ 290334 h 1116670"/>
                      <a:gd name="connsiteX2" fmla="*/ 365330 w 2314578"/>
                      <a:gd name="connsiteY2" fmla="*/ 0 h 1116670"/>
                      <a:gd name="connsiteX3" fmla="*/ 365330 w 2314578"/>
                      <a:gd name="connsiteY3" fmla="*/ 279168 h 1116670"/>
                      <a:gd name="connsiteX4" fmla="*/ 861624 w 2314578"/>
                      <a:gd name="connsiteY4" fmla="*/ 279168 h 1116670"/>
                      <a:gd name="connsiteX5" fmla="*/ 1373758 w 2314578"/>
                      <a:gd name="connsiteY5" fmla="*/ 279168 h 1116670"/>
                      <a:gd name="connsiteX6" fmla="*/ 1949248 w 2314578"/>
                      <a:gd name="connsiteY6" fmla="*/ 279168 h 1116670"/>
                      <a:gd name="connsiteX7" fmla="*/ 1949248 w 2314578"/>
                      <a:gd name="connsiteY7" fmla="*/ 0 h 1116670"/>
                      <a:gd name="connsiteX8" fmla="*/ 2135566 w 2314578"/>
                      <a:gd name="connsiteY8" fmla="*/ 284751 h 1116670"/>
                      <a:gd name="connsiteX9" fmla="*/ 2314578 w 2314578"/>
                      <a:gd name="connsiteY9" fmla="*/ 558335 h 1116670"/>
                      <a:gd name="connsiteX10" fmla="*/ 2124606 w 2314578"/>
                      <a:gd name="connsiteY10" fmla="*/ 848669 h 1116670"/>
                      <a:gd name="connsiteX11" fmla="*/ 1949248 w 2314578"/>
                      <a:gd name="connsiteY11" fmla="*/ 1116670 h 1116670"/>
                      <a:gd name="connsiteX12" fmla="*/ 1949248 w 2314578"/>
                      <a:gd name="connsiteY12" fmla="*/ 837503 h 1116670"/>
                      <a:gd name="connsiteX13" fmla="*/ 1389597 w 2314578"/>
                      <a:gd name="connsiteY13" fmla="*/ 837503 h 1116670"/>
                      <a:gd name="connsiteX14" fmla="*/ 877463 w 2314578"/>
                      <a:gd name="connsiteY14" fmla="*/ 837503 h 1116670"/>
                      <a:gd name="connsiteX15" fmla="*/ 365330 w 2314578"/>
                      <a:gd name="connsiteY15" fmla="*/ 837503 h 1116670"/>
                      <a:gd name="connsiteX16" fmla="*/ 365330 w 2314578"/>
                      <a:gd name="connsiteY16" fmla="*/ 1116670 h 1116670"/>
                      <a:gd name="connsiteX17" fmla="*/ 186318 w 2314578"/>
                      <a:gd name="connsiteY17" fmla="*/ 843086 h 1116670"/>
                      <a:gd name="connsiteX18" fmla="*/ 0 w 2314578"/>
                      <a:gd name="connsiteY18" fmla="*/ 558335 h 11166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2314578" h="1116670" fill="none" extrusionOk="0">
                        <a:moveTo>
                          <a:pt x="0" y="558335"/>
                        </a:moveTo>
                        <a:cubicBezTo>
                          <a:pt x="37304" y="443990"/>
                          <a:pt x="145189" y="379721"/>
                          <a:pt x="175358" y="290334"/>
                        </a:cubicBezTo>
                        <a:cubicBezTo>
                          <a:pt x="205528" y="200947"/>
                          <a:pt x="342643" y="89749"/>
                          <a:pt x="365330" y="0"/>
                        </a:cubicBezTo>
                        <a:cubicBezTo>
                          <a:pt x="379385" y="118299"/>
                          <a:pt x="336767" y="168559"/>
                          <a:pt x="365330" y="279168"/>
                        </a:cubicBezTo>
                        <a:cubicBezTo>
                          <a:pt x="604014" y="248270"/>
                          <a:pt x="708818" y="321137"/>
                          <a:pt x="861624" y="279168"/>
                        </a:cubicBezTo>
                        <a:cubicBezTo>
                          <a:pt x="1014430" y="237199"/>
                          <a:pt x="1139949" y="337133"/>
                          <a:pt x="1373758" y="279168"/>
                        </a:cubicBezTo>
                        <a:cubicBezTo>
                          <a:pt x="1607567" y="221203"/>
                          <a:pt x="1788005" y="316038"/>
                          <a:pt x="1949248" y="279168"/>
                        </a:cubicBezTo>
                        <a:cubicBezTo>
                          <a:pt x="1945788" y="182732"/>
                          <a:pt x="1969042" y="70328"/>
                          <a:pt x="1949248" y="0"/>
                        </a:cubicBezTo>
                        <a:cubicBezTo>
                          <a:pt x="2005808" y="63188"/>
                          <a:pt x="2050516" y="187907"/>
                          <a:pt x="2135566" y="284751"/>
                        </a:cubicBezTo>
                        <a:cubicBezTo>
                          <a:pt x="2220616" y="381595"/>
                          <a:pt x="2226623" y="457395"/>
                          <a:pt x="2314578" y="558335"/>
                        </a:cubicBezTo>
                        <a:cubicBezTo>
                          <a:pt x="2263969" y="657389"/>
                          <a:pt x="2154113" y="759879"/>
                          <a:pt x="2124606" y="848669"/>
                        </a:cubicBezTo>
                        <a:cubicBezTo>
                          <a:pt x="2095099" y="937459"/>
                          <a:pt x="1990624" y="1002697"/>
                          <a:pt x="1949248" y="1116670"/>
                        </a:cubicBezTo>
                        <a:cubicBezTo>
                          <a:pt x="1925481" y="1043250"/>
                          <a:pt x="1960471" y="963427"/>
                          <a:pt x="1949248" y="837503"/>
                        </a:cubicBezTo>
                        <a:cubicBezTo>
                          <a:pt x="1805202" y="877911"/>
                          <a:pt x="1645692" y="811506"/>
                          <a:pt x="1389597" y="837503"/>
                        </a:cubicBezTo>
                        <a:cubicBezTo>
                          <a:pt x="1133502" y="863500"/>
                          <a:pt x="1129536" y="809704"/>
                          <a:pt x="877463" y="837503"/>
                        </a:cubicBezTo>
                        <a:cubicBezTo>
                          <a:pt x="625390" y="865302"/>
                          <a:pt x="608467" y="817461"/>
                          <a:pt x="365330" y="837503"/>
                        </a:cubicBezTo>
                        <a:cubicBezTo>
                          <a:pt x="392585" y="948185"/>
                          <a:pt x="336820" y="1012466"/>
                          <a:pt x="365330" y="1116670"/>
                        </a:cubicBezTo>
                        <a:cubicBezTo>
                          <a:pt x="277695" y="992372"/>
                          <a:pt x="241552" y="918223"/>
                          <a:pt x="186318" y="843086"/>
                        </a:cubicBezTo>
                        <a:cubicBezTo>
                          <a:pt x="131084" y="767949"/>
                          <a:pt x="70277" y="604142"/>
                          <a:pt x="0" y="558335"/>
                        </a:cubicBezTo>
                        <a:close/>
                      </a:path>
                      <a:path w="2314578" h="1116670" stroke="0" extrusionOk="0">
                        <a:moveTo>
                          <a:pt x="0" y="558335"/>
                        </a:moveTo>
                        <a:cubicBezTo>
                          <a:pt x="59705" y="425101"/>
                          <a:pt x="92450" y="431035"/>
                          <a:pt x="171705" y="295918"/>
                        </a:cubicBezTo>
                        <a:cubicBezTo>
                          <a:pt x="250959" y="160801"/>
                          <a:pt x="333935" y="107001"/>
                          <a:pt x="365330" y="0"/>
                        </a:cubicBezTo>
                        <a:cubicBezTo>
                          <a:pt x="379052" y="133995"/>
                          <a:pt x="341865" y="221560"/>
                          <a:pt x="365330" y="279168"/>
                        </a:cubicBezTo>
                        <a:cubicBezTo>
                          <a:pt x="479285" y="273199"/>
                          <a:pt x="697229" y="295541"/>
                          <a:pt x="909142" y="279168"/>
                        </a:cubicBezTo>
                        <a:cubicBezTo>
                          <a:pt x="1121055" y="262795"/>
                          <a:pt x="1290200" y="339541"/>
                          <a:pt x="1468793" y="279168"/>
                        </a:cubicBezTo>
                        <a:cubicBezTo>
                          <a:pt x="1647386" y="218795"/>
                          <a:pt x="1738418" y="336565"/>
                          <a:pt x="1949248" y="279168"/>
                        </a:cubicBezTo>
                        <a:cubicBezTo>
                          <a:pt x="1932923" y="195802"/>
                          <a:pt x="1974084" y="131726"/>
                          <a:pt x="1949248" y="0"/>
                        </a:cubicBezTo>
                        <a:cubicBezTo>
                          <a:pt x="2036452" y="88069"/>
                          <a:pt x="2043892" y="187471"/>
                          <a:pt x="2139220" y="290334"/>
                        </a:cubicBezTo>
                        <a:cubicBezTo>
                          <a:pt x="2234548" y="393197"/>
                          <a:pt x="2210471" y="461913"/>
                          <a:pt x="2314578" y="558335"/>
                        </a:cubicBezTo>
                        <a:cubicBezTo>
                          <a:pt x="2277830" y="649789"/>
                          <a:pt x="2181249" y="727783"/>
                          <a:pt x="2131913" y="837503"/>
                        </a:cubicBezTo>
                        <a:cubicBezTo>
                          <a:pt x="2082577" y="947223"/>
                          <a:pt x="1997727" y="1005263"/>
                          <a:pt x="1949248" y="1116670"/>
                        </a:cubicBezTo>
                        <a:cubicBezTo>
                          <a:pt x="1945897" y="1021684"/>
                          <a:pt x="1972449" y="966685"/>
                          <a:pt x="1949248" y="837503"/>
                        </a:cubicBezTo>
                        <a:cubicBezTo>
                          <a:pt x="1755747" y="868856"/>
                          <a:pt x="1593017" y="785449"/>
                          <a:pt x="1452954" y="837503"/>
                        </a:cubicBezTo>
                        <a:cubicBezTo>
                          <a:pt x="1312891" y="889557"/>
                          <a:pt x="1070375" y="789480"/>
                          <a:pt x="909142" y="837503"/>
                        </a:cubicBezTo>
                        <a:cubicBezTo>
                          <a:pt x="747909" y="885526"/>
                          <a:pt x="585146" y="827957"/>
                          <a:pt x="365330" y="837503"/>
                        </a:cubicBezTo>
                        <a:cubicBezTo>
                          <a:pt x="369294" y="895879"/>
                          <a:pt x="362673" y="991437"/>
                          <a:pt x="365330" y="1116670"/>
                        </a:cubicBezTo>
                        <a:cubicBezTo>
                          <a:pt x="319791" y="1063615"/>
                          <a:pt x="225555" y="897154"/>
                          <a:pt x="182665" y="837503"/>
                        </a:cubicBezTo>
                        <a:cubicBezTo>
                          <a:pt x="139775" y="777852"/>
                          <a:pt x="102687" y="684432"/>
                          <a:pt x="0" y="558335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Intercensal</a:t>
            </a:r>
          </a:p>
          <a:p>
            <a:pPr algn="ctr"/>
            <a:r>
              <a:rPr lang="en-US" sz="1400" dirty="0"/>
              <a:t>2001-2009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FBBBD59-E855-44DE-8639-4FC0BD8D5F9F}"/>
              </a:ext>
            </a:extLst>
          </p:cNvPr>
          <p:cNvSpPr/>
          <p:nvPr/>
        </p:nvSpPr>
        <p:spPr>
          <a:xfrm>
            <a:off x="310176" y="1750360"/>
            <a:ext cx="1419233" cy="12404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2000 Census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April 1</a:t>
            </a:r>
            <a:r>
              <a:rPr lang="en-US" sz="1400" baseline="30000" dirty="0"/>
              <a:t>st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Multi-race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2000 Geo.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E84F369-C335-4800-AEC2-DAF849350346}"/>
              </a:ext>
            </a:extLst>
          </p:cNvPr>
          <p:cNvSpPr/>
          <p:nvPr/>
        </p:nvSpPr>
        <p:spPr>
          <a:xfrm>
            <a:off x="3821904" y="1776696"/>
            <a:ext cx="1500192" cy="1240496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2010 Census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April 1</a:t>
            </a:r>
            <a:r>
              <a:rPr lang="en-US" sz="1400" baseline="30000" dirty="0"/>
              <a:t>st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Multi-race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2010 Geo.</a:t>
            </a:r>
            <a:endParaRPr lang="en-US" dirty="0"/>
          </a:p>
        </p:txBody>
      </p:sp>
      <p:sp>
        <p:nvSpPr>
          <p:cNvPr id="14" name="Arrow: Striped Right 13">
            <a:extLst>
              <a:ext uri="{FF2B5EF4-FFF2-40B4-BE49-F238E27FC236}">
                <a16:creationId xmlns:a16="http://schemas.microsoft.com/office/drawing/2014/main" id="{3C29D83B-1E54-4F9D-B8A4-B5D92F037CC4}"/>
              </a:ext>
            </a:extLst>
          </p:cNvPr>
          <p:cNvSpPr/>
          <p:nvPr/>
        </p:nvSpPr>
        <p:spPr>
          <a:xfrm>
            <a:off x="5438797" y="1847850"/>
            <a:ext cx="1576365" cy="1143006"/>
          </a:xfrm>
          <a:prstGeom prst="stripedRightArrow">
            <a:avLst/>
          </a:prstGeom>
          <a:ln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Postcensal</a:t>
            </a:r>
          </a:p>
          <a:p>
            <a:pPr algn="ctr"/>
            <a:r>
              <a:rPr lang="en-US" sz="1400" dirty="0">
                <a:solidFill>
                  <a:schemeClr val="dk1"/>
                </a:solidFill>
              </a:rPr>
              <a:t>2011+</a:t>
            </a:r>
            <a:endParaRPr lang="en-US" sz="1400" dirty="0"/>
          </a:p>
        </p:txBody>
      </p:sp>
      <p:sp>
        <p:nvSpPr>
          <p:cNvPr id="27" name="Flowchart: Process 26">
            <a:extLst>
              <a:ext uri="{FF2B5EF4-FFF2-40B4-BE49-F238E27FC236}">
                <a16:creationId xmlns:a16="http://schemas.microsoft.com/office/drawing/2014/main" id="{66558E58-2147-4713-9DA8-EFF69034EE2D}"/>
              </a:ext>
            </a:extLst>
          </p:cNvPr>
          <p:cNvSpPr/>
          <p:nvPr/>
        </p:nvSpPr>
        <p:spPr>
          <a:xfrm>
            <a:off x="1185863" y="3486149"/>
            <a:ext cx="3095625" cy="557213"/>
          </a:xfrm>
          <a:prstGeom prst="flowChartProcess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A Geographic Relationship that maps 2000 CTs with 2010 CTs</a:t>
            </a:r>
          </a:p>
        </p:txBody>
      </p:sp>
      <p:sp>
        <p:nvSpPr>
          <p:cNvPr id="35" name="Left Brace 34">
            <a:extLst>
              <a:ext uri="{FF2B5EF4-FFF2-40B4-BE49-F238E27FC236}">
                <a16:creationId xmlns:a16="http://schemas.microsoft.com/office/drawing/2014/main" id="{040520B4-4329-459E-BE0E-016E23DCB6B0}"/>
              </a:ext>
            </a:extLst>
          </p:cNvPr>
          <p:cNvSpPr/>
          <p:nvPr/>
        </p:nvSpPr>
        <p:spPr>
          <a:xfrm rot="16200000">
            <a:off x="2599101" y="2294885"/>
            <a:ext cx="317395" cy="205677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16CF5922-05A2-4BD3-9469-BF5E5532EEA3}"/>
              </a:ext>
            </a:extLst>
          </p:cNvPr>
          <p:cNvGrpSpPr/>
          <p:nvPr/>
        </p:nvGrpSpPr>
        <p:grpSpPr>
          <a:xfrm>
            <a:off x="819149" y="863056"/>
            <a:ext cx="5776914" cy="782656"/>
            <a:chOff x="957262" y="846658"/>
            <a:chExt cx="3748087" cy="782656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3CD9ECA-2C97-444E-AF6B-495A29D9A14E}"/>
                </a:ext>
              </a:extLst>
            </p:cNvPr>
            <p:cNvSpPr txBox="1"/>
            <p:nvPr/>
          </p:nvSpPr>
          <p:spPr>
            <a:xfrm>
              <a:off x="1442243" y="846658"/>
              <a:ext cx="312975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n-cs"/>
                </a:rPr>
                <a:t>Bridging Multi-race to Single-race</a:t>
              </a:r>
            </a:p>
            <a:p>
              <a:pPr marL="342900" indent="-342900">
                <a:buAutoNum type="arabicPeriod"/>
              </a:pPr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n-cs"/>
                </a:rPr>
                <a:t>Bridging April 1</a:t>
              </a:r>
              <a:r>
                <a:rPr lang="en-US" sz="1400" baseline="30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n-cs"/>
                </a:rPr>
                <a:t>st</a:t>
              </a:r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n-cs"/>
                </a:rPr>
                <a:t> to July 1</a:t>
              </a:r>
              <a:r>
                <a:rPr lang="en-US" sz="1400" baseline="30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n-cs"/>
                </a:rPr>
                <a:t>st</a:t>
              </a:r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n-cs"/>
                </a:rPr>
                <a:t> Vintage Pops</a:t>
              </a:r>
            </a:p>
          </p:txBody>
        </p:sp>
        <p:sp>
          <p:nvSpPr>
            <p:cNvPr id="63" name="Left Brace 62">
              <a:extLst>
                <a:ext uri="{FF2B5EF4-FFF2-40B4-BE49-F238E27FC236}">
                  <a16:creationId xmlns:a16="http://schemas.microsoft.com/office/drawing/2014/main" id="{E0BC9571-FF19-400B-9718-F6017B2A15F0}"/>
                </a:ext>
              </a:extLst>
            </p:cNvPr>
            <p:cNvSpPr/>
            <p:nvPr/>
          </p:nvSpPr>
          <p:spPr>
            <a:xfrm rot="5400000">
              <a:off x="2709099" y="-366937"/>
              <a:ext cx="244414" cy="3748087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72529DC3-124C-4506-A83B-1FB635992BD5}"/>
              </a:ext>
            </a:extLst>
          </p:cNvPr>
          <p:cNvGrpSpPr/>
          <p:nvPr/>
        </p:nvGrpSpPr>
        <p:grpSpPr>
          <a:xfrm>
            <a:off x="4862511" y="1052632"/>
            <a:ext cx="4071939" cy="3227812"/>
            <a:chOff x="4862511" y="1052632"/>
            <a:chExt cx="4071939" cy="3227812"/>
          </a:xfrm>
        </p:grpSpPr>
        <p:sp>
          <p:nvSpPr>
            <p:cNvPr id="38" name="Flowchart: Process 37">
              <a:extLst>
                <a:ext uri="{FF2B5EF4-FFF2-40B4-BE49-F238E27FC236}">
                  <a16:creationId xmlns:a16="http://schemas.microsoft.com/office/drawing/2014/main" id="{385763D8-DE29-4CE8-93E6-F84D8A7095F8}"/>
                </a:ext>
              </a:extLst>
            </p:cNvPr>
            <p:cNvSpPr/>
            <p:nvPr/>
          </p:nvSpPr>
          <p:spPr>
            <a:xfrm>
              <a:off x="4862511" y="3422650"/>
              <a:ext cx="3887783" cy="857794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AutoNum type="arabicPeriod"/>
              </a:pPr>
              <a:r>
                <a:rPr lang="en-US" dirty="0">
                  <a:solidFill>
                    <a:schemeClr val="tx1"/>
                  </a:solidFill>
                  <a:latin typeface="Calibri" charset="0"/>
                  <a:ea typeface="ＭＳ Ｐゴシック" charset="0"/>
                </a:rPr>
                <a:t>Forecasting future years</a:t>
              </a:r>
            </a:p>
            <a:p>
              <a:pPr marL="342900" indent="-342900">
                <a:buAutoNum type="arabicPeriod"/>
              </a:pPr>
              <a:r>
                <a:rPr lang="en-US" dirty="0">
                  <a:solidFill>
                    <a:schemeClr val="tx1"/>
                  </a:solidFill>
                  <a:latin typeface="Calibri" charset="0"/>
                  <a:ea typeface="ＭＳ Ｐゴシック" charset="0"/>
                </a:rPr>
                <a:t>Capture areas with rapid changing populations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DD7768E8-FE97-4892-B21C-F709BABE3B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47646" y="2960341"/>
              <a:ext cx="0" cy="31625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DCE50F73-471E-433D-AB30-33806D57526C}"/>
                </a:ext>
              </a:extLst>
            </p:cNvPr>
            <p:cNvGrpSpPr/>
            <p:nvPr/>
          </p:nvGrpSpPr>
          <p:grpSpPr>
            <a:xfrm>
              <a:off x="6991349" y="1052632"/>
              <a:ext cx="1943101" cy="1902647"/>
              <a:chOff x="6991349" y="1052632"/>
              <a:chExt cx="1943101" cy="1902647"/>
            </a:xfrm>
          </p:grpSpPr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4376DCC8-2012-453F-8240-831A85D98CBB}"/>
                  </a:ext>
                </a:extLst>
              </p:cNvPr>
              <p:cNvSpPr/>
              <p:nvPr/>
            </p:nvSpPr>
            <p:spPr>
              <a:xfrm>
                <a:off x="7074693" y="1714783"/>
                <a:ext cx="1776414" cy="1240496"/>
              </a:xfrm>
              <a:prstGeom prst="roundRect">
                <a:avLst/>
              </a:prstGeom>
              <a:noFill/>
              <a:ln>
                <a:solidFill>
                  <a:srgbClr val="000000"/>
                </a:solidFill>
                <a:prstDash val="lgDash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</a:rPr>
                  <a:t>Differential Private 2020 Census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sz="1400" dirty="0">
                    <a:solidFill>
                      <a:schemeClr val="tx1"/>
                    </a:solidFill>
                  </a:rPr>
                  <a:t>April 1</a:t>
                </a:r>
                <a:r>
                  <a:rPr lang="en-US" sz="1400" baseline="30000" dirty="0">
                    <a:solidFill>
                      <a:schemeClr val="tx1"/>
                    </a:solidFill>
                  </a:rPr>
                  <a:t>st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sz="1400" dirty="0">
                    <a:solidFill>
                      <a:schemeClr val="tx1"/>
                    </a:solidFill>
                  </a:rPr>
                  <a:t>Multi-race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sz="1400" dirty="0">
                    <a:solidFill>
                      <a:schemeClr val="tx1"/>
                    </a:solidFill>
                  </a:rPr>
                  <a:t>2020 Geo.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0A852639-472E-4D9B-B9EE-6FB01998D18C}"/>
                  </a:ext>
                </a:extLst>
              </p:cNvPr>
              <p:cNvSpPr/>
              <p:nvPr/>
            </p:nvSpPr>
            <p:spPr>
              <a:xfrm>
                <a:off x="6991349" y="1052632"/>
                <a:ext cx="1943101" cy="59307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Not Released Yet</a:t>
                </a: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197107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4" grpId="0" animBg="1"/>
      <p:bldP spid="27" grpId="0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3165489-9A4B-4D49-8096-242CE4D3E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204" y="215024"/>
            <a:ext cx="8165592" cy="317395"/>
          </a:xfrm>
        </p:spPr>
        <p:txBody>
          <a:bodyPr/>
          <a:lstStyle/>
          <a:p>
            <a:r>
              <a:rPr lang="en-US" dirty="0"/>
              <a:t>Solutions from this Collaborative Effort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664BE71-7FE7-4557-9E6F-C3057787E970}"/>
              </a:ext>
            </a:extLst>
          </p:cNvPr>
          <p:cNvGrpSpPr/>
          <p:nvPr/>
        </p:nvGrpSpPr>
        <p:grpSpPr>
          <a:xfrm>
            <a:off x="310176" y="1750360"/>
            <a:ext cx="6704986" cy="1266832"/>
            <a:chOff x="310176" y="1750360"/>
            <a:chExt cx="6704986" cy="1266832"/>
          </a:xfrm>
        </p:grpSpPr>
        <p:sp>
          <p:nvSpPr>
            <p:cNvPr id="4" name="Arrow: Left-Right 3">
              <a:extLst>
                <a:ext uri="{FF2B5EF4-FFF2-40B4-BE49-F238E27FC236}">
                  <a16:creationId xmlns:a16="http://schemas.microsoft.com/office/drawing/2014/main" id="{DD764869-9C7C-4ADA-995D-1A701712960C}"/>
                </a:ext>
              </a:extLst>
            </p:cNvPr>
            <p:cNvSpPr/>
            <p:nvPr/>
          </p:nvSpPr>
          <p:spPr>
            <a:xfrm>
              <a:off x="1828827" y="1838609"/>
              <a:ext cx="1893659" cy="1116670"/>
            </a:xfrm>
            <a:prstGeom prst="leftRightArrow">
              <a:avLst>
                <a:gd name="adj1" fmla="val 50000"/>
                <a:gd name="adj2" fmla="val 32716"/>
              </a:avLst>
            </a:prstGeom>
            <a:ln>
              <a:solidFill>
                <a:schemeClr val="accent1"/>
              </a:solidFill>
              <a:prstDash val="lgDash"/>
              <a:extLst>
                <a:ext uri="{C807C97D-BFC1-408E-A445-0C87EB9F89A2}">
                  <ask:lineSketchStyleProps xmlns:ask="http://schemas.microsoft.com/office/drawing/2018/sketchyshapes" sd="566861043">
                    <a:custGeom>
                      <a:avLst/>
                      <a:gdLst>
                        <a:gd name="connsiteX0" fmla="*/ 0 w 2314578"/>
                        <a:gd name="connsiteY0" fmla="*/ 558335 h 1116670"/>
                        <a:gd name="connsiteX1" fmla="*/ 175358 w 2314578"/>
                        <a:gd name="connsiteY1" fmla="*/ 290334 h 1116670"/>
                        <a:gd name="connsiteX2" fmla="*/ 365330 w 2314578"/>
                        <a:gd name="connsiteY2" fmla="*/ 0 h 1116670"/>
                        <a:gd name="connsiteX3" fmla="*/ 365330 w 2314578"/>
                        <a:gd name="connsiteY3" fmla="*/ 279168 h 1116670"/>
                        <a:gd name="connsiteX4" fmla="*/ 861624 w 2314578"/>
                        <a:gd name="connsiteY4" fmla="*/ 279168 h 1116670"/>
                        <a:gd name="connsiteX5" fmla="*/ 1373758 w 2314578"/>
                        <a:gd name="connsiteY5" fmla="*/ 279168 h 1116670"/>
                        <a:gd name="connsiteX6" fmla="*/ 1949248 w 2314578"/>
                        <a:gd name="connsiteY6" fmla="*/ 279168 h 1116670"/>
                        <a:gd name="connsiteX7" fmla="*/ 1949248 w 2314578"/>
                        <a:gd name="connsiteY7" fmla="*/ 0 h 1116670"/>
                        <a:gd name="connsiteX8" fmla="*/ 2135566 w 2314578"/>
                        <a:gd name="connsiteY8" fmla="*/ 284751 h 1116670"/>
                        <a:gd name="connsiteX9" fmla="*/ 2314578 w 2314578"/>
                        <a:gd name="connsiteY9" fmla="*/ 558335 h 1116670"/>
                        <a:gd name="connsiteX10" fmla="*/ 2124606 w 2314578"/>
                        <a:gd name="connsiteY10" fmla="*/ 848669 h 1116670"/>
                        <a:gd name="connsiteX11" fmla="*/ 1949248 w 2314578"/>
                        <a:gd name="connsiteY11" fmla="*/ 1116670 h 1116670"/>
                        <a:gd name="connsiteX12" fmla="*/ 1949248 w 2314578"/>
                        <a:gd name="connsiteY12" fmla="*/ 837503 h 1116670"/>
                        <a:gd name="connsiteX13" fmla="*/ 1389597 w 2314578"/>
                        <a:gd name="connsiteY13" fmla="*/ 837503 h 1116670"/>
                        <a:gd name="connsiteX14" fmla="*/ 877463 w 2314578"/>
                        <a:gd name="connsiteY14" fmla="*/ 837503 h 1116670"/>
                        <a:gd name="connsiteX15" fmla="*/ 365330 w 2314578"/>
                        <a:gd name="connsiteY15" fmla="*/ 837503 h 1116670"/>
                        <a:gd name="connsiteX16" fmla="*/ 365330 w 2314578"/>
                        <a:gd name="connsiteY16" fmla="*/ 1116670 h 1116670"/>
                        <a:gd name="connsiteX17" fmla="*/ 186318 w 2314578"/>
                        <a:gd name="connsiteY17" fmla="*/ 843086 h 1116670"/>
                        <a:gd name="connsiteX18" fmla="*/ 0 w 2314578"/>
                        <a:gd name="connsiteY18" fmla="*/ 558335 h 111667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</a:cxnLst>
                      <a:rect l="l" t="t" r="r" b="b"/>
                      <a:pathLst>
                        <a:path w="2314578" h="1116670" fill="none" extrusionOk="0">
                          <a:moveTo>
                            <a:pt x="0" y="558335"/>
                          </a:moveTo>
                          <a:cubicBezTo>
                            <a:pt x="37304" y="443990"/>
                            <a:pt x="145189" y="379721"/>
                            <a:pt x="175358" y="290334"/>
                          </a:cubicBezTo>
                          <a:cubicBezTo>
                            <a:pt x="205528" y="200947"/>
                            <a:pt x="342643" y="89749"/>
                            <a:pt x="365330" y="0"/>
                          </a:cubicBezTo>
                          <a:cubicBezTo>
                            <a:pt x="379385" y="118299"/>
                            <a:pt x="336767" y="168559"/>
                            <a:pt x="365330" y="279168"/>
                          </a:cubicBezTo>
                          <a:cubicBezTo>
                            <a:pt x="604014" y="248270"/>
                            <a:pt x="708818" y="321137"/>
                            <a:pt x="861624" y="279168"/>
                          </a:cubicBezTo>
                          <a:cubicBezTo>
                            <a:pt x="1014430" y="237199"/>
                            <a:pt x="1139949" y="337133"/>
                            <a:pt x="1373758" y="279168"/>
                          </a:cubicBezTo>
                          <a:cubicBezTo>
                            <a:pt x="1607567" y="221203"/>
                            <a:pt x="1788005" y="316038"/>
                            <a:pt x="1949248" y="279168"/>
                          </a:cubicBezTo>
                          <a:cubicBezTo>
                            <a:pt x="1945788" y="182732"/>
                            <a:pt x="1969042" y="70328"/>
                            <a:pt x="1949248" y="0"/>
                          </a:cubicBezTo>
                          <a:cubicBezTo>
                            <a:pt x="2005808" y="63188"/>
                            <a:pt x="2050516" y="187907"/>
                            <a:pt x="2135566" y="284751"/>
                          </a:cubicBezTo>
                          <a:cubicBezTo>
                            <a:pt x="2220616" y="381595"/>
                            <a:pt x="2226623" y="457395"/>
                            <a:pt x="2314578" y="558335"/>
                          </a:cubicBezTo>
                          <a:cubicBezTo>
                            <a:pt x="2263969" y="657389"/>
                            <a:pt x="2154113" y="759879"/>
                            <a:pt x="2124606" y="848669"/>
                          </a:cubicBezTo>
                          <a:cubicBezTo>
                            <a:pt x="2095099" y="937459"/>
                            <a:pt x="1990624" y="1002697"/>
                            <a:pt x="1949248" y="1116670"/>
                          </a:cubicBezTo>
                          <a:cubicBezTo>
                            <a:pt x="1925481" y="1043250"/>
                            <a:pt x="1960471" y="963427"/>
                            <a:pt x="1949248" y="837503"/>
                          </a:cubicBezTo>
                          <a:cubicBezTo>
                            <a:pt x="1805202" y="877911"/>
                            <a:pt x="1645692" y="811506"/>
                            <a:pt x="1389597" y="837503"/>
                          </a:cubicBezTo>
                          <a:cubicBezTo>
                            <a:pt x="1133502" y="863500"/>
                            <a:pt x="1129536" y="809704"/>
                            <a:pt x="877463" y="837503"/>
                          </a:cubicBezTo>
                          <a:cubicBezTo>
                            <a:pt x="625390" y="865302"/>
                            <a:pt x="608467" y="817461"/>
                            <a:pt x="365330" y="837503"/>
                          </a:cubicBezTo>
                          <a:cubicBezTo>
                            <a:pt x="392585" y="948185"/>
                            <a:pt x="336820" y="1012466"/>
                            <a:pt x="365330" y="1116670"/>
                          </a:cubicBezTo>
                          <a:cubicBezTo>
                            <a:pt x="277695" y="992372"/>
                            <a:pt x="241552" y="918223"/>
                            <a:pt x="186318" y="843086"/>
                          </a:cubicBezTo>
                          <a:cubicBezTo>
                            <a:pt x="131084" y="767949"/>
                            <a:pt x="70277" y="604142"/>
                            <a:pt x="0" y="558335"/>
                          </a:cubicBezTo>
                          <a:close/>
                        </a:path>
                        <a:path w="2314578" h="1116670" stroke="0" extrusionOk="0">
                          <a:moveTo>
                            <a:pt x="0" y="558335"/>
                          </a:moveTo>
                          <a:cubicBezTo>
                            <a:pt x="59705" y="425101"/>
                            <a:pt x="92450" y="431035"/>
                            <a:pt x="171705" y="295918"/>
                          </a:cubicBezTo>
                          <a:cubicBezTo>
                            <a:pt x="250959" y="160801"/>
                            <a:pt x="333935" y="107001"/>
                            <a:pt x="365330" y="0"/>
                          </a:cubicBezTo>
                          <a:cubicBezTo>
                            <a:pt x="379052" y="133995"/>
                            <a:pt x="341865" y="221560"/>
                            <a:pt x="365330" y="279168"/>
                          </a:cubicBezTo>
                          <a:cubicBezTo>
                            <a:pt x="479285" y="273199"/>
                            <a:pt x="697229" y="295541"/>
                            <a:pt x="909142" y="279168"/>
                          </a:cubicBezTo>
                          <a:cubicBezTo>
                            <a:pt x="1121055" y="262795"/>
                            <a:pt x="1290200" y="339541"/>
                            <a:pt x="1468793" y="279168"/>
                          </a:cubicBezTo>
                          <a:cubicBezTo>
                            <a:pt x="1647386" y="218795"/>
                            <a:pt x="1738418" y="336565"/>
                            <a:pt x="1949248" y="279168"/>
                          </a:cubicBezTo>
                          <a:cubicBezTo>
                            <a:pt x="1932923" y="195802"/>
                            <a:pt x="1974084" y="131726"/>
                            <a:pt x="1949248" y="0"/>
                          </a:cubicBezTo>
                          <a:cubicBezTo>
                            <a:pt x="2036452" y="88069"/>
                            <a:pt x="2043892" y="187471"/>
                            <a:pt x="2139220" y="290334"/>
                          </a:cubicBezTo>
                          <a:cubicBezTo>
                            <a:pt x="2234548" y="393197"/>
                            <a:pt x="2210471" y="461913"/>
                            <a:pt x="2314578" y="558335"/>
                          </a:cubicBezTo>
                          <a:cubicBezTo>
                            <a:pt x="2277830" y="649789"/>
                            <a:pt x="2181249" y="727783"/>
                            <a:pt x="2131913" y="837503"/>
                          </a:cubicBezTo>
                          <a:cubicBezTo>
                            <a:pt x="2082577" y="947223"/>
                            <a:pt x="1997727" y="1005263"/>
                            <a:pt x="1949248" y="1116670"/>
                          </a:cubicBezTo>
                          <a:cubicBezTo>
                            <a:pt x="1945897" y="1021684"/>
                            <a:pt x="1972449" y="966685"/>
                            <a:pt x="1949248" y="837503"/>
                          </a:cubicBezTo>
                          <a:cubicBezTo>
                            <a:pt x="1755747" y="868856"/>
                            <a:pt x="1593017" y="785449"/>
                            <a:pt x="1452954" y="837503"/>
                          </a:cubicBezTo>
                          <a:cubicBezTo>
                            <a:pt x="1312891" y="889557"/>
                            <a:pt x="1070375" y="789480"/>
                            <a:pt x="909142" y="837503"/>
                          </a:cubicBezTo>
                          <a:cubicBezTo>
                            <a:pt x="747909" y="885526"/>
                            <a:pt x="585146" y="827957"/>
                            <a:pt x="365330" y="837503"/>
                          </a:cubicBezTo>
                          <a:cubicBezTo>
                            <a:pt x="369294" y="895879"/>
                            <a:pt x="362673" y="991437"/>
                            <a:pt x="365330" y="1116670"/>
                          </a:cubicBezTo>
                          <a:cubicBezTo>
                            <a:pt x="319791" y="1063615"/>
                            <a:pt x="225555" y="897154"/>
                            <a:pt x="182665" y="837503"/>
                          </a:cubicBezTo>
                          <a:cubicBezTo>
                            <a:pt x="139775" y="777852"/>
                            <a:pt x="102687" y="684432"/>
                            <a:pt x="0" y="558335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Intercensal</a:t>
              </a:r>
            </a:p>
            <a:p>
              <a:pPr algn="ctr"/>
              <a:r>
                <a:rPr lang="en-US" sz="1400" dirty="0"/>
                <a:t>2001-2009 </a:t>
              </a: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CFBBBD59-E855-44DE-8639-4FC0BD8D5F9F}"/>
                </a:ext>
              </a:extLst>
            </p:cNvPr>
            <p:cNvSpPr/>
            <p:nvPr/>
          </p:nvSpPr>
          <p:spPr>
            <a:xfrm>
              <a:off x="310176" y="1750360"/>
              <a:ext cx="1419233" cy="124049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2000 Census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400" dirty="0"/>
                <a:t>April 1</a:t>
              </a:r>
              <a:r>
                <a:rPr lang="en-US" sz="1400" baseline="30000" dirty="0"/>
                <a:t>st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400" dirty="0"/>
                <a:t>Multi-race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400" dirty="0"/>
                <a:t>2000 Geo.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2E84F369-C335-4800-AEC2-DAF849350346}"/>
                </a:ext>
              </a:extLst>
            </p:cNvPr>
            <p:cNvSpPr/>
            <p:nvPr/>
          </p:nvSpPr>
          <p:spPr>
            <a:xfrm>
              <a:off x="3821904" y="1776696"/>
              <a:ext cx="1500192" cy="1240496"/>
            </a:xfrm>
            <a:prstGeom prst="round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2010 Census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400" dirty="0"/>
                <a:t>April 1</a:t>
              </a:r>
              <a:r>
                <a:rPr lang="en-US" sz="1400" baseline="30000" dirty="0"/>
                <a:t>st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400" dirty="0"/>
                <a:t>Multi-race</a:t>
              </a:r>
            </a:p>
            <a:p>
              <a:pPr marL="285750" indent="-285750">
                <a:buFont typeface="Wingdings" panose="05000000000000000000" pitchFamily="2" charset="2"/>
                <a:buChar char="§"/>
              </a:pPr>
              <a:r>
                <a:rPr lang="en-US" sz="1400" dirty="0"/>
                <a:t>2010 Geo.</a:t>
              </a:r>
              <a:endParaRPr lang="en-US" dirty="0"/>
            </a:p>
          </p:txBody>
        </p:sp>
        <p:sp>
          <p:nvSpPr>
            <p:cNvPr id="14" name="Arrow: Striped Right 13">
              <a:extLst>
                <a:ext uri="{FF2B5EF4-FFF2-40B4-BE49-F238E27FC236}">
                  <a16:creationId xmlns:a16="http://schemas.microsoft.com/office/drawing/2014/main" id="{3C29D83B-1E54-4F9D-B8A4-B5D92F037CC4}"/>
                </a:ext>
              </a:extLst>
            </p:cNvPr>
            <p:cNvSpPr/>
            <p:nvPr/>
          </p:nvSpPr>
          <p:spPr>
            <a:xfrm>
              <a:off x="5438797" y="1847850"/>
              <a:ext cx="1576365" cy="1143006"/>
            </a:xfrm>
            <a:prstGeom prst="stripedRightArrow">
              <a:avLst/>
            </a:prstGeom>
            <a:ln>
              <a:prstDash val="lg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dk1"/>
                  </a:solidFill>
                </a:rPr>
                <a:t>Postcensal</a:t>
              </a:r>
            </a:p>
            <a:p>
              <a:pPr algn="ctr"/>
              <a:r>
                <a:rPr lang="en-US" sz="1400" dirty="0">
                  <a:solidFill>
                    <a:schemeClr val="dk1"/>
                  </a:solidFill>
                </a:rPr>
                <a:t>2011+</a:t>
              </a:r>
              <a:endParaRPr lang="en-US" sz="1400" dirty="0"/>
            </a:p>
          </p:txBody>
        </p:sp>
      </p:grpSp>
      <p:sp>
        <p:nvSpPr>
          <p:cNvPr id="38" name="Flowchart: Process 37">
            <a:extLst>
              <a:ext uri="{FF2B5EF4-FFF2-40B4-BE49-F238E27FC236}">
                <a16:creationId xmlns:a16="http://schemas.microsoft.com/office/drawing/2014/main" id="{385763D8-DE29-4CE8-93E6-F84D8A7095F8}"/>
              </a:ext>
            </a:extLst>
          </p:cNvPr>
          <p:cNvSpPr/>
          <p:nvPr/>
        </p:nvSpPr>
        <p:spPr>
          <a:xfrm>
            <a:off x="4782173" y="3403239"/>
            <a:ext cx="3595062" cy="1240496"/>
          </a:xfrm>
          <a:prstGeom prst="flowChartProcess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Use ACS to identify counties with rapid pop changes for 2006+</a:t>
            </a:r>
          </a:p>
          <a:p>
            <a:pPr marL="342900" indent="-342900"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A theory-driven </a:t>
            </a:r>
            <a:r>
              <a:rPr lang="en-US" sz="1400" b="1" i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demographic forecast model</a:t>
            </a:r>
            <a:r>
              <a:rPr lang="en-US" sz="1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for stable counties </a:t>
            </a:r>
          </a:p>
          <a:p>
            <a:pPr marL="342900" indent="-342900"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A </a:t>
            </a:r>
            <a:r>
              <a:rPr lang="en-US" sz="1400" b="1" i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lagged regression method </a:t>
            </a:r>
            <a:r>
              <a:rPr lang="en-US" sz="1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to predict pops for counties with rapid change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D7768E8-FE97-4892-B21C-F709BABE3BE2}"/>
              </a:ext>
            </a:extLst>
          </p:cNvPr>
          <p:cNvCxnSpPr>
            <a:cxnSpLocks/>
          </p:cNvCxnSpPr>
          <p:nvPr/>
        </p:nvCxnSpPr>
        <p:spPr>
          <a:xfrm flipV="1">
            <a:off x="6247646" y="2960341"/>
            <a:ext cx="0" cy="3162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5C1E0708-8674-43F5-9AB3-943D46530A8A}"/>
              </a:ext>
            </a:extLst>
          </p:cNvPr>
          <p:cNvGrpSpPr/>
          <p:nvPr/>
        </p:nvGrpSpPr>
        <p:grpSpPr>
          <a:xfrm>
            <a:off x="137204" y="3164575"/>
            <a:ext cx="4096660" cy="1940825"/>
            <a:chOff x="137204" y="3164575"/>
            <a:chExt cx="4096660" cy="1940825"/>
          </a:xfrm>
        </p:grpSpPr>
        <p:sp>
          <p:nvSpPr>
            <p:cNvPr id="27" name="Flowchart: Process 26">
              <a:extLst>
                <a:ext uri="{FF2B5EF4-FFF2-40B4-BE49-F238E27FC236}">
                  <a16:creationId xmlns:a16="http://schemas.microsoft.com/office/drawing/2014/main" id="{66558E58-2147-4713-9DA8-EFF69034EE2D}"/>
                </a:ext>
              </a:extLst>
            </p:cNvPr>
            <p:cNvSpPr/>
            <p:nvPr/>
          </p:nvSpPr>
          <p:spPr>
            <a:xfrm>
              <a:off x="1181102" y="3595099"/>
              <a:ext cx="3052762" cy="794295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alibri" charset="0"/>
                  <a:ea typeface="ＭＳ Ｐゴシック" charset="0"/>
                </a:rPr>
                <a:t>An IPUMS-based** granular crosswalk that map 2000 census to 2010 census geography by age and gender</a:t>
              </a:r>
            </a:p>
          </p:txBody>
        </p:sp>
        <p:sp>
          <p:nvSpPr>
            <p:cNvPr id="35" name="Left Brace 34">
              <a:extLst>
                <a:ext uri="{FF2B5EF4-FFF2-40B4-BE49-F238E27FC236}">
                  <a16:creationId xmlns:a16="http://schemas.microsoft.com/office/drawing/2014/main" id="{040520B4-4329-459E-BE0E-016E23DCB6B0}"/>
                </a:ext>
              </a:extLst>
            </p:cNvPr>
            <p:cNvSpPr/>
            <p:nvPr/>
          </p:nvSpPr>
          <p:spPr>
            <a:xfrm rot="16200000">
              <a:off x="2599101" y="2294885"/>
              <a:ext cx="317395" cy="2056776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397F6CE-D509-41C4-9E3D-3341180DB257}"/>
                </a:ext>
              </a:extLst>
            </p:cNvPr>
            <p:cNvSpPr/>
            <p:nvPr/>
          </p:nvSpPr>
          <p:spPr>
            <a:xfrm>
              <a:off x="137204" y="4643735"/>
              <a:ext cx="399664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/>
                <a:t>**IPUMS=University of Minnesota’s Integrated Public Use Microdata Series (IPUMS) USA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16CF5922-05A2-4BD3-9469-BF5E5532EEA3}"/>
              </a:ext>
            </a:extLst>
          </p:cNvPr>
          <p:cNvGrpSpPr/>
          <p:nvPr/>
        </p:nvGrpSpPr>
        <p:grpSpPr>
          <a:xfrm>
            <a:off x="652481" y="523339"/>
            <a:ext cx="6362681" cy="1182887"/>
            <a:chOff x="957262" y="384279"/>
            <a:chExt cx="3748087" cy="1245035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3CD9ECA-2C97-444E-AF6B-495A29D9A14E}"/>
                </a:ext>
              </a:extLst>
            </p:cNvPr>
            <p:cNvSpPr txBox="1"/>
            <p:nvPr/>
          </p:nvSpPr>
          <p:spPr>
            <a:xfrm>
              <a:off x="1364044" y="384279"/>
              <a:ext cx="3032260" cy="10042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eriod"/>
              </a:pPr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n-cs"/>
                </a:rPr>
                <a:t>Race bridging: A raking algorithm to explicitly distribute 1) 2+ races and 2) other-race-alone to one of the single races *</a:t>
              </a:r>
            </a:p>
            <a:p>
              <a:pPr marL="342900" indent="-342900">
                <a:buAutoNum type="arabicPeriod"/>
              </a:pPr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n-cs"/>
                </a:rPr>
                <a:t>April 1</a:t>
              </a:r>
              <a:r>
                <a:rPr lang="en-US" sz="1400" baseline="30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n-cs"/>
                </a:rPr>
                <a:t>st</a:t>
              </a:r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n-cs"/>
                </a:rPr>
                <a:t> to July 1</a:t>
              </a:r>
              <a:r>
                <a:rPr lang="en-US" sz="1400" baseline="30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n-cs"/>
                </a:rPr>
                <a:t>st</a:t>
              </a:r>
              <a:r>
                <a:rPr lang="en-US" sz="1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+mn-cs"/>
                </a:rPr>
                <a:t>: calibrate the residual difference to match Vintage county pops</a:t>
              </a:r>
            </a:p>
          </p:txBody>
        </p:sp>
        <p:sp>
          <p:nvSpPr>
            <p:cNvPr id="63" name="Left Brace 62">
              <a:extLst>
                <a:ext uri="{FF2B5EF4-FFF2-40B4-BE49-F238E27FC236}">
                  <a16:creationId xmlns:a16="http://schemas.microsoft.com/office/drawing/2014/main" id="{E0BC9571-FF19-400B-9718-F6017B2A15F0}"/>
                </a:ext>
              </a:extLst>
            </p:cNvPr>
            <p:cNvSpPr/>
            <p:nvPr/>
          </p:nvSpPr>
          <p:spPr>
            <a:xfrm rot="5400000">
              <a:off x="2709099" y="-366937"/>
              <a:ext cx="244414" cy="3748087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3F2DCDB-42C5-4AA5-8BEB-CD7D26C29435}"/>
              </a:ext>
            </a:extLst>
          </p:cNvPr>
          <p:cNvSpPr txBox="1"/>
          <p:nvPr/>
        </p:nvSpPr>
        <p:spPr>
          <a:xfrm>
            <a:off x="6786183" y="691934"/>
            <a:ext cx="1981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Hispanic is for all race combined, thus not impacted by race-bridging.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263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563A271A-FA93-4FC4-9D2A-D12209672F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591" y="0"/>
            <a:ext cx="2362199" cy="23621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5601F7B-4D44-47C9-83AB-7AE30C437E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243" y="420624"/>
            <a:ext cx="6114257" cy="3998977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1600" dirty="0"/>
              <a:t>This novel hybrid approach draw rich knowledge and experiences from previous efforts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1600" dirty="0"/>
              <a:t>A collaborative development by public and private partners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1600" dirty="0"/>
              <a:t>Capitalize on high quality official data sources, i.e., Decennial Census, ACS, Census/NCHS Vintage, and IPUMS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1600" dirty="0"/>
              <a:t>All methods are tested using CT data from California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1600" dirty="0"/>
              <a:t>NCI awarded a contract to W&amp;P to produce updated CT populations using this new approach for all US 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00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22.5|9.6|9.1|12.2|15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1.5|20|0.5|21.9"/>
</p:tagLst>
</file>

<file path=ppt/theme/theme1.xml><?xml version="1.0" encoding="utf-8"?>
<a:theme xmlns:a="http://schemas.openxmlformats.org/drawingml/2006/main" name="NCI PPT Template 16x9 WHITE">
  <a:themeElements>
    <a:clrScheme name="NCI Colors Theme">
      <a:dk1>
        <a:srgbClr val="606060"/>
      </a:dk1>
      <a:lt1>
        <a:srgbClr val="FFFFFF"/>
      </a:lt1>
      <a:dk2>
        <a:srgbClr val="BB0E3D"/>
      </a:dk2>
      <a:lt2>
        <a:srgbClr val="FFFFFF"/>
      </a:lt2>
      <a:accent1>
        <a:srgbClr val="BB0E3D"/>
      </a:accent1>
      <a:accent2>
        <a:srgbClr val="606060"/>
      </a:accent2>
      <a:accent3>
        <a:srgbClr val="123E57"/>
      </a:accent3>
      <a:accent4>
        <a:srgbClr val="2A71A5"/>
      </a:accent4>
      <a:accent5>
        <a:srgbClr val="178DA9"/>
      </a:accent5>
      <a:accent6>
        <a:srgbClr val="009999"/>
      </a:accent6>
      <a:hlink>
        <a:srgbClr val="3F54C9"/>
      </a:hlink>
      <a:folHlink>
        <a:srgbClr val="606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100C7699C73A498CB057F667D9CD99" ma:contentTypeVersion="11" ma:contentTypeDescription="Create a new document." ma:contentTypeScope="" ma:versionID="c39806ea1b7df5c0d5b4a51da8cada60">
  <xsd:schema xmlns:xsd="http://www.w3.org/2001/XMLSchema" xmlns:xs="http://www.w3.org/2001/XMLSchema" xmlns:p="http://schemas.microsoft.com/office/2006/metadata/properties" xmlns:ns3="0b516ab0-04e4-4c88-99cd-523706b96b1a" xmlns:ns4="589fc4a7-9825-4918-b2d3-6237c872ffbf" targetNamespace="http://schemas.microsoft.com/office/2006/metadata/properties" ma:root="true" ma:fieldsID="7d9746a55fab844e3f9c9cbec131710d" ns3:_="" ns4:_="">
    <xsd:import namespace="0b516ab0-04e4-4c88-99cd-523706b96b1a"/>
    <xsd:import namespace="589fc4a7-9825-4918-b2d3-6237c872ffb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516ab0-04e4-4c88-99cd-523706b96b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9fc4a7-9825-4918-b2d3-6237c872ffb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CC0C9A-B5EF-44AE-B524-36DC812441CB}">
  <ds:schemaRefs>
    <ds:schemaRef ds:uri="http://schemas.microsoft.com/office/2006/documentManagement/types"/>
    <ds:schemaRef ds:uri="http://purl.org/dc/elements/1.1/"/>
    <ds:schemaRef ds:uri="0b516ab0-04e4-4c88-99cd-523706b96b1a"/>
    <ds:schemaRef ds:uri="http://schemas.microsoft.com/office/2006/metadata/properties"/>
    <ds:schemaRef ds:uri="http://schemas.microsoft.com/office/infopath/2007/PartnerControls"/>
    <ds:schemaRef ds:uri="589fc4a7-9825-4918-b2d3-6237c872ffbf"/>
    <ds:schemaRef ds:uri="http://schemas.openxmlformats.org/package/2006/metadata/core-properties"/>
    <ds:schemaRef ds:uri="http://www.w3.org/XML/1998/namespac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FEBD738-FE2F-4781-93C1-4D1CF11C9D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3D4A09-A81F-4A72-8D9C-47F73A9B97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516ab0-04e4-4c88-99cd-523706b96b1a"/>
    <ds:schemaRef ds:uri="589fc4a7-9825-4918-b2d3-6237c872ff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4421</TotalTime>
  <Words>681</Words>
  <Application>Microsoft Office PowerPoint</Application>
  <PresentationFormat>On-screen Show (16:9)</PresentationFormat>
  <Paragraphs>140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SapientCentroSlab-Light</vt:lpstr>
      <vt:lpstr>Arial</vt:lpstr>
      <vt:lpstr>Calibri</vt:lpstr>
      <vt:lpstr>Wingdings</vt:lpstr>
      <vt:lpstr>NCI PPT Template 16x9 WHITE</vt:lpstr>
      <vt:lpstr>Tackling the Intractable Problem of Tract-level Analysis: Methodology for Novel Census Tract Populations </vt:lpstr>
      <vt:lpstr>Agenda</vt:lpstr>
      <vt:lpstr>Why Census Tract (CT) Populations?</vt:lpstr>
      <vt:lpstr>Enable study of SES Disparities in Cancer Incidence</vt:lpstr>
      <vt:lpstr>Desired Data Properties</vt:lpstr>
      <vt:lpstr>Known Previous Efforts</vt:lpstr>
      <vt:lpstr>Methodological Challenges</vt:lpstr>
      <vt:lpstr>Solutions from this Collaborative Effort</vt:lpstr>
      <vt:lpstr>PowerPoint Presentation</vt:lpstr>
      <vt:lpstr>Availability and Timeline</vt:lpstr>
      <vt:lpstr>Other Important Impacts</vt:lpstr>
      <vt:lpstr>Acknowledgments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 the Campaign</dc:title>
  <dc:creator>Kellie Mullen</dc:creator>
  <cp:lastModifiedBy>Yu, Mandi (NIH/NCI) [E]</cp:lastModifiedBy>
  <cp:revision>154</cp:revision>
  <dcterms:created xsi:type="dcterms:W3CDTF">2020-08-28T10:11:17Z</dcterms:created>
  <dcterms:modified xsi:type="dcterms:W3CDTF">2022-04-20T18:42:04Z</dcterms:modified>
</cp:coreProperties>
</file>