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1" r:id="rId9"/>
    <p:sldId id="271" r:id="rId10"/>
    <p:sldId id="278" r:id="rId11"/>
    <p:sldId id="263" r:id="rId12"/>
    <p:sldId id="266" r:id="rId13"/>
    <p:sldId id="267" r:id="rId14"/>
    <p:sldId id="272" r:id="rId15"/>
    <p:sldId id="279" r:id="rId16"/>
    <p:sldId id="264" r:id="rId17"/>
    <p:sldId id="268" r:id="rId18"/>
    <p:sldId id="282" r:id="rId19"/>
    <p:sldId id="273" r:id="rId20"/>
    <p:sldId id="265" r:id="rId21"/>
    <p:sldId id="28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81" autoAdjust="0"/>
    <p:restoredTop sz="94660"/>
  </p:normalViewPr>
  <p:slideViewPr>
    <p:cSldViewPr snapToGrid="0">
      <p:cViewPr>
        <p:scale>
          <a:sx n="124" d="100"/>
          <a:sy n="124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5257800"/>
            <a:ext cx="12191999" cy="16002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101" y="5547143"/>
            <a:ext cx="1069733" cy="10215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6143"/>
            <a:ext cx="12191999" cy="30062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object 3"/>
          <p:cNvSpPr>
            <a:spLocks noChangeAspect="1"/>
          </p:cNvSpPr>
          <p:nvPr/>
        </p:nvSpPr>
        <p:spPr>
          <a:xfrm>
            <a:off x="5370592" y="5417044"/>
            <a:ext cx="1450811" cy="1316200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51" b="89202" l="9375" r="90179">
                          <a14:foregroundMark x1="54911" y1="33803" x2="54911" y2="33803"/>
                          <a14:foregroundMark x1="54464" y1="8920" x2="54464" y2="8920"/>
                          <a14:foregroundMark x1="54018" y1="88263" x2="54018" y2="88263"/>
                          <a14:foregroundMark x1="90179" y1="51643" x2="90179" y2="516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754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5" y="5725682"/>
            <a:ext cx="2801938" cy="6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0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B"/>
                </a:solidFill>
                <a:latin typeface="+mj-lt"/>
              </a:defRPr>
            </a:lvl1pPr>
          </a:lstStyle>
          <a:p>
            <a:fld id="{C369B4B7-D6E0-4149-B171-8478BE036A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bject 3"/>
          <p:cNvSpPr>
            <a:spLocks noChangeAspect="1"/>
          </p:cNvSpPr>
          <p:nvPr/>
        </p:nvSpPr>
        <p:spPr>
          <a:xfrm>
            <a:off x="104051" y="5443079"/>
            <a:ext cx="1295559" cy="117535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51" b="89202" l="9375" r="90179">
                          <a14:foregroundMark x1="54911" y1="33803" x2="54911" y2="33803"/>
                          <a14:foregroundMark x1="54464" y1="8920" x2="54464" y2="8920"/>
                          <a14:foregroundMark x1="54018" y1="88263" x2="54018" y2="88263"/>
                          <a14:foregroundMark x1="90179" y1="51643" x2="90179" y2="516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7540" dirty="0"/>
          </a:p>
        </p:txBody>
      </p:sp>
    </p:spTree>
    <p:extLst>
      <p:ext uri="{BB962C8B-B14F-4D97-AF65-F5344CB8AC3E}">
        <p14:creationId xmlns:p14="http://schemas.microsoft.com/office/powerpoint/2010/main" val="37224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752ED-9BB4-4B4B-B258-473724672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bject 3"/>
          <p:cNvSpPr>
            <a:spLocks noChangeAspect="1"/>
          </p:cNvSpPr>
          <p:nvPr/>
        </p:nvSpPr>
        <p:spPr>
          <a:xfrm>
            <a:off x="104051" y="5443079"/>
            <a:ext cx="1295559" cy="117535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51" b="89202" l="9375" r="90179">
                          <a14:foregroundMark x1="54911" y1="33803" x2="54911" y2="33803"/>
                          <a14:foregroundMark x1="54464" y1="8920" x2="54464" y2="8920"/>
                          <a14:foregroundMark x1="54018" y1="88263" x2="54018" y2="88263"/>
                          <a14:foregroundMark x1="90179" y1="51643" x2="90179" y2="516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7540" dirty="0"/>
          </a:p>
        </p:txBody>
      </p:sp>
    </p:spTree>
    <p:extLst>
      <p:ext uri="{BB962C8B-B14F-4D97-AF65-F5344CB8AC3E}">
        <p14:creationId xmlns:p14="http://schemas.microsoft.com/office/powerpoint/2010/main" val="125061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pe Styl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181" y="435186"/>
            <a:ext cx="10972800" cy="123754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– Calibri Light 40pt, </a:t>
            </a:r>
            <a:br>
              <a:rPr lang="en-US" dirty="0"/>
            </a:br>
            <a:r>
              <a:rPr lang="en-US" dirty="0"/>
              <a:t>Use Title Case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09600" y="1791811"/>
            <a:ext cx="10970381" cy="438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Slide Subtitle – Calibri Light 20pt, Use Title Case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07181" y="2343748"/>
            <a:ext cx="10972800" cy="446285"/>
          </a:xfrm>
          <a:prstGeom prst="rect">
            <a:avLst/>
          </a:prstGeom>
        </p:spPr>
        <p:txBody>
          <a:bodyPr lIns="65311" tIns="65311" rIns="65311" bIns="65311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baseline="0">
                <a:latin typeface="+mj-lt"/>
              </a:defRPr>
            </a:lvl1pPr>
            <a:lvl2pPr algn="l">
              <a:buNone/>
              <a:defRPr>
                <a:latin typeface="+mn-lt"/>
              </a:defRPr>
            </a:lvl2pPr>
            <a:lvl3pPr algn="l">
              <a:buNone/>
              <a:defRPr>
                <a:latin typeface="+mn-lt"/>
              </a:defRPr>
            </a:lvl3pPr>
            <a:lvl4pPr algn="l">
              <a:buNone/>
              <a:defRPr>
                <a:latin typeface="+mn-lt"/>
              </a:defRPr>
            </a:lvl4pPr>
            <a:lvl5pPr algn="l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Graphic Title – Calibri 14pt Bold, Use Title Case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7181" y="2756669"/>
            <a:ext cx="10972800" cy="339349"/>
          </a:xfrm>
          <a:prstGeom prst="rect">
            <a:avLst/>
          </a:prstGeom>
        </p:spPr>
        <p:txBody>
          <a:bodyPr lIns="65311" rIns="65311">
            <a:noAutofit/>
          </a:bodyPr>
          <a:lstStyle>
            <a:lvl1pPr marL="0" indent="0" algn="ctr">
              <a:spcBef>
                <a:spcPts val="0"/>
              </a:spcBef>
              <a:buNone/>
              <a:defRPr sz="1300" i="1">
                <a:latin typeface="+mj-lt"/>
              </a:defRPr>
            </a:lvl1pPr>
            <a:lvl2pPr algn="ctr">
              <a:buNone/>
              <a:defRPr i="0"/>
            </a:lvl2pPr>
            <a:lvl3pPr algn="ctr">
              <a:buNone/>
              <a:defRPr i="0"/>
            </a:lvl3pPr>
            <a:lvl4pPr algn="ctr">
              <a:buNone/>
              <a:defRPr i="0"/>
            </a:lvl4pPr>
            <a:lvl5pPr algn="ctr">
              <a:buNone/>
              <a:defRPr i="0"/>
            </a:lvl5pPr>
          </a:lstStyle>
          <a:p>
            <a:pPr lvl="0"/>
            <a:r>
              <a:rPr lang="en-US" dirty="0"/>
              <a:t>Graphic Subtitle – Calibri Light 13pt Italic, Use Title Case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6557376"/>
            <a:ext cx="12191999" cy="300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752ED-9BB4-4B4B-B258-473724672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3"/>
          <p:cNvSpPr>
            <a:spLocks noChangeAspect="1"/>
          </p:cNvSpPr>
          <p:nvPr/>
        </p:nvSpPr>
        <p:spPr>
          <a:xfrm>
            <a:off x="104051" y="5443079"/>
            <a:ext cx="1295559" cy="117535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51" b="89202" l="9375" r="90179">
                          <a14:foregroundMark x1="54911" y1="33803" x2="54911" y2="33803"/>
                          <a14:foregroundMark x1="54464" y1="8920" x2="54464" y2="8920"/>
                          <a14:foregroundMark x1="54018" y1="88263" x2="54018" y2="88263"/>
                          <a14:foregroundMark x1="90179" y1="51643" x2="90179" y2="516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7540" dirty="0"/>
          </a:p>
        </p:txBody>
      </p:sp>
    </p:spTree>
    <p:extLst>
      <p:ext uri="{BB962C8B-B14F-4D97-AF65-F5344CB8AC3E}">
        <p14:creationId xmlns:p14="http://schemas.microsoft.com/office/powerpoint/2010/main" val="297538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697"/>
            <a:ext cx="10515600" cy="108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7878"/>
            <a:ext cx="10515600" cy="4587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752ED-9BB4-4B4B-B258-4737246723BF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" name="object 3"/>
          <p:cNvSpPr>
            <a:spLocks noChangeAspect="1"/>
          </p:cNvSpPr>
          <p:nvPr/>
        </p:nvSpPr>
        <p:spPr>
          <a:xfrm>
            <a:off x="104051" y="5443079"/>
            <a:ext cx="1295559" cy="117535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51" b="89202" l="9375" r="90179">
                          <a14:foregroundMark x1="54911" y1="33803" x2="54911" y2="33803"/>
                          <a14:foregroundMark x1="54464" y1="8920" x2="54464" y2="8920"/>
                          <a14:foregroundMark x1="54018" y1="88263" x2="54018" y2="88263"/>
                          <a14:foregroundMark x1="90179" y1="51643" x2="90179" y2="516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7540" dirty="0"/>
          </a:p>
        </p:txBody>
      </p:sp>
    </p:spTree>
    <p:extLst>
      <p:ext uri="{BB962C8B-B14F-4D97-AF65-F5344CB8AC3E}">
        <p14:creationId xmlns:p14="http://schemas.microsoft.com/office/powerpoint/2010/main" val="123752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752ED-9BB4-4B4B-B258-4737246723BF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372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2854"/>
            <a:ext cx="5181600" cy="45541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2854"/>
            <a:ext cx="5181600" cy="45541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B"/>
                </a:solidFill>
                <a:latin typeface="+mn-lt"/>
              </a:defRPr>
            </a:lvl1pPr>
          </a:lstStyle>
          <a:p>
            <a:fld id="{C369B4B7-D6E0-4149-B171-8478BE036A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bject 3"/>
          <p:cNvSpPr>
            <a:spLocks noChangeAspect="1"/>
          </p:cNvSpPr>
          <p:nvPr/>
        </p:nvSpPr>
        <p:spPr>
          <a:xfrm>
            <a:off x="104051" y="5443079"/>
            <a:ext cx="1295559" cy="117535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51" b="89202" l="9375" r="90179">
                          <a14:foregroundMark x1="54911" y1="33803" x2="54911" y2="33803"/>
                          <a14:foregroundMark x1="54464" y1="8920" x2="54464" y2="8920"/>
                          <a14:foregroundMark x1="54018" y1="88263" x2="54018" y2="88263"/>
                          <a14:foregroundMark x1="90179" y1="51643" x2="90179" y2="516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7540" dirty="0"/>
          </a:p>
        </p:txBody>
      </p:sp>
    </p:spTree>
    <p:extLst>
      <p:ext uri="{BB962C8B-B14F-4D97-AF65-F5344CB8AC3E}">
        <p14:creationId xmlns:p14="http://schemas.microsoft.com/office/powerpoint/2010/main" val="406847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B"/>
                </a:solidFill>
                <a:latin typeface="+mn-lt"/>
              </a:defRPr>
            </a:lvl1pPr>
          </a:lstStyle>
          <a:p>
            <a:fld id="{C369B4B7-D6E0-4149-B171-8478BE036A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3"/>
          <p:cNvSpPr>
            <a:spLocks noChangeAspect="1"/>
          </p:cNvSpPr>
          <p:nvPr/>
        </p:nvSpPr>
        <p:spPr>
          <a:xfrm>
            <a:off x="104051" y="5443079"/>
            <a:ext cx="1295559" cy="117535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51" b="89202" l="9375" r="90179">
                          <a14:foregroundMark x1="54911" y1="33803" x2="54911" y2="33803"/>
                          <a14:foregroundMark x1="54464" y1="8920" x2="54464" y2="8920"/>
                          <a14:foregroundMark x1="54018" y1="88263" x2="54018" y2="88263"/>
                          <a14:foregroundMark x1="90179" y1="51643" x2="90179" y2="516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7540" dirty="0"/>
          </a:p>
        </p:txBody>
      </p:sp>
    </p:spTree>
    <p:extLst>
      <p:ext uri="{BB962C8B-B14F-4D97-AF65-F5344CB8AC3E}">
        <p14:creationId xmlns:p14="http://schemas.microsoft.com/office/powerpoint/2010/main" val="333504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B"/>
                </a:solidFill>
                <a:latin typeface="+mn-lt"/>
              </a:defRPr>
            </a:lvl1pPr>
          </a:lstStyle>
          <a:p>
            <a:fld id="{C369B4B7-D6E0-4149-B171-8478BE036A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object 3"/>
          <p:cNvSpPr>
            <a:spLocks noChangeAspect="1"/>
          </p:cNvSpPr>
          <p:nvPr/>
        </p:nvSpPr>
        <p:spPr>
          <a:xfrm>
            <a:off x="104051" y="5443079"/>
            <a:ext cx="1295559" cy="117535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51" b="89202" l="9375" r="90179">
                          <a14:foregroundMark x1="54911" y1="33803" x2="54911" y2="33803"/>
                          <a14:foregroundMark x1="54464" y1="8920" x2="54464" y2="8920"/>
                          <a14:foregroundMark x1="54018" y1="88263" x2="54018" y2="88263"/>
                          <a14:foregroundMark x1="90179" y1="51643" x2="90179" y2="516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7540" dirty="0"/>
          </a:p>
        </p:txBody>
      </p:sp>
    </p:spTree>
    <p:extLst>
      <p:ext uri="{BB962C8B-B14F-4D97-AF65-F5344CB8AC3E}">
        <p14:creationId xmlns:p14="http://schemas.microsoft.com/office/powerpoint/2010/main" val="251031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B"/>
                </a:solidFill>
                <a:latin typeface="+mn-lt"/>
              </a:defRPr>
            </a:lvl1pPr>
          </a:lstStyle>
          <a:p>
            <a:fld id="{C369B4B7-D6E0-4149-B171-8478BE036A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object 3"/>
          <p:cNvSpPr>
            <a:spLocks noChangeAspect="1"/>
          </p:cNvSpPr>
          <p:nvPr/>
        </p:nvSpPr>
        <p:spPr>
          <a:xfrm>
            <a:off x="104051" y="5443079"/>
            <a:ext cx="1295559" cy="117535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51" b="89202" l="9375" r="90179">
                          <a14:foregroundMark x1="54911" y1="33803" x2="54911" y2="33803"/>
                          <a14:foregroundMark x1="54464" y1="8920" x2="54464" y2="8920"/>
                          <a14:foregroundMark x1="54018" y1="88263" x2="54018" y2="88263"/>
                          <a14:foregroundMark x1="90179" y1="51643" x2="90179" y2="516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7540" dirty="0"/>
          </a:p>
        </p:txBody>
      </p:sp>
    </p:spTree>
    <p:extLst>
      <p:ext uri="{BB962C8B-B14F-4D97-AF65-F5344CB8AC3E}">
        <p14:creationId xmlns:p14="http://schemas.microsoft.com/office/powerpoint/2010/main" val="215573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B"/>
                </a:solidFill>
                <a:latin typeface="+mn-lt"/>
              </a:defRPr>
            </a:lvl1pPr>
          </a:lstStyle>
          <a:p>
            <a:fld id="{C369B4B7-D6E0-4149-B171-8478BE036A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bject 3"/>
          <p:cNvSpPr>
            <a:spLocks noChangeAspect="1"/>
          </p:cNvSpPr>
          <p:nvPr/>
        </p:nvSpPr>
        <p:spPr>
          <a:xfrm>
            <a:off x="104051" y="5443079"/>
            <a:ext cx="1295559" cy="117535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51" b="89202" l="9375" r="90179">
                          <a14:foregroundMark x1="54911" y1="33803" x2="54911" y2="33803"/>
                          <a14:foregroundMark x1="54464" y1="8920" x2="54464" y2="8920"/>
                          <a14:foregroundMark x1="54018" y1="88263" x2="54018" y2="88263"/>
                          <a14:foregroundMark x1="90179" y1="51643" x2="90179" y2="516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7540" dirty="0"/>
          </a:p>
        </p:txBody>
      </p:sp>
    </p:spTree>
    <p:extLst>
      <p:ext uri="{BB962C8B-B14F-4D97-AF65-F5344CB8AC3E}">
        <p14:creationId xmlns:p14="http://schemas.microsoft.com/office/powerpoint/2010/main" val="135503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205B"/>
                </a:solidFill>
                <a:latin typeface="+mn-lt"/>
              </a:defRPr>
            </a:lvl1pPr>
          </a:lstStyle>
          <a:p>
            <a:fld id="{C369B4B7-D6E0-4149-B171-8478BE036A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bject 3"/>
          <p:cNvSpPr>
            <a:spLocks noChangeAspect="1"/>
          </p:cNvSpPr>
          <p:nvPr/>
        </p:nvSpPr>
        <p:spPr>
          <a:xfrm>
            <a:off x="104051" y="5443079"/>
            <a:ext cx="1295559" cy="117535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51" b="89202" l="9375" r="90179">
                          <a14:foregroundMark x1="54911" y1="33803" x2="54911" y2="33803"/>
                          <a14:foregroundMark x1="54464" y1="8920" x2="54464" y2="8920"/>
                          <a14:foregroundMark x1="54018" y1="88263" x2="54018" y2="88263"/>
                          <a14:foregroundMark x1="90179" y1="51643" x2="90179" y2="516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7540" dirty="0"/>
          </a:p>
        </p:txBody>
      </p:sp>
    </p:spTree>
    <p:extLst>
      <p:ext uri="{BB962C8B-B14F-4D97-AF65-F5344CB8AC3E}">
        <p14:creationId xmlns:p14="http://schemas.microsoft.com/office/powerpoint/2010/main" val="387533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9903"/>
            <a:ext cx="10515600" cy="458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6557376"/>
            <a:ext cx="12191999" cy="30062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513928"/>
            <a:ext cx="695325" cy="30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B"/>
                </a:solidFill>
                <a:latin typeface="+mn-lt"/>
              </a:defRPr>
            </a:lvl1pPr>
          </a:lstStyle>
          <a:p>
            <a:fld id="{C369B4B7-D6E0-4149-B171-8478BE036A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2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vocure.com/" TargetMode="External"/><Relationship Id="rId13" Type="http://schemas.openxmlformats.org/officeDocument/2006/relationships/image" Target="../media/image18.jp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ntagfoundation.com/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png"/><Relationship Id="rId10" Type="http://schemas.openxmlformats.org/officeDocument/2006/relationships/hyperlink" Target="http://www.virtualtrials.com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376" y="272357"/>
            <a:ext cx="12187623" cy="2387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Glioma incidence and survival variation by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county-level socioeconomic measures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376" y="3317357"/>
            <a:ext cx="12192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Jill S. Barnholtz-Sloan, PhD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Sally S Morley Designated Professor in Brain Tumor Research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Director for Bioinformatics and Translational Informatics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Western Reserve University School of Medicine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631462" y="3064597"/>
            <a:ext cx="715452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2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613" y="2343826"/>
            <a:ext cx="73614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Glioma Incidence by SES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Incidence by 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42" y="1500286"/>
            <a:ext cx="11989158" cy="48069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Rates of glioma were highest in counties with higher SES (IRR 1.18, 95%CI: 1.15-1.22, p&lt;0.001)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Upon stratification by race, these differences were most prominent for White non-Hispanic and White Hispanic individuals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Upon stratification by urbanicity, differences were more pronounced in urban rather than rural areas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0179" y="1150361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7" y="525905"/>
            <a:ext cx="8253483" cy="5887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657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3. 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Incidence of glioma of various subtypes by SES quintile, p-value indicates p-trend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jcot_000\Downloads\IncidenceByRaceHistology_2018-11-6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70" y="615561"/>
            <a:ext cx="10627329" cy="52615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5389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Incidence of glioma and glioblastoma by SES quintile, stratified by race, p-value indicates p-trend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jcot_000\Downloads\IncidenceByUrbanRuralHistology_2018-11-6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690950"/>
            <a:ext cx="8303738" cy="57181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13234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5.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Incidence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 quintile, stratified by urban/rural status, p-value indicates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p-trend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613" y="2343826"/>
            <a:ext cx="73614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Glioma Survival by SES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Survival by 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21" y="1247784"/>
            <a:ext cx="11989158" cy="480699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Survival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GBM diagnosis was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for residents of high SES versus low SES counties after adjustment for age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EOR (HR=0.82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95%CI: 0.76-0.87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SES Q1 vs. Q5, p&lt;0.001)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was true for non-GBM gliomas and among GBM patients who received radiation/chemotherapy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suggests that SES is associated with survival beyond access to adequate surgical treatment (EOR) and medical treatment (chemo/radiation)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9397" y="1247784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4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281562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6. 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Survival after diagnosis for glioma of various subtypes, by SES, SEER18 2000-2015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56" b="51934"/>
          <a:stretch/>
        </p:blipFill>
        <p:spPr>
          <a:xfrm>
            <a:off x="2593571" y="845663"/>
            <a:ext cx="6508866" cy="2745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3" t="-480" r="-887" b="52414"/>
          <a:stretch/>
        </p:blipFill>
        <p:spPr>
          <a:xfrm>
            <a:off x="2493385" y="3665913"/>
            <a:ext cx="6542982" cy="2759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3571" y="781396"/>
            <a:ext cx="465513" cy="390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0486" y="770849"/>
            <a:ext cx="465513" cy="390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21774" y="3665913"/>
            <a:ext cx="465513" cy="390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29070" y="3591099"/>
            <a:ext cx="465513" cy="390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Survival by 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42" y="1510678"/>
            <a:ext cx="11989158" cy="48069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Survival after GBM diagnosis was significantly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among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White Hispanic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Asian or Pacific Islander individuals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White non-Hispanic individuals, after adjustment for age, 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and EOR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Notably, among all patients with GBM, Black individuals did not have improved survival compared to White non-Hispanic individuals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0179" y="1247784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9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Survival by 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421" y="1510678"/>
            <a:ext cx="11989158" cy="480699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restriction to those who received radiation and chemotherapy, Black individuals did have improved survival compared to White individuals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suggests that access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these treatments may be worse among Black individuals, independently of SES, and that this adversely affects survival after GBM diagnosis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Upon mutual adjustment, urbanicity was not a significant predictor of survival after glioblastoma diagnosis (p=0.12), while SES (p&lt;0.001) and race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(p=0.03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were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7051" y="1265536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0476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9397" y="1690688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21" y="1247784"/>
            <a:ext cx="11989158" cy="480699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glioma was higher in US counties of high SES compared to counties of low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differences were most pronounced among White non-Hispanic individuals and, to a lesser extent, White Hispanic individuals, in urban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in incidence were largely driven by race and SES rather than urbanicity, based on mutual adjustment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Better survival was observed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SES counties, even when adjusting for extent of resection, and when restricting to those who received chemo/radiation for GBM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survival were also driven by both SES and race, rather than urbanicity, based on mutual adjustment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0848" y="1060748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dirty="0" smtClean="0"/>
              <a:t>Acknowledgments and Funding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6705" y="904010"/>
            <a:ext cx="7586031" cy="527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Thank you to coauthors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David Cote, Quinn Ostrom, Haley Gittleman, Rose Duncan, Travis CreveCoeur, Carol Kruchko, Timothy Smith, Meir Stampfer – This work is in Press at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smtClean="0"/>
              <a:t>CBTRUS Analytic Group: </a:t>
            </a:r>
            <a:r>
              <a:rPr lang="en-US" sz="1800" dirty="0" smtClean="0"/>
              <a:t>Carol Kruchko, Jill </a:t>
            </a:r>
            <a:r>
              <a:rPr lang="en-US" sz="1800" dirty="0"/>
              <a:t>Barnholtz-Sloan, Gabrielle Truitt, </a:t>
            </a:r>
            <a:r>
              <a:rPr lang="en-US" sz="1800" dirty="0" smtClean="0"/>
              <a:t>Haley Gittleman, Gino Cioffi, Nirav Patil</a:t>
            </a:r>
            <a:endParaRPr lang="en-US" sz="1400" dirty="0" smtClean="0"/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n-US" sz="1600" dirty="0" smtClean="0"/>
              <a:t>Funding </a:t>
            </a:r>
            <a:r>
              <a:rPr lang="en-US" sz="1600" dirty="0"/>
              <a:t>for CBTRUS was provided by the Centers for Disease Control and Prevention (CDC) under Contract No. 2016-M-9030, the American Brain Tumor Association, </a:t>
            </a:r>
            <a:r>
              <a:rPr lang="en-US" sz="1600" dirty="0" smtClean="0"/>
              <a:t>National Brain Tumor Society, The </a:t>
            </a:r>
            <a:r>
              <a:rPr lang="en-US" sz="1600" dirty="0"/>
              <a:t>Sontag Foundation, Novocure, AbbVie, the Musella </a:t>
            </a:r>
            <a:r>
              <a:rPr lang="en-US" sz="1600" dirty="0" smtClean="0"/>
              <a:t>Foundation, National </a:t>
            </a:r>
            <a:r>
              <a:rPr lang="en-US" sz="1600" dirty="0"/>
              <a:t>Brain Tumor Society, </a:t>
            </a:r>
            <a:r>
              <a:rPr lang="en-US" sz="1600" dirty="0" smtClean="0"/>
              <a:t>the National </a:t>
            </a:r>
            <a:r>
              <a:rPr lang="en-US" sz="1600" dirty="0"/>
              <a:t>Cancer Institute (NCI) under Contract No. HHSN261201800176P, the Uncle Kory </a:t>
            </a:r>
            <a:r>
              <a:rPr lang="en-US" sz="1600" dirty="0" smtClean="0"/>
              <a:t>Foundation, as </a:t>
            </a:r>
            <a:r>
              <a:rPr lang="en-US" sz="1600" dirty="0"/>
              <a:t>well as private and in kind donations. </a:t>
            </a:r>
            <a:endParaRPr lang="en-US" sz="1600" dirty="0" smtClean="0"/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n-US" sz="1600" dirty="0" smtClean="0"/>
              <a:t>Contents </a:t>
            </a:r>
            <a:r>
              <a:rPr lang="en-US" sz="1600" dirty="0"/>
              <a:t>are solely the responsibility of the authors and do not necessarily reflect the official views of the </a:t>
            </a:r>
            <a:r>
              <a:rPr lang="en-US" sz="1600" dirty="0" smtClean="0"/>
              <a:t>CDC or of the NCI.</a:t>
            </a:r>
            <a:endParaRPr lang="en-US" sz="1600" dirty="0"/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n-US" sz="1600" dirty="0"/>
              <a:t>QTO was funded by a Research Training Grant from the Cancer Prevention and Research Institute of Texas (CPRIT; RP160097T)</a:t>
            </a:r>
          </a:p>
          <a:p>
            <a:pPr marL="0" indent="0">
              <a:lnSpc>
                <a:spcPct val="105000"/>
              </a:lnSpc>
              <a:buNone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1" y="5604666"/>
            <a:ext cx="3646584" cy="726143"/>
          </a:xfrm>
          <a:prstGeom prst="rect">
            <a:avLst/>
          </a:prstGeom>
        </p:spPr>
      </p:pic>
      <p:pic>
        <p:nvPicPr>
          <p:cNvPr id="7" name="Picture 6" descr="G:\image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607" y="1209490"/>
            <a:ext cx="112141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 with tag and trademark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888" y="1209490"/>
            <a:ext cx="1781810" cy="1190625"/>
          </a:xfrm>
          <a:prstGeom prst="rect">
            <a:avLst/>
          </a:prstGeom>
          <a:noFill/>
        </p:spPr>
      </p:pic>
      <p:pic>
        <p:nvPicPr>
          <p:cNvPr id="9" name="Picture 8" descr="AbbVi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866" y="3423778"/>
            <a:ext cx="1480091" cy="27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soc-neuro-onc.org/attachments/wysiwyg/6582/SontagLogo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27" y="2812798"/>
            <a:ext cx="3282071" cy="25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soc-neuro-onc.org/attachments/wysiwyg/1/NovocureSmall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27" y="3330162"/>
            <a:ext cx="1529055" cy="56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banner_021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7" y="4003423"/>
            <a:ext cx="22923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esk2\AppData\Local\Microsoft\Windows\Temporary Internet Files\Content.IE5\09S6AVL4\NBTS_logo_CMYK_COATED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321" y="4933398"/>
            <a:ext cx="1159179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24"/>
          <p:cNvPicPr/>
          <p:nvPr/>
        </p:nvPicPr>
        <p:blipFill>
          <a:blip r:embed="rId13"/>
          <a:stretch>
            <a:fillRect/>
          </a:stretch>
        </p:blipFill>
        <p:spPr>
          <a:xfrm>
            <a:off x="8396918" y="4825347"/>
            <a:ext cx="1529764" cy="76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9397" y="1690688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1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896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Incidence by SES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Survival by SES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9397" y="1690688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21" y="2051005"/>
            <a:ext cx="11989158" cy="48069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SES is associated with risk of multiple cancers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may be due to correlation with case ascertainment or actual causal risk factors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Higher rates of glioma in areas with higher SES (RR 1.1-1.2), but without stratification by race or urbanicity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9397" y="1690688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3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21" y="1583414"/>
            <a:ext cx="11989158" cy="48069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Incidence data from CBTRUS 2011-2015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Survival data from SEER 2000-2015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Urbanicity defined by Rural Urban Continuum Codes (RUCCs), which classify counties by population size and proximity to a metropolitan area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RUCC codes 1-3 (urban) vs. 4-9 (rural)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7052" y="1295834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5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jcot_000\Downloads\SFigure1_UrbanRural_2019-1-1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81"/>
          <a:stretch/>
        </p:blipFill>
        <p:spPr bwMode="auto">
          <a:xfrm>
            <a:off x="639800" y="786749"/>
            <a:ext cx="10001322" cy="57814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228998" y="1867437"/>
            <a:ext cx="437883" cy="425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4041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1.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USDA 2013 urban rural continuum codes used for analysis.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97942" y="2674444"/>
            <a:ext cx="894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97943" y="4087367"/>
            <a:ext cx="894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10879381" y="2369713"/>
            <a:ext cx="206061" cy="9787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10911577" y="3348508"/>
            <a:ext cx="148107" cy="184705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37" y="1423599"/>
            <a:ext cx="10515600" cy="480055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SES metric generated from 2010 American Community Survey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Normalized six variables and summed: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residents ≥25 years old with &lt;HS degree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residents with ≥bachelor’s degree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families with income &lt;poverty level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Median household income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aged ≥16 who are unemployed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of persons who work in management, business, science, and arts occupations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SES metric dichotomized and in quintiles for analysis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3073" y="1817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397" y="1233488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qostrom\AppData\Local\Microsoft\Windows\INetCache\Content.Word\SESMap_2018-08-22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15" y="876084"/>
            <a:ext cx="10424509" cy="58048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22975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SES quintiles used for analysis, based on data from the American Community Survey 2006-2010.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44"/>
            <a:ext cx="10515600" cy="480055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Calculated average annual age-adjusted incidence rates (AAAIR) by SES, with stratification by urbanicity and race, by glioma subtypes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computed hazard ratios for death after glioma diagnosis by the same factors, using Cox models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397" y="1690688"/>
            <a:ext cx="11062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O_CBTRUS_theme">
  <a:themeElements>
    <a:clrScheme name="Custom 1">
      <a:dk1>
        <a:sysClr val="windowText" lastClr="000000"/>
      </a:dk1>
      <a:lt1>
        <a:sysClr val="window" lastClr="FFFFFF"/>
      </a:lt1>
      <a:dk2>
        <a:srgbClr val="00205B"/>
      </a:dk2>
      <a:lt2>
        <a:srgbClr val="E6E7E8"/>
      </a:lt2>
      <a:accent1>
        <a:srgbClr val="A7A9A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O_CBTRUS_theme" id="{1EF7FE73-CC78-47B0-BF0A-B5D1FE27DCC3}" vid="{F76F5BFA-DED8-40D8-AA98-538B500FE9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QO_CBTRUS_theme</Template>
  <TotalTime>306</TotalTime>
  <Words>910</Words>
  <Application>Microsoft Office PowerPoint</Application>
  <PresentationFormat>Custom</PresentationFormat>
  <Paragraphs>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QO_CBTRUS_theme</vt:lpstr>
      <vt:lpstr>Glioma incidence and survival variation by county-level socioeconomic measures</vt:lpstr>
      <vt:lpstr>Disclosures</vt:lpstr>
      <vt:lpstr>Outline</vt:lpstr>
      <vt:lpstr>Introduction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Incidence by SES</vt:lpstr>
      <vt:lpstr>PowerPoint Presentation</vt:lpstr>
      <vt:lpstr>PowerPoint Presentation</vt:lpstr>
      <vt:lpstr>PowerPoint Presentation</vt:lpstr>
      <vt:lpstr>PowerPoint Presentation</vt:lpstr>
      <vt:lpstr>Survival by SES</vt:lpstr>
      <vt:lpstr>PowerPoint Presentation</vt:lpstr>
      <vt:lpstr>Survival by SES</vt:lpstr>
      <vt:lpstr>Survival by SES</vt:lpstr>
      <vt:lpstr>Conclusions</vt:lpstr>
      <vt:lpstr>Acknowledgments and Funding</vt:lpstr>
      <vt:lpstr>Questions?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Glioma incidence and survival variation by county-level socioeconomic measures</dc:title>
  <dc:creator>David Cote</dc:creator>
  <cp:lastModifiedBy>Jill Barnholtz-Sloan</cp:lastModifiedBy>
  <cp:revision>40</cp:revision>
  <dcterms:created xsi:type="dcterms:W3CDTF">2019-05-29T18:39:11Z</dcterms:created>
  <dcterms:modified xsi:type="dcterms:W3CDTF">2019-06-03T17:21:43Z</dcterms:modified>
</cp:coreProperties>
</file>