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7"/>
  </p:notesMasterIdLst>
  <p:handoutMasterIdLst>
    <p:handoutMasterId r:id="rId28"/>
  </p:handoutMasterIdLst>
  <p:sldIdLst>
    <p:sldId id="256" r:id="rId2"/>
    <p:sldId id="284" r:id="rId3"/>
    <p:sldId id="273" r:id="rId4"/>
    <p:sldId id="263" r:id="rId5"/>
    <p:sldId id="274" r:id="rId6"/>
    <p:sldId id="265" r:id="rId7"/>
    <p:sldId id="293" r:id="rId8"/>
    <p:sldId id="281" r:id="rId9"/>
    <p:sldId id="276" r:id="rId10"/>
    <p:sldId id="299" r:id="rId11"/>
    <p:sldId id="286" r:id="rId12"/>
    <p:sldId id="298" r:id="rId13"/>
    <p:sldId id="300" r:id="rId14"/>
    <p:sldId id="301" r:id="rId15"/>
    <p:sldId id="264" r:id="rId16"/>
    <p:sldId id="267" r:id="rId17"/>
    <p:sldId id="270" r:id="rId18"/>
    <p:sldId id="268" r:id="rId19"/>
    <p:sldId id="302" r:id="rId20"/>
    <p:sldId id="289" r:id="rId21"/>
    <p:sldId id="290" r:id="rId22"/>
    <p:sldId id="292" r:id="rId23"/>
    <p:sldId id="294" r:id="rId24"/>
    <p:sldId id="279" r:id="rId25"/>
    <p:sldId id="295" r:id="rId26"/>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98"/>
    <p:restoredTop sz="56667"/>
  </p:normalViewPr>
  <p:slideViewPr>
    <p:cSldViewPr snapToGrid="0" snapToObjects="1">
      <p:cViewPr varScale="1">
        <p:scale>
          <a:sx n="69" d="100"/>
          <a:sy n="69" d="100"/>
        </p:scale>
        <p:origin x="2656" y="192"/>
      </p:cViewPr>
      <p:guideLst/>
    </p:cSldViewPr>
  </p:slideViewPr>
  <p:notesTextViewPr>
    <p:cViewPr>
      <p:scale>
        <a:sx n="1" d="1"/>
        <a:sy n="1" d="1"/>
      </p:scale>
      <p:origin x="0" y="0"/>
    </p:cViewPr>
  </p:notesTextViewPr>
  <p:notesViewPr>
    <p:cSldViewPr snapToGrid="0" snapToObjects="1">
      <p:cViewPr varScale="1">
        <p:scale>
          <a:sx n="156" d="100"/>
          <a:sy n="156" d="100"/>
        </p:scale>
        <p:origin x="2072"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41F7C5C4-3CFE-C040-A184-4F2A86074531}" type="datetimeFigureOut">
              <a:rPr lang="en-US" smtClean="0"/>
              <a:t>6/11/19</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CFA0E90-A321-B548-A0BE-620F98D0763C}" type="slidenum">
              <a:rPr lang="en-US" smtClean="0"/>
              <a:t>‹#›</a:t>
            </a:fld>
            <a:endParaRPr lang="en-US"/>
          </a:p>
        </p:txBody>
      </p:sp>
    </p:spTree>
    <p:extLst>
      <p:ext uri="{BB962C8B-B14F-4D97-AF65-F5344CB8AC3E}">
        <p14:creationId xmlns:p14="http://schemas.microsoft.com/office/powerpoint/2010/main" val="465161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5F8EB896-ACEA-744E-8B21-3EFFB5472A4C}" type="datetimeFigureOut">
              <a:rPr lang="en-US" smtClean="0"/>
              <a:t>6/11/19</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150930C0-3FC4-EC40-A95E-DCBF1EE0A3D6}" type="slidenum">
              <a:rPr lang="en-US" smtClean="0"/>
              <a:t>‹#›</a:t>
            </a:fld>
            <a:endParaRPr lang="en-US"/>
          </a:p>
        </p:txBody>
      </p:sp>
    </p:spTree>
    <p:extLst>
      <p:ext uri="{BB962C8B-B14F-4D97-AF65-F5344CB8AC3E}">
        <p14:creationId xmlns:p14="http://schemas.microsoft.com/office/powerpoint/2010/main" val="207786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Brief story about changing the syntax of an almost 30 year old healthcare data standard</a:t>
            </a:r>
            <a:endParaRPr lang="en-US" dirty="0"/>
          </a:p>
        </p:txBody>
      </p:sp>
      <p:sp>
        <p:nvSpPr>
          <p:cNvPr id="4" name="Slide Number Placeholder 3"/>
          <p:cNvSpPr>
            <a:spLocks noGrp="1"/>
          </p:cNvSpPr>
          <p:nvPr>
            <p:ph type="sldNum" sz="quarter" idx="10"/>
          </p:nvPr>
        </p:nvSpPr>
        <p:spPr/>
        <p:txBody>
          <a:bodyPr/>
          <a:lstStyle/>
          <a:p>
            <a:fld id="{150930C0-3FC4-EC40-A95E-DCBF1EE0A3D6}" type="slidenum">
              <a:rPr lang="en-US" smtClean="0"/>
              <a:t>1</a:t>
            </a:fld>
            <a:endParaRPr lang="en-US"/>
          </a:p>
        </p:txBody>
      </p:sp>
    </p:spTree>
    <p:extLst>
      <p:ext uri="{BB962C8B-B14F-4D97-AF65-F5344CB8AC3E}">
        <p14:creationId xmlns:p14="http://schemas.microsoft.com/office/powerpoint/2010/main" val="1965674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1:</a:t>
            </a:r>
          </a:p>
          <a:p>
            <a:r>
              <a:rPr lang="en-US" dirty="0"/>
              <a:t>Extract data from</a:t>
            </a:r>
            <a:r>
              <a:rPr lang="en-US" baseline="0" dirty="0"/>
              <a:t> our Cancer Registry – We save monthly snapshots of our Registry into SAS data files for our typical departmental/everyday use if we need to work with the Registry data. And it’s from these snapshots that extract the data we need for our NAACCR submission</a:t>
            </a:r>
          </a:p>
          <a:p>
            <a:endParaRPr lang="en-US" baseline="0" dirty="0"/>
          </a:p>
          <a:p>
            <a:r>
              <a:rPr lang="en-US" baseline="0" dirty="0"/>
              <a:t>Step 2:</a:t>
            </a:r>
          </a:p>
          <a:p>
            <a:r>
              <a:rPr lang="en-US" baseline="0" dirty="0"/>
              <a:t>NAACCR call for data has specific coding guidelines different from other agreements we’ve signed into.</a:t>
            </a:r>
          </a:p>
          <a:p>
            <a:r>
              <a:rPr lang="en-US" baseline="0" dirty="0"/>
              <a:t>We use the guidelines outlined in the NAACCR call for data to code the data fields into the specific formats needed for the submission</a:t>
            </a:r>
          </a:p>
          <a:p>
            <a:endParaRPr lang="en-US" baseline="0" dirty="0"/>
          </a:p>
          <a:p>
            <a:r>
              <a:rPr lang="en-US" baseline="0" dirty="0"/>
              <a:t>Step 3:</a:t>
            </a:r>
          </a:p>
          <a:p>
            <a:r>
              <a:rPr lang="en-US" baseline="0" dirty="0"/>
              <a:t>Output text file from the SAS dataset for review in </a:t>
            </a:r>
            <a:r>
              <a:rPr lang="en-US" baseline="0" dirty="0" err="1"/>
              <a:t>GenEdits</a:t>
            </a:r>
            <a:endParaRPr lang="en-US" baseline="0" dirty="0"/>
          </a:p>
          <a:p>
            <a:endParaRPr lang="en-US" baseline="0" dirty="0"/>
          </a:p>
          <a:p>
            <a:r>
              <a:rPr lang="en-US" baseline="0" dirty="0"/>
              <a:t>Steps4:</a:t>
            </a:r>
          </a:p>
          <a:p>
            <a:r>
              <a:rPr lang="en-US" baseline="0" dirty="0"/>
              <a:t>Import the text file into </a:t>
            </a:r>
            <a:r>
              <a:rPr lang="en-US" baseline="0" dirty="0" err="1"/>
              <a:t>GenEdits</a:t>
            </a:r>
            <a:r>
              <a:rPr lang="en-US" baseline="0" dirty="0"/>
              <a:t> to identify potential errors (e.g. such as conflicting cancer site and </a:t>
            </a:r>
            <a:r>
              <a:rPr lang="en-US" baseline="0" dirty="0" err="1"/>
              <a:t>behaviour</a:t>
            </a:r>
            <a:r>
              <a:rPr lang="en-US" baseline="0" dirty="0"/>
              <a:t> codes).</a:t>
            </a:r>
          </a:p>
          <a:p>
            <a:r>
              <a:rPr lang="en-US" baseline="0" dirty="0"/>
              <a:t>We take that list of errors and fix them in the snapshot file, then generate a revised text file for review in </a:t>
            </a:r>
            <a:r>
              <a:rPr lang="en-US" baseline="0" dirty="0" err="1"/>
              <a:t>GenEdits</a:t>
            </a:r>
            <a:r>
              <a:rPr lang="en-US" baseline="0" dirty="0"/>
              <a:t>.</a:t>
            </a:r>
          </a:p>
          <a:p>
            <a:r>
              <a:rPr lang="en-US" baseline="0" dirty="0"/>
              <a:t>This is iterative, and continues until we get an error-free result from </a:t>
            </a:r>
            <a:r>
              <a:rPr lang="en-US" baseline="0" dirty="0" err="1"/>
              <a:t>GenEdits</a:t>
            </a:r>
            <a:r>
              <a:rPr lang="en-US" baseline="0" dirty="0"/>
              <a:t>.</a:t>
            </a:r>
          </a:p>
          <a:p>
            <a:endParaRPr lang="en-US" baseline="0" dirty="0"/>
          </a:p>
          <a:p>
            <a:r>
              <a:rPr lang="en-US" baseline="0" dirty="0"/>
              <a:t>Step 5:</a:t>
            </a:r>
          </a:p>
          <a:p>
            <a:r>
              <a:rPr lang="en-US" baseline="0" dirty="0"/>
              <a:t>That error-free version of the data is then reviewed for potential duplicate entries in SAS with the SAS program used to output the text file. </a:t>
            </a:r>
          </a:p>
          <a:p>
            <a:r>
              <a:rPr lang="en-US" baseline="0" dirty="0"/>
              <a:t>**We’ve never had that occur, but it’s a step in the process that doesn’t take long so we do it anyways to be sure.</a:t>
            </a:r>
          </a:p>
          <a:p>
            <a:endParaRPr lang="en-US" baseline="0" dirty="0"/>
          </a:p>
          <a:p>
            <a:r>
              <a:rPr lang="en-US" baseline="0" dirty="0"/>
              <a:t>Step6:</a:t>
            </a:r>
          </a:p>
          <a:p>
            <a:r>
              <a:rPr lang="en-US" baseline="0" dirty="0"/>
              <a:t>That same error-free text file is imported into the NPCR Inter-Record Edits Utility to verify that the same primary is not reported twice for a person.</a:t>
            </a:r>
          </a:p>
          <a:p>
            <a:r>
              <a:rPr lang="en-US" baseline="0" dirty="0"/>
              <a:t>If errors are detected, we fix them in the same SAS program we used to generate the text file, then generate a revised text file for review in the Inter-Record Edits Utility</a:t>
            </a:r>
          </a:p>
          <a:p>
            <a:r>
              <a:rPr lang="en-US" baseline="0" dirty="0"/>
              <a:t>Again, this is iterative, and continues until we get and error-free result.</a:t>
            </a:r>
          </a:p>
          <a:p>
            <a:endParaRPr lang="en-US" baseline="0" dirty="0"/>
          </a:p>
          <a:p>
            <a:r>
              <a:rPr lang="en-US" baseline="0" dirty="0"/>
              <a:t>Step 7:</a:t>
            </a:r>
          </a:p>
          <a:p>
            <a:r>
              <a:rPr lang="en-US" baseline="0" dirty="0"/>
              <a:t>That error-free file is output as a text file</a:t>
            </a:r>
          </a:p>
          <a:p>
            <a:endParaRPr lang="en-US" baseline="0" dirty="0"/>
          </a:p>
          <a:p>
            <a:r>
              <a:rPr lang="en-US" baseline="0" dirty="0"/>
              <a:t>Step 8:</a:t>
            </a:r>
          </a:p>
          <a:p>
            <a:r>
              <a:rPr lang="en-US" baseline="0" dirty="0"/>
              <a:t>Import text file in </a:t>
            </a:r>
            <a:r>
              <a:rPr lang="en-US" baseline="0" dirty="0" err="1"/>
              <a:t>NAACCRPrep</a:t>
            </a:r>
            <a:r>
              <a:rPr lang="en-US" baseline="0" dirty="0"/>
              <a:t> and create survival variables</a:t>
            </a:r>
          </a:p>
          <a:p>
            <a:endParaRPr lang="en-US" baseline="0" dirty="0"/>
          </a:p>
          <a:p>
            <a:r>
              <a:rPr lang="en-US" baseline="0" dirty="0"/>
              <a:t>Step 9:</a:t>
            </a:r>
          </a:p>
          <a:p>
            <a:r>
              <a:rPr lang="en-US" baseline="0" dirty="0"/>
              <a:t>Output zipped file for submission and select XML checkbox option.</a:t>
            </a:r>
          </a:p>
        </p:txBody>
      </p:sp>
      <p:sp>
        <p:nvSpPr>
          <p:cNvPr id="4" name="Slide Number Placeholder 3"/>
          <p:cNvSpPr>
            <a:spLocks noGrp="1"/>
          </p:cNvSpPr>
          <p:nvPr>
            <p:ph type="sldNum" sz="quarter" idx="10"/>
          </p:nvPr>
        </p:nvSpPr>
        <p:spPr/>
        <p:txBody>
          <a:bodyPr/>
          <a:lstStyle/>
          <a:p>
            <a:fld id="{53EE3934-BCA7-48BE-836F-8ED27D54AF40}" type="slidenum">
              <a:rPr lang="en-US" smtClean="0"/>
              <a:t>14</a:t>
            </a:fld>
            <a:endParaRPr lang="en-US"/>
          </a:p>
        </p:txBody>
      </p:sp>
    </p:spTree>
    <p:extLst>
      <p:ext uri="{BB962C8B-B14F-4D97-AF65-F5344CB8AC3E}">
        <p14:creationId xmlns:p14="http://schemas.microsoft.com/office/powerpoint/2010/main" val="2676328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We were able to convert the SAS dataset into an XML dataset following the flow outlined in the slide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***however this  flow assumes that future versions of </a:t>
            </a:r>
            <a:r>
              <a:rPr lang="en-US" baseline="0" dirty="0" err="1"/>
              <a:t>GenEdits</a:t>
            </a:r>
            <a:r>
              <a:rPr lang="en-US" baseline="0" dirty="0"/>
              <a:t>, the Inter-Record Edits Utility, and </a:t>
            </a:r>
            <a:r>
              <a:rPr lang="en-US" baseline="0" dirty="0" err="1"/>
              <a:t>NAACCRPrep</a:t>
            </a:r>
            <a:r>
              <a:rPr lang="en-US" baseline="0" dirty="0"/>
              <a:t> will also read-in XML data</a:t>
            </a:r>
          </a:p>
          <a:p>
            <a:endParaRPr lang="en-US" dirty="0"/>
          </a:p>
          <a:p>
            <a:endParaRPr lang="en-US" dirty="0"/>
          </a:p>
          <a:p>
            <a:r>
              <a:rPr lang="en-US" dirty="0"/>
              <a:t>Steps 1 and 2</a:t>
            </a:r>
            <a:r>
              <a:rPr lang="en-US" baseline="0" dirty="0"/>
              <a:t> remain the same as previously described</a:t>
            </a:r>
          </a:p>
          <a:p>
            <a:endParaRPr lang="en-US" baseline="0" dirty="0"/>
          </a:p>
          <a:p>
            <a:r>
              <a:rPr lang="en-US" baseline="0" dirty="0"/>
              <a:t>Step 3:</a:t>
            </a:r>
          </a:p>
          <a:p>
            <a:r>
              <a:rPr lang="en-US" baseline="0" dirty="0"/>
              <a:t>Once we’ve completed coding our data according to the NAACCR call we convert the SAS dataset into an XML format for review in </a:t>
            </a:r>
            <a:r>
              <a:rPr lang="en-US" baseline="0" dirty="0" err="1"/>
              <a:t>GenEdits</a:t>
            </a:r>
            <a:r>
              <a:rPr lang="en-US" baseline="0" dirty="0"/>
              <a:t>, and remaining tools that already makeup our workflow</a:t>
            </a:r>
          </a:p>
          <a:p>
            <a:endParaRPr lang="en-US" baseline="0" dirty="0"/>
          </a:p>
          <a:p>
            <a:r>
              <a:rPr lang="en-US" baseline="0" dirty="0"/>
              <a:t>Steps 4 to 9 remain the same, except that the text file is now an XML file.</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53EE3934-BCA7-48BE-836F-8ED27D54AF40}" type="slidenum">
              <a:rPr lang="en-US" smtClean="0"/>
              <a:t>15</a:t>
            </a:fld>
            <a:endParaRPr lang="en-US"/>
          </a:p>
        </p:txBody>
      </p:sp>
    </p:spTree>
    <p:extLst>
      <p:ext uri="{BB962C8B-B14F-4D97-AF65-F5344CB8AC3E}">
        <p14:creationId xmlns:p14="http://schemas.microsoft.com/office/powerpoint/2010/main" val="80215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***When we tested</a:t>
            </a:r>
            <a:r>
              <a:rPr lang="en-US" baseline="0" dirty="0"/>
              <a:t> the macro, we tested using the previous year’s submission (</a:t>
            </a:r>
            <a:r>
              <a:rPr lang="en-US" baseline="0" dirty="0" err="1"/>
              <a:t>ie</a:t>
            </a:r>
            <a:r>
              <a:rPr lang="en-US" baseline="0" dirty="0"/>
              <a:t>: version 160)***</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To call the read macro our programmer/analyst had to input the highlighted parameters in the slide:</a:t>
            </a:r>
          </a:p>
          <a:p>
            <a:r>
              <a:rPr lang="en-US" baseline="0" dirty="0"/>
              <a:t>	-pathways to macro, JAVA, and data locations</a:t>
            </a:r>
          </a:p>
          <a:p>
            <a:r>
              <a:rPr lang="en-US" baseline="0" dirty="0"/>
              <a:t>	-select version, record type and name dataset</a:t>
            </a:r>
          </a:p>
          <a:p>
            <a:r>
              <a:rPr lang="en-US" baseline="0" dirty="0"/>
              <a:t>-Items was kept as the default during the test. When items weren’t specified the entire dataset was read.</a:t>
            </a:r>
          </a:p>
          <a:p>
            <a:endParaRPr lang="en-CA" dirty="0"/>
          </a:p>
        </p:txBody>
      </p:sp>
      <p:sp>
        <p:nvSpPr>
          <p:cNvPr id="4" name="Slide Number Placeholder 3"/>
          <p:cNvSpPr>
            <a:spLocks noGrp="1"/>
          </p:cNvSpPr>
          <p:nvPr>
            <p:ph type="sldNum" sz="quarter" idx="10"/>
          </p:nvPr>
        </p:nvSpPr>
        <p:spPr/>
        <p:txBody>
          <a:bodyPr/>
          <a:lstStyle/>
          <a:p>
            <a:fld id="{53EE3934-BCA7-48BE-836F-8ED27D54AF40}" type="slidenum">
              <a:rPr lang="en-US" smtClean="0"/>
              <a:t>16</a:t>
            </a:fld>
            <a:endParaRPr lang="en-US"/>
          </a:p>
        </p:txBody>
      </p:sp>
    </p:spTree>
    <p:extLst>
      <p:ext uri="{BB962C8B-B14F-4D97-AF65-F5344CB8AC3E}">
        <p14:creationId xmlns:p14="http://schemas.microsoft.com/office/powerpoint/2010/main" val="8805102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found that we</a:t>
            </a:r>
            <a:r>
              <a:rPr lang="en-US" baseline="0" dirty="0"/>
              <a:t> had to rename all the SAS variables in our own dataset to match those of the XML dictionary (in our case, the base dictionary)</a:t>
            </a:r>
            <a:endParaRPr lang="en-CA" dirty="0"/>
          </a:p>
        </p:txBody>
      </p:sp>
      <p:sp>
        <p:nvSpPr>
          <p:cNvPr id="4" name="Slide Number Placeholder 3"/>
          <p:cNvSpPr>
            <a:spLocks noGrp="1"/>
          </p:cNvSpPr>
          <p:nvPr>
            <p:ph type="sldNum" sz="quarter" idx="10"/>
          </p:nvPr>
        </p:nvSpPr>
        <p:spPr/>
        <p:txBody>
          <a:bodyPr/>
          <a:lstStyle/>
          <a:p>
            <a:fld id="{53EE3934-BCA7-48BE-836F-8ED27D54AF40}" type="slidenum">
              <a:rPr lang="en-US" smtClean="0"/>
              <a:t>17</a:t>
            </a:fld>
            <a:endParaRPr lang="en-US"/>
          </a:p>
        </p:txBody>
      </p:sp>
    </p:spTree>
    <p:extLst>
      <p:ext uri="{BB962C8B-B14F-4D97-AF65-F5344CB8AC3E}">
        <p14:creationId xmlns:p14="http://schemas.microsoft.com/office/powerpoint/2010/main" val="172967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similar process to calling the read macro was followed</a:t>
            </a:r>
            <a:r>
              <a:rPr lang="en-US" baseline="0" dirty="0"/>
              <a:t> to call the write macro.</a:t>
            </a:r>
          </a:p>
          <a:p>
            <a:r>
              <a:rPr lang="en-US" baseline="0" dirty="0"/>
              <a:t>	***One note is that the “dataset =“ needs to match the name of the dataset that has the renamed variables that match the XML dictionary</a:t>
            </a:r>
          </a:p>
        </p:txBody>
      </p:sp>
      <p:sp>
        <p:nvSpPr>
          <p:cNvPr id="4" name="Slide Number Placeholder 3"/>
          <p:cNvSpPr>
            <a:spLocks noGrp="1"/>
          </p:cNvSpPr>
          <p:nvPr>
            <p:ph type="sldNum" sz="quarter" idx="10"/>
          </p:nvPr>
        </p:nvSpPr>
        <p:spPr/>
        <p:txBody>
          <a:bodyPr/>
          <a:lstStyle/>
          <a:p>
            <a:fld id="{53EE3934-BCA7-48BE-836F-8ED27D54AF40}" type="slidenum">
              <a:rPr lang="en-US" smtClean="0"/>
              <a:t>18</a:t>
            </a:fld>
            <a:endParaRPr lang="en-US"/>
          </a:p>
        </p:txBody>
      </p:sp>
    </p:spTree>
    <p:extLst>
      <p:ext uri="{BB962C8B-B14F-4D97-AF65-F5344CB8AC3E}">
        <p14:creationId xmlns:p14="http://schemas.microsoft.com/office/powerpoint/2010/main" val="193188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0930C0-3FC4-EC40-A95E-DCBF1EE0A3D6}" type="slidenum">
              <a:rPr lang="en-US" smtClean="0"/>
              <a:t>3</a:t>
            </a:fld>
            <a:endParaRPr lang="en-US"/>
          </a:p>
        </p:txBody>
      </p:sp>
    </p:spTree>
    <p:extLst>
      <p:ext uri="{BB962C8B-B14F-4D97-AF65-F5344CB8AC3E}">
        <p14:creationId xmlns:p14="http://schemas.microsoft.com/office/powerpoint/2010/main" val="1073878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0930C0-3FC4-EC40-A95E-DCBF1EE0A3D6}" type="slidenum">
              <a:rPr lang="en-US" smtClean="0"/>
              <a:t>4</a:t>
            </a:fld>
            <a:endParaRPr lang="en-US"/>
          </a:p>
        </p:txBody>
      </p:sp>
    </p:spTree>
    <p:extLst>
      <p:ext uri="{BB962C8B-B14F-4D97-AF65-F5344CB8AC3E}">
        <p14:creationId xmlns:p14="http://schemas.microsoft.com/office/powerpoint/2010/main" val="2384500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Origin of</a:t>
            </a:r>
            <a:r>
              <a:rPr lang="en-US" baseline="0" dirty="0"/>
              <a:t> f</a:t>
            </a:r>
            <a:r>
              <a:rPr lang="en-US" dirty="0"/>
              <a:t>ixed-width file format comes from mixing of concerns between array-based data access in software and</a:t>
            </a:r>
            <a:r>
              <a:rPr lang="en-US" baseline="0" dirty="0"/>
              <a:t> data </a:t>
            </a:r>
            <a:r>
              <a:rPr lang="en-US" dirty="0"/>
              <a:t>storage </a:t>
            </a:r>
            <a:r>
              <a:rPr lang="mr-IN" dirty="0"/>
              <a:t>–</a:t>
            </a:r>
            <a:r>
              <a:rPr lang="en-US" dirty="0"/>
              <a:t> eventually data transmission</a:t>
            </a:r>
          </a:p>
          <a:p>
            <a:endParaRPr lang="en-US" dirty="0"/>
          </a:p>
          <a:p>
            <a:r>
              <a:rPr lang="en-US" dirty="0"/>
              <a:t>Relies on external metadata to read and write files -</a:t>
            </a:r>
            <a:r>
              <a:rPr lang="en-US" baseline="0" dirty="0"/>
              <a:t> difficult to debug and visually inspect</a:t>
            </a:r>
          </a:p>
          <a:p>
            <a:endParaRPr lang="en-US" baseline="0" dirty="0"/>
          </a:p>
          <a:p>
            <a:r>
              <a:rPr lang="en-US" baseline="0" dirty="0"/>
              <a:t>If I see the word “Franklin” in the file, is that a county name or a patient name or a medical procedure?</a:t>
            </a:r>
          </a:p>
          <a:p>
            <a:endParaRPr lang="en-US" baseline="0" dirty="0"/>
          </a:p>
          <a:p>
            <a:r>
              <a:rPr lang="en-US" dirty="0"/>
              <a:t>Cannot fill empty space with meaningful data</a:t>
            </a:r>
          </a:p>
        </p:txBody>
      </p:sp>
      <p:sp>
        <p:nvSpPr>
          <p:cNvPr id="4" name="Slide Number Placeholder 3"/>
          <p:cNvSpPr>
            <a:spLocks noGrp="1"/>
          </p:cNvSpPr>
          <p:nvPr>
            <p:ph type="sldNum" sz="quarter" idx="10"/>
          </p:nvPr>
        </p:nvSpPr>
        <p:spPr/>
        <p:txBody>
          <a:bodyPr/>
          <a:lstStyle/>
          <a:p>
            <a:fld id="{150930C0-3FC4-EC40-A95E-DCBF1EE0A3D6}" type="slidenum">
              <a:rPr lang="en-US" smtClean="0"/>
              <a:t>5</a:t>
            </a:fld>
            <a:endParaRPr lang="en-US"/>
          </a:p>
        </p:txBody>
      </p:sp>
    </p:spTree>
    <p:extLst>
      <p:ext uri="{BB962C8B-B14F-4D97-AF65-F5344CB8AC3E}">
        <p14:creationId xmlns:p14="http://schemas.microsoft.com/office/powerpoint/2010/main" val="3764058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0930C0-3FC4-EC40-A95E-DCBF1EE0A3D6}" type="slidenum">
              <a:rPr lang="en-US" smtClean="0"/>
              <a:t>6</a:t>
            </a:fld>
            <a:endParaRPr lang="en-US"/>
          </a:p>
        </p:txBody>
      </p:sp>
    </p:spTree>
    <p:extLst>
      <p:ext uri="{BB962C8B-B14F-4D97-AF65-F5344CB8AC3E}">
        <p14:creationId xmlns:p14="http://schemas.microsoft.com/office/powerpoint/2010/main" val="1762799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0930C0-3FC4-EC40-A95E-DCBF1EE0A3D6}" type="slidenum">
              <a:rPr lang="en-US" smtClean="0"/>
              <a:t>8</a:t>
            </a:fld>
            <a:endParaRPr lang="en-US"/>
          </a:p>
        </p:txBody>
      </p:sp>
    </p:spTree>
    <p:extLst>
      <p:ext uri="{BB962C8B-B14F-4D97-AF65-F5344CB8AC3E}">
        <p14:creationId xmlns:p14="http://schemas.microsoft.com/office/powerpoint/2010/main" val="3347561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0930C0-3FC4-EC40-A95E-DCBF1EE0A3D6}" type="slidenum">
              <a:rPr lang="en-US" smtClean="0"/>
              <a:t>9</a:t>
            </a:fld>
            <a:endParaRPr lang="en-US"/>
          </a:p>
        </p:txBody>
      </p:sp>
    </p:spTree>
    <p:extLst>
      <p:ext uri="{BB962C8B-B14F-4D97-AF65-F5344CB8AC3E}">
        <p14:creationId xmlns:p14="http://schemas.microsoft.com/office/powerpoint/2010/main" val="283817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0930C0-3FC4-EC40-A95E-DCBF1EE0A3D6}" type="slidenum">
              <a:rPr lang="en-US" smtClean="0"/>
              <a:t>11</a:t>
            </a:fld>
            <a:endParaRPr lang="en-US"/>
          </a:p>
        </p:txBody>
      </p:sp>
    </p:spTree>
    <p:extLst>
      <p:ext uri="{BB962C8B-B14F-4D97-AF65-F5344CB8AC3E}">
        <p14:creationId xmlns:p14="http://schemas.microsoft.com/office/powerpoint/2010/main" val="321644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3EE3934-BCA7-48BE-836F-8ED27D54AF40}" type="slidenum">
              <a:rPr lang="en-US" smtClean="0"/>
              <a:t>13</a:t>
            </a:fld>
            <a:endParaRPr lang="en-US"/>
          </a:p>
        </p:txBody>
      </p:sp>
    </p:spTree>
    <p:extLst>
      <p:ext uri="{BB962C8B-B14F-4D97-AF65-F5344CB8AC3E}">
        <p14:creationId xmlns:p14="http://schemas.microsoft.com/office/powerpoint/2010/main" val="1089845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3FFCA5-31AB-BA43-9BBC-341C07975138}" type="datetime1">
              <a:rPr lang="en-US" smtClean="0"/>
              <a:t>6/11/19</a:t>
            </a:fld>
            <a:endParaRPr lang="en-US"/>
          </a:p>
        </p:txBody>
      </p:sp>
      <p:sp>
        <p:nvSpPr>
          <p:cNvPr id="5" name="Footer Placeholder 4"/>
          <p:cNvSpPr>
            <a:spLocks noGrp="1"/>
          </p:cNvSpPr>
          <p:nvPr>
            <p:ph type="ftr" sz="quarter" idx="11"/>
          </p:nvPr>
        </p:nvSpPr>
        <p:spPr/>
        <p:txBody>
          <a:bodyPr/>
          <a:lstStyle/>
          <a:p>
            <a:r>
              <a:rPr lang="uk-UA"/>
              <a:t>‹#›</a:t>
            </a:r>
            <a:endParaRPr lang="en-US"/>
          </a:p>
        </p:txBody>
      </p:sp>
      <p:sp>
        <p:nvSpPr>
          <p:cNvPr id="6" name="Slide Number Placeholder 5"/>
          <p:cNvSpPr>
            <a:spLocks noGrp="1"/>
          </p:cNvSpPr>
          <p:nvPr>
            <p:ph type="sldNum" sz="quarter" idx="12"/>
          </p:nvPr>
        </p:nvSpPr>
        <p:spPr/>
        <p:txBody>
          <a:bodyPr/>
          <a:lstStyle/>
          <a:p>
            <a:fld id="{3160DC79-3D65-AF4A-83FC-D74147475C5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BA9F3A-80EA-454A-AB31-7D0F8B70F880}" type="datetime1">
              <a:rPr lang="en-US" smtClean="0"/>
              <a:t>6/11/19</a:t>
            </a:fld>
            <a:endParaRPr lang="en-US"/>
          </a:p>
        </p:txBody>
      </p:sp>
      <p:sp>
        <p:nvSpPr>
          <p:cNvPr id="5" name="Footer Placeholder 4"/>
          <p:cNvSpPr>
            <a:spLocks noGrp="1"/>
          </p:cNvSpPr>
          <p:nvPr>
            <p:ph type="ftr" sz="quarter" idx="11"/>
          </p:nvPr>
        </p:nvSpPr>
        <p:spPr/>
        <p:txBody>
          <a:bodyPr/>
          <a:lstStyle/>
          <a:p>
            <a:r>
              <a:rPr lang="uk-UA"/>
              <a:t>‹#›</a:t>
            </a:r>
            <a:endParaRPr lang="en-US"/>
          </a:p>
        </p:txBody>
      </p:sp>
      <p:sp>
        <p:nvSpPr>
          <p:cNvPr id="6" name="Slide Number Placeholder 5"/>
          <p:cNvSpPr>
            <a:spLocks noGrp="1"/>
          </p:cNvSpPr>
          <p:nvPr>
            <p:ph type="sldNum" sz="quarter" idx="12"/>
          </p:nvPr>
        </p:nvSpPr>
        <p:spPr/>
        <p:txBody>
          <a:bodyPr/>
          <a:lstStyle/>
          <a:p>
            <a:fld id="{3160DC79-3D65-AF4A-83FC-D74147475C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160AC0-BADE-4349-8649-E1FBB539DC85}" type="datetime1">
              <a:rPr lang="en-US" smtClean="0"/>
              <a:t>6/11/19</a:t>
            </a:fld>
            <a:endParaRPr lang="en-US"/>
          </a:p>
        </p:txBody>
      </p:sp>
      <p:sp>
        <p:nvSpPr>
          <p:cNvPr id="5" name="Footer Placeholder 4"/>
          <p:cNvSpPr>
            <a:spLocks noGrp="1"/>
          </p:cNvSpPr>
          <p:nvPr>
            <p:ph type="ftr" sz="quarter" idx="11"/>
          </p:nvPr>
        </p:nvSpPr>
        <p:spPr/>
        <p:txBody>
          <a:bodyPr/>
          <a:lstStyle/>
          <a:p>
            <a:r>
              <a:rPr lang="uk-UA"/>
              <a:t>‹#›</a:t>
            </a:r>
            <a:endParaRPr lang="en-US"/>
          </a:p>
        </p:txBody>
      </p:sp>
      <p:sp>
        <p:nvSpPr>
          <p:cNvPr id="6" name="Slide Number Placeholder 5"/>
          <p:cNvSpPr>
            <a:spLocks noGrp="1"/>
          </p:cNvSpPr>
          <p:nvPr>
            <p:ph type="sldNum" sz="quarter" idx="12"/>
          </p:nvPr>
        </p:nvSpPr>
        <p:spPr/>
        <p:txBody>
          <a:bodyPr/>
          <a:lstStyle/>
          <a:p>
            <a:fld id="{3160DC79-3D65-AF4A-83FC-D74147475C5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766D4-8FA6-DD48-B106-3E750DD60CEA}" type="datetime1">
              <a:rPr lang="en-US" smtClean="0"/>
              <a:t>6/11/19</a:t>
            </a:fld>
            <a:endParaRPr lang="en-US"/>
          </a:p>
        </p:txBody>
      </p:sp>
      <p:sp>
        <p:nvSpPr>
          <p:cNvPr id="5" name="Footer Placeholder 4"/>
          <p:cNvSpPr>
            <a:spLocks noGrp="1"/>
          </p:cNvSpPr>
          <p:nvPr>
            <p:ph type="ftr" sz="quarter" idx="11"/>
          </p:nvPr>
        </p:nvSpPr>
        <p:spPr/>
        <p:txBody>
          <a:bodyPr/>
          <a:lstStyle/>
          <a:p>
            <a:fld id="{E7837049-3A45-AC4A-B5F7-EF414A780276}" type="slidenum">
              <a:rPr lang="en-US" smtClean="0"/>
              <a:pPr/>
              <a:t>‹#›</a:t>
            </a:fld>
            <a:endParaRPr lang="en-US" dirty="0"/>
          </a:p>
        </p:txBody>
      </p:sp>
      <p:sp>
        <p:nvSpPr>
          <p:cNvPr id="6" name="Slide Number Placeholder 5"/>
          <p:cNvSpPr>
            <a:spLocks noGrp="1"/>
          </p:cNvSpPr>
          <p:nvPr>
            <p:ph type="sldNum" sz="quarter" idx="12"/>
          </p:nvPr>
        </p:nvSpPr>
        <p:spPr/>
        <p:txBody>
          <a:bodyPr/>
          <a:lstStyle/>
          <a:p>
            <a:fld id="{3160DC79-3D65-AF4A-83FC-D74147475C5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04E0B8-1421-B44B-AC37-95060A4A7668}" type="datetime1">
              <a:rPr lang="en-US" smtClean="0"/>
              <a:t>6/11/19</a:t>
            </a:fld>
            <a:endParaRPr lang="en-US"/>
          </a:p>
        </p:txBody>
      </p:sp>
      <p:sp>
        <p:nvSpPr>
          <p:cNvPr id="5" name="Footer Placeholder 4"/>
          <p:cNvSpPr>
            <a:spLocks noGrp="1"/>
          </p:cNvSpPr>
          <p:nvPr>
            <p:ph type="ftr" sz="quarter" idx="11"/>
          </p:nvPr>
        </p:nvSpPr>
        <p:spPr/>
        <p:txBody>
          <a:bodyPr/>
          <a:lstStyle/>
          <a:p>
            <a:r>
              <a:rPr lang="uk-UA"/>
              <a:t>‹#›</a:t>
            </a:r>
            <a:endParaRPr lang="en-US"/>
          </a:p>
        </p:txBody>
      </p:sp>
      <p:sp>
        <p:nvSpPr>
          <p:cNvPr id="6" name="Slide Number Placeholder 5"/>
          <p:cNvSpPr>
            <a:spLocks noGrp="1"/>
          </p:cNvSpPr>
          <p:nvPr>
            <p:ph type="sldNum" sz="quarter" idx="12"/>
          </p:nvPr>
        </p:nvSpPr>
        <p:spPr/>
        <p:txBody>
          <a:bodyPr/>
          <a:lstStyle/>
          <a:p>
            <a:fld id="{3160DC79-3D65-AF4A-83FC-D74147475C5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45BA8B-79E4-9441-A8EB-4D6DB84390A4}" type="datetime1">
              <a:rPr lang="en-US" smtClean="0"/>
              <a:t>6/11/19</a:t>
            </a:fld>
            <a:endParaRPr lang="en-US"/>
          </a:p>
        </p:txBody>
      </p:sp>
      <p:sp>
        <p:nvSpPr>
          <p:cNvPr id="6" name="Footer Placeholder 5"/>
          <p:cNvSpPr>
            <a:spLocks noGrp="1"/>
          </p:cNvSpPr>
          <p:nvPr>
            <p:ph type="ftr" sz="quarter" idx="11"/>
          </p:nvPr>
        </p:nvSpPr>
        <p:spPr/>
        <p:txBody>
          <a:bodyPr/>
          <a:lstStyle/>
          <a:p>
            <a:r>
              <a:rPr lang="uk-UA"/>
              <a:t>‹#›</a:t>
            </a:r>
            <a:endParaRPr lang="en-US"/>
          </a:p>
        </p:txBody>
      </p:sp>
      <p:sp>
        <p:nvSpPr>
          <p:cNvPr id="7" name="Slide Number Placeholder 6"/>
          <p:cNvSpPr>
            <a:spLocks noGrp="1"/>
          </p:cNvSpPr>
          <p:nvPr>
            <p:ph type="sldNum" sz="quarter" idx="12"/>
          </p:nvPr>
        </p:nvSpPr>
        <p:spPr/>
        <p:txBody>
          <a:bodyPr/>
          <a:lstStyle/>
          <a:p>
            <a:fld id="{3160DC79-3D65-AF4A-83FC-D74147475C5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DF3065-3273-254F-BFCF-F6671137F3A7}" type="datetime1">
              <a:rPr lang="en-US" smtClean="0"/>
              <a:t>6/11/19</a:t>
            </a:fld>
            <a:endParaRPr lang="en-US"/>
          </a:p>
        </p:txBody>
      </p:sp>
      <p:sp>
        <p:nvSpPr>
          <p:cNvPr id="8" name="Footer Placeholder 7"/>
          <p:cNvSpPr>
            <a:spLocks noGrp="1"/>
          </p:cNvSpPr>
          <p:nvPr>
            <p:ph type="ftr" sz="quarter" idx="11"/>
          </p:nvPr>
        </p:nvSpPr>
        <p:spPr/>
        <p:txBody>
          <a:bodyPr/>
          <a:lstStyle/>
          <a:p>
            <a:r>
              <a:rPr lang="uk-UA"/>
              <a:t>‹#›</a:t>
            </a:r>
            <a:endParaRPr lang="en-US"/>
          </a:p>
        </p:txBody>
      </p:sp>
      <p:sp>
        <p:nvSpPr>
          <p:cNvPr id="9" name="Slide Number Placeholder 8"/>
          <p:cNvSpPr>
            <a:spLocks noGrp="1"/>
          </p:cNvSpPr>
          <p:nvPr>
            <p:ph type="sldNum" sz="quarter" idx="12"/>
          </p:nvPr>
        </p:nvSpPr>
        <p:spPr/>
        <p:txBody>
          <a:bodyPr/>
          <a:lstStyle/>
          <a:p>
            <a:fld id="{3160DC79-3D65-AF4A-83FC-D74147475C5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EFC09F-8B52-4C47-B094-4DDE64BC0323}" type="datetime1">
              <a:rPr lang="en-US" smtClean="0"/>
              <a:t>6/11/19</a:t>
            </a:fld>
            <a:endParaRPr lang="en-US"/>
          </a:p>
        </p:txBody>
      </p:sp>
      <p:sp>
        <p:nvSpPr>
          <p:cNvPr id="4" name="Footer Placeholder 3"/>
          <p:cNvSpPr>
            <a:spLocks noGrp="1"/>
          </p:cNvSpPr>
          <p:nvPr>
            <p:ph type="ftr" sz="quarter" idx="11"/>
          </p:nvPr>
        </p:nvSpPr>
        <p:spPr/>
        <p:txBody>
          <a:bodyPr/>
          <a:lstStyle/>
          <a:p>
            <a:r>
              <a:rPr lang="uk-UA"/>
              <a:t>‹#›</a:t>
            </a:r>
            <a:endParaRPr lang="en-US"/>
          </a:p>
        </p:txBody>
      </p:sp>
      <p:sp>
        <p:nvSpPr>
          <p:cNvPr id="5" name="Slide Number Placeholder 4"/>
          <p:cNvSpPr>
            <a:spLocks noGrp="1"/>
          </p:cNvSpPr>
          <p:nvPr>
            <p:ph type="sldNum" sz="quarter" idx="12"/>
          </p:nvPr>
        </p:nvSpPr>
        <p:spPr/>
        <p:txBody>
          <a:bodyPr/>
          <a:lstStyle/>
          <a:p>
            <a:fld id="{3160DC79-3D65-AF4A-83FC-D74147475C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90984B-5064-7C4C-A77C-CDC53A7C5CB2}" type="datetime1">
              <a:rPr lang="en-US" smtClean="0"/>
              <a:t>6/11/19</a:t>
            </a:fld>
            <a:endParaRPr lang="en-US"/>
          </a:p>
        </p:txBody>
      </p:sp>
      <p:sp>
        <p:nvSpPr>
          <p:cNvPr id="3" name="Footer Placeholder 2"/>
          <p:cNvSpPr>
            <a:spLocks noGrp="1"/>
          </p:cNvSpPr>
          <p:nvPr>
            <p:ph type="ftr" sz="quarter" idx="11"/>
          </p:nvPr>
        </p:nvSpPr>
        <p:spPr/>
        <p:txBody>
          <a:bodyPr/>
          <a:lstStyle/>
          <a:p>
            <a:r>
              <a:rPr lang="uk-UA"/>
              <a:t>‹#›</a:t>
            </a:r>
            <a:endParaRPr lang="en-US"/>
          </a:p>
        </p:txBody>
      </p:sp>
      <p:sp>
        <p:nvSpPr>
          <p:cNvPr id="4" name="Slide Number Placeholder 3"/>
          <p:cNvSpPr>
            <a:spLocks noGrp="1"/>
          </p:cNvSpPr>
          <p:nvPr>
            <p:ph type="sldNum" sz="quarter" idx="12"/>
          </p:nvPr>
        </p:nvSpPr>
        <p:spPr/>
        <p:txBody>
          <a:bodyPr/>
          <a:lstStyle/>
          <a:p>
            <a:fld id="{3160DC79-3D65-AF4A-83FC-D74147475C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B7C608-28D0-F846-8834-45AE09050291}" type="datetime1">
              <a:rPr lang="en-US" smtClean="0"/>
              <a:t>6/11/19</a:t>
            </a:fld>
            <a:endParaRPr lang="en-US"/>
          </a:p>
        </p:txBody>
      </p:sp>
      <p:sp>
        <p:nvSpPr>
          <p:cNvPr id="6" name="Footer Placeholder 5"/>
          <p:cNvSpPr>
            <a:spLocks noGrp="1"/>
          </p:cNvSpPr>
          <p:nvPr>
            <p:ph type="ftr" sz="quarter" idx="11"/>
          </p:nvPr>
        </p:nvSpPr>
        <p:spPr/>
        <p:txBody>
          <a:bodyPr/>
          <a:lstStyle/>
          <a:p>
            <a:r>
              <a:rPr lang="uk-UA"/>
              <a:t>‹#›</a:t>
            </a:r>
            <a:endParaRPr lang="en-US"/>
          </a:p>
        </p:txBody>
      </p:sp>
      <p:sp>
        <p:nvSpPr>
          <p:cNvPr id="7" name="Slide Number Placeholder 6"/>
          <p:cNvSpPr>
            <a:spLocks noGrp="1"/>
          </p:cNvSpPr>
          <p:nvPr>
            <p:ph type="sldNum" sz="quarter" idx="12"/>
          </p:nvPr>
        </p:nvSpPr>
        <p:spPr/>
        <p:txBody>
          <a:bodyPr/>
          <a:lstStyle/>
          <a:p>
            <a:fld id="{3160DC79-3D65-AF4A-83FC-D74147475C5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6A2CF-697C-DB4B-974E-390690256900}" type="datetime1">
              <a:rPr lang="en-US" smtClean="0"/>
              <a:t>6/11/19</a:t>
            </a:fld>
            <a:endParaRPr lang="en-US"/>
          </a:p>
        </p:txBody>
      </p:sp>
      <p:sp>
        <p:nvSpPr>
          <p:cNvPr id="6" name="Footer Placeholder 5"/>
          <p:cNvSpPr>
            <a:spLocks noGrp="1"/>
          </p:cNvSpPr>
          <p:nvPr>
            <p:ph type="ftr" sz="quarter" idx="11"/>
          </p:nvPr>
        </p:nvSpPr>
        <p:spPr/>
        <p:txBody>
          <a:bodyPr/>
          <a:lstStyle/>
          <a:p>
            <a:r>
              <a:rPr lang="uk-UA"/>
              <a:t>‹#›</a:t>
            </a:r>
            <a:endParaRPr lang="en-US"/>
          </a:p>
        </p:txBody>
      </p:sp>
      <p:sp>
        <p:nvSpPr>
          <p:cNvPr id="7" name="Slide Number Placeholder 6"/>
          <p:cNvSpPr>
            <a:spLocks noGrp="1"/>
          </p:cNvSpPr>
          <p:nvPr>
            <p:ph type="sldNum" sz="quarter" idx="12"/>
          </p:nvPr>
        </p:nvSpPr>
        <p:spPr/>
        <p:txBody>
          <a:bodyPr/>
          <a:lstStyle/>
          <a:p>
            <a:fld id="{3160DC79-3D65-AF4A-83FC-D74147475C5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9690A-E567-4C4C-8AA9-3583035D4B96}" type="datetime1">
              <a:rPr lang="en-US" smtClean="0"/>
              <a:t>6/11/19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uk-UA"/>
              <a:t>‹#›</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60DC79-3D65-AF4A-83FC-D74147475C5A}" type="slidenum">
              <a:rPr lang="en-US" smtClean="0"/>
              <a:t>‹#›</a:t>
            </a:fld>
            <a:endParaRPr lang="en-US"/>
          </a:p>
        </p:txBody>
      </p:sp>
    </p:spTree>
    <p:extLst>
      <p:ext uri="{BB962C8B-B14F-4D97-AF65-F5344CB8AC3E}">
        <p14:creationId xmlns:p14="http://schemas.microsoft.com/office/powerpoint/2010/main" val="16837721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aaccr.org/forums/forum/naaccr-xml-standard/" TargetMode="External"/><Relationship Id="rId2" Type="http://schemas.openxmlformats.org/officeDocument/2006/relationships/hyperlink" Target="https://naaccr.org/x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7335" y="1044452"/>
            <a:ext cx="9697329" cy="2384548"/>
          </a:xfrm>
        </p:spPr>
        <p:txBody>
          <a:bodyPr>
            <a:normAutofit/>
          </a:bodyPr>
          <a:lstStyle/>
          <a:p>
            <a:r>
              <a:rPr lang="en-US" dirty="0"/>
              <a:t>NAACCR XML Readiness </a:t>
            </a:r>
            <a:br>
              <a:rPr lang="en-US" dirty="0"/>
            </a:br>
            <a:r>
              <a:rPr lang="en-US" dirty="0"/>
              <a:t>for </a:t>
            </a:r>
            <a:r>
              <a:rPr lang="en-US" sz="4000" strike="sngStrike" dirty="0"/>
              <a:t>2020</a:t>
            </a:r>
            <a:r>
              <a:rPr lang="en-US" dirty="0"/>
              <a:t> 2021!</a:t>
            </a:r>
          </a:p>
        </p:txBody>
      </p:sp>
      <p:sp>
        <p:nvSpPr>
          <p:cNvPr id="3" name="Subtitle 2"/>
          <p:cNvSpPr>
            <a:spLocks noGrp="1"/>
          </p:cNvSpPr>
          <p:nvPr>
            <p:ph type="subTitle" idx="1"/>
          </p:nvPr>
        </p:nvSpPr>
        <p:spPr/>
        <p:txBody>
          <a:bodyPr>
            <a:normAutofit lnSpcReduction="10000"/>
          </a:bodyPr>
          <a:lstStyle/>
          <a:p>
            <a:r>
              <a:rPr lang="en-US" dirty="0"/>
              <a:t>Isaac Hands, MPH</a:t>
            </a:r>
          </a:p>
          <a:p>
            <a:r>
              <a:rPr lang="en-US" dirty="0"/>
              <a:t>Lead Software Architect, Kentucky Cancer Registry</a:t>
            </a:r>
          </a:p>
          <a:p>
            <a:r>
              <a:rPr lang="en-US" dirty="0"/>
              <a:t>Chair, NAACCR XML Data Exchange Workgroup</a:t>
            </a:r>
          </a:p>
          <a:p>
            <a:r>
              <a:rPr lang="en-US" dirty="0"/>
              <a:t>Representative-at-Large, NAACCR Board of Directors</a:t>
            </a:r>
          </a:p>
        </p:txBody>
      </p:sp>
    </p:spTree>
    <p:extLst>
      <p:ext uri="{BB962C8B-B14F-4D97-AF65-F5344CB8AC3E}">
        <p14:creationId xmlns:p14="http://schemas.microsoft.com/office/powerpoint/2010/main" val="2070042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1749D-FF74-754A-A807-8A0595FB08F5}"/>
              </a:ext>
            </a:extLst>
          </p:cNvPr>
          <p:cNvSpPr>
            <a:spLocks noGrp="1"/>
          </p:cNvSpPr>
          <p:nvPr>
            <p:ph type="title"/>
          </p:nvPr>
        </p:nvSpPr>
        <p:spPr/>
        <p:txBody>
          <a:bodyPr/>
          <a:lstStyle/>
          <a:p>
            <a:r>
              <a:rPr lang="en-US" dirty="0"/>
              <a:t>NAACCR XML Implementation Timeline</a:t>
            </a:r>
          </a:p>
        </p:txBody>
      </p:sp>
      <p:pic>
        <p:nvPicPr>
          <p:cNvPr id="6" name="Content Placeholder 5">
            <a:extLst>
              <a:ext uri="{FF2B5EF4-FFF2-40B4-BE49-F238E27FC236}">
                <a16:creationId xmlns:a16="http://schemas.microsoft.com/office/drawing/2014/main" id="{C1CF3E07-139A-2B47-BD3D-1616133BB0A0}"/>
              </a:ext>
            </a:extLst>
          </p:cNvPr>
          <p:cNvPicPr>
            <a:picLocks noGrp="1" noChangeAspect="1"/>
          </p:cNvPicPr>
          <p:nvPr>
            <p:ph idx="1"/>
          </p:nvPr>
        </p:nvPicPr>
        <p:blipFill>
          <a:blip r:embed="rId2"/>
          <a:stretch>
            <a:fillRect/>
          </a:stretch>
        </p:blipFill>
        <p:spPr>
          <a:xfrm>
            <a:off x="660801" y="2317779"/>
            <a:ext cx="10870398" cy="3365568"/>
          </a:xfrm>
        </p:spPr>
      </p:pic>
      <p:sp>
        <p:nvSpPr>
          <p:cNvPr id="4" name="Slide Number Placeholder 3">
            <a:extLst>
              <a:ext uri="{FF2B5EF4-FFF2-40B4-BE49-F238E27FC236}">
                <a16:creationId xmlns:a16="http://schemas.microsoft.com/office/drawing/2014/main" id="{87AD391D-49ED-8343-B1DD-2BF2BA01EAE5}"/>
              </a:ext>
            </a:extLst>
          </p:cNvPr>
          <p:cNvSpPr>
            <a:spLocks noGrp="1"/>
          </p:cNvSpPr>
          <p:nvPr>
            <p:ph type="sldNum" sz="quarter" idx="12"/>
          </p:nvPr>
        </p:nvSpPr>
        <p:spPr/>
        <p:txBody>
          <a:bodyPr/>
          <a:lstStyle/>
          <a:p>
            <a:fld id="{3160DC79-3D65-AF4A-83FC-D74147475C5A}" type="slidenum">
              <a:rPr lang="en-US" smtClean="0"/>
              <a:t>10</a:t>
            </a:fld>
            <a:endParaRPr lang="en-US"/>
          </a:p>
        </p:txBody>
      </p:sp>
      <p:sp>
        <p:nvSpPr>
          <p:cNvPr id="7" name="Down Arrow 6">
            <a:extLst>
              <a:ext uri="{FF2B5EF4-FFF2-40B4-BE49-F238E27FC236}">
                <a16:creationId xmlns:a16="http://schemas.microsoft.com/office/drawing/2014/main" id="{C26342CB-E031-E74B-929A-383F177FF00F}"/>
              </a:ext>
            </a:extLst>
          </p:cNvPr>
          <p:cNvSpPr/>
          <p:nvPr/>
        </p:nvSpPr>
        <p:spPr>
          <a:xfrm rot="10800000">
            <a:off x="6096000" y="4431324"/>
            <a:ext cx="48463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CAC766A-6DC6-C148-931B-B32EE373E4D8}"/>
              </a:ext>
            </a:extLst>
          </p:cNvPr>
          <p:cNvSpPr txBox="1"/>
          <p:nvPr/>
        </p:nvSpPr>
        <p:spPr>
          <a:xfrm>
            <a:off x="5657231" y="5450822"/>
            <a:ext cx="1362168" cy="369332"/>
          </a:xfrm>
          <a:prstGeom prst="rect">
            <a:avLst/>
          </a:prstGeom>
          <a:noFill/>
        </p:spPr>
        <p:txBody>
          <a:bodyPr wrap="none" rtlCol="0">
            <a:spAutoFit/>
          </a:bodyPr>
          <a:lstStyle/>
          <a:p>
            <a:r>
              <a:rPr lang="en-US" dirty="0"/>
              <a:t>We are here</a:t>
            </a:r>
          </a:p>
        </p:txBody>
      </p:sp>
    </p:spTree>
    <p:extLst>
      <p:ext uri="{BB962C8B-B14F-4D97-AF65-F5344CB8AC3E}">
        <p14:creationId xmlns:p14="http://schemas.microsoft.com/office/powerpoint/2010/main" val="3496392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FF6BE-6C2B-9C48-93CA-5E90A3FA84AC}"/>
              </a:ext>
            </a:extLst>
          </p:cNvPr>
          <p:cNvSpPr>
            <a:spLocks noGrp="1"/>
          </p:cNvSpPr>
          <p:nvPr>
            <p:ph type="title"/>
          </p:nvPr>
        </p:nvSpPr>
        <p:spPr/>
        <p:txBody>
          <a:bodyPr/>
          <a:lstStyle/>
          <a:p>
            <a:r>
              <a:rPr lang="en-US" dirty="0"/>
              <a:t>What is not changing?</a:t>
            </a:r>
          </a:p>
        </p:txBody>
      </p:sp>
      <p:sp>
        <p:nvSpPr>
          <p:cNvPr id="3" name="Content Placeholder 2">
            <a:extLst>
              <a:ext uri="{FF2B5EF4-FFF2-40B4-BE49-F238E27FC236}">
                <a16:creationId xmlns:a16="http://schemas.microsoft.com/office/drawing/2014/main" id="{97959875-9603-8749-BE42-32681EA6708B}"/>
              </a:ext>
            </a:extLst>
          </p:cNvPr>
          <p:cNvSpPr>
            <a:spLocks noGrp="1"/>
          </p:cNvSpPr>
          <p:nvPr>
            <p:ph idx="1"/>
          </p:nvPr>
        </p:nvSpPr>
        <p:spPr/>
        <p:txBody>
          <a:bodyPr>
            <a:normAutofit/>
          </a:bodyPr>
          <a:lstStyle/>
          <a:p>
            <a:r>
              <a:rPr lang="en-US" dirty="0"/>
              <a:t>NAACCR Volume II will still define data item lengths</a:t>
            </a:r>
          </a:p>
          <a:p>
            <a:endParaRPr lang="en-US" dirty="0"/>
          </a:p>
          <a:p>
            <a:r>
              <a:rPr lang="en-US" dirty="0"/>
              <a:t>NAACCR Volume II will still define data item numbers</a:t>
            </a:r>
          </a:p>
          <a:p>
            <a:endParaRPr lang="en-US" dirty="0"/>
          </a:p>
          <a:p>
            <a:r>
              <a:rPr lang="en-US" dirty="0"/>
              <a:t>You can still create flat data files for easy processing, but they will be delimited instead of fixed-width</a:t>
            </a:r>
          </a:p>
          <a:p>
            <a:endParaRPr lang="en-US" dirty="0"/>
          </a:p>
          <a:p>
            <a:r>
              <a:rPr lang="en-US" dirty="0"/>
              <a:t>NAACCR Vol. II v18 (and earlier) files can still be fixed width</a:t>
            </a:r>
          </a:p>
          <a:p>
            <a:pPr marL="0" indent="0">
              <a:buNone/>
            </a:pPr>
            <a:endParaRPr lang="en-US" dirty="0"/>
          </a:p>
        </p:txBody>
      </p:sp>
      <p:sp>
        <p:nvSpPr>
          <p:cNvPr id="4" name="Slide Number Placeholder 3">
            <a:extLst>
              <a:ext uri="{FF2B5EF4-FFF2-40B4-BE49-F238E27FC236}">
                <a16:creationId xmlns:a16="http://schemas.microsoft.com/office/drawing/2014/main" id="{AABB4055-93D1-FD4E-93E1-0F9B769BB6C4}"/>
              </a:ext>
            </a:extLst>
          </p:cNvPr>
          <p:cNvSpPr>
            <a:spLocks noGrp="1"/>
          </p:cNvSpPr>
          <p:nvPr>
            <p:ph type="sldNum" sz="quarter" idx="12"/>
          </p:nvPr>
        </p:nvSpPr>
        <p:spPr/>
        <p:txBody>
          <a:bodyPr/>
          <a:lstStyle/>
          <a:p>
            <a:fld id="{3160DC79-3D65-AF4A-83FC-D74147475C5A}" type="slidenum">
              <a:rPr lang="en-US" smtClean="0"/>
              <a:t>11</a:t>
            </a:fld>
            <a:endParaRPr lang="en-US"/>
          </a:p>
        </p:txBody>
      </p:sp>
    </p:spTree>
    <p:extLst>
      <p:ext uri="{BB962C8B-B14F-4D97-AF65-F5344CB8AC3E}">
        <p14:creationId xmlns:p14="http://schemas.microsoft.com/office/powerpoint/2010/main" val="2322881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1E792-AA14-1E4C-B5EC-3A4DCB0F7F77}"/>
              </a:ext>
            </a:extLst>
          </p:cNvPr>
          <p:cNvSpPr>
            <a:spLocks noGrp="1"/>
          </p:cNvSpPr>
          <p:nvPr>
            <p:ph type="title"/>
          </p:nvPr>
        </p:nvSpPr>
        <p:spPr/>
        <p:txBody>
          <a:bodyPr/>
          <a:lstStyle/>
          <a:p>
            <a:r>
              <a:rPr lang="en-US" dirty="0"/>
              <a:t>Problem Solving XML in SAS: A Success Story from </a:t>
            </a:r>
            <a:r>
              <a:rPr lang="en-US" dirty="0" err="1"/>
              <a:t>CancerCare</a:t>
            </a:r>
            <a:r>
              <a:rPr lang="en-US" dirty="0"/>
              <a:t> Manitoba</a:t>
            </a:r>
          </a:p>
        </p:txBody>
      </p:sp>
      <p:sp>
        <p:nvSpPr>
          <p:cNvPr id="3" name="Content Placeholder 2">
            <a:extLst>
              <a:ext uri="{FF2B5EF4-FFF2-40B4-BE49-F238E27FC236}">
                <a16:creationId xmlns:a16="http://schemas.microsoft.com/office/drawing/2014/main" id="{10CEF611-09EF-E647-986E-28F397846F20}"/>
              </a:ext>
            </a:extLst>
          </p:cNvPr>
          <p:cNvSpPr>
            <a:spLocks noGrp="1"/>
          </p:cNvSpPr>
          <p:nvPr>
            <p:ph idx="1"/>
          </p:nvPr>
        </p:nvSpPr>
        <p:spPr/>
        <p:txBody>
          <a:bodyPr>
            <a:normAutofit lnSpcReduction="10000"/>
          </a:bodyPr>
          <a:lstStyle/>
          <a:p>
            <a:pPr marL="0" indent="0">
              <a:buNone/>
            </a:pPr>
            <a:r>
              <a:rPr lang="en-US" dirty="0"/>
              <a:t>Feb. 2019: Manitoba Cancer Registry expressed interest in joining XML Workgroup</a:t>
            </a:r>
          </a:p>
          <a:p>
            <a:pPr marL="0" indent="0">
              <a:buNone/>
            </a:pPr>
            <a:endParaRPr lang="en-US" dirty="0"/>
          </a:p>
          <a:p>
            <a:pPr marL="0" indent="0">
              <a:buNone/>
            </a:pPr>
            <a:r>
              <a:rPr lang="en-US" dirty="0"/>
              <a:t>March 2019: Onboarding call with XML Workgroup Chair</a:t>
            </a:r>
          </a:p>
          <a:p>
            <a:pPr marL="0" indent="0">
              <a:buNone/>
            </a:pPr>
            <a:endParaRPr lang="en-US" dirty="0"/>
          </a:p>
          <a:p>
            <a:pPr marL="0" indent="0">
              <a:buNone/>
            </a:pPr>
            <a:r>
              <a:rPr lang="en-US" dirty="0"/>
              <a:t>April 2019: Manitoba Cancer Registry joins XML Workgroup, presentation on SAS-reliant workflow</a:t>
            </a:r>
          </a:p>
          <a:p>
            <a:pPr marL="0" indent="0">
              <a:buNone/>
            </a:pPr>
            <a:endParaRPr lang="en-US" dirty="0"/>
          </a:p>
          <a:p>
            <a:pPr marL="0" indent="0">
              <a:buNone/>
            </a:pPr>
            <a:r>
              <a:rPr lang="en-US" dirty="0"/>
              <a:t>May 2019: Manitoba Cancer Registry reports that SAS-XML macro worked, SAS-reliant workflow updated for XML</a:t>
            </a:r>
          </a:p>
        </p:txBody>
      </p:sp>
      <p:sp>
        <p:nvSpPr>
          <p:cNvPr id="4" name="Slide Number Placeholder 3">
            <a:extLst>
              <a:ext uri="{FF2B5EF4-FFF2-40B4-BE49-F238E27FC236}">
                <a16:creationId xmlns:a16="http://schemas.microsoft.com/office/drawing/2014/main" id="{30BCE714-CD99-5B4B-9614-DDC96D725F6D}"/>
              </a:ext>
            </a:extLst>
          </p:cNvPr>
          <p:cNvSpPr>
            <a:spLocks noGrp="1"/>
          </p:cNvSpPr>
          <p:nvPr>
            <p:ph type="sldNum" sz="quarter" idx="12"/>
          </p:nvPr>
        </p:nvSpPr>
        <p:spPr/>
        <p:txBody>
          <a:bodyPr/>
          <a:lstStyle/>
          <a:p>
            <a:fld id="{3160DC79-3D65-AF4A-83FC-D74147475C5A}" type="slidenum">
              <a:rPr lang="en-US" smtClean="0"/>
              <a:t>12</a:t>
            </a:fld>
            <a:endParaRPr lang="en-US"/>
          </a:p>
        </p:txBody>
      </p:sp>
    </p:spTree>
    <p:extLst>
      <p:ext uri="{BB962C8B-B14F-4D97-AF65-F5344CB8AC3E}">
        <p14:creationId xmlns:p14="http://schemas.microsoft.com/office/powerpoint/2010/main" val="2344512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Manitoba Cancer Registry: </a:t>
            </a:r>
            <a:br>
              <a:rPr lang="en-US" dirty="0"/>
            </a:br>
            <a:r>
              <a:rPr lang="en-US" dirty="0"/>
              <a:t>Implementing NAACCR XML</a:t>
            </a:r>
            <a:endParaRPr lang="en-CA" dirty="0"/>
          </a:p>
        </p:txBody>
      </p:sp>
      <p:sp>
        <p:nvSpPr>
          <p:cNvPr id="3" name="Content Placeholder 2"/>
          <p:cNvSpPr>
            <a:spLocks noGrp="1"/>
          </p:cNvSpPr>
          <p:nvPr>
            <p:ph idx="1"/>
          </p:nvPr>
        </p:nvSpPr>
        <p:spPr/>
        <p:txBody>
          <a:bodyPr/>
          <a:lstStyle/>
          <a:p>
            <a:r>
              <a:rPr lang="en-US" u="sng" dirty="0"/>
              <a:t>Don’t panic</a:t>
            </a:r>
          </a:p>
          <a:p>
            <a:r>
              <a:rPr lang="en-US" dirty="0"/>
              <a:t>SAS macro does the job for you!</a:t>
            </a:r>
          </a:p>
          <a:p>
            <a:endParaRPr lang="en-US" dirty="0"/>
          </a:p>
          <a:p>
            <a:pPr lvl="1"/>
            <a:r>
              <a:rPr lang="en-US" dirty="0"/>
              <a:t>Download from </a:t>
            </a:r>
            <a:r>
              <a:rPr lang="en-US" dirty="0" err="1"/>
              <a:t>github.com</a:t>
            </a:r>
            <a:r>
              <a:rPr lang="en-US" dirty="0"/>
              <a:t>, search for </a:t>
            </a:r>
            <a:r>
              <a:rPr lang="en-US" dirty="0" err="1"/>
              <a:t>naaccr</a:t>
            </a:r>
            <a:r>
              <a:rPr lang="en-US" dirty="0"/>
              <a:t>-xml</a:t>
            </a:r>
          </a:p>
          <a:p>
            <a:pPr marL="457200" lvl="1" indent="0">
              <a:buNone/>
            </a:pPr>
            <a:r>
              <a:rPr lang="en-US" dirty="0"/>
              <a:t>(Links are also available on </a:t>
            </a:r>
            <a:r>
              <a:rPr lang="en-US" dirty="0" err="1"/>
              <a:t>naaccr.org</a:t>
            </a:r>
            <a:r>
              <a:rPr lang="en-US" dirty="0"/>
              <a:t>/xml)</a:t>
            </a:r>
          </a:p>
          <a:p>
            <a:pPr marL="457200" lvl="1" indent="0">
              <a:buNone/>
            </a:pPr>
            <a:endParaRPr lang="en-CA" dirty="0"/>
          </a:p>
          <a:p>
            <a:pPr lvl="1"/>
            <a:r>
              <a:rPr lang="en-US" dirty="0"/>
              <a:t>Example SAS programs available on the site</a:t>
            </a:r>
            <a:endParaRPr lang="en-CA" dirty="0"/>
          </a:p>
          <a:p>
            <a:pPr lvl="1"/>
            <a:endParaRPr lang="en-US" dirty="0"/>
          </a:p>
          <a:p>
            <a:endParaRPr lang="en-CA" dirty="0"/>
          </a:p>
        </p:txBody>
      </p:sp>
    </p:spTree>
    <p:extLst>
      <p:ext uri="{BB962C8B-B14F-4D97-AF65-F5344CB8AC3E}">
        <p14:creationId xmlns:p14="http://schemas.microsoft.com/office/powerpoint/2010/main" val="3086368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26928" y="3105835"/>
            <a:ext cx="2448272" cy="553998"/>
          </a:xfrm>
          <a:prstGeom prst="rect">
            <a:avLst/>
          </a:prstGeom>
          <a:solidFill>
            <a:schemeClr val="accent2">
              <a:lumMod val="75000"/>
            </a:schemeClr>
          </a:solidFill>
        </p:spPr>
        <p:txBody>
          <a:bodyPr wrap="square" rtlCol="0">
            <a:spAutoFit/>
          </a:bodyPr>
          <a:lstStyle/>
          <a:p>
            <a:pPr algn="ctr">
              <a:spcAft>
                <a:spcPts val="600"/>
              </a:spcAft>
            </a:pPr>
            <a:r>
              <a:rPr lang="en-US" sz="1500" dirty="0">
                <a:solidFill>
                  <a:schemeClr val="bg1"/>
                </a:solidFill>
              </a:rPr>
              <a:t>Extract data fields from the Cancer Registry</a:t>
            </a:r>
          </a:p>
        </p:txBody>
      </p:sp>
      <p:sp>
        <p:nvSpPr>
          <p:cNvPr id="6" name="TextBox 5"/>
          <p:cNvSpPr txBox="1"/>
          <p:nvPr/>
        </p:nvSpPr>
        <p:spPr>
          <a:xfrm>
            <a:off x="1919536" y="2025773"/>
            <a:ext cx="2448272" cy="461665"/>
          </a:xfrm>
          <a:prstGeom prst="rect">
            <a:avLst/>
          </a:prstGeom>
          <a:solidFill>
            <a:schemeClr val="accent2">
              <a:lumMod val="75000"/>
            </a:schemeClr>
          </a:solidFill>
        </p:spPr>
        <p:txBody>
          <a:bodyPr wrap="square" rtlCol="0">
            <a:spAutoFit/>
          </a:bodyPr>
          <a:lstStyle/>
          <a:p>
            <a:pPr algn="ctr"/>
            <a:r>
              <a:rPr lang="en-US" sz="2400" dirty="0">
                <a:solidFill>
                  <a:schemeClr val="bg1"/>
                </a:solidFill>
              </a:rPr>
              <a:t>Data Extraction</a:t>
            </a:r>
          </a:p>
        </p:txBody>
      </p:sp>
      <p:sp>
        <p:nvSpPr>
          <p:cNvPr id="7" name="TextBox 6"/>
          <p:cNvSpPr txBox="1"/>
          <p:nvPr/>
        </p:nvSpPr>
        <p:spPr>
          <a:xfrm>
            <a:off x="4935818" y="2025773"/>
            <a:ext cx="2448272" cy="461665"/>
          </a:xfrm>
          <a:prstGeom prst="rect">
            <a:avLst/>
          </a:prstGeom>
          <a:solidFill>
            <a:schemeClr val="accent1">
              <a:lumMod val="75000"/>
            </a:schemeClr>
          </a:solidFill>
        </p:spPr>
        <p:txBody>
          <a:bodyPr wrap="square" rtlCol="0">
            <a:spAutoFit/>
          </a:bodyPr>
          <a:lstStyle/>
          <a:p>
            <a:pPr algn="ctr"/>
            <a:r>
              <a:rPr lang="en-US" sz="2400" dirty="0">
                <a:solidFill>
                  <a:schemeClr val="bg1"/>
                </a:solidFill>
              </a:rPr>
              <a:t>Data Clean-up</a:t>
            </a:r>
          </a:p>
        </p:txBody>
      </p:sp>
      <p:sp>
        <p:nvSpPr>
          <p:cNvPr id="8" name="TextBox 7"/>
          <p:cNvSpPr txBox="1"/>
          <p:nvPr/>
        </p:nvSpPr>
        <p:spPr>
          <a:xfrm>
            <a:off x="7896200" y="2025716"/>
            <a:ext cx="2448272" cy="461665"/>
          </a:xfrm>
          <a:prstGeom prst="rect">
            <a:avLst/>
          </a:prstGeom>
          <a:solidFill>
            <a:schemeClr val="accent3">
              <a:lumMod val="75000"/>
            </a:schemeClr>
          </a:solidFill>
        </p:spPr>
        <p:txBody>
          <a:bodyPr wrap="square" rtlCol="0">
            <a:spAutoFit/>
          </a:bodyPr>
          <a:lstStyle/>
          <a:p>
            <a:pPr algn="ctr"/>
            <a:r>
              <a:rPr lang="en-US" sz="2400" dirty="0">
                <a:solidFill>
                  <a:schemeClr val="bg1"/>
                </a:solidFill>
              </a:rPr>
              <a:t>Data Export</a:t>
            </a:r>
          </a:p>
        </p:txBody>
      </p:sp>
      <p:sp>
        <p:nvSpPr>
          <p:cNvPr id="9" name="TextBox 8"/>
          <p:cNvSpPr txBox="1"/>
          <p:nvPr/>
        </p:nvSpPr>
        <p:spPr>
          <a:xfrm>
            <a:off x="4943210" y="3105835"/>
            <a:ext cx="2448272" cy="553998"/>
          </a:xfrm>
          <a:prstGeom prst="rect">
            <a:avLst/>
          </a:prstGeom>
          <a:solidFill>
            <a:schemeClr val="accent1">
              <a:lumMod val="75000"/>
            </a:schemeClr>
          </a:solidFill>
        </p:spPr>
        <p:txBody>
          <a:bodyPr wrap="square" rtlCol="0">
            <a:spAutoFit/>
          </a:bodyPr>
          <a:lstStyle/>
          <a:p>
            <a:pPr algn="ctr">
              <a:spcAft>
                <a:spcPts val="600"/>
              </a:spcAft>
            </a:pPr>
            <a:r>
              <a:rPr lang="en-US" sz="1500" dirty="0">
                <a:solidFill>
                  <a:schemeClr val="bg1"/>
                </a:solidFill>
              </a:rPr>
              <a:t>Run </a:t>
            </a:r>
            <a:r>
              <a:rPr lang="en-US" sz="1500" dirty="0" err="1">
                <a:solidFill>
                  <a:schemeClr val="bg1"/>
                </a:solidFill>
              </a:rPr>
              <a:t>GenEdits</a:t>
            </a:r>
            <a:r>
              <a:rPr lang="en-US" sz="1500" dirty="0">
                <a:solidFill>
                  <a:schemeClr val="bg1"/>
                </a:solidFill>
              </a:rPr>
              <a:t> to identify and fix errors</a:t>
            </a:r>
          </a:p>
        </p:txBody>
      </p:sp>
      <p:sp>
        <p:nvSpPr>
          <p:cNvPr id="10" name="TextBox 9"/>
          <p:cNvSpPr txBox="1"/>
          <p:nvPr/>
        </p:nvSpPr>
        <p:spPr>
          <a:xfrm>
            <a:off x="7903592" y="3105835"/>
            <a:ext cx="2448272" cy="553998"/>
          </a:xfrm>
          <a:prstGeom prst="rect">
            <a:avLst/>
          </a:prstGeom>
          <a:solidFill>
            <a:schemeClr val="accent3">
              <a:lumMod val="75000"/>
            </a:schemeClr>
          </a:solidFill>
        </p:spPr>
        <p:txBody>
          <a:bodyPr wrap="square" rtlCol="0">
            <a:spAutoFit/>
          </a:bodyPr>
          <a:lstStyle/>
          <a:p>
            <a:pPr algn="ctr">
              <a:spcAft>
                <a:spcPts val="600"/>
              </a:spcAft>
            </a:pPr>
            <a:r>
              <a:rPr lang="en-US" sz="1500" dirty="0">
                <a:solidFill>
                  <a:schemeClr val="bg1"/>
                </a:solidFill>
              </a:rPr>
              <a:t>Run </a:t>
            </a:r>
            <a:r>
              <a:rPr lang="en-US" sz="1500" dirty="0" err="1">
                <a:solidFill>
                  <a:schemeClr val="bg1"/>
                </a:solidFill>
              </a:rPr>
              <a:t>NAACCRPrep</a:t>
            </a:r>
            <a:r>
              <a:rPr lang="en-US" sz="1500" dirty="0">
                <a:solidFill>
                  <a:schemeClr val="bg1"/>
                </a:solidFill>
              </a:rPr>
              <a:t> to create survival variables</a:t>
            </a:r>
          </a:p>
        </p:txBody>
      </p:sp>
      <p:sp>
        <p:nvSpPr>
          <p:cNvPr id="12" name="TextBox 11"/>
          <p:cNvSpPr txBox="1"/>
          <p:nvPr/>
        </p:nvSpPr>
        <p:spPr>
          <a:xfrm>
            <a:off x="1928915" y="5201619"/>
            <a:ext cx="2448272" cy="323165"/>
          </a:xfrm>
          <a:prstGeom prst="rect">
            <a:avLst/>
          </a:prstGeom>
          <a:solidFill>
            <a:schemeClr val="accent2">
              <a:lumMod val="75000"/>
            </a:schemeClr>
          </a:solidFill>
        </p:spPr>
        <p:txBody>
          <a:bodyPr wrap="square" rtlCol="0">
            <a:spAutoFit/>
          </a:bodyPr>
          <a:lstStyle/>
          <a:p>
            <a:pPr algn="ctr">
              <a:spcAft>
                <a:spcPts val="600"/>
              </a:spcAft>
            </a:pPr>
            <a:r>
              <a:rPr lang="en-US" sz="1500" dirty="0">
                <a:solidFill>
                  <a:schemeClr val="bg1"/>
                </a:solidFill>
              </a:rPr>
              <a:t>Output text file for </a:t>
            </a:r>
            <a:r>
              <a:rPr lang="en-US" sz="1500" dirty="0" err="1">
                <a:solidFill>
                  <a:schemeClr val="bg1"/>
                </a:solidFill>
              </a:rPr>
              <a:t>GenEdits</a:t>
            </a:r>
            <a:endParaRPr lang="en-US" sz="1500" dirty="0">
              <a:solidFill>
                <a:schemeClr val="bg1"/>
              </a:solidFill>
            </a:endParaRPr>
          </a:p>
        </p:txBody>
      </p:sp>
      <p:sp>
        <p:nvSpPr>
          <p:cNvPr id="13" name="TextBox 12"/>
          <p:cNvSpPr txBox="1"/>
          <p:nvPr/>
        </p:nvSpPr>
        <p:spPr>
          <a:xfrm>
            <a:off x="1940416" y="4041939"/>
            <a:ext cx="2448272" cy="784830"/>
          </a:xfrm>
          <a:prstGeom prst="rect">
            <a:avLst/>
          </a:prstGeom>
          <a:solidFill>
            <a:schemeClr val="accent2">
              <a:lumMod val="75000"/>
            </a:schemeClr>
          </a:solidFill>
        </p:spPr>
        <p:txBody>
          <a:bodyPr wrap="square" rtlCol="0">
            <a:spAutoFit/>
          </a:bodyPr>
          <a:lstStyle/>
          <a:p>
            <a:pPr algn="ctr">
              <a:spcAft>
                <a:spcPts val="600"/>
              </a:spcAft>
            </a:pPr>
            <a:r>
              <a:rPr lang="en-US" sz="1500" dirty="0">
                <a:solidFill>
                  <a:schemeClr val="bg1"/>
                </a:solidFill>
              </a:rPr>
              <a:t>Format extracted variables according to NAACCR guidelines</a:t>
            </a:r>
          </a:p>
        </p:txBody>
      </p:sp>
      <p:sp>
        <p:nvSpPr>
          <p:cNvPr id="15" name="TextBox 14"/>
          <p:cNvSpPr txBox="1"/>
          <p:nvPr/>
        </p:nvSpPr>
        <p:spPr>
          <a:xfrm>
            <a:off x="4952589" y="4041940"/>
            <a:ext cx="2448272" cy="323165"/>
          </a:xfrm>
          <a:prstGeom prst="rect">
            <a:avLst/>
          </a:prstGeom>
          <a:solidFill>
            <a:schemeClr val="accent1">
              <a:lumMod val="75000"/>
            </a:schemeClr>
          </a:solidFill>
        </p:spPr>
        <p:txBody>
          <a:bodyPr wrap="square" rtlCol="0">
            <a:spAutoFit/>
          </a:bodyPr>
          <a:lstStyle/>
          <a:p>
            <a:pPr algn="ctr">
              <a:spcAft>
                <a:spcPts val="600"/>
              </a:spcAft>
            </a:pPr>
            <a:r>
              <a:rPr lang="en-US" sz="1500" dirty="0">
                <a:solidFill>
                  <a:schemeClr val="bg1"/>
                </a:solidFill>
              </a:rPr>
              <a:t>Review potential duplication</a:t>
            </a:r>
          </a:p>
        </p:txBody>
      </p:sp>
      <p:sp>
        <p:nvSpPr>
          <p:cNvPr id="17" name="TextBox 16"/>
          <p:cNvSpPr txBox="1"/>
          <p:nvPr/>
        </p:nvSpPr>
        <p:spPr>
          <a:xfrm>
            <a:off x="4952589" y="4762019"/>
            <a:ext cx="2448272" cy="553998"/>
          </a:xfrm>
          <a:prstGeom prst="rect">
            <a:avLst/>
          </a:prstGeom>
          <a:solidFill>
            <a:schemeClr val="accent1">
              <a:lumMod val="75000"/>
            </a:schemeClr>
          </a:solidFill>
        </p:spPr>
        <p:txBody>
          <a:bodyPr wrap="square" rtlCol="0">
            <a:spAutoFit/>
          </a:bodyPr>
          <a:lstStyle/>
          <a:p>
            <a:pPr algn="ctr">
              <a:spcAft>
                <a:spcPts val="600"/>
              </a:spcAft>
            </a:pPr>
            <a:r>
              <a:rPr lang="en-US" sz="1500" dirty="0">
                <a:solidFill>
                  <a:schemeClr val="bg1"/>
                </a:solidFill>
              </a:rPr>
              <a:t>Run Edits Utility to identify and fix errors</a:t>
            </a:r>
          </a:p>
        </p:txBody>
      </p:sp>
      <p:sp>
        <p:nvSpPr>
          <p:cNvPr id="18" name="TextBox 17"/>
          <p:cNvSpPr txBox="1"/>
          <p:nvPr/>
        </p:nvSpPr>
        <p:spPr>
          <a:xfrm>
            <a:off x="4952589" y="5698124"/>
            <a:ext cx="2448272" cy="323165"/>
          </a:xfrm>
          <a:prstGeom prst="rect">
            <a:avLst/>
          </a:prstGeom>
          <a:solidFill>
            <a:schemeClr val="accent1">
              <a:lumMod val="75000"/>
            </a:schemeClr>
          </a:solidFill>
        </p:spPr>
        <p:txBody>
          <a:bodyPr wrap="square" rtlCol="0">
            <a:spAutoFit/>
          </a:bodyPr>
          <a:lstStyle/>
          <a:p>
            <a:pPr algn="ctr">
              <a:spcAft>
                <a:spcPts val="600"/>
              </a:spcAft>
            </a:pPr>
            <a:r>
              <a:rPr lang="en-US" sz="1500" dirty="0">
                <a:solidFill>
                  <a:schemeClr val="bg1"/>
                </a:solidFill>
              </a:rPr>
              <a:t>Output text file</a:t>
            </a:r>
          </a:p>
        </p:txBody>
      </p:sp>
      <p:sp>
        <p:nvSpPr>
          <p:cNvPr id="19" name="TextBox 18"/>
          <p:cNvSpPr txBox="1"/>
          <p:nvPr/>
        </p:nvSpPr>
        <p:spPr>
          <a:xfrm>
            <a:off x="7912971" y="4041940"/>
            <a:ext cx="2448272" cy="323165"/>
          </a:xfrm>
          <a:prstGeom prst="rect">
            <a:avLst/>
          </a:prstGeom>
          <a:solidFill>
            <a:schemeClr val="accent3">
              <a:lumMod val="75000"/>
            </a:schemeClr>
          </a:solidFill>
        </p:spPr>
        <p:txBody>
          <a:bodyPr wrap="square" rtlCol="0">
            <a:spAutoFit/>
          </a:bodyPr>
          <a:lstStyle/>
          <a:p>
            <a:pPr algn="ctr">
              <a:spcAft>
                <a:spcPts val="600"/>
              </a:spcAft>
            </a:pPr>
            <a:r>
              <a:rPr lang="en-US" sz="1500" dirty="0">
                <a:solidFill>
                  <a:schemeClr val="bg1"/>
                </a:solidFill>
              </a:rPr>
              <a:t>Output file for submission</a:t>
            </a:r>
          </a:p>
        </p:txBody>
      </p:sp>
      <p:sp>
        <p:nvSpPr>
          <p:cNvPr id="20" name="Down Arrow 19"/>
          <p:cNvSpPr/>
          <p:nvPr/>
        </p:nvSpPr>
        <p:spPr>
          <a:xfrm>
            <a:off x="2999656" y="3664678"/>
            <a:ext cx="288032" cy="288032"/>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21" name="Down Arrow 20"/>
          <p:cNvSpPr/>
          <p:nvPr/>
        </p:nvSpPr>
        <p:spPr>
          <a:xfrm>
            <a:off x="3009035" y="4826769"/>
            <a:ext cx="288032" cy="288032"/>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22" name="Down Arrow 21"/>
          <p:cNvSpPr/>
          <p:nvPr/>
        </p:nvSpPr>
        <p:spPr>
          <a:xfrm>
            <a:off x="6023330" y="3664678"/>
            <a:ext cx="288032" cy="288032"/>
          </a:xfrm>
          <a:prstGeom prst="down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23" name="Down Arrow 22"/>
          <p:cNvSpPr/>
          <p:nvPr/>
        </p:nvSpPr>
        <p:spPr>
          <a:xfrm>
            <a:off x="6032709" y="4365104"/>
            <a:ext cx="288032" cy="288032"/>
          </a:xfrm>
          <a:prstGeom prst="down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25" name="Down Arrow 24"/>
          <p:cNvSpPr/>
          <p:nvPr/>
        </p:nvSpPr>
        <p:spPr>
          <a:xfrm>
            <a:off x="6032709" y="5316017"/>
            <a:ext cx="288032" cy="288032"/>
          </a:xfrm>
          <a:prstGeom prst="down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26" name="Down Arrow 25"/>
          <p:cNvSpPr/>
          <p:nvPr/>
        </p:nvSpPr>
        <p:spPr>
          <a:xfrm>
            <a:off x="8983712" y="3663578"/>
            <a:ext cx="288032" cy="288032"/>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27" name="Down Arrow 26"/>
          <p:cNvSpPr/>
          <p:nvPr/>
        </p:nvSpPr>
        <p:spPr>
          <a:xfrm rot="16200000">
            <a:off x="4363489" y="2112588"/>
            <a:ext cx="288032" cy="288032"/>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rot="16200000">
            <a:off x="7366313" y="2112588"/>
            <a:ext cx="288032" cy="288032"/>
          </a:xfrm>
          <a:prstGeom prst="down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06437" y="188641"/>
            <a:ext cx="11226018" cy="1470025"/>
          </a:xfrm>
        </p:spPr>
        <p:txBody>
          <a:bodyPr>
            <a:normAutofit fontScale="90000"/>
          </a:bodyPr>
          <a:lstStyle/>
          <a:p>
            <a:r>
              <a:rPr lang="en-US" dirty="0"/>
              <a:t>Manitoba Cancer Registry: </a:t>
            </a:r>
            <a:br>
              <a:rPr lang="en-US" dirty="0"/>
            </a:br>
            <a:r>
              <a:rPr lang="en-CA" dirty="0"/>
              <a:t>Current</a:t>
            </a:r>
            <a:r>
              <a:rPr lang="en-CA" baseline="0" dirty="0"/>
              <a:t> Process Flow</a:t>
            </a:r>
            <a:endParaRPr lang="en-CA" dirty="0"/>
          </a:p>
        </p:txBody>
      </p:sp>
    </p:spTree>
    <p:extLst>
      <p:ext uri="{BB962C8B-B14F-4D97-AF65-F5344CB8AC3E}">
        <p14:creationId xmlns:p14="http://schemas.microsoft.com/office/powerpoint/2010/main" val="3431811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26928" y="3105835"/>
            <a:ext cx="2448272" cy="553998"/>
          </a:xfrm>
          <a:prstGeom prst="rect">
            <a:avLst/>
          </a:prstGeom>
          <a:solidFill>
            <a:schemeClr val="bg2">
              <a:lumMod val="75000"/>
            </a:schemeClr>
          </a:solidFill>
        </p:spPr>
        <p:txBody>
          <a:bodyPr wrap="square" rtlCol="0">
            <a:spAutoFit/>
          </a:bodyPr>
          <a:lstStyle/>
          <a:p>
            <a:pPr algn="ctr">
              <a:spcAft>
                <a:spcPts val="600"/>
              </a:spcAft>
            </a:pPr>
            <a:r>
              <a:rPr lang="en-US" sz="1500" dirty="0">
                <a:solidFill>
                  <a:schemeClr val="bg1"/>
                </a:solidFill>
              </a:rPr>
              <a:t>Extract data fields from the Cancer Registry</a:t>
            </a:r>
          </a:p>
        </p:txBody>
      </p:sp>
      <p:sp>
        <p:nvSpPr>
          <p:cNvPr id="6" name="TextBox 5"/>
          <p:cNvSpPr txBox="1"/>
          <p:nvPr/>
        </p:nvSpPr>
        <p:spPr>
          <a:xfrm>
            <a:off x="1919536" y="2025773"/>
            <a:ext cx="2448272" cy="461665"/>
          </a:xfrm>
          <a:prstGeom prst="rect">
            <a:avLst/>
          </a:prstGeom>
          <a:solidFill>
            <a:schemeClr val="bg2">
              <a:lumMod val="75000"/>
            </a:schemeClr>
          </a:solidFill>
        </p:spPr>
        <p:txBody>
          <a:bodyPr wrap="square" rtlCol="0">
            <a:spAutoFit/>
          </a:bodyPr>
          <a:lstStyle/>
          <a:p>
            <a:pPr algn="ctr"/>
            <a:r>
              <a:rPr lang="en-US" sz="2400" dirty="0">
                <a:solidFill>
                  <a:schemeClr val="bg1"/>
                </a:solidFill>
              </a:rPr>
              <a:t>Data Extraction</a:t>
            </a:r>
          </a:p>
        </p:txBody>
      </p:sp>
      <p:sp>
        <p:nvSpPr>
          <p:cNvPr id="7" name="TextBox 6"/>
          <p:cNvSpPr txBox="1"/>
          <p:nvPr/>
        </p:nvSpPr>
        <p:spPr>
          <a:xfrm>
            <a:off x="4935818" y="2025773"/>
            <a:ext cx="2448272" cy="461665"/>
          </a:xfrm>
          <a:prstGeom prst="rect">
            <a:avLst/>
          </a:prstGeom>
          <a:solidFill>
            <a:schemeClr val="bg2">
              <a:lumMod val="75000"/>
            </a:schemeClr>
          </a:solidFill>
        </p:spPr>
        <p:txBody>
          <a:bodyPr wrap="square" rtlCol="0">
            <a:spAutoFit/>
          </a:bodyPr>
          <a:lstStyle/>
          <a:p>
            <a:pPr algn="ctr"/>
            <a:r>
              <a:rPr lang="en-US" sz="2400" dirty="0">
                <a:solidFill>
                  <a:schemeClr val="bg1"/>
                </a:solidFill>
              </a:rPr>
              <a:t>Data Clean-up</a:t>
            </a:r>
          </a:p>
        </p:txBody>
      </p:sp>
      <p:sp>
        <p:nvSpPr>
          <p:cNvPr id="8" name="TextBox 7"/>
          <p:cNvSpPr txBox="1"/>
          <p:nvPr/>
        </p:nvSpPr>
        <p:spPr>
          <a:xfrm>
            <a:off x="7896200" y="2025716"/>
            <a:ext cx="2448272" cy="461665"/>
          </a:xfrm>
          <a:prstGeom prst="rect">
            <a:avLst/>
          </a:prstGeom>
          <a:solidFill>
            <a:schemeClr val="bg2">
              <a:lumMod val="75000"/>
            </a:schemeClr>
          </a:solidFill>
        </p:spPr>
        <p:txBody>
          <a:bodyPr wrap="square" rtlCol="0">
            <a:spAutoFit/>
          </a:bodyPr>
          <a:lstStyle/>
          <a:p>
            <a:pPr algn="ctr"/>
            <a:r>
              <a:rPr lang="en-US" sz="2400" dirty="0">
                <a:solidFill>
                  <a:schemeClr val="bg1"/>
                </a:solidFill>
              </a:rPr>
              <a:t>Data Export</a:t>
            </a:r>
          </a:p>
        </p:txBody>
      </p:sp>
      <p:sp>
        <p:nvSpPr>
          <p:cNvPr id="9" name="TextBox 8"/>
          <p:cNvSpPr txBox="1"/>
          <p:nvPr/>
        </p:nvSpPr>
        <p:spPr>
          <a:xfrm>
            <a:off x="4943210" y="3105835"/>
            <a:ext cx="2448272" cy="553998"/>
          </a:xfrm>
          <a:prstGeom prst="rect">
            <a:avLst/>
          </a:prstGeom>
          <a:solidFill>
            <a:schemeClr val="bg2">
              <a:lumMod val="75000"/>
            </a:schemeClr>
          </a:solidFill>
        </p:spPr>
        <p:txBody>
          <a:bodyPr wrap="square" rtlCol="0">
            <a:spAutoFit/>
          </a:bodyPr>
          <a:lstStyle/>
          <a:p>
            <a:pPr algn="ctr">
              <a:spcAft>
                <a:spcPts val="600"/>
              </a:spcAft>
            </a:pPr>
            <a:r>
              <a:rPr lang="en-US" sz="1500" dirty="0">
                <a:solidFill>
                  <a:schemeClr val="bg1"/>
                </a:solidFill>
              </a:rPr>
              <a:t>Run </a:t>
            </a:r>
            <a:r>
              <a:rPr lang="en-US" sz="1500" dirty="0" err="1">
                <a:solidFill>
                  <a:schemeClr val="bg1"/>
                </a:solidFill>
              </a:rPr>
              <a:t>GenEdits</a:t>
            </a:r>
            <a:r>
              <a:rPr lang="en-US" sz="1500" dirty="0">
                <a:solidFill>
                  <a:schemeClr val="bg1"/>
                </a:solidFill>
              </a:rPr>
              <a:t> to identify and fix errors</a:t>
            </a:r>
          </a:p>
        </p:txBody>
      </p:sp>
      <p:sp>
        <p:nvSpPr>
          <p:cNvPr id="10" name="TextBox 9"/>
          <p:cNvSpPr txBox="1"/>
          <p:nvPr/>
        </p:nvSpPr>
        <p:spPr>
          <a:xfrm>
            <a:off x="7903592" y="3105835"/>
            <a:ext cx="2448272" cy="553998"/>
          </a:xfrm>
          <a:prstGeom prst="rect">
            <a:avLst/>
          </a:prstGeom>
          <a:solidFill>
            <a:schemeClr val="bg2">
              <a:lumMod val="75000"/>
            </a:schemeClr>
          </a:solidFill>
        </p:spPr>
        <p:txBody>
          <a:bodyPr wrap="square" rtlCol="0">
            <a:spAutoFit/>
          </a:bodyPr>
          <a:lstStyle/>
          <a:p>
            <a:pPr algn="ctr">
              <a:spcAft>
                <a:spcPts val="600"/>
              </a:spcAft>
            </a:pPr>
            <a:r>
              <a:rPr lang="en-US" sz="1500" dirty="0">
                <a:solidFill>
                  <a:schemeClr val="bg1"/>
                </a:solidFill>
              </a:rPr>
              <a:t>Run </a:t>
            </a:r>
            <a:r>
              <a:rPr lang="en-US" sz="1500" dirty="0" err="1">
                <a:solidFill>
                  <a:schemeClr val="bg1"/>
                </a:solidFill>
              </a:rPr>
              <a:t>NAACCRPrep</a:t>
            </a:r>
            <a:r>
              <a:rPr lang="en-US" sz="1500" dirty="0">
                <a:solidFill>
                  <a:schemeClr val="bg1"/>
                </a:solidFill>
              </a:rPr>
              <a:t> to create survival variables</a:t>
            </a:r>
          </a:p>
        </p:txBody>
      </p:sp>
      <p:sp>
        <p:nvSpPr>
          <p:cNvPr id="12" name="TextBox 11"/>
          <p:cNvSpPr txBox="1"/>
          <p:nvPr/>
        </p:nvSpPr>
        <p:spPr>
          <a:xfrm>
            <a:off x="1928915" y="5842139"/>
            <a:ext cx="2448272" cy="553998"/>
          </a:xfrm>
          <a:prstGeom prst="rect">
            <a:avLst/>
          </a:prstGeom>
          <a:solidFill>
            <a:schemeClr val="bg2">
              <a:lumMod val="75000"/>
            </a:schemeClr>
          </a:solidFill>
        </p:spPr>
        <p:txBody>
          <a:bodyPr wrap="square" rtlCol="0">
            <a:spAutoFit/>
          </a:bodyPr>
          <a:lstStyle/>
          <a:p>
            <a:pPr algn="ctr">
              <a:spcAft>
                <a:spcPts val="600"/>
              </a:spcAft>
            </a:pPr>
            <a:r>
              <a:rPr lang="en-US" sz="1500" dirty="0">
                <a:solidFill>
                  <a:schemeClr val="bg1"/>
                </a:solidFill>
              </a:rPr>
              <a:t>Output XML file for </a:t>
            </a:r>
            <a:r>
              <a:rPr lang="en-US" sz="1500" dirty="0" err="1">
                <a:solidFill>
                  <a:schemeClr val="bg1"/>
                </a:solidFill>
              </a:rPr>
              <a:t>GenEdits</a:t>
            </a:r>
            <a:endParaRPr lang="en-US" sz="1500" dirty="0">
              <a:solidFill>
                <a:schemeClr val="bg1"/>
              </a:solidFill>
            </a:endParaRPr>
          </a:p>
        </p:txBody>
      </p:sp>
      <p:sp>
        <p:nvSpPr>
          <p:cNvPr id="13" name="TextBox 12"/>
          <p:cNvSpPr txBox="1"/>
          <p:nvPr/>
        </p:nvSpPr>
        <p:spPr>
          <a:xfrm>
            <a:off x="1940416" y="4041939"/>
            <a:ext cx="2448272" cy="784830"/>
          </a:xfrm>
          <a:prstGeom prst="rect">
            <a:avLst/>
          </a:prstGeom>
          <a:solidFill>
            <a:schemeClr val="bg2">
              <a:lumMod val="75000"/>
            </a:schemeClr>
          </a:solidFill>
        </p:spPr>
        <p:txBody>
          <a:bodyPr wrap="square" rtlCol="0">
            <a:spAutoFit/>
          </a:bodyPr>
          <a:lstStyle/>
          <a:p>
            <a:pPr algn="ctr">
              <a:spcAft>
                <a:spcPts val="600"/>
              </a:spcAft>
            </a:pPr>
            <a:r>
              <a:rPr lang="en-US" sz="1500" dirty="0">
                <a:solidFill>
                  <a:schemeClr val="bg1"/>
                </a:solidFill>
              </a:rPr>
              <a:t>Format extracted variables according to NAACCR guidelines</a:t>
            </a:r>
          </a:p>
        </p:txBody>
      </p:sp>
      <p:sp>
        <p:nvSpPr>
          <p:cNvPr id="15" name="TextBox 14"/>
          <p:cNvSpPr txBox="1"/>
          <p:nvPr/>
        </p:nvSpPr>
        <p:spPr>
          <a:xfrm>
            <a:off x="4952589" y="4041940"/>
            <a:ext cx="2448272" cy="323165"/>
          </a:xfrm>
          <a:prstGeom prst="rect">
            <a:avLst/>
          </a:prstGeom>
          <a:solidFill>
            <a:schemeClr val="bg2">
              <a:lumMod val="75000"/>
            </a:schemeClr>
          </a:solidFill>
        </p:spPr>
        <p:txBody>
          <a:bodyPr wrap="square" rtlCol="0">
            <a:spAutoFit/>
          </a:bodyPr>
          <a:lstStyle/>
          <a:p>
            <a:pPr algn="ctr">
              <a:spcAft>
                <a:spcPts val="600"/>
              </a:spcAft>
            </a:pPr>
            <a:r>
              <a:rPr lang="en-US" sz="1500" dirty="0">
                <a:solidFill>
                  <a:schemeClr val="bg1"/>
                </a:solidFill>
              </a:rPr>
              <a:t>Review potential duplication</a:t>
            </a:r>
          </a:p>
        </p:txBody>
      </p:sp>
      <p:sp>
        <p:nvSpPr>
          <p:cNvPr id="17" name="TextBox 16"/>
          <p:cNvSpPr txBox="1"/>
          <p:nvPr/>
        </p:nvSpPr>
        <p:spPr>
          <a:xfrm>
            <a:off x="4952589" y="4762019"/>
            <a:ext cx="2448272" cy="553998"/>
          </a:xfrm>
          <a:prstGeom prst="rect">
            <a:avLst/>
          </a:prstGeom>
          <a:solidFill>
            <a:schemeClr val="bg2">
              <a:lumMod val="75000"/>
            </a:schemeClr>
          </a:solidFill>
        </p:spPr>
        <p:txBody>
          <a:bodyPr wrap="square" rtlCol="0">
            <a:spAutoFit/>
          </a:bodyPr>
          <a:lstStyle/>
          <a:p>
            <a:pPr algn="ctr">
              <a:spcAft>
                <a:spcPts val="600"/>
              </a:spcAft>
            </a:pPr>
            <a:r>
              <a:rPr lang="en-US" sz="1500" dirty="0">
                <a:solidFill>
                  <a:schemeClr val="bg1"/>
                </a:solidFill>
              </a:rPr>
              <a:t>Run Edits Utility to identify and fix errors</a:t>
            </a:r>
          </a:p>
        </p:txBody>
      </p:sp>
      <p:sp>
        <p:nvSpPr>
          <p:cNvPr id="18" name="TextBox 17"/>
          <p:cNvSpPr txBox="1"/>
          <p:nvPr/>
        </p:nvSpPr>
        <p:spPr>
          <a:xfrm>
            <a:off x="4952589" y="5698124"/>
            <a:ext cx="2448272" cy="323165"/>
          </a:xfrm>
          <a:prstGeom prst="rect">
            <a:avLst/>
          </a:prstGeom>
          <a:solidFill>
            <a:schemeClr val="bg2">
              <a:lumMod val="75000"/>
            </a:schemeClr>
          </a:solidFill>
        </p:spPr>
        <p:txBody>
          <a:bodyPr wrap="square" rtlCol="0">
            <a:spAutoFit/>
          </a:bodyPr>
          <a:lstStyle/>
          <a:p>
            <a:pPr algn="ctr">
              <a:spcAft>
                <a:spcPts val="600"/>
              </a:spcAft>
            </a:pPr>
            <a:r>
              <a:rPr lang="en-US" sz="1500" dirty="0">
                <a:solidFill>
                  <a:schemeClr val="bg1"/>
                </a:solidFill>
              </a:rPr>
              <a:t>Output text file</a:t>
            </a:r>
          </a:p>
        </p:txBody>
      </p:sp>
      <p:sp>
        <p:nvSpPr>
          <p:cNvPr id="19" name="TextBox 18"/>
          <p:cNvSpPr txBox="1"/>
          <p:nvPr/>
        </p:nvSpPr>
        <p:spPr>
          <a:xfrm>
            <a:off x="7912971" y="4041940"/>
            <a:ext cx="2448272" cy="323165"/>
          </a:xfrm>
          <a:prstGeom prst="rect">
            <a:avLst/>
          </a:prstGeom>
          <a:solidFill>
            <a:schemeClr val="bg2">
              <a:lumMod val="75000"/>
            </a:schemeClr>
          </a:solidFill>
        </p:spPr>
        <p:txBody>
          <a:bodyPr wrap="square" rtlCol="0">
            <a:spAutoFit/>
          </a:bodyPr>
          <a:lstStyle/>
          <a:p>
            <a:pPr algn="ctr">
              <a:spcAft>
                <a:spcPts val="600"/>
              </a:spcAft>
            </a:pPr>
            <a:r>
              <a:rPr lang="en-US" sz="1500" dirty="0">
                <a:solidFill>
                  <a:schemeClr val="bg1"/>
                </a:solidFill>
              </a:rPr>
              <a:t>Output file for submission</a:t>
            </a:r>
          </a:p>
        </p:txBody>
      </p:sp>
      <p:sp>
        <p:nvSpPr>
          <p:cNvPr id="20" name="Down Arrow 19"/>
          <p:cNvSpPr/>
          <p:nvPr/>
        </p:nvSpPr>
        <p:spPr>
          <a:xfrm>
            <a:off x="2999656" y="3664678"/>
            <a:ext cx="288032" cy="288032"/>
          </a:xfrm>
          <a:prstGeom prst="downArrow">
            <a:avLst/>
          </a:prstGeom>
          <a:solidFill>
            <a:schemeClr val="bg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21" name="Down Arrow 20"/>
          <p:cNvSpPr/>
          <p:nvPr/>
        </p:nvSpPr>
        <p:spPr>
          <a:xfrm>
            <a:off x="3009035" y="4826769"/>
            <a:ext cx="288032" cy="288032"/>
          </a:xfrm>
          <a:prstGeom prst="downArrow">
            <a:avLst/>
          </a:prstGeom>
          <a:solidFill>
            <a:schemeClr val="bg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22" name="Down Arrow 21"/>
          <p:cNvSpPr/>
          <p:nvPr/>
        </p:nvSpPr>
        <p:spPr>
          <a:xfrm>
            <a:off x="6023330" y="3664678"/>
            <a:ext cx="288032" cy="288032"/>
          </a:xfrm>
          <a:prstGeom prst="downArrow">
            <a:avLst/>
          </a:prstGeom>
          <a:solidFill>
            <a:schemeClr val="bg2">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23" name="Down Arrow 22"/>
          <p:cNvSpPr/>
          <p:nvPr/>
        </p:nvSpPr>
        <p:spPr>
          <a:xfrm>
            <a:off x="6032709" y="4365104"/>
            <a:ext cx="288032" cy="288032"/>
          </a:xfrm>
          <a:prstGeom prst="downArrow">
            <a:avLst/>
          </a:prstGeom>
          <a:solidFill>
            <a:schemeClr val="bg2">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25" name="Down Arrow 24"/>
          <p:cNvSpPr/>
          <p:nvPr/>
        </p:nvSpPr>
        <p:spPr>
          <a:xfrm>
            <a:off x="6032709" y="5316017"/>
            <a:ext cx="288032" cy="288032"/>
          </a:xfrm>
          <a:prstGeom prst="downArrow">
            <a:avLst/>
          </a:prstGeom>
          <a:solidFill>
            <a:schemeClr val="bg2">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26" name="Down Arrow 25"/>
          <p:cNvSpPr/>
          <p:nvPr/>
        </p:nvSpPr>
        <p:spPr>
          <a:xfrm>
            <a:off x="8983712" y="3663578"/>
            <a:ext cx="288032" cy="288032"/>
          </a:xfrm>
          <a:prstGeom prst="downArrow">
            <a:avLst/>
          </a:prstGeom>
          <a:solidFill>
            <a:schemeClr val="bg2">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27" name="Down Arrow 26"/>
          <p:cNvSpPr/>
          <p:nvPr/>
        </p:nvSpPr>
        <p:spPr>
          <a:xfrm rot="16200000">
            <a:off x="4363489" y="2112588"/>
            <a:ext cx="288032" cy="288032"/>
          </a:xfrm>
          <a:prstGeom prst="downArrow">
            <a:avLst/>
          </a:prstGeom>
          <a:solidFill>
            <a:schemeClr val="bg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rot="16200000">
            <a:off x="7366313" y="2112588"/>
            <a:ext cx="288032" cy="288032"/>
          </a:xfrm>
          <a:prstGeom prst="downArrow">
            <a:avLst/>
          </a:prstGeom>
          <a:solidFill>
            <a:schemeClr val="bg2">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36097" y="188641"/>
            <a:ext cx="11141613" cy="1470025"/>
          </a:xfrm>
        </p:spPr>
        <p:txBody>
          <a:bodyPr>
            <a:normAutofit fontScale="90000"/>
          </a:bodyPr>
          <a:lstStyle/>
          <a:p>
            <a:r>
              <a:rPr lang="en-US" dirty="0"/>
              <a:t>Manitoba Cancer Registry: </a:t>
            </a:r>
            <a:r>
              <a:rPr lang="en-CA" dirty="0"/>
              <a:t>Incorporating XML SAS Macro</a:t>
            </a:r>
          </a:p>
        </p:txBody>
      </p:sp>
      <p:sp>
        <p:nvSpPr>
          <p:cNvPr id="29" name="TextBox 28"/>
          <p:cNvSpPr txBox="1"/>
          <p:nvPr/>
        </p:nvSpPr>
        <p:spPr>
          <a:xfrm>
            <a:off x="1952128" y="5183608"/>
            <a:ext cx="2423072" cy="323165"/>
          </a:xfrm>
          <a:prstGeom prst="rect">
            <a:avLst/>
          </a:prstGeom>
          <a:solidFill>
            <a:srgbClr val="00B050"/>
          </a:solidFill>
        </p:spPr>
        <p:txBody>
          <a:bodyPr wrap="square" rtlCol="0">
            <a:spAutoFit/>
          </a:bodyPr>
          <a:lstStyle/>
          <a:p>
            <a:pPr algn="ctr">
              <a:spcAft>
                <a:spcPts val="600"/>
              </a:spcAft>
            </a:pPr>
            <a:r>
              <a:rPr lang="en-US" sz="1500" dirty="0">
                <a:solidFill>
                  <a:schemeClr val="bg1"/>
                </a:solidFill>
              </a:rPr>
              <a:t>XML SAS Macro</a:t>
            </a:r>
          </a:p>
        </p:txBody>
      </p:sp>
      <p:sp>
        <p:nvSpPr>
          <p:cNvPr id="31" name="Down Arrow 30"/>
          <p:cNvSpPr/>
          <p:nvPr/>
        </p:nvSpPr>
        <p:spPr>
          <a:xfrm>
            <a:off x="3007048" y="5459265"/>
            <a:ext cx="288032" cy="288032"/>
          </a:xfrm>
          <a:prstGeom prst="downArrow">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Tree>
    <p:extLst>
      <p:ext uri="{BB962C8B-B14F-4D97-AF65-F5344CB8AC3E}">
        <p14:creationId xmlns:p14="http://schemas.microsoft.com/office/powerpoint/2010/main" val="3003670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t>Calling the </a:t>
            </a:r>
            <a:r>
              <a:rPr lang="en-US" b="1" dirty="0"/>
              <a:t>read</a:t>
            </a:r>
            <a:r>
              <a:rPr lang="en-US" dirty="0"/>
              <a:t> macro</a:t>
            </a:r>
            <a:endParaRPr lang="en-CA"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024" y="2438033"/>
            <a:ext cx="7848872" cy="3744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Manitoba Cancer Registry: </a:t>
            </a:r>
            <a:br>
              <a:rPr lang="en-US" dirty="0"/>
            </a:br>
            <a:r>
              <a:rPr lang="en-US" dirty="0"/>
              <a:t>To do’s for the analyst/programmer</a:t>
            </a:r>
            <a:endParaRPr lang="en-CA" dirty="0"/>
          </a:p>
        </p:txBody>
      </p:sp>
      <p:sp>
        <p:nvSpPr>
          <p:cNvPr id="5" name="TextBox 4"/>
          <p:cNvSpPr txBox="1"/>
          <p:nvPr/>
        </p:nvSpPr>
        <p:spPr>
          <a:xfrm>
            <a:off x="2471916" y="2722467"/>
            <a:ext cx="3888432" cy="461665"/>
          </a:xfrm>
          <a:prstGeom prst="rect">
            <a:avLst/>
          </a:prstGeom>
          <a:noFill/>
          <a:ln w="28575">
            <a:solidFill>
              <a:schemeClr val="accent2"/>
            </a:solidFill>
          </a:ln>
        </p:spPr>
        <p:txBody>
          <a:bodyPr wrap="square" rtlCol="0">
            <a:spAutoFit/>
          </a:bodyPr>
          <a:lstStyle/>
          <a:p>
            <a:pPr algn="ctr"/>
            <a:endParaRPr lang="en-US" sz="2400" dirty="0">
              <a:solidFill>
                <a:schemeClr val="bg1"/>
              </a:solidFill>
            </a:endParaRPr>
          </a:p>
        </p:txBody>
      </p:sp>
      <p:sp>
        <p:nvSpPr>
          <p:cNvPr id="8" name="TextBox 7"/>
          <p:cNvSpPr txBox="1"/>
          <p:nvPr/>
        </p:nvSpPr>
        <p:spPr>
          <a:xfrm>
            <a:off x="2610996" y="3430368"/>
            <a:ext cx="3605336" cy="461665"/>
          </a:xfrm>
          <a:prstGeom prst="rect">
            <a:avLst/>
          </a:prstGeom>
          <a:noFill/>
          <a:ln w="28575">
            <a:solidFill>
              <a:schemeClr val="accent2"/>
            </a:solidFill>
          </a:ln>
        </p:spPr>
        <p:txBody>
          <a:bodyPr wrap="square" rtlCol="0">
            <a:spAutoFit/>
          </a:bodyPr>
          <a:lstStyle/>
          <a:p>
            <a:pPr algn="ctr"/>
            <a:endParaRPr lang="en-US" sz="2400" dirty="0">
              <a:solidFill>
                <a:schemeClr val="bg1"/>
              </a:solidFill>
            </a:endParaRPr>
          </a:p>
        </p:txBody>
      </p:sp>
      <p:sp>
        <p:nvSpPr>
          <p:cNvPr id="9" name="TextBox 8"/>
          <p:cNvSpPr txBox="1"/>
          <p:nvPr/>
        </p:nvSpPr>
        <p:spPr>
          <a:xfrm>
            <a:off x="2975972" y="3790408"/>
            <a:ext cx="2232248" cy="461665"/>
          </a:xfrm>
          <a:prstGeom prst="rect">
            <a:avLst/>
          </a:prstGeom>
          <a:noFill/>
          <a:ln w="28575">
            <a:solidFill>
              <a:schemeClr val="accent2"/>
            </a:solidFill>
          </a:ln>
        </p:spPr>
        <p:txBody>
          <a:bodyPr wrap="square" rtlCol="0">
            <a:spAutoFit/>
          </a:bodyPr>
          <a:lstStyle/>
          <a:p>
            <a:pPr algn="ctr"/>
            <a:endParaRPr lang="en-US" sz="2400" dirty="0">
              <a:solidFill>
                <a:schemeClr val="bg1"/>
              </a:solidFill>
            </a:endParaRPr>
          </a:p>
        </p:txBody>
      </p:sp>
      <p:sp>
        <p:nvSpPr>
          <p:cNvPr id="10" name="TextBox 9"/>
          <p:cNvSpPr txBox="1"/>
          <p:nvPr/>
        </p:nvSpPr>
        <p:spPr>
          <a:xfrm>
            <a:off x="8688896" y="2438033"/>
            <a:ext cx="3024336" cy="2800767"/>
          </a:xfrm>
          <a:prstGeom prst="rect">
            <a:avLst/>
          </a:prstGeom>
          <a:noFill/>
          <a:ln w="28575">
            <a:noFill/>
          </a:ln>
        </p:spPr>
        <p:txBody>
          <a:bodyPr wrap="square" rtlCol="0">
            <a:spAutoFit/>
          </a:bodyPr>
          <a:lstStyle/>
          <a:p>
            <a:r>
              <a:rPr lang="en-US" sz="2200" b="1" dirty="0"/>
              <a:t>Set paths that point to: </a:t>
            </a:r>
          </a:p>
          <a:p>
            <a:pPr marL="628650" lvl="1" indent="-171450">
              <a:buFont typeface="Wingdings" panose="05000000000000000000" pitchFamily="2" charset="2"/>
              <a:buChar char="§"/>
            </a:pPr>
            <a:r>
              <a:rPr lang="en-US" sz="2200" b="1" dirty="0"/>
              <a:t>Macro location</a:t>
            </a:r>
          </a:p>
          <a:p>
            <a:pPr marL="628650" lvl="1" indent="-171450">
              <a:buFont typeface="Wingdings" panose="05000000000000000000" pitchFamily="2" charset="2"/>
              <a:buChar char="§"/>
            </a:pPr>
            <a:r>
              <a:rPr lang="en-US" sz="2200" b="1" dirty="0"/>
              <a:t>Java SAS library</a:t>
            </a:r>
          </a:p>
          <a:p>
            <a:pPr marL="628650" lvl="1" indent="-171450">
              <a:buFont typeface="Wingdings" panose="05000000000000000000" pitchFamily="2" charset="2"/>
              <a:buChar char="§"/>
            </a:pPr>
            <a:r>
              <a:rPr lang="en-US" sz="2200" b="1" dirty="0"/>
              <a:t>Sources file</a:t>
            </a:r>
          </a:p>
          <a:p>
            <a:r>
              <a:rPr lang="en-US" sz="2200" b="1" dirty="0"/>
              <a:t>Select </a:t>
            </a:r>
          </a:p>
          <a:p>
            <a:pPr marL="800100" lvl="1" indent="-342900">
              <a:buFont typeface="Wingdings" panose="05000000000000000000" pitchFamily="2" charset="2"/>
              <a:buChar char="§"/>
            </a:pPr>
            <a:r>
              <a:rPr lang="en-US" sz="2200" b="1" dirty="0"/>
              <a:t>NAACCR version</a:t>
            </a:r>
          </a:p>
          <a:p>
            <a:pPr marL="800100" lvl="1" indent="-342900">
              <a:buFont typeface="Wingdings" panose="05000000000000000000" pitchFamily="2" charset="2"/>
              <a:buChar char="§"/>
            </a:pPr>
            <a:r>
              <a:rPr lang="en-US" sz="2200" b="1" dirty="0"/>
              <a:t>Record type</a:t>
            </a:r>
          </a:p>
          <a:p>
            <a:pPr marL="800100" lvl="1" indent="-342900">
              <a:buFont typeface="Wingdings" panose="05000000000000000000" pitchFamily="2" charset="2"/>
              <a:buChar char="§"/>
            </a:pPr>
            <a:r>
              <a:rPr lang="en-US" sz="2200" b="1" dirty="0"/>
              <a:t>Name dataset</a:t>
            </a:r>
          </a:p>
        </p:txBody>
      </p:sp>
      <p:sp>
        <p:nvSpPr>
          <p:cNvPr id="12" name="TextBox 11"/>
          <p:cNvSpPr txBox="1"/>
          <p:nvPr/>
        </p:nvSpPr>
        <p:spPr>
          <a:xfrm>
            <a:off x="2975972" y="4470664"/>
            <a:ext cx="576064" cy="461665"/>
          </a:xfrm>
          <a:prstGeom prst="rect">
            <a:avLst/>
          </a:prstGeom>
          <a:noFill/>
          <a:ln w="28575">
            <a:solidFill>
              <a:schemeClr val="accent2"/>
            </a:solidFill>
          </a:ln>
        </p:spPr>
        <p:txBody>
          <a:bodyPr wrap="square" rtlCol="0">
            <a:spAutoFit/>
          </a:bodyPr>
          <a:lstStyle/>
          <a:p>
            <a:pPr algn="ctr"/>
            <a:endParaRPr lang="en-US" sz="2400" dirty="0">
              <a:solidFill>
                <a:schemeClr val="bg1"/>
              </a:solidFill>
            </a:endParaRPr>
          </a:p>
        </p:txBody>
      </p:sp>
      <p:sp>
        <p:nvSpPr>
          <p:cNvPr id="13" name="TextBox 12"/>
          <p:cNvSpPr txBox="1"/>
          <p:nvPr/>
        </p:nvSpPr>
        <p:spPr>
          <a:xfrm>
            <a:off x="3480028" y="4110624"/>
            <a:ext cx="720080" cy="461665"/>
          </a:xfrm>
          <a:prstGeom prst="rect">
            <a:avLst/>
          </a:prstGeom>
          <a:noFill/>
          <a:ln w="28575">
            <a:solidFill>
              <a:schemeClr val="accent2"/>
            </a:solidFill>
          </a:ln>
        </p:spPr>
        <p:txBody>
          <a:bodyPr wrap="square" rtlCol="0">
            <a:spAutoFit/>
          </a:bodyPr>
          <a:lstStyle/>
          <a:p>
            <a:pPr algn="ctr"/>
            <a:endParaRPr lang="en-US" sz="2400" dirty="0">
              <a:solidFill>
                <a:schemeClr val="bg1"/>
              </a:solidFill>
            </a:endParaRPr>
          </a:p>
        </p:txBody>
      </p:sp>
      <p:sp>
        <p:nvSpPr>
          <p:cNvPr id="14" name="TextBox 13"/>
          <p:cNvSpPr txBox="1"/>
          <p:nvPr/>
        </p:nvSpPr>
        <p:spPr>
          <a:xfrm>
            <a:off x="2579928" y="4830704"/>
            <a:ext cx="1116124" cy="461665"/>
          </a:xfrm>
          <a:prstGeom prst="rect">
            <a:avLst/>
          </a:prstGeom>
          <a:noFill/>
          <a:ln w="28575">
            <a:solidFill>
              <a:schemeClr val="accent2"/>
            </a:solidFill>
          </a:ln>
        </p:spPr>
        <p:txBody>
          <a:bodyPr wrap="square" rtlCol="0">
            <a:spAutoFit/>
          </a:bodyPr>
          <a:lstStyle/>
          <a:p>
            <a:pPr algn="ctr"/>
            <a:endParaRPr lang="en-US" sz="2400" dirty="0">
              <a:solidFill>
                <a:schemeClr val="bg1"/>
              </a:solidFill>
            </a:endParaRPr>
          </a:p>
        </p:txBody>
      </p:sp>
    </p:spTree>
    <p:extLst>
      <p:ext uri="{BB962C8B-B14F-4D97-AF65-F5344CB8AC3E}">
        <p14:creationId xmlns:p14="http://schemas.microsoft.com/office/powerpoint/2010/main" val="2639953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1865" y="1712602"/>
            <a:ext cx="5328593" cy="45825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Manitoba Cancer Registry: </a:t>
            </a:r>
            <a:br>
              <a:rPr lang="en-US" dirty="0"/>
            </a:br>
            <a:r>
              <a:rPr lang="en-US" dirty="0"/>
              <a:t>To do’s for the analyst/programmer</a:t>
            </a:r>
            <a:endParaRPr lang="en-CA" dirty="0"/>
          </a:p>
        </p:txBody>
      </p:sp>
      <p:sp>
        <p:nvSpPr>
          <p:cNvPr id="4" name="Content Placeholder 3"/>
          <p:cNvSpPr>
            <a:spLocks noGrp="1"/>
          </p:cNvSpPr>
          <p:nvPr>
            <p:ph idx="1"/>
          </p:nvPr>
        </p:nvSpPr>
        <p:spPr>
          <a:xfrm>
            <a:off x="1024597" y="2262094"/>
            <a:ext cx="3970784" cy="3273227"/>
          </a:xfrm>
        </p:spPr>
        <p:txBody>
          <a:bodyPr>
            <a:normAutofit/>
          </a:bodyPr>
          <a:lstStyle/>
          <a:p>
            <a:r>
              <a:rPr lang="en-US" sz="3200" dirty="0"/>
              <a:t>Rename SAS variables to match XML dictionary</a:t>
            </a:r>
            <a:endParaRPr lang="en-CA" sz="3200" dirty="0"/>
          </a:p>
        </p:txBody>
      </p:sp>
      <p:sp>
        <p:nvSpPr>
          <p:cNvPr id="15" name="Title 1"/>
          <p:cNvSpPr txBox="1">
            <a:spLocks/>
          </p:cNvSpPr>
          <p:nvPr/>
        </p:nvSpPr>
        <p:spPr>
          <a:xfrm>
            <a:off x="6023992" y="6093296"/>
            <a:ext cx="720080" cy="5715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t>…</a:t>
            </a:r>
            <a:endParaRPr lang="en-CA" dirty="0"/>
          </a:p>
        </p:txBody>
      </p:sp>
    </p:spTree>
    <p:extLst>
      <p:ext uri="{BB962C8B-B14F-4D97-AF65-F5344CB8AC3E}">
        <p14:creationId xmlns:p14="http://schemas.microsoft.com/office/powerpoint/2010/main" val="1592671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1504" y="2383488"/>
            <a:ext cx="7269324" cy="3493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Manitoba Cancer Registry: </a:t>
            </a:r>
            <a:br>
              <a:rPr lang="en-US" dirty="0"/>
            </a:br>
            <a:r>
              <a:rPr lang="en-US" dirty="0"/>
              <a:t>To do’s for the analyst/programmer</a:t>
            </a:r>
            <a:endParaRPr lang="en-CA" dirty="0"/>
          </a:p>
        </p:txBody>
      </p:sp>
      <p:sp>
        <p:nvSpPr>
          <p:cNvPr id="5" name="TextBox 4"/>
          <p:cNvSpPr txBox="1"/>
          <p:nvPr/>
        </p:nvSpPr>
        <p:spPr>
          <a:xfrm>
            <a:off x="3321950" y="2703216"/>
            <a:ext cx="4142202" cy="461665"/>
          </a:xfrm>
          <a:prstGeom prst="rect">
            <a:avLst/>
          </a:prstGeom>
          <a:noFill/>
          <a:ln w="28575">
            <a:solidFill>
              <a:schemeClr val="accent2"/>
            </a:solidFill>
          </a:ln>
        </p:spPr>
        <p:txBody>
          <a:bodyPr wrap="square" rtlCol="0">
            <a:spAutoFit/>
          </a:bodyPr>
          <a:lstStyle/>
          <a:p>
            <a:pPr algn="ctr"/>
            <a:endParaRPr lang="en-US" sz="2400" dirty="0">
              <a:solidFill>
                <a:schemeClr val="bg1"/>
              </a:solidFill>
            </a:endParaRPr>
          </a:p>
        </p:txBody>
      </p:sp>
      <p:sp>
        <p:nvSpPr>
          <p:cNvPr id="8" name="TextBox 7"/>
          <p:cNvSpPr txBox="1"/>
          <p:nvPr/>
        </p:nvSpPr>
        <p:spPr>
          <a:xfrm>
            <a:off x="3431704" y="3416822"/>
            <a:ext cx="3744416" cy="461665"/>
          </a:xfrm>
          <a:prstGeom prst="rect">
            <a:avLst/>
          </a:prstGeom>
          <a:noFill/>
          <a:ln w="28575">
            <a:solidFill>
              <a:schemeClr val="accent2"/>
            </a:solidFill>
          </a:ln>
        </p:spPr>
        <p:txBody>
          <a:bodyPr wrap="square" rtlCol="0">
            <a:spAutoFit/>
          </a:bodyPr>
          <a:lstStyle/>
          <a:p>
            <a:pPr algn="ctr"/>
            <a:endParaRPr lang="en-US" sz="2400" dirty="0">
              <a:solidFill>
                <a:schemeClr val="bg1"/>
              </a:solidFill>
            </a:endParaRPr>
          </a:p>
        </p:txBody>
      </p:sp>
      <p:sp>
        <p:nvSpPr>
          <p:cNvPr id="9" name="TextBox 8"/>
          <p:cNvSpPr txBox="1"/>
          <p:nvPr/>
        </p:nvSpPr>
        <p:spPr>
          <a:xfrm>
            <a:off x="3863752" y="3776862"/>
            <a:ext cx="2304256" cy="461665"/>
          </a:xfrm>
          <a:prstGeom prst="rect">
            <a:avLst/>
          </a:prstGeom>
          <a:noFill/>
          <a:ln w="28575">
            <a:solidFill>
              <a:schemeClr val="accent2"/>
            </a:solidFill>
          </a:ln>
        </p:spPr>
        <p:txBody>
          <a:bodyPr wrap="square" rtlCol="0">
            <a:spAutoFit/>
          </a:bodyPr>
          <a:lstStyle/>
          <a:p>
            <a:pPr algn="ctr"/>
            <a:endParaRPr lang="en-US" sz="2400" dirty="0">
              <a:solidFill>
                <a:schemeClr val="bg1"/>
              </a:solidFill>
            </a:endParaRPr>
          </a:p>
        </p:txBody>
      </p:sp>
      <p:sp>
        <p:nvSpPr>
          <p:cNvPr id="4" name="Content Placeholder 3"/>
          <p:cNvSpPr>
            <a:spLocks noGrp="1"/>
          </p:cNvSpPr>
          <p:nvPr>
            <p:ph idx="1"/>
          </p:nvPr>
        </p:nvSpPr>
        <p:spPr/>
        <p:txBody>
          <a:bodyPr/>
          <a:lstStyle/>
          <a:p>
            <a:r>
              <a:rPr lang="en-US" dirty="0"/>
              <a:t>Calling the </a:t>
            </a:r>
            <a:r>
              <a:rPr lang="en-US" b="1" dirty="0"/>
              <a:t>write</a:t>
            </a:r>
            <a:r>
              <a:rPr lang="en-US" dirty="0"/>
              <a:t> macro</a:t>
            </a:r>
            <a:endParaRPr lang="en-CA" dirty="0"/>
          </a:p>
        </p:txBody>
      </p:sp>
      <p:sp>
        <p:nvSpPr>
          <p:cNvPr id="11" name="TextBox 10"/>
          <p:cNvSpPr txBox="1"/>
          <p:nvPr/>
        </p:nvSpPr>
        <p:spPr>
          <a:xfrm>
            <a:off x="8906356" y="2383488"/>
            <a:ext cx="3024336" cy="2800767"/>
          </a:xfrm>
          <a:prstGeom prst="rect">
            <a:avLst/>
          </a:prstGeom>
          <a:noFill/>
          <a:ln w="28575">
            <a:noFill/>
          </a:ln>
        </p:spPr>
        <p:txBody>
          <a:bodyPr wrap="square" rtlCol="0">
            <a:spAutoFit/>
          </a:bodyPr>
          <a:lstStyle/>
          <a:p>
            <a:r>
              <a:rPr lang="en-US" sz="2200" b="1" dirty="0"/>
              <a:t>Set paths that point to: </a:t>
            </a:r>
          </a:p>
          <a:p>
            <a:pPr marL="628650" lvl="1" indent="-171450">
              <a:buFont typeface="Wingdings" panose="05000000000000000000" pitchFamily="2" charset="2"/>
              <a:buChar char="§"/>
            </a:pPr>
            <a:r>
              <a:rPr lang="en-US" sz="2200" b="1" dirty="0"/>
              <a:t>Macro location</a:t>
            </a:r>
          </a:p>
          <a:p>
            <a:pPr marL="628650" lvl="1" indent="-171450">
              <a:buFont typeface="Wingdings" panose="05000000000000000000" pitchFamily="2" charset="2"/>
              <a:buChar char="§"/>
            </a:pPr>
            <a:r>
              <a:rPr lang="en-US" sz="2200" b="1" dirty="0"/>
              <a:t>Java SAS library</a:t>
            </a:r>
          </a:p>
          <a:p>
            <a:pPr marL="628650" lvl="1" indent="-171450">
              <a:buFont typeface="Wingdings" panose="05000000000000000000" pitchFamily="2" charset="2"/>
              <a:buChar char="§"/>
            </a:pPr>
            <a:r>
              <a:rPr lang="en-US" sz="2200" b="1" dirty="0"/>
              <a:t>Sources file</a:t>
            </a:r>
          </a:p>
          <a:p>
            <a:r>
              <a:rPr lang="en-US" sz="2200" b="1" dirty="0"/>
              <a:t>Select </a:t>
            </a:r>
          </a:p>
          <a:p>
            <a:pPr marL="800100" lvl="1" indent="-342900">
              <a:buFont typeface="Wingdings" panose="05000000000000000000" pitchFamily="2" charset="2"/>
              <a:buChar char="§"/>
            </a:pPr>
            <a:r>
              <a:rPr lang="en-US" sz="2200" b="1" dirty="0"/>
              <a:t>NAACCR version</a:t>
            </a:r>
          </a:p>
          <a:p>
            <a:pPr marL="800100" lvl="1" indent="-342900">
              <a:buFont typeface="Wingdings" panose="05000000000000000000" pitchFamily="2" charset="2"/>
              <a:buChar char="§"/>
            </a:pPr>
            <a:r>
              <a:rPr lang="en-US" sz="2200" b="1" dirty="0"/>
              <a:t>Record type</a:t>
            </a:r>
          </a:p>
          <a:p>
            <a:pPr marL="800100" lvl="1" indent="-342900">
              <a:buFont typeface="Wingdings" panose="05000000000000000000" pitchFamily="2" charset="2"/>
              <a:buChar char="§"/>
            </a:pPr>
            <a:r>
              <a:rPr lang="en-US" sz="2200" b="1" dirty="0"/>
              <a:t>Name dataset</a:t>
            </a:r>
          </a:p>
        </p:txBody>
      </p:sp>
      <p:sp>
        <p:nvSpPr>
          <p:cNvPr id="12" name="TextBox 11"/>
          <p:cNvSpPr txBox="1"/>
          <p:nvPr/>
        </p:nvSpPr>
        <p:spPr>
          <a:xfrm>
            <a:off x="4295800" y="4152876"/>
            <a:ext cx="792088" cy="461665"/>
          </a:xfrm>
          <a:prstGeom prst="rect">
            <a:avLst/>
          </a:prstGeom>
          <a:noFill/>
          <a:ln w="28575">
            <a:solidFill>
              <a:schemeClr val="accent2"/>
            </a:solidFill>
          </a:ln>
        </p:spPr>
        <p:txBody>
          <a:bodyPr wrap="square" rtlCol="0">
            <a:spAutoFit/>
          </a:bodyPr>
          <a:lstStyle/>
          <a:p>
            <a:pPr algn="ctr"/>
            <a:endParaRPr lang="en-US" sz="2400" dirty="0">
              <a:solidFill>
                <a:schemeClr val="bg1"/>
              </a:solidFill>
            </a:endParaRPr>
          </a:p>
        </p:txBody>
      </p:sp>
      <p:sp>
        <p:nvSpPr>
          <p:cNvPr id="13" name="TextBox 12"/>
          <p:cNvSpPr txBox="1"/>
          <p:nvPr/>
        </p:nvSpPr>
        <p:spPr>
          <a:xfrm>
            <a:off x="3865654" y="4512916"/>
            <a:ext cx="502155" cy="461665"/>
          </a:xfrm>
          <a:prstGeom prst="rect">
            <a:avLst/>
          </a:prstGeom>
          <a:noFill/>
          <a:ln w="28575">
            <a:solidFill>
              <a:schemeClr val="accent2"/>
            </a:solidFill>
          </a:ln>
        </p:spPr>
        <p:txBody>
          <a:bodyPr wrap="square" rtlCol="0">
            <a:spAutoFit/>
          </a:bodyPr>
          <a:lstStyle/>
          <a:p>
            <a:pPr algn="ctr"/>
            <a:endParaRPr lang="en-US" sz="2400" dirty="0">
              <a:solidFill>
                <a:schemeClr val="bg1"/>
              </a:solidFill>
            </a:endParaRPr>
          </a:p>
        </p:txBody>
      </p:sp>
      <p:sp>
        <p:nvSpPr>
          <p:cNvPr id="14" name="TextBox 13"/>
          <p:cNvSpPr txBox="1"/>
          <p:nvPr/>
        </p:nvSpPr>
        <p:spPr>
          <a:xfrm>
            <a:off x="3431704" y="4941169"/>
            <a:ext cx="1152128" cy="461665"/>
          </a:xfrm>
          <a:prstGeom prst="rect">
            <a:avLst/>
          </a:prstGeom>
          <a:noFill/>
          <a:ln w="28575">
            <a:solidFill>
              <a:schemeClr val="accent2"/>
            </a:solidFill>
          </a:ln>
        </p:spPr>
        <p:txBody>
          <a:bodyPr wrap="square" rtlCol="0">
            <a:spAutoFit/>
          </a:bodyPr>
          <a:lstStyle/>
          <a:p>
            <a:pPr algn="ctr"/>
            <a:endParaRPr lang="en-US" sz="2400" dirty="0">
              <a:solidFill>
                <a:schemeClr val="bg1"/>
              </a:solidFill>
            </a:endParaRPr>
          </a:p>
        </p:txBody>
      </p:sp>
    </p:spTree>
    <p:extLst>
      <p:ext uri="{BB962C8B-B14F-4D97-AF65-F5344CB8AC3E}">
        <p14:creationId xmlns:p14="http://schemas.microsoft.com/office/powerpoint/2010/main" val="3170285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EDB55-4690-8A4B-8766-68BFBB2B34FD}"/>
              </a:ext>
            </a:extLst>
          </p:cNvPr>
          <p:cNvSpPr>
            <a:spLocks noGrp="1"/>
          </p:cNvSpPr>
          <p:nvPr>
            <p:ph type="title"/>
          </p:nvPr>
        </p:nvSpPr>
        <p:spPr/>
        <p:txBody>
          <a:bodyPr/>
          <a:lstStyle/>
          <a:p>
            <a:r>
              <a:rPr lang="en-US" dirty="0"/>
              <a:t>The time is right for NAACCR XML</a:t>
            </a:r>
          </a:p>
        </p:txBody>
      </p:sp>
      <p:sp>
        <p:nvSpPr>
          <p:cNvPr id="3" name="Content Placeholder 2">
            <a:extLst>
              <a:ext uri="{FF2B5EF4-FFF2-40B4-BE49-F238E27FC236}">
                <a16:creationId xmlns:a16="http://schemas.microsoft.com/office/drawing/2014/main" id="{6E866BF2-257C-534F-94EA-C5DE72F313E8}"/>
              </a:ext>
            </a:extLst>
          </p:cNvPr>
          <p:cNvSpPr>
            <a:spLocks noGrp="1"/>
          </p:cNvSpPr>
          <p:nvPr>
            <p:ph idx="1"/>
          </p:nvPr>
        </p:nvSpPr>
        <p:spPr/>
        <p:txBody>
          <a:bodyPr/>
          <a:lstStyle/>
          <a:p>
            <a:pPr marL="0" indent="0">
              <a:buNone/>
            </a:pPr>
            <a:r>
              <a:rPr lang="en-US" dirty="0"/>
              <a:t>September 2015 </a:t>
            </a:r>
            <a:r>
              <a:rPr lang="mr-IN" dirty="0"/>
              <a:t>–</a:t>
            </a:r>
            <a:r>
              <a:rPr lang="en-US" dirty="0"/>
              <a:t> NAACCR Board approves v1.0 of XML standard</a:t>
            </a:r>
          </a:p>
          <a:p>
            <a:pPr marL="0" indent="0">
              <a:buNone/>
            </a:pPr>
            <a:endParaRPr lang="en-US" dirty="0"/>
          </a:p>
          <a:p>
            <a:pPr marL="0" indent="0">
              <a:buNone/>
            </a:pPr>
            <a:r>
              <a:rPr lang="en-US" dirty="0"/>
              <a:t>November 2016 - NAACCR XML Pilot Project</a:t>
            </a:r>
          </a:p>
          <a:p>
            <a:pPr marL="457200" lvl="1" indent="0">
              <a:buNone/>
            </a:pPr>
            <a:r>
              <a:rPr lang="en-US" dirty="0"/>
              <a:t>CDC, C/NET, </a:t>
            </a:r>
            <a:r>
              <a:rPr lang="en-US" dirty="0" err="1"/>
              <a:t>Onco</a:t>
            </a:r>
            <a:r>
              <a:rPr lang="en-US" dirty="0"/>
              <a:t> Inc, Rocky Mountain Data Systems, CA, TX, UT Central Registries</a:t>
            </a:r>
          </a:p>
          <a:p>
            <a:pPr marL="0" indent="0">
              <a:buNone/>
            </a:pPr>
            <a:endParaRPr lang="en-US" dirty="0"/>
          </a:p>
          <a:p>
            <a:pPr marL="0" indent="0">
              <a:buNone/>
            </a:pPr>
            <a:r>
              <a:rPr lang="en-US" dirty="0"/>
              <a:t>May 2019 – v1.4 of NAACCR XML Standard (https://</a:t>
            </a:r>
            <a:r>
              <a:rPr lang="en-US" dirty="0" err="1"/>
              <a:t>naaccr.org</a:t>
            </a:r>
            <a:r>
              <a:rPr lang="en-US" dirty="0"/>
              <a:t>/xml)</a:t>
            </a:r>
          </a:p>
          <a:p>
            <a:pPr marL="0" indent="0">
              <a:buNone/>
            </a:pPr>
            <a:endParaRPr lang="en-US" dirty="0"/>
          </a:p>
          <a:p>
            <a:pPr marL="0" indent="0">
              <a:buNone/>
            </a:pPr>
            <a:r>
              <a:rPr lang="en-US" dirty="0"/>
              <a:t>Ongoing – NAACCR XML Workgroup Meets twice a month</a:t>
            </a:r>
          </a:p>
          <a:p>
            <a:pPr marL="0" indent="0">
              <a:buNone/>
            </a:pPr>
            <a:endParaRPr lang="en-US" dirty="0"/>
          </a:p>
        </p:txBody>
      </p:sp>
      <p:sp>
        <p:nvSpPr>
          <p:cNvPr id="4" name="Slide Number Placeholder 3">
            <a:extLst>
              <a:ext uri="{FF2B5EF4-FFF2-40B4-BE49-F238E27FC236}">
                <a16:creationId xmlns:a16="http://schemas.microsoft.com/office/drawing/2014/main" id="{BCBDF942-5EB2-B54C-AD92-F87E3E3268E4}"/>
              </a:ext>
            </a:extLst>
          </p:cNvPr>
          <p:cNvSpPr>
            <a:spLocks noGrp="1"/>
          </p:cNvSpPr>
          <p:nvPr>
            <p:ph type="sldNum" sz="quarter" idx="12"/>
          </p:nvPr>
        </p:nvSpPr>
        <p:spPr/>
        <p:txBody>
          <a:bodyPr/>
          <a:lstStyle/>
          <a:p>
            <a:fld id="{3160DC79-3D65-AF4A-83FC-D74147475C5A}" type="slidenum">
              <a:rPr lang="en-US" smtClean="0"/>
              <a:t>19</a:t>
            </a:fld>
            <a:endParaRPr lang="en-US"/>
          </a:p>
        </p:txBody>
      </p:sp>
    </p:spTree>
    <p:extLst>
      <p:ext uri="{BB962C8B-B14F-4D97-AF65-F5344CB8AC3E}">
        <p14:creationId xmlns:p14="http://schemas.microsoft.com/office/powerpoint/2010/main" val="3068362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8E2C4-7930-0749-BA36-5DCC72FD070D}"/>
              </a:ext>
            </a:extLst>
          </p:cNvPr>
          <p:cNvSpPr>
            <a:spLocks noGrp="1"/>
          </p:cNvSpPr>
          <p:nvPr>
            <p:ph type="title"/>
          </p:nvPr>
        </p:nvSpPr>
        <p:spPr/>
        <p:txBody>
          <a:bodyPr/>
          <a:lstStyle/>
          <a:p>
            <a:r>
              <a:rPr lang="en-US" dirty="0"/>
              <a:t>TL;DR</a:t>
            </a:r>
          </a:p>
        </p:txBody>
      </p:sp>
      <p:sp>
        <p:nvSpPr>
          <p:cNvPr id="3" name="Content Placeholder 2">
            <a:extLst>
              <a:ext uri="{FF2B5EF4-FFF2-40B4-BE49-F238E27FC236}">
                <a16:creationId xmlns:a16="http://schemas.microsoft.com/office/drawing/2014/main" id="{257829AC-24FD-4B42-A059-C52590ACFB01}"/>
              </a:ext>
            </a:extLst>
          </p:cNvPr>
          <p:cNvSpPr>
            <a:spLocks noGrp="1"/>
          </p:cNvSpPr>
          <p:nvPr>
            <p:ph idx="1"/>
          </p:nvPr>
        </p:nvSpPr>
        <p:spPr/>
        <p:txBody>
          <a:bodyPr/>
          <a:lstStyle/>
          <a:p>
            <a:r>
              <a:rPr lang="en-US" dirty="0"/>
              <a:t>Get Ready </a:t>
            </a:r>
          </a:p>
          <a:p>
            <a:pPr marL="457200" lvl="1" indent="0">
              <a:buNone/>
            </a:pPr>
            <a:r>
              <a:rPr lang="en-US" dirty="0"/>
              <a:t>The fixed-width format will no longer be defined in Vol. II starting Jan. 2021</a:t>
            </a:r>
          </a:p>
          <a:p>
            <a:endParaRPr lang="en-US" dirty="0"/>
          </a:p>
          <a:p>
            <a:r>
              <a:rPr lang="en-US" dirty="0"/>
              <a:t>Get Informed</a:t>
            </a:r>
          </a:p>
          <a:p>
            <a:pPr marL="457200" lvl="1" indent="0">
              <a:buNone/>
            </a:pPr>
            <a:r>
              <a:rPr lang="en-US" dirty="0">
                <a:hlinkClick r:id="rId2"/>
              </a:rPr>
              <a:t>https://naaccr.org/xml</a:t>
            </a:r>
            <a:endParaRPr lang="en-US" dirty="0"/>
          </a:p>
          <a:p>
            <a:endParaRPr lang="en-US" dirty="0"/>
          </a:p>
          <a:p>
            <a:r>
              <a:rPr lang="en-US" dirty="0"/>
              <a:t>Get Help</a:t>
            </a:r>
          </a:p>
          <a:p>
            <a:pPr marL="457200" lvl="1" indent="0">
              <a:buNone/>
            </a:pPr>
            <a:r>
              <a:rPr lang="en-US" dirty="0">
                <a:hlinkClick r:id="rId3"/>
              </a:rPr>
              <a:t>https://www.naaccr.org/forums/forum/naaccr-xml-standard/</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6F329C9-4245-6540-972B-7AF1BA82AA3C}"/>
              </a:ext>
            </a:extLst>
          </p:cNvPr>
          <p:cNvSpPr>
            <a:spLocks noGrp="1"/>
          </p:cNvSpPr>
          <p:nvPr>
            <p:ph type="sldNum" sz="quarter" idx="12"/>
          </p:nvPr>
        </p:nvSpPr>
        <p:spPr/>
        <p:txBody>
          <a:bodyPr/>
          <a:lstStyle/>
          <a:p>
            <a:fld id="{3160DC79-3D65-AF4A-83FC-D74147475C5A}" type="slidenum">
              <a:rPr lang="en-US" smtClean="0"/>
              <a:t>2</a:t>
            </a:fld>
            <a:endParaRPr lang="en-US"/>
          </a:p>
        </p:txBody>
      </p:sp>
    </p:spTree>
    <p:extLst>
      <p:ext uri="{BB962C8B-B14F-4D97-AF65-F5344CB8AC3E}">
        <p14:creationId xmlns:p14="http://schemas.microsoft.com/office/powerpoint/2010/main" val="1005751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AD0C59-D331-104B-8A84-7158DA7E796B}"/>
              </a:ext>
            </a:extLst>
          </p:cNvPr>
          <p:cNvSpPr>
            <a:spLocks noGrp="1"/>
          </p:cNvSpPr>
          <p:nvPr>
            <p:ph idx="1"/>
          </p:nvPr>
        </p:nvSpPr>
        <p:spPr/>
        <p:txBody>
          <a:bodyPr>
            <a:normAutofit/>
          </a:bodyPr>
          <a:lstStyle/>
          <a:p>
            <a:pPr marL="0" indent="0">
              <a:buNone/>
            </a:pPr>
            <a:r>
              <a:rPr lang="en-US" sz="3600" dirty="0"/>
              <a:t>“Elekta will be ready with our METRIQ registry product release in 2020 in support of the NAACCR requirements for transmission via XML format.”</a:t>
            </a:r>
          </a:p>
          <a:p>
            <a:pPr marL="0" indent="0">
              <a:buNone/>
            </a:pPr>
            <a:r>
              <a:rPr lang="en-US" sz="3600"/>
              <a:t>- Elekta, </a:t>
            </a:r>
            <a:r>
              <a:rPr lang="en-US" sz="3600" dirty="0"/>
              <a:t>January 2019</a:t>
            </a:r>
          </a:p>
        </p:txBody>
      </p:sp>
      <p:sp>
        <p:nvSpPr>
          <p:cNvPr id="4" name="Slide Number Placeholder 3">
            <a:extLst>
              <a:ext uri="{FF2B5EF4-FFF2-40B4-BE49-F238E27FC236}">
                <a16:creationId xmlns:a16="http://schemas.microsoft.com/office/drawing/2014/main" id="{8E0D26FE-3E16-3441-ADD0-FA93C4C17C27}"/>
              </a:ext>
            </a:extLst>
          </p:cNvPr>
          <p:cNvSpPr>
            <a:spLocks noGrp="1"/>
          </p:cNvSpPr>
          <p:nvPr>
            <p:ph type="sldNum" sz="quarter" idx="12"/>
          </p:nvPr>
        </p:nvSpPr>
        <p:spPr/>
        <p:txBody>
          <a:bodyPr/>
          <a:lstStyle/>
          <a:p>
            <a:fld id="{3160DC79-3D65-AF4A-83FC-D74147475C5A}" type="slidenum">
              <a:rPr lang="en-US" smtClean="0"/>
              <a:t>20</a:t>
            </a:fld>
            <a:endParaRPr lang="en-US"/>
          </a:p>
        </p:txBody>
      </p:sp>
      <p:pic>
        <p:nvPicPr>
          <p:cNvPr id="9" name="Picture 8">
            <a:extLst>
              <a:ext uri="{FF2B5EF4-FFF2-40B4-BE49-F238E27FC236}">
                <a16:creationId xmlns:a16="http://schemas.microsoft.com/office/drawing/2014/main" id="{5ADA84EC-9387-A246-93EE-BEBA6C717BDF}"/>
              </a:ext>
            </a:extLst>
          </p:cNvPr>
          <p:cNvPicPr>
            <a:picLocks noChangeAspect="1"/>
          </p:cNvPicPr>
          <p:nvPr/>
        </p:nvPicPr>
        <p:blipFill>
          <a:blip r:embed="rId2"/>
          <a:stretch>
            <a:fillRect/>
          </a:stretch>
        </p:blipFill>
        <p:spPr>
          <a:xfrm>
            <a:off x="838200" y="715364"/>
            <a:ext cx="2519279" cy="625084"/>
          </a:xfrm>
          <a:prstGeom prst="rect">
            <a:avLst/>
          </a:prstGeom>
        </p:spPr>
      </p:pic>
    </p:spTree>
    <p:extLst>
      <p:ext uri="{BB962C8B-B14F-4D97-AF65-F5344CB8AC3E}">
        <p14:creationId xmlns:p14="http://schemas.microsoft.com/office/powerpoint/2010/main" val="497036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0BC14A-03DF-104C-A137-12F3AE03F335}"/>
              </a:ext>
            </a:extLst>
          </p:cNvPr>
          <p:cNvSpPr>
            <a:spLocks noGrp="1"/>
          </p:cNvSpPr>
          <p:nvPr>
            <p:ph idx="1"/>
          </p:nvPr>
        </p:nvSpPr>
        <p:spPr/>
        <p:txBody>
          <a:bodyPr/>
          <a:lstStyle/>
          <a:p>
            <a:pPr marL="0" indent="0">
              <a:buNone/>
            </a:pPr>
            <a:r>
              <a:rPr lang="en-US" dirty="0"/>
              <a:t>"ERS is committed to incorporate and support NAACCR’s XML State Export initiative and has been expecting the transition over the last year or more.  We are excited to hear that NAACCR is moving forward in a measured manner with the States as well. ERS and </a:t>
            </a:r>
            <a:r>
              <a:rPr lang="en-US" dirty="0" err="1"/>
              <a:t>CRStar</a:t>
            </a:r>
            <a:r>
              <a:rPr lang="en-US" dirty="0"/>
              <a:t> expects to support this capability per the original timeline of December 2019, if not sooner.  We look forward to partnering with NAACCR to test and implement this capability accurately and securely." </a:t>
            </a:r>
          </a:p>
          <a:p>
            <a:pPr marL="0" indent="0">
              <a:buNone/>
            </a:pPr>
            <a:r>
              <a:rPr lang="en-US" dirty="0"/>
              <a:t>- ERS, Inc., January 2019</a:t>
            </a:r>
          </a:p>
        </p:txBody>
      </p:sp>
      <p:sp>
        <p:nvSpPr>
          <p:cNvPr id="4" name="Slide Number Placeholder 3">
            <a:extLst>
              <a:ext uri="{FF2B5EF4-FFF2-40B4-BE49-F238E27FC236}">
                <a16:creationId xmlns:a16="http://schemas.microsoft.com/office/drawing/2014/main" id="{BBDF8F9E-2DCD-3043-B2CC-4FA268081737}"/>
              </a:ext>
            </a:extLst>
          </p:cNvPr>
          <p:cNvSpPr>
            <a:spLocks noGrp="1"/>
          </p:cNvSpPr>
          <p:nvPr>
            <p:ph type="sldNum" sz="quarter" idx="12"/>
          </p:nvPr>
        </p:nvSpPr>
        <p:spPr/>
        <p:txBody>
          <a:bodyPr/>
          <a:lstStyle/>
          <a:p>
            <a:fld id="{3160DC79-3D65-AF4A-83FC-D74147475C5A}" type="slidenum">
              <a:rPr lang="en-US" smtClean="0"/>
              <a:t>21</a:t>
            </a:fld>
            <a:endParaRPr lang="en-US"/>
          </a:p>
        </p:txBody>
      </p:sp>
      <p:pic>
        <p:nvPicPr>
          <p:cNvPr id="6" name="Picture 5">
            <a:extLst>
              <a:ext uri="{FF2B5EF4-FFF2-40B4-BE49-F238E27FC236}">
                <a16:creationId xmlns:a16="http://schemas.microsoft.com/office/drawing/2014/main" id="{667B6257-12B2-6C44-8A23-CE52559140CA}"/>
              </a:ext>
            </a:extLst>
          </p:cNvPr>
          <p:cNvPicPr>
            <a:picLocks noChangeAspect="1"/>
          </p:cNvPicPr>
          <p:nvPr/>
        </p:nvPicPr>
        <p:blipFill>
          <a:blip r:embed="rId2"/>
          <a:stretch>
            <a:fillRect/>
          </a:stretch>
        </p:blipFill>
        <p:spPr>
          <a:xfrm>
            <a:off x="838200" y="2452"/>
            <a:ext cx="3038622" cy="1823173"/>
          </a:xfrm>
          <a:prstGeom prst="rect">
            <a:avLst/>
          </a:prstGeom>
        </p:spPr>
      </p:pic>
    </p:spTree>
    <p:extLst>
      <p:ext uri="{BB962C8B-B14F-4D97-AF65-F5344CB8AC3E}">
        <p14:creationId xmlns:p14="http://schemas.microsoft.com/office/powerpoint/2010/main" val="329807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0BC14A-03DF-104C-A137-12F3AE03F335}"/>
              </a:ext>
            </a:extLst>
          </p:cNvPr>
          <p:cNvSpPr>
            <a:spLocks noGrp="1"/>
          </p:cNvSpPr>
          <p:nvPr>
            <p:ph idx="1"/>
          </p:nvPr>
        </p:nvSpPr>
        <p:spPr>
          <a:xfrm>
            <a:off x="838200" y="1505242"/>
            <a:ext cx="10515600" cy="4851107"/>
          </a:xfrm>
        </p:spPr>
        <p:txBody>
          <a:bodyPr>
            <a:normAutofit/>
          </a:bodyPr>
          <a:lstStyle/>
          <a:p>
            <a:pPr marL="0" indent="0">
              <a:buNone/>
            </a:pPr>
            <a:r>
              <a:rPr lang="en-US" dirty="0"/>
              <a:t>"C/NET Solutions has been a member of the NAACCR XML Workgroup for some time and was an early adopter of XML technology. We are fully prepared for the changeover to the XML format for transmitting new cases, corrections, and other record types.  We have participated (and presented results of) a pilot program using XML format as a basis for internet-based transmit in concert with the California Cancer Registry (CCR).  To ensure as smooth as transition as is possible, we will actively pursue other pilots and test programs throughout the registry community as the deadline approaches." </a:t>
            </a:r>
          </a:p>
          <a:p>
            <a:pPr marL="0" indent="0">
              <a:buNone/>
            </a:pPr>
            <a:r>
              <a:rPr lang="en-US" dirty="0"/>
              <a:t>- Bert Heuer, Engineering Manager, C/NET Solutions, Public Health Institute, March 2019</a:t>
            </a:r>
          </a:p>
        </p:txBody>
      </p:sp>
      <p:sp>
        <p:nvSpPr>
          <p:cNvPr id="4" name="Slide Number Placeholder 3">
            <a:extLst>
              <a:ext uri="{FF2B5EF4-FFF2-40B4-BE49-F238E27FC236}">
                <a16:creationId xmlns:a16="http://schemas.microsoft.com/office/drawing/2014/main" id="{BBDF8F9E-2DCD-3043-B2CC-4FA268081737}"/>
              </a:ext>
            </a:extLst>
          </p:cNvPr>
          <p:cNvSpPr>
            <a:spLocks noGrp="1"/>
          </p:cNvSpPr>
          <p:nvPr>
            <p:ph type="sldNum" sz="quarter" idx="12"/>
          </p:nvPr>
        </p:nvSpPr>
        <p:spPr/>
        <p:txBody>
          <a:bodyPr/>
          <a:lstStyle/>
          <a:p>
            <a:fld id="{3160DC79-3D65-AF4A-83FC-D74147475C5A}" type="slidenum">
              <a:rPr lang="en-US" smtClean="0"/>
              <a:t>22</a:t>
            </a:fld>
            <a:endParaRPr lang="en-US"/>
          </a:p>
        </p:txBody>
      </p:sp>
      <p:pic>
        <p:nvPicPr>
          <p:cNvPr id="5" name="Picture 4">
            <a:extLst>
              <a:ext uri="{FF2B5EF4-FFF2-40B4-BE49-F238E27FC236}">
                <a16:creationId xmlns:a16="http://schemas.microsoft.com/office/drawing/2014/main" id="{9610EDD0-6732-3F42-B8F4-BB8DC8B3CF69}"/>
              </a:ext>
            </a:extLst>
          </p:cNvPr>
          <p:cNvPicPr>
            <a:picLocks noChangeAspect="1"/>
          </p:cNvPicPr>
          <p:nvPr/>
        </p:nvPicPr>
        <p:blipFill>
          <a:blip r:embed="rId2"/>
          <a:stretch>
            <a:fillRect/>
          </a:stretch>
        </p:blipFill>
        <p:spPr>
          <a:xfrm>
            <a:off x="838200" y="321546"/>
            <a:ext cx="1133475" cy="1167479"/>
          </a:xfrm>
          <a:prstGeom prst="rect">
            <a:avLst/>
          </a:prstGeom>
        </p:spPr>
      </p:pic>
    </p:spTree>
    <p:extLst>
      <p:ext uri="{BB962C8B-B14F-4D97-AF65-F5344CB8AC3E}">
        <p14:creationId xmlns:p14="http://schemas.microsoft.com/office/powerpoint/2010/main" val="959833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ncology Data Management Systems">
            <a:extLst>
              <a:ext uri="{FF2B5EF4-FFF2-40B4-BE49-F238E27FC236}">
                <a16:creationId xmlns:a16="http://schemas.microsoft.com/office/drawing/2014/main" id="{23871F9E-3E0A-47F5-AD60-B8B1E3DC2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038" y="199677"/>
            <a:ext cx="2847975" cy="7715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7D9DEC2-40BA-4455-B023-9FCE4B05CFB9}"/>
              </a:ext>
            </a:extLst>
          </p:cNvPr>
          <p:cNvSpPr txBox="1"/>
          <p:nvPr/>
        </p:nvSpPr>
        <p:spPr>
          <a:xfrm>
            <a:off x="880945" y="1438507"/>
            <a:ext cx="10415239" cy="2554545"/>
          </a:xfrm>
          <a:prstGeom prst="rect">
            <a:avLst/>
          </a:prstGeom>
          <a:noFill/>
        </p:spPr>
        <p:txBody>
          <a:bodyPr wrap="square" rtlCol="0">
            <a:spAutoFit/>
          </a:bodyPr>
          <a:lstStyle/>
          <a:p>
            <a:r>
              <a:rPr lang="en-US" sz="3200" dirty="0"/>
              <a:t>“</a:t>
            </a:r>
            <a:r>
              <a:rPr lang="en-US" sz="3200" dirty="0" err="1"/>
              <a:t>Onco</a:t>
            </a:r>
            <a:r>
              <a:rPr lang="en-US" sz="3200" dirty="0"/>
              <a:t> is committed to supporting the NAACCR XML Data Standard and we look forward to the possibilities that it creates for the future of cancer reporting.”</a:t>
            </a:r>
          </a:p>
          <a:p>
            <a:r>
              <a:rPr lang="en-US" sz="3200" dirty="0"/>
              <a:t>- </a:t>
            </a:r>
            <a:r>
              <a:rPr lang="en-US" sz="3200" dirty="0" err="1"/>
              <a:t>Onco</a:t>
            </a:r>
            <a:r>
              <a:rPr lang="en-US" sz="3200" dirty="0"/>
              <a:t>, Inc., March 2019</a:t>
            </a:r>
          </a:p>
          <a:p>
            <a:endParaRPr lang="en-US" sz="3200" dirty="0"/>
          </a:p>
        </p:txBody>
      </p:sp>
    </p:spTree>
    <p:extLst>
      <p:ext uri="{BB962C8B-B14F-4D97-AF65-F5344CB8AC3E}">
        <p14:creationId xmlns:p14="http://schemas.microsoft.com/office/powerpoint/2010/main" val="2033063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031-8653-4945-BC28-4460B5086BA4}"/>
              </a:ext>
            </a:extLst>
          </p:cNvPr>
          <p:cNvSpPr>
            <a:spLocks noGrp="1"/>
          </p:cNvSpPr>
          <p:nvPr>
            <p:ph type="title"/>
          </p:nvPr>
        </p:nvSpPr>
        <p:spPr/>
        <p:txBody>
          <a:bodyPr/>
          <a:lstStyle/>
          <a:p>
            <a:r>
              <a:rPr lang="en-US" dirty="0"/>
              <a:t>Join the NAACCR XML Workgroup</a:t>
            </a:r>
          </a:p>
        </p:txBody>
      </p:sp>
      <p:sp>
        <p:nvSpPr>
          <p:cNvPr id="4" name="Slide Number Placeholder 3">
            <a:extLst>
              <a:ext uri="{FF2B5EF4-FFF2-40B4-BE49-F238E27FC236}">
                <a16:creationId xmlns:a16="http://schemas.microsoft.com/office/drawing/2014/main" id="{B4710430-4600-7142-AA7F-12A6A4A607FA}"/>
              </a:ext>
            </a:extLst>
          </p:cNvPr>
          <p:cNvSpPr>
            <a:spLocks noGrp="1"/>
          </p:cNvSpPr>
          <p:nvPr>
            <p:ph type="sldNum" sz="quarter" idx="12"/>
          </p:nvPr>
        </p:nvSpPr>
        <p:spPr/>
        <p:txBody>
          <a:bodyPr/>
          <a:lstStyle/>
          <a:p>
            <a:fld id="{3160DC79-3D65-AF4A-83FC-D74147475C5A}" type="slidenum">
              <a:rPr lang="en-US" smtClean="0"/>
              <a:t>24</a:t>
            </a:fld>
            <a:endParaRPr lang="en-US"/>
          </a:p>
        </p:txBody>
      </p:sp>
      <p:sp>
        <p:nvSpPr>
          <p:cNvPr id="6" name="Content Placeholder 5">
            <a:extLst>
              <a:ext uri="{FF2B5EF4-FFF2-40B4-BE49-F238E27FC236}">
                <a16:creationId xmlns:a16="http://schemas.microsoft.com/office/drawing/2014/main" id="{317351BC-3B20-0D46-8148-1A31AC3B995D}"/>
              </a:ext>
            </a:extLst>
          </p:cNvPr>
          <p:cNvSpPr>
            <a:spLocks noGrp="1"/>
          </p:cNvSpPr>
          <p:nvPr>
            <p:ph idx="1"/>
          </p:nvPr>
        </p:nvSpPr>
        <p:spPr/>
        <p:txBody>
          <a:bodyPr/>
          <a:lstStyle/>
          <a:p>
            <a:pPr marL="0" indent="0">
              <a:buNone/>
            </a:pPr>
            <a:r>
              <a:rPr lang="en-US" dirty="0"/>
              <a:t>1</a:t>
            </a:r>
            <a:r>
              <a:rPr lang="en-US" baseline="30000" dirty="0"/>
              <a:t>st</a:t>
            </a:r>
            <a:r>
              <a:rPr lang="en-US" dirty="0"/>
              <a:t> and 3</a:t>
            </a:r>
            <a:r>
              <a:rPr lang="en-US" baseline="30000" dirty="0"/>
              <a:t>rd</a:t>
            </a:r>
            <a:r>
              <a:rPr lang="en-US" dirty="0"/>
              <a:t> Friday of every month from 11A – 12:30P EST</a:t>
            </a:r>
          </a:p>
          <a:p>
            <a:pPr marL="0" indent="0">
              <a:buNone/>
            </a:pPr>
            <a:endParaRPr lang="en-US" dirty="0"/>
          </a:p>
          <a:p>
            <a:pPr marL="0" indent="0">
              <a:buNone/>
            </a:pPr>
            <a:r>
              <a:rPr lang="en-US" dirty="0"/>
              <a:t>NAACCR’s </a:t>
            </a:r>
            <a:r>
              <a:rPr lang="en-US" u="sng" dirty="0"/>
              <a:t>Finest</a:t>
            </a:r>
            <a:r>
              <a:rPr lang="en-US" dirty="0"/>
              <a:t> Workgroup</a:t>
            </a:r>
          </a:p>
          <a:p>
            <a:pPr marL="0" indent="0">
              <a:buNone/>
            </a:pPr>
            <a:endParaRPr lang="en-US" dirty="0"/>
          </a:p>
          <a:p>
            <a:pPr marL="0" indent="0">
              <a:buNone/>
            </a:pPr>
            <a:r>
              <a:rPr lang="en-US" dirty="0"/>
              <a:t>Representatives from many software vendors and central registries.</a:t>
            </a:r>
          </a:p>
          <a:p>
            <a:pPr marL="0" indent="0">
              <a:buNone/>
            </a:pPr>
            <a:endParaRPr lang="en-US" dirty="0"/>
          </a:p>
          <a:p>
            <a:pPr marL="0" indent="0">
              <a:buNone/>
            </a:pPr>
            <a:r>
              <a:rPr lang="en-US" dirty="0"/>
              <a:t>Email if interested: </a:t>
            </a:r>
          </a:p>
          <a:p>
            <a:pPr marL="0" indent="0">
              <a:buNone/>
            </a:pPr>
            <a:r>
              <a:rPr lang="en-US" dirty="0"/>
              <a:t>	</a:t>
            </a:r>
            <a:r>
              <a:rPr lang="en-US" b="1" dirty="0" err="1"/>
              <a:t>isaac.hands@uky.edu</a:t>
            </a:r>
            <a:endParaRPr lang="en-US" b="1" dirty="0"/>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282373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2031-8653-4945-BC28-4460B5086BA4}"/>
              </a:ext>
            </a:extLst>
          </p:cNvPr>
          <p:cNvSpPr>
            <a:spLocks noGrp="1"/>
          </p:cNvSpPr>
          <p:nvPr>
            <p:ph type="title"/>
          </p:nvPr>
        </p:nvSpPr>
        <p:spPr/>
        <p:txBody>
          <a:bodyPr/>
          <a:lstStyle/>
          <a:p>
            <a:r>
              <a:rPr lang="en-US" dirty="0"/>
              <a:t>Acknowledgements</a:t>
            </a:r>
          </a:p>
        </p:txBody>
      </p:sp>
      <p:sp>
        <p:nvSpPr>
          <p:cNvPr id="4" name="Slide Number Placeholder 3">
            <a:extLst>
              <a:ext uri="{FF2B5EF4-FFF2-40B4-BE49-F238E27FC236}">
                <a16:creationId xmlns:a16="http://schemas.microsoft.com/office/drawing/2014/main" id="{B4710430-4600-7142-AA7F-12A6A4A607FA}"/>
              </a:ext>
            </a:extLst>
          </p:cNvPr>
          <p:cNvSpPr>
            <a:spLocks noGrp="1"/>
          </p:cNvSpPr>
          <p:nvPr>
            <p:ph type="sldNum" sz="quarter" idx="12"/>
          </p:nvPr>
        </p:nvSpPr>
        <p:spPr/>
        <p:txBody>
          <a:bodyPr/>
          <a:lstStyle/>
          <a:p>
            <a:fld id="{3160DC79-3D65-AF4A-83FC-D74147475C5A}" type="slidenum">
              <a:rPr lang="en-US" smtClean="0"/>
              <a:t>25</a:t>
            </a:fld>
            <a:endParaRPr lang="en-US"/>
          </a:p>
        </p:txBody>
      </p:sp>
      <p:sp>
        <p:nvSpPr>
          <p:cNvPr id="6" name="Content Placeholder 5">
            <a:extLst>
              <a:ext uri="{FF2B5EF4-FFF2-40B4-BE49-F238E27FC236}">
                <a16:creationId xmlns:a16="http://schemas.microsoft.com/office/drawing/2014/main" id="{317351BC-3B20-0D46-8148-1A31AC3B995D}"/>
              </a:ext>
            </a:extLst>
          </p:cNvPr>
          <p:cNvSpPr>
            <a:spLocks noGrp="1"/>
          </p:cNvSpPr>
          <p:nvPr>
            <p:ph idx="1"/>
          </p:nvPr>
        </p:nvSpPr>
        <p:spPr>
          <a:xfrm>
            <a:off x="838200" y="1690688"/>
            <a:ext cx="10515600" cy="4665662"/>
          </a:xfrm>
        </p:spPr>
        <p:txBody>
          <a:bodyPr>
            <a:normAutofit fontScale="92500" lnSpcReduction="20000"/>
          </a:bodyPr>
          <a:lstStyle/>
          <a:p>
            <a:pPr marL="0" indent="0">
              <a:buNone/>
            </a:pPr>
            <a:r>
              <a:rPr lang="en-US" dirty="0"/>
              <a:t>Thank you to all software vendors and central registries that have worked to make NAACCR XML transition happen.</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Thank you to Manitoba Cancer Registry (Oliver Bucher, MSc and Lin </a:t>
            </a:r>
            <a:r>
              <a:rPr lang="en-US" dirty="0" err="1"/>
              <a:t>Xue</a:t>
            </a:r>
            <a:r>
              <a:rPr lang="en-US" dirty="0"/>
              <a:t>, MSc) for providing slides and sharing their experience.</a:t>
            </a:r>
          </a:p>
          <a:p>
            <a:pPr marL="0" indent="0">
              <a:buNone/>
            </a:pPr>
            <a:endParaRPr lang="en-US" dirty="0"/>
          </a:p>
          <a:p>
            <a:pPr marL="0" indent="0">
              <a:buNone/>
            </a:pPr>
            <a:r>
              <a:rPr lang="en-US" dirty="0"/>
              <a:t>Thank you to Monica </a:t>
            </a:r>
            <a:r>
              <a:rPr lang="en-US" dirty="0" err="1"/>
              <a:t>Guistwite</a:t>
            </a:r>
            <a:r>
              <a:rPr lang="en-US" dirty="0"/>
              <a:t>, MPH, CTR from Electronic Registry Systems, Inc. for providing the updated timeline slide.</a:t>
            </a:r>
          </a:p>
        </p:txBody>
      </p:sp>
      <p:graphicFrame>
        <p:nvGraphicFramePr>
          <p:cNvPr id="3" name="Table 2">
            <a:extLst>
              <a:ext uri="{FF2B5EF4-FFF2-40B4-BE49-F238E27FC236}">
                <a16:creationId xmlns:a16="http://schemas.microsoft.com/office/drawing/2014/main" id="{AEB95374-491F-8148-AAB4-D154C7055B97}"/>
              </a:ext>
            </a:extLst>
          </p:cNvPr>
          <p:cNvGraphicFramePr>
            <a:graphicFrameLocks noGrp="1"/>
          </p:cNvGraphicFramePr>
          <p:nvPr>
            <p:extLst>
              <p:ext uri="{D42A27DB-BD31-4B8C-83A1-F6EECF244321}">
                <p14:modId xmlns:p14="http://schemas.microsoft.com/office/powerpoint/2010/main" val="1064747755"/>
              </p:ext>
            </p:extLst>
          </p:nvPr>
        </p:nvGraphicFramePr>
        <p:xfrm>
          <a:off x="1161365" y="2504777"/>
          <a:ext cx="9869269" cy="1496517"/>
        </p:xfrm>
        <a:graphic>
          <a:graphicData uri="http://schemas.openxmlformats.org/drawingml/2006/table">
            <a:tbl>
              <a:tblPr firstRow="1" bandRow="1">
                <a:tableStyleId>{0505E3EF-67EA-436B-97B2-0124C06EBD24}</a:tableStyleId>
              </a:tblPr>
              <a:tblGrid>
                <a:gridCol w="4689040">
                  <a:extLst>
                    <a:ext uri="{9D8B030D-6E8A-4147-A177-3AD203B41FA5}">
                      <a16:colId xmlns:a16="http://schemas.microsoft.com/office/drawing/2014/main" val="3556288377"/>
                    </a:ext>
                  </a:extLst>
                </a:gridCol>
                <a:gridCol w="5180229">
                  <a:extLst>
                    <a:ext uri="{9D8B030D-6E8A-4147-A177-3AD203B41FA5}">
                      <a16:colId xmlns:a16="http://schemas.microsoft.com/office/drawing/2014/main" val="1692348905"/>
                    </a:ext>
                  </a:extLst>
                </a:gridCol>
              </a:tblGrid>
              <a:tr h="373461">
                <a:tc>
                  <a:txBody>
                    <a:bodyPr/>
                    <a:lstStyle/>
                    <a:p>
                      <a:pPr marL="0" indent="0">
                        <a:buNone/>
                      </a:pPr>
                      <a:r>
                        <a:rPr lang="en-US" b="0" dirty="0" err="1"/>
                        <a:t>ACoS</a:t>
                      </a:r>
                      <a:r>
                        <a:rPr lang="en-US" b="0" dirty="0"/>
                        <a:t>-NCDB</a:t>
                      </a:r>
                    </a:p>
                  </a:txBody>
                  <a:tcPr/>
                </a:tc>
                <a:tc>
                  <a:txBody>
                    <a:bodyPr/>
                    <a:lstStyle/>
                    <a:p>
                      <a:r>
                        <a:rPr lang="en-US" b="0" dirty="0"/>
                        <a:t>C/NET Solutions</a:t>
                      </a:r>
                    </a:p>
                  </a:txBody>
                  <a:tcPr/>
                </a:tc>
                <a:extLst>
                  <a:ext uri="{0D108BD9-81ED-4DB2-BD59-A6C34878D82A}">
                    <a16:rowId xmlns:a16="http://schemas.microsoft.com/office/drawing/2014/main" val="2914473699"/>
                  </a:ext>
                </a:extLst>
              </a:tr>
              <a:tr h="2888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CDC-NPCR Program</a:t>
                      </a:r>
                    </a:p>
                  </a:txBody>
                  <a:tcPr/>
                </a:tc>
                <a:tc>
                  <a:txBody>
                    <a:bodyPr/>
                    <a:lstStyle/>
                    <a:p>
                      <a:r>
                        <a:rPr lang="en-US" b="0" dirty="0"/>
                        <a:t>Elekta (</a:t>
                      </a:r>
                      <a:r>
                        <a:rPr lang="en-US" b="0" dirty="0" err="1"/>
                        <a:t>Metriq</a:t>
                      </a:r>
                      <a:r>
                        <a:rPr lang="en-US" b="0" dirty="0"/>
                        <a:t>)</a:t>
                      </a:r>
                    </a:p>
                  </a:txBody>
                  <a:tcPr/>
                </a:tc>
                <a:extLst>
                  <a:ext uri="{0D108BD9-81ED-4DB2-BD59-A6C34878D82A}">
                    <a16:rowId xmlns:a16="http://schemas.microsoft.com/office/drawing/2014/main" val="438948036"/>
                  </a:ext>
                </a:extLst>
              </a:tr>
              <a:tr h="3786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ERS (</a:t>
                      </a:r>
                      <a:r>
                        <a:rPr lang="en-US" b="0" dirty="0" err="1"/>
                        <a:t>CRStar</a:t>
                      </a:r>
                      <a:r>
                        <a:rPr lang="en-US" b="0" dirty="0"/>
                        <a:t>)</a:t>
                      </a:r>
                    </a:p>
                  </a:txBody>
                  <a:tcPr/>
                </a:tc>
                <a:tc>
                  <a:txBody>
                    <a:bodyPr/>
                    <a:lstStyle/>
                    <a:p>
                      <a:r>
                        <a:rPr lang="en-US" b="0" dirty="0"/>
                        <a:t>NCI/SEER (IMS Inc.)</a:t>
                      </a:r>
                    </a:p>
                  </a:txBody>
                  <a:tcPr/>
                </a:tc>
                <a:extLst>
                  <a:ext uri="{0D108BD9-81ED-4DB2-BD59-A6C34878D82A}">
                    <a16:rowId xmlns:a16="http://schemas.microsoft.com/office/drawing/2014/main" val="587164114"/>
                  </a:ext>
                </a:extLst>
              </a:tr>
              <a:tr h="378648">
                <a:tc>
                  <a:txBody>
                    <a:bodyPr/>
                    <a:lstStyle/>
                    <a:p>
                      <a:r>
                        <a:rPr lang="en-US" b="0" dirty="0" err="1"/>
                        <a:t>Onco</a:t>
                      </a:r>
                      <a:r>
                        <a:rPr lang="en-US" b="0" dirty="0"/>
                        <a:t>, Inc. (</a:t>
                      </a:r>
                      <a:r>
                        <a:rPr lang="en-US" b="0" dirty="0" err="1"/>
                        <a:t>Oncolog</a:t>
                      </a:r>
                      <a:r>
                        <a:rPr lang="en-US" b="0" dirty="0"/>
                        <a:t>)</a:t>
                      </a:r>
                    </a:p>
                  </a:txBody>
                  <a:tcPr/>
                </a:tc>
                <a:tc>
                  <a:txBody>
                    <a:bodyPr/>
                    <a:lstStyle/>
                    <a:p>
                      <a:r>
                        <a:rPr lang="en-US" b="0" dirty="0"/>
                        <a:t>Rocky Mountain Cancer Data Systems</a:t>
                      </a:r>
                    </a:p>
                  </a:txBody>
                  <a:tcPr/>
                </a:tc>
                <a:extLst>
                  <a:ext uri="{0D108BD9-81ED-4DB2-BD59-A6C34878D82A}">
                    <a16:rowId xmlns:a16="http://schemas.microsoft.com/office/drawing/2014/main" val="253129655"/>
                  </a:ext>
                </a:extLst>
              </a:tr>
            </a:tbl>
          </a:graphicData>
        </a:graphic>
      </p:graphicFrame>
    </p:spTree>
    <p:extLst>
      <p:ext uri="{BB962C8B-B14F-4D97-AF65-F5344CB8AC3E}">
        <p14:creationId xmlns:p14="http://schemas.microsoft.com/office/powerpoint/2010/main" val="75589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a:bodyPr>
          <a:lstStyle/>
          <a:p>
            <a:r>
              <a:rPr lang="en-US" dirty="0"/>
              <a:t>Where are we and why are we changing the data format?</a:t>
            </a:r>
          </a:p>
          <a:p>
            <a:r>
              <a:rPr lang="en-US" dirty="0"/>
              <a:t>What is changing?</a:t>
            </a:r>
          </a:p>
          <a:p>
            <a:r>
              <a:rPr lang="en-US" dirty="0"/>
              <a:t>What is not changing?</a:t>
            </a:r>
          </a:p>
          <a:p>
            <a:r>
              <a:rPr lang="en-US" dirty="0"/>
              <a:t>Software vendor readiness for NAACCR XML</a:t>
            </a:r>
          </a:p>
          <a:p>
            <a:r>
              <a:rPr lang="en-US" dirty="0"/>
              <a:t>Problem Solving XML in SAS: A Success Story from Manitoba Cancer Registry</a:t>
            </a:r>
          </a:p>
          <a:p>
            <a:r>
              <a:rPr lang="en-US" dirty="0"/>
              <a:t>Join the XML Workgroup</a:t>
            </a:r>
          </a:p>
        </p:txBody>
      </p:sp>
      <p:sp>
        <p:nvSpPr>
          <p:cNvPr id="5" name="Slide Number Placeholder 4"/>
          <p:cNvSpPr>
            <a:spLocks noGrp="1"/>
          </p:cNvSpPr>
          <p:nvPr>
            <p:ph type="sldNum" sz="quarter" idx="12"/>
          </p:nvPr>
        </p:nvSpPr>
        <p:spPr/>
        <p:txBody>
          <a:bodyPr/>
          <a:lstStyle/>
          <a:p>
            <a:fld id="{3160DC79-3D65-AF4A-83FC-D74147475C5A}" type="slidenum">
              <a:rPr lang="en-US" smtClean="0"/>
              <a:t>3</a:t>
            </a:fld>
            <a:endParaRPr lang="en-US"/>
          </a:p>
        </p:txBody>
      </p:sp>
    </p:spTree>
    <p:extLst>
      <p:ext uri="{BB962C8B-B14F-4D97-AF65-F5344CB8AC3E}">
        <p14:creationId xmlns:p14="http://schemas.microsoft.com/office/powerpoint/2010/main" val="253680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Where are we?</a:t>
            </a:r>
          </a:p>
        </p:txBody>
      </p:sp>
      <p:sp>
        <p:nvSpPr>
          <p:cNvPr id="3" name="Content Placeholder 2"/>
          <p:cNvSpPr>
            <a:spLocks noGrp="1"/>
          </p:cNvSpPr>
          <p:nvPr>
            <p:ph idx="1"/>
          </p:nvPr>
        </p:nvSpPr>
        <p:spPr>
          <a:xfrm>
            <a:off x="838200" y="1825625"/>
            <a:ext cx="10515600" cy="4650802"/>
          </a:xfrm>
        </p:spPr>
        <p:txBody>
          <a:bodyPr>
            <a:normAutofit/>
          </a:bodyPr>
          <a:lstStyle/>
          <a:p>
            <a:pPr marL="0" indent="0">
              <a:buNone/>
            </a:pPr>
            <a:r>
              <a:rPr lang="en-US" sz="3600" dirty="0"/>
              <a:t>NAACCR Fixed-width format: </a:t>
            </a:r>
          </a:p>
          <a:p>
            <a:pPr marL="0" indent="0">
              <a:buNone/>
            </a:pPr>
            <a:r>
              <a:rPr lang="en-US" sz="3600" dirty="0"/>
              <a:t>Developed since ~1988, 20 revisions</a:t>
            </a:r>
          </a:p>
          <a:p>
            <a:pPr marL="0" indent="0">
              <a:buNone/>
            </a:pPr>
            <a:r>
              <a:rPr lang="mr-IN" sz="2000" b="1" dirty="0">
                <a:solidFill>
                  <a:srgbClr val="FF0000"/>
                </a:solidFill>
                <a:latin typeface="Courier" charset="0"/>
                <a:ea typeface="Courier" charset="0"/>
                <a:cs typeface="Courier" charset="0"/>
              </a:rPr>
              <a:t>A1</a:t>
            </a:r>
            <a:r>
              <a:rPr lang="en-US" sz="2000" b="1" dirty="0">
                <a:solidFill>
                  <a:srgbClr val="FF0000"/>
                </a:solidFill>
                <a:latin typeface="Courier" charset="0"/>
                <a:ea typeface="Courier" charset="0"/>
                <a:cs typeface="Courier" charset="0"/>
              </a:rPr>
              <a:t>8</a:t>
            </a:r>
            <a:r>
              <a:rPr lang="mr-IN" sz="2000" b="1" dirty="0">
                <a:solidFill>
                  <a:srgbClr val="FF0000"/>
                </a:solidFill>
                <a:latin typeface="Courier" charset="0"/>
                <a:ea typeface="Courier" charset="0"/>
                <a:cs typeface="Courier" charset="0"/>
              </a:rPr>
              <a:t>000000000000100000009SEVERNA PARKMD21146 999 9999999501</a:t>
            </a:r>
            <a:r>
              <a:rPr lang="en-US" sz="2000" b="1" dirty="0">
                <a:solidFill>
                  <a:srgbClr val="FF0000"/>
                </a:solidFill>
                <a:latin typeface="Courier" charset="0"/>
                <a:ea typeface="Courier" charset="0"/>
                <a:cs typeface="Courier" charset="0"/>
              </a:rPr>
              <a:t> </a:t>
            </a:r>
            <a:r>
              <a:rPr lang="mr-IN" sz="2000" b="1" dirty="0">
                <a:solidFill>
                  <a:srgbClr val="FF0000"/>
                </a:solidFill>
                <a:latin typeface="Courier" charset="0"/>
                <a:ea typeface="Courier" charset="0"/>
                <a:cs typeface="Courier" charset="0"/>
              </a:rPr>
              <a:t>8801074…</a:t>
            </a:r>
            <a:endParaRPr lang="en-US" sz="2000" b="1" dirty="0">
              <a:solidFill>
                <a:srgbClr val="FF0000"/>
              </a:solidFill>
              <a:latin typeface="Courier" charset="0"/>
              <a:ea typeface="Courier" charset="0"/>
              <a:cs typeface="Courier" charset="0"/>
            </a:endParaRPr>
          </a:p>
          <a:p>
            <a:pPr marL="0" indent="0">
              <a:buNone/>
            </a:pP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88734929"/>
              </p:ext>
            </p:extLst>
          </p:nvPr>
        </p:nvGraphicFramePr>
        <p:xfrm>
          <a:off x="838200" y="3643532"/>
          <a:ext cx="10515600" cy="2699394"/>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818585">
                <a:tc>
                  <a:txBody>
                    <a:bodyPr/>
                    <a:lstStyle/>
                    <a:p>
                      <a:pPr algn="ctr"/>
                      <a:r>
                        <a:rPr lang="en-US" sz="2800" dirty="0"/>
                        <a:t>Incidence Record</a:t>
                      </a:r>
                    </a:p>
                  </a:txBody>
                  <a:tcPr anchor="ctr"/>
                </a:tc>
                <a:tc>
                  <a:txBody>
                    <a:bodyPr/>
                    <a:lstStyle/>
                    <a:p>
                      <a:pPr algn="ctr"/>
                      <a:r>
                        <a:rPr lang="en-US" sz="2800" dirty="0"/>
                        <a:t>Confidential Record</a:t>
                      </a:r>
                    </a:p>
                  </a:txBody>
                  <a:tcPr anchor="ctr"/>
                </a:tc>
                <a:tc>
                  <a:txBody>
                    <a:bodyPr/>
                    <a:lstStyle/>
                    <a:p>
                      <a:pPr algn="ctr"/>
                      <a:r>
                        <a:rPr lang="en-US" sz="2800" dirty="0"/>
                        <a:t>Full Case Abstract</a:t>
                      </a:r>
                    </a:p>
                  </a:txBody>
                  <a:tcPr anchor="ctr"/>
                </a:tc>
                <a:extLst>
                  <a:ext uri="{0D108BD9-81ED-4DB2-BD59-A6C34878D82A}">
                    <a16:rowId xmlns:a16="http://schemas.microsoft.com/office/drawing/2014/main" val="10000"/>
                  </a:ext>
                </a:extLst>
              </a:tr>
              <a:tr h="818585">
                <a:tc>
                  <a:txBody>
                    <a:bodyPr/>
                    <a:lstStyle/>
                    <a:p>
                      <a:pPr algn="ctr"/>
                      <a:r>
                        <a:rPr lang="en-US" sz="2400" dirty="0"/>
                        <a:t>4048 characters</a:t>
                      </a:r>
                    </a:p>
                  </a:txBody>
                  <a:tcPr anchor="ctr"/>
                </a:tc>
                <a:tc>
                  <a:txBody>
                    <a:bodyPr/>
                    <a:lstStyle/>
                    <a:p>
                      <a:pPr algn="ctr"/>
                      <a:r>
                        <a:rPr lang="en-US" sz="2400" dirty="0"/>
                        <a:t>6154 characters</a:t>
                      </a:r>
                    </a:p>
                  </a:txBody>
                  <a:tcPr anchor="ctr"/>
                </a:tc>
                <a:tc>
                  <a:txBody>
                    <a:bodyPr/>
                    <a:lstStyle/>
                    <a:p>
                      <a:pPr algn="ctr"/>
                      <a:r>
                        <a:rPr lang="en-US" sz="2400" dirty="0"/>
                        <a:t>24194 characters</a:t>
                      </a:r>
                    </a:p>
                  </a:txBody>
                  <a:tcPr anchor="ctr"/>
                </a:tc>
                <a:extLst>
                  <a:ext uri="{0D108BD9-81ED-4DB2-BD59-A6C34878D82A}">
                    <a16:rowId xmlns:a16="http://schemas.microsoft.com/office/drawing/2014/main" val="10001"/>
                  </a:ext>
                </a:extLst>
              </a:tr>
              <a:tr h="10622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effectLst/>
                          <a:latin typeface="+mn-lt"/>
                          <a:ea typeface="+mn-ea"/>
                          <a:cs typeface="+mn-cs"/>
                        </a:rPr>
                        <a:t>Demographic, Tumor and Staging, Treatment, and Follow-up </a:t>
                      </a:r>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a:t>+ </a:t>
                      </a:r>
                      <a:r>
                        <a:rPr lang="en-US" sz="2000" kern="1200">
                          <a:solidFill>
                            <a:schemeClr val="dk1"/>
                          </a:solidFill>
                          <a:effectLst/>
                          <a:latin typeface="+mn-lt"/>
                          <a:ea typeface="+mn-ea"/>
                          <a:cs typeface="+mn-cs"/>
                        </a:rPr>
                        <a:t>Patient </a:t>
                      </a:r>
                      <a:r>
                        <a:rPr lang="en-US" sz="2000" kern="1200" dirty="0">
                          <a:solidFill>
                            <a:schemeClr val="dk1"/>
                          </a:solidFill>
                          <a:effectLst/>
                          <a:latin typeface="+mn-lt"/>
                          <a:ea typeface="+mn-ea"/>
                          <a:cs typeface="+mn-cs"/>
                        </a:rPr>
                        <a:t>Identifiers </a:t>
                      </a:r>
                      <a:r>
                        <a:rPr lang="en-US" sz="2000" kern="1200">
                          <a:solidFill>
                            <a:schemeClr val="dk1"/>
                          </a:solidFill>
                          <a:effectLst/>
                          <a:latin typeface="+mn-lt"/>
                          <a:ea typeface="+mn-ea"/>
                          <a:cs typeface="+mn-cs"/>
                        </a:rPr>
                        <a:t>and Physicians, Pathology Metadata</a:t>
                      </a:r>
                      <a:endParaRPr lang="en-US" sz="2000" dirty="0"/>
                    </a:p>
                  </a:txBody>
                  <a:tcPr anchor="ctr"/>
                </a:tc>
                <a:tc>
                  <a:txBody>
                    <a:bodyPr/>
                    <a:lstStyle/>
                    <a:p>
                      <a:pPr algn="ctr"/>
                      <a:r>
                        <a:rPr lang="en-US" sz="2000" dirty="0"/>
                        <a:t>+ Text</a:t>
                      </a:r>
                    </a:p>
                  </a:txBody>
                  <a:tcPr anchor="ctr"/>
                </a:tc>
                <a:extLst>
                  <a:ext uri="{0D108BD9-81ED-4DB2-BD59-A6C34878D82A}">
                    <a16:rowId xmlns:a16="http://schemas.microsoft.com/office/drawing/2014/main" val="10002"/>
                  </a:ext>
                </a:extLst>
              </a:tr>
            </a:tbl>
          </a:graphicData>
        </a:graphic>
      </p:graphicFrame>
      <p:sp>
        <p:nvSpPr>
          <p:cNvPr id="7" name="Slide Number Placeholder 6"/>
          <p:cNvSpPr>
            <a:spLocks noGrp="1"/>
          </p:cNvSpPr>
          <p:nvPr>
            <p:ph type="sldNum" sz="quarter" idx="12"/>
          </p:nvPr>
        </p:nvSpPr>
        <p:spPr/>
        <p:txBody>
          <a:bodyPr/>
          <a:lstStyle/>
          <a:p>
            <a:fld id="{3160DC79-3D65-AF4A-83FC-D74147475C5A}" type="slidenum">
              <a:rPr lang="en-US" smtClean="0"/>
              <a:t>4</a:t>
            </a:fld>
            <a:endParaRPr lang="en-US"/>
          </a:p>
        </p:txBody>
      </p:sp>
    </p:spTree>
    <p:extLst>
      <p:ext uri="{BB962C8B-B14F-4D97-AF65-F5344CB8AC3E}">
        <p14:creationId xmlns:p14="http://schemas.microsoft.com/office/powerpoint/2010/main" val="3106123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of Fixed-Width Standard</a:t>
            </a:r>
          </a:p>
        </p:txBody>
      </p:sp>
      <p:sp>
        <p:nvSpPr>
          <p:cNvPr id="3" name="Content Placeholder 2"/>
          <p:cNvSpPr>
            <a:spLocks noGrp="1"/>
          </p:cNvSpPr>
          <p:nvPr>
            <p:ph idx="1"/>
          </p:nvPr>
        </p:nvSpPr>
        <p:spPr>
          <a:xfrm>
            <a:off x="838200" y="1690688"/>
            <a:ext cx="10515600" cy="4351338"/>
          </a:xfrm>
        </p:spPr>
        <p:txBody>
          <a:bodyPr>
            <a:noAutofit/>
          </a:bodyPr>
          <a:lstStyle/>
          <a:p>
            <a:r>
              <a:rPr lang="en-US" sz="3600" dirty="0"/>
              <a:t>Lack of Extensibility</a:t>
            </a:r>
          </a:p>
          <a:p>
            <a:pPr lvl="1"/>
            <a:r>
              <a:rPr lang="en-US" sz="3200" dirty="0"/>
              <a:t>New items</a:t>
            </a:r>
          </a:p>
          <a:p>
            <a:pPr lvl="1"/>
            <a:r>
              <a:rPr lang="en-US" sz="3200" dirty="0"/>
              <a:t>Retired items</a:t>
            </a:r>
          </a:p>
          <a:p>
            <a:pPr lvl="1"/>
            <a:r>
              <a:rPr lang="en-US" sz="3200" dirty="0"/>
              <a:t>Custom items</a:t>
            </a:r>
          </a:p>
          <a:p>
            <a:endParaRPr lang="en-US" sz="3600" dirty="0"/>
          </a:p>
          <a:p>
            <a:r>
              <a:rPr lang="en-US" sz="3600" dirty="0"/>
              <a:t>Poor Readability</a:t>
            </a:r>
          </a:p>
          <a:p>
            <a:endParaRPr lang="en-US" sz="3600" dirty="0"/>
          </a:p>
          <a:p>
            <a:r>
              <a:rPr lang="en-US" sz="3600" dirty="0"/>
              <a:t>Empty Space is Wasted</a:t>
            </a:r>
          </a:p>
        </p:txBody>
      </p:sp>
      <p:sp>
        <p:nvSpPr>
          <p:cNvPr id="5" name="Slide Number Placeholder 4"/>
          <p:cNvSpPr>
            <a:spLocks noGrp="1"/>
          </p:cNvSpPr>
          <p:nvPr>
            <p:ph type="sldNum" sz="quarter" idx="12"/>
          </p:nvPr>
        </p:nvSpPr>
        <p:spPr/>
        <p:txBody>
          <a:bodyPr/>
          <a:lstStyle/>
          <a:p>
            <a:fld id="{3160DC79-3D65-AF4A-83FC-D74147475C5A}" type="slidenum">
              <a:rPr lang="en-US" smtClean="0"/>
              <a:t>5</a:t>
            </a:fld>
            <a:endParaRPr lang="en-US"/>
          </a:p>
        </p:txBody>
      </p:sp>
    </p:spTree>
    <p:extLst>
      <p:ext uri="{BB962C8B-B14F-4D97-AF65-F5344CB8AC3E}">
        <p14:creationId xmlns:p14="http://schemas.microsoft.com/office/powerpoint/2010/main" val="3970296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NAACCR XML Data Exchange Standard</a:t>
            </a:r>
          </a:p>
        </p:txBody>
      </p:sp>
      <p:sp>
        <p:nvSpPr>
          <p:cNvPr id="5" name="Content Placeholder 2"/>
          <p:cNvSpPr txBox="1">
            <a:spLocks/>
          </p:cNvSpPr>
          <p:nvPr/>
        </p:nvSpPr>
        <p:spPr>
          <a:xfrm>
            <a:off x="838200" y="1828800"/>
            <a:ext cx="4341812" cy="4343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buFont typeface="Arial" panose="020B0604020202020204" pitchFamily="34" charset="0"/>
              <a:buNone/>
            </a:pPr>
            <a:r>
              <a:rPr lang="en-US" sz="3600" dirty="0"/>
              <a:t>XML Elements:</a:t>
            </a:r>
          </a:p>
          <a:p>
            <a:pPr lvl="1"/>
            <a:r>
              <a:rPr lang="en-US" sz="3200" dirty="0"/>
              <a:t>&lt;</a:t>
            </a:r>
            <a:r>
              <a:rPr lang="en-US" sz="3200" dirty="0" err="1"/>
              <a:t>NaaccrData</a:t>
            </a:r>
            <a:r>
              <a:rPr lang="en-US" sz="3200" dirty="0"/>
              <a:t>&gt;</a:t>
            </a:r>
          </a:p>
          <a:p>
            <a:pPr lvl="1"/>
            <a:r>
              <a:rPr lang="en-US" sz="3200" dirty="0"/>
              <a:t>&lt;Patient&gt;</a:t>
            </a:r>
          </a:p>
          <a:p>
            <a:pPr lvl="1"/>
            <a:r>
              <a:rPr lang="en-US" sz="3200" dirty="0"/>
              <a:t>&lt;Tumor&gt;</a:t>
            </a:r>
          </a:p>
          <a:p>
            <a:pPr lvl="1"/>
            <a:r>
              <a:rPr lang="en-US" sz="3200" dirty="0"/>
              <a:t>&lt;Item&gt;</a:t>
            </a:r>
          </a:p>
          <a:p>
            <a:pPr marL="45720" indent="0">
              <a:buFont typeface="Arial" panose="020B0604020202020204" pitchFamily="34" charset="0"/>
              <a:buNone/>
            </a:pPr>
            <a:r>
              <a:rPr lang="en-US" sz="3600" dirty="0"/>
              <a:t>XML Attributes:</a:t>
            </a:r>
          </a:p>
          <a:p>
            <a:pPr lvl="1"/>
            <a:r>
              <a:rPr lang="en-US" sz="3200" dirty="0" err="1"/>
              <a:t>naaccrId</a:t>
            </a:r>
            <a:endParaRPr lang="en-US" sz="3200" dirty="0"/>
          </a:p>
          <a:p>
            <a:pPr lvl="1"/>
            <a:r>
              <a:rPr lang="en-US" sz="3200" dirty="0" err="1"/>
              <a:t>naaccrNum</a:t>
            </a:r>
            <a:endParaRPr lang="en-US" sz="3200" dirty="0"/>
          </a:p>
        </p:txBody>
      </p:sp>
      <p:sp>
        <p:nvSpPr>
          <p:cNvPr id="6" name="Content Placeholder 2"/>
          <p:cNvSpPr txBox="1">
            <a:spLocks/>
          </p:cNvSpPr>
          <p:nvPr/>
        </p:nvSpPr>
        <p:spPr>
          <a:xfrm>
            <a:off x="4583575" y="1586124"/>
            <a:ext cx="7245751" cy="4874791"/>
          </a:xfrm>
          <a:prstGeom prst="rect">
            <a:avLst/>
          </a:prstGeom>
          <a:solidFill>
            <a:schemeClr val="bg1"/>
          </a:solidFill>
        </p:spPr>
        <p:txBody>
          <a:bodyPr vert="horz" lIns="91440" tIns="45720" rIns="91440" bIns="45720" rtlCol="0">
            <a:normAutofit fontScale="92500" lnSpcReduction="10000"/>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3200" kern="1200">
                <a:solidFill>
                  <a:srgbClr val="000000"/>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800" kern="1200">
                <a:solidFill>
                  <a:srgbClr val="000000"/>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2400" kern="1200">
                <a:solidFill>
                  <a:srgbClr val="000000"/>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2400" kern="1200">
                <a:solidFill>
                  <a:srgbClr val="000000"/>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2400" kern="1200">
                <a:solidFill>
                  <a:srgbClr val="000000"/>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nSpc>
                <a:spcPct val="60000"/>
              </a:lnSpc>
              <a:spcBef>
                <a:spcPts val="1200"/>
              </a:spcBef>
              <a:buFont typeface="Arial" pitchFamily="34" charset="0"/>
              <a:buNone/>
            </a:pPr>
            <a:r>
              <a:rPr lang="en-US" sz="2400" b="1" dirty="0">
                <a:solidFill>
                  <a:schemeClr val="tx1"/>
                </a:solidFill>
                <a:latin typeface="Courier"/>
                <a:cs typeface="Courier"/>
              </a:rPr>
              <a:t>&lt;</a:t>
            </a:r>
            <a:r>
              <a:rPr lang="en-US" sz="2400" b="1" dirty="0" err="1">
                <a:solidFill>
                  <a:schemeClr val="tx1"/>
                </a:solidFill>
                <a:latin typeface="Courier"/>
                <a:cs typeface="Courier"/>
              </a:rPr>
              <a:t>NaaccrData</a:t>
            </a:r>
            <a:r>
              <a:rPr lang="en-US" sz="2400" b="1" dirty="0">
                <a:solidFill>
                  <a:schemeClr val="tx1"/>
                </a:solidFill>
                <a:latin typeface="Courier"/>
                <a:cs typeface="Courier"/>
              </a:rPr>
              <a:t>&gt;</a:t>
            </a:r>
          </a:p>
          <a:p>
            <a:pPr marL="45720" indent="0">
              <a:lnSpc>
                <a:spcPct val="60000"/>
              </a:lnSpc>
              <a:spcBef>
                <a:spcPts val="1200"/>
              </a:spcBef>
              <a:buNone/>
            </a:pPr>
            <a:r>
              <a:rPr lang="en-US" sz="2400" b="1" dirty="0">
                <a:solidFill>
                  <a:schemeClr val="tx1"/>
                </a:solidFill>
                <a:latin typeface="Courier"/>
                <a:cs typeface="Courier"/>
              </a:rPr>
              <a:t>   &lt;Item </a:t>
            </a:r>
          </a:p>
          <a:p>
            <a:pPr marL="45720" indent="0">
              <a:lnSpc>
                <a:spcPct val="60000"/>
              </a:lnSpc>
              <a:spcBef>
                <a:spcPts val="1200"/>
              </a:spcBef>
              <a:buNone/>
            </a:pPr>
            <a:r>
              <a:rPr lang="en-US" sz="2400" b="1" dirty="0">
                <a:solidFill>
                  <a:schemeClr val="tx1"/>
                </a:solidFill>
                <a:latin typeface="Courier"/>
                <a:cs typeface="Courier"/>
              </a:rPr>
              <a:t>	   </a:t>
            </a:r>
            <a:r>
              <a:rPr lang="en-US" sz="2400" b="1" dirty="0" err="1">
                <a:solidFill>
                  <a:schemeClr val="tx1"/>
                </a:solidFill>
                <a:latin typeface="Courier"/>
                <a:cs typeface="Courier"/>
              </a:rPr>
              <a:t>naaccrId</a:t>
            </a:r>
            <a:r>
              <a:rPr lang="en-US" sz="2400" b="1" dirty="0">
                <a:solidFill>
                  <a:schemeClr val="tx1"/>
                </a:solidFill>
                <a:latin typeface="Courier"/>
                <a:cs typeface="Courier"/>
              </a:rPr>
              <a:t>=“</a:t>
            </a:r>
            <a:r>
              <a:rPr lang="en-US" sz="2400" b="1" dirty="0" err="1">
                <a:solidFill>
                  <a:schemeClr val="tx1"/>
                </a:solidFill>
                <a:latin typeface="Courier"/>
                <a:cs typeface="Courier"/>
              </a:rPr>
              <a:t>registryType</a:t>
            </a:r>
            <a:r>
              <a:rPr lang="en-US" sz="2400" b="1" dirty="0">
                <a:solidFill>
                  <a:schemeClr val="tx1"/>
                </a:solidFill>
                <a:latin typeface="Courier"/>
                <a:cs typeface="Courier"/>
              </a:rPr>
              <a:t>” </a:t>
            </a:r>
          </a:p>
          <a:p>
            <a:pPr marL="45720" indent="0">
              <a:lnSpc>
                <a:spcPct val="60000"/>
              </a:lnSpc>
              <a:spcBef>
                <a:spcPts val="1200"/>
              </a:spcBef>
              <a:buNone/>
            </a:pPr>
            <a:r>
              <a:rPr lang="en-US" sz="2400" b="1" dirty="0">
                <a:solidFill>
                  <a:schemeClr val="tx1"/>
                </a:solidFill>
                <a:latin typeface="Courier"/>
                <a:cs typeface="Courier"/>
              </a:rPr>
              <a:t>	   </a:t>
            </a:r>
            <a:r>
              <a:rPr lang="en-US" sz="2400" b="1" dirty="0" err="1">
                <a:solidFill>
                  <a:schemeClr val="tx1"/>
                </a:solidFill>
                <a:latin typeface="Courier"/>
                <a:cs typeface="Courier"/>
              </a:rPr>
              <a:t>naaccrNum</a:t>
            </a:r>
            <a:r>
              <a:rPr lang="en-US" sz="2400" b="1" dirty="0">
                <a:solidFill>
                  <a:schemeClr val="tx1"/>
                </a:solidFill>
                <a:latin typeface="Courier"/>
                <a:cs typeface="Courier"/>
              </a:rPr>
              <a:t>=“30”&gt;2&lt;/Item&gt;</a:t>
            </a:r>
          </a:p>
          <a:p>
            <a:pPr marL="45720" indent="0">
              <a:lnSpc>
                <a:spcPct val="60000"/>
              </a:lnSpc>
              <a:spcBef>
                <a:spcPts val="1200"/>
              </a:spcBef>
              <a:buNone/>
            </a:pPr>
            <a:r>
              <a:rPr lang="en-US" sz="2400" b="1" dirty="0">
                <a:solidFill>
                  <a:schemeClr val="tx1"/>
                </a:solidFill>
                <a:latin typeface="Courier"/>
                <a:cs typeface="Courier"/>
              </a:rPr>
              <a:t>   &lt;Item …</a:t>
            </a:r>
          </a:p>
          <a:p>
            <a:pPr marL="45720" indent="0">
              <a:lnSpc>
                <a:spcPct val="60000"/>
              </a:lnSpc>
              <a:spcBef>
                <a:spcPts val="1200"/>
              </a:spcBef>
              <a:buNone/>
            </a:pPr>
            <a:r>
              <a:rPr lang="en-US" sz="2400" b="1" dirty="0">
                <a:solidFill>
                  <a:schemeClr val="tx1"/>
                </a:solidFill>
                <a:latin typeface="Courier"/>
                <a:cs typeface="Courier"/>
              </a:rPr>
              <a:t>   &lt;Patient&gt;</a:t>
            </a:r>
          </a:p>
          <a:p>
            <a:pPr marL="45720" indent="0">
              <a:lnSpc>
                <a:spcPct val="60000"/>
              </a:lnSpc>
              <a:spcBef>
                <a:spcPts val="1200"/>
              </a:spcBef>
              <a:buNone/>
            </a:pPr>
            <a:r>
              <a:rPr lang="en-US" sz="2400" b="1" dirty="0">
                <a:solidFill>
                  <a:schemeClr val="tx1"/>
                </a:solidFill>
                <a:latin typeface="Courier"/>
                <a:cs typeface="Courier"/>
              </a:rPr>
              <a:t>      &lt;Item </a:t>
            </a:r>
          </a:p>
          <a:p>
            <a:pPr marL="45720" indent="0">
              <a:lnSpc>
                <a:spcPct val="60000"/>
              </a:lnSpc>
              <a:spcBef>
                <a:spcPts val="1200"/>
              </a:spcBef>
              <a:buNone/>
            </a:pPr>
            <a:r>
              <a:rPr lang="en-US" sz="2400" b="1" dirty="0">
                <a:solidFill>
                  <a:schemeClr val="tx1"/>
                </a:solidFill>
                <a:latin typeface="Courier"/>
                <a:cs typeface="Courier"/>
              </a:rPr>
              <a:t>		</a:t>
            </a:r>
            <a:r>
              <a:rPr lang="en-US" sz="2400" b="1" dirty="0" err="1">
                <a:solidFill>
                  <a:schemeClr val="tx1"/>
                </a:solidFill>
                <a:latin typeface="Courier"/>
                <a:cs typeface="Courier"/>
              </a:rPr>
              <a:t>naaccrId</a:t>
            </a:r>
            <a:r>
              <a:rPr lang="en-US" sz="2400" b="1" dirty="0">
                <a:solidFill>
                  <a:schemeClr val="tx1"/>
                </a:solidFill>
                <a:latin typeface="Courier"/>
                <a:cs typeface="Courier"/>
              </a:rPr>
              <a:t>=“</a:t>
            </a:r>
            <a:r>
              <a:rPr lang="en-US" sz="2400" b="1" dirty="0" err="1">
                <a:solidFill>
                  <a:schemeClr val="tx1"/>
                </a:solidFill>
                <a:latin typeface="Courier"/>
                <a:cs typeface="Courier"/>
              </a:rPr>
              <a:t>nameLast</a:t>
            </a:r>
            <a:r>
              <a:rPr lang="en-US" sz="2400" b="1" dirty="0">
                <a:solidFill>
                  <a:schemeClr val="tx1"/>
                </a:solidFill>
                <a:latin typeface="Courier"/>
                <a:cs typeface="Courier"/>
              </a:rPr>
              <a:t>” </a:t>
            </a:r>
          </a:p>
          <a:p>
            <a:pPr marL="45720" indent="0">
              <a:lnSpc>
                <a:spcPct val="60000"/>
              </a:lnSpc>
              <a:spcBef>
                <a:spcPts val="1200"/>
              </a:spcBef>
              <a:buNone/>
            </a:pPr>
            <a:r>
              <a:rPr lang="en-US" sz="2400" b="1" dirty="0">
                <a:solidFill>
                  <a:schemeClr val="tx1"/>
                </a:solidFill>
                <a:latin typeface="Courier"/>
                <a:cs typeface="Courier"/>
              </a:rPr>
              <a:t>		</a:t>
            </a:r>
            <a:r>
              <a:rPr lang="en-US" sz="2400" b="1" dirty="0" err="1">
                <a:solidFill>
                  <a:schemeClr val="tx1"/>
                </a:solidFill>
                <a:latin typeface="Courier"/>
                <a:cs typeface="Courier"/>
              </a:rPr>
              <a:t>naaccrNum</a:t>
            </a:r>
            <a:r>
              <a:rPr lang="en-US" sz="2400" b="1" dirty="0">
                <a:solidFill>
                  <a:schemeClr val="tx1"/>
                </a:solidFill>
                <a:latin typeface="Courier"/>
                <a:cs typeface="Courier"/>
              </a:rPr>
              <a:t>=“2230”&gt;SMITH&lt;/Item&gt;</a:t>
            </a:r>
          </a:p>
          <a:p>
            <a:pPr marL="45720" indent="0">
              <a:lnSpc>
                <a:spcPct val="60000"/>
              </a:lnSpc>
              <a:spcBef>
                <a:spcPts val="1200"/>
              </a:spcBef>
              <a:buNone/>
            </a:pPr>
            <a:r>
              <a:rPr lang="en-US" sz="2400" b="1" dirty="0">
                <a:solidFill>
                  <a:schemeClr val="tx1"/>
                </a:solidFill>
                <a:latin typeface="Courier"/>
                <a:cs typeface="Courier"/>
              </a:rPr>
              <a:t>      &lt;Item …</a:t>
            </a:r>
          </a:p>
          <a:p>
            <a:pPr marL="45720" indent="0">
              <a:lnSpc>
                <a:spcPct val="60000"/>
              </a:lnSpc>
              <a:spcBef>
                <a:spcPts val="1200"/>
              </a:spcBef>
              <a:buNone/>
            </a:pPr>
            <a:r>
              <a:rPr lang="en-US" sz="2400" b="1" dirty="0">
                <a:solidFill>
                  <a:schemeClr val="tx1"/>
                </a:solidFill>
                <a:latin typeface="Courier"/>
                <a:cs typeface="Courier"/>
              </a:rPr>
              <a:t>      &lt;Tumor&gt;</a:t>
            </a:r>
          </a:p>
          <a:p>
            <a:pPr marL="45720" indent="0">
              <a:lnSpc>
                <a:spcPct val="60000"/>
              </a:lnSpc>
              <a:spcBef>
                <a:spcPts val="1200"/>
              </a:spcBef>
              <a:buNone/>
            </a:pPr>
            <a:r>
              <a:rPr lang="en-US" sz="2400" b="1" dirty="0">
                <a:solidFill>
                  <a:schemeClr val="tx1"/>
                </a:solidFill>
                <a:latin typeface="Courier"/>
                <a:cs typeface="Courier"/>
              </a:rPr>
              <a:t>         &lt;Item </a:t>
            </a:r>
          </a:p>
          <a:p>
            <a:pPr marL="45720" indent="0">
              <a:lnSpc>
                <a:spcPct val="60000"/>
              </a:lnSpc>
              <a:spcBef>
                <a:spcPts val="1200"/>
              </a:spcBef>
              <a:buNone/>
            </a:pPr>
            <a:r>
              <a:rPr lang="en-US" sz="2400" b="1" dirty="0">
                <a:solidFill>
                  <a:schemeClr val="tx1"/>
                </a:solidFill>
                <a:latin typeface="Courier"/>
                <a:cs typeface="Courier"/>
              </a:rPr>
              <a:t>		    </a:t>
            </a:r>
            <a:r>
              <a:rPr lang="en-US" sz="2400" b="1" dirty="0" err="1">
                <a:solidFill>
                  <a:schemeClr val="tx1"/>
                </a:solidFill>
                <a:latin typeface="Courier"/>
                <a:cs typeface="Courier"/>
              </a:rPr>
              <a:t>naaccrId</a:t>
            </a:r>
            <a:r>
              <a:rPr lang="en-US" sz="2400" b="1" dirty="0">
                <a:solidFill>
                  <a:schemeClr val="tx1"/>
                </a:solidFill>
                <a:latin typeface="Courier"/>
                <a:cs typeface="Courier"/>
              </a:rPr>
              <a:t>=“</a:t>
            </a:r>
            <a:r>
              <a:rPr lang="en-US" sz="2400" b="1" dirty="0" err="1">
                <a:solidFill>
                  <a:schemeClr val="tx1"/>
                </a:solidFill>
                <a:latin typeface="Courier"/>
                <a:cs typeface="Courier"/>
              </a:rPr>
              <a:t>primarySite</a:t>
            </a:r>
            <a:r>
              <a:rPr lang="en-US" sz="2400" b="1" dirty="0">
                <a:solidFill>
                  <a:schemeClr val="tx1"/>
                </a:solidFill>
                <a:latin typeface="Courier"/>
                <a:cs typeface="Courier"/>
              </a:rPr>
              <a:t>” </a:t>
            </a:r>
          </a:p>
          <a:p>
            <a:pPr marL="45720" indent="0">
              <a:lnSpc>
                <a:spcPct val="60000"/>
              </a:lnSpc>
              <a:spcBef>
                <a:spcPts val="1200"/>
              </a:spcBef>
              <a:buNone/>
            </a:pPr>
            <a:r>
              <a:rPr lang="en-US" sz="2400" b="1" dirty="0">
                <a:solidFill>
                  <a:schemeClr val="tx1"/>
                </a:solidFill>
                <a:latin typeface="Courier"/>
                <a:cs typeface="Courier"/>
              </a:rPr>
              <a:t>		    </a:t>
            </a:r>
            <a:r>
              <a:rPr lang="en-US" sz="2400" b="1" dirty="0" err="1">
                <a:solidFill>
                  <a:schemeClr val="tx1"/>
                </a:solidFill>
                <a:latin typeface="Courier"/>
                <a:cs typeface="Courier"/>
              </a:rPr>
              <a:t>naaccrNum</a:t>
            </a:r>
            <a:r>
              <a:rPr lang="en-US" sz="2400" b="1" dirty="0">
                <a:solidFill>
                  <a:schemeClr val="tx1"/>
                </a:solidFill>
                <a:latin typeface="Courier"/>
                <a:cs typeface="Courier"/>
              </a:rPr>
              <a:t>=“400”&gt;C180&lt;/Item&gt;</a:t>
            </a:r>
          </a:p>
          <a:p>
            <a:pPr marL="45720" indent="0">
              <a:lnSpc>
                <a:spcPct val="60000"/>
              </a:lnSpc>
              <a:spcBef>
                <a:spcPts val="1200"/>
              </a:spcBef>
              <a:buNone/>
            </a:pPr>
            <a:r>
              <a:rPr lang="en-US" sz="2400" b="1" dirty="0">
                <a:solidFill>
                  <a:schemeClr val="tx1"/>
                </a:solidFill>
                <a:latin typeface="Courier"/>
                <a:cs typeface="Courier"/>
              </a:rPr>
              <a:t>         &lt;Item …</a:t>
            </a:r>
          </a:p>
        </p:txBody>
      </p:sp>
      <p:sp>
        <p:nvSpPr>
          <p:cNvPr id="4" name="Slide Number Placeholder 3"/>
          <p:cNvSpPr>
            <a:spLocks noGrp="1"/>
          </p:cNvSpPr>
          <p:nvPr>
            <p:ph type="sldNum" sz="quarter" idx="12"/>
          </p:nvPr>
        </p:nvSpPr>
        <p:spPr/>
        <p:txBody>
          <a:bodyPr/>
          <a:lstStyle/>
          <a:p>
            <a:fld id="{3160DC79-3D65-AF4A-83FC-D74147475C5A}" type="slidenum">
              <a:rPr lang="en-US" smtClean="0"/>
              <a:t>6</a:t>
            </a:fld>
            <a:endParaRPr lang="en-US"/>
          </a:p>
        </p:txBody>
      </p:sp>
    </p:spTree>
    <p:extLst>
      <p:ext uri="{BB962C8B-B14F-4D97-AF65-F5344CB8AC3E}">
        <p14:creationId xmlns:p14="http://schemas.microsoft.com/office/powerpoint/2010/main" val="4241304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44C7B-63A7-9048-9EF7-47902129AB1F}"/>
              </a:ext>
            </a:extLst>
          </p:cNvPr>
          <p:cNvSpPr>
            <a:spLocks noGrp="1"/>
          </p:cNvSpPr>
          <p:nvPr>
            <p:ph type="title"/>
          </p:nvPr>
        </p:nvSpPr>
        <p:spPr/>
        <p:txBody>
          <a:bodyPr/>
          <a:lstStyle/>
          <a:p>
            <a:r>
              <a:rPr lang="en-US" dirty="0"/>
              <a:t>Extensibility Use Cases for XML</a:t>
            </a:r>
          </a:p>
        </p:txBody>
      </p:sp>
      <p:sp>
        <p:nvSpPr>
          <p:cNvPr id="3" name="Content Placeholder 2">
            <a:extLst>
              <a:ext uri="{FF2B5EF4-FFF2-40B4-BE49-F238E27FC236}">
                <a16:creationId xmlns:a16="http://schemas.microsoft.com/office/drawing/2014/main" id="{9381D199-1527-CF4B-8F85-E95C1E1E806B}"/>
              </a:ext>
            </a:extLst>
          </p:cNvPr>
          <p:cNvSpPr>
            <a:spLocks noGrp="1"/>
          </p:cNvSpPr>
          <p:nvPr>
            <p:ph idx="1"/>
          </p:nvPr>
        </p:nvSpPr>
        <p:spPr/>
        <p:txBody>
          <a:bodyPr>
            <a:normAutofit/>
          </a:bodyPr>
          <a:lstStyle/>
          <a:p>
            <a:pPr lvl="1"/>
            <a:r>
              <a:rPr lang="en-US" sz="4400" dirty="0"/>
              <a:t>Treatment</a:t>
            </a:r>
          </a:p>
          <a:p>
            <a:pPr lvl="1"/>
            <a:r>
              <a:rPr lang="en-US" sz="4400" dirty="0"/>
              <a:t>Recurrence</a:t>
            </a:r>
          </a:p>
          <a:p>
            <a:pPr lvl="1"/>
            <a:r>
              <a:rPr lang="en-US" sz="4400" dirty="0"/>
              <a:t>Facility Admissions</a:t>
            </a:r>
          </a:p>
          <a:p>
            <a:pPr lvl="1"/>
            <a:r>
              <a:rPr lang="en-US" sz="4400" dirty="0"/>
              <a:t>Omics Data</a:t>
            </a:r>
          </a:p>
          <a:p>
            <a:pPr lvl="1"/>
            <a:r>
              <a:rPr lang="en-US" sz="4400" dirty="0"/>
              <a:t>Custom study-specific items</a:t>
            </a:r>
          </a:p>
          <a:p>
            <a:pPr lvl="1"/>
            <a:r>
              <a:rPr lang="en-US" sz="4400" dirty="0"/>
              <a:t>Narrative Text for Machine Learning</a:t>
            </a:r>
            <a:endParaRPr lang="en-US" sz="2800" dirty="0"/>
          </a:p>
        </p:txBody>
      </p:sp>
      <p:sp>
        <p:nvSpPr>
          <p:cNvPr id="4" name="Slide Number Placeholder 3">
            <a:extLst>
              <a:ext uri="{FF2B5EF4-FFF2-40B4-BE49-F238E27FC236}">
                <a16:creationId xmlns:a16="http://schemas.microsoft.com/office/drawing/2014/main" id="{96968B75-08D2-594B-8151-62382C27B021}"/>
              </a:ext>
            </a:extLst>
          </p:cNvPr>
          <p:cNvSpPr>
            <a:spLocks noGrp="1"/>
          </p:cNvSpPr>
          <p:nvPr>
            <p:ph type="sldNum" sz="quarter" idx="12"/>
          </p:nvPr>
        </p:nvSpPr>
        <p:spPr/>
        <p:txBody>
          <a:bodyPr/>
          <a:lstStyle/>
          <a:p>
            <a:fld id="{3160DC79-3D65-AF4A-83FC-D74147475C5A}" type="slidenum">
              <a:rPr lang="en-US" smtClean="0"/>
              <a:t>7</a:t>
            </a:fld>
            <a:endParaRPr lang="en-US"/>
          </a:p>
        </p:txBody>
      </p:sp>
    </p:spTree>
    <p:extLst>
      <p:ext uri="{BB962C8B-B14F-4D97-AF65-F5344CB8AC3E}">
        <p14:creationId xmlns:p14="http://schemas.microsoft.com/office/powerpoint/2010/main" val="1866229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FF6BE-6C2B-9C48-93CA-5E90A3FA84AC}"/>
              </a:ext>
            </a:extLst>
          </p:cNvPr>
          <p:cNvSpPr>
            <a:spLocks noGrp="1"/>
          </p:cNvSpPr>
          <p:nvPr>
            <p:ph type="title"/>
          </p:nvPr>
        </p:nvSpPr>
        <p:spPr/>
        <p:txBody>
          <a:bodyPr>
            <a:normAutofit/>
          </a:bodyPr>
          <a:lstStyle/>
          <a:p>
            <a:r>
              <a:rPr lang="en-US" dirty="0"/>
              <a:t>What is changing?</a:t>
            </a:r>
          </a:p>
        </p:txBody>
      </p:sp>
      <p:sp>
        <p:nvSpPr>
          <p:cNvPr id="3" name="Content Placeholder 2">
            <a:extLst>
              <a:ext uri="{FF2B5EF4-FFF2-40B4-BE49-F238E27FC236}">
                <a16:creationId xmlns:a16="http://schemas.microsoft.com/office/drawing/2014/main" id="{97959875-9603-8749-BE42-32681EA6708B}"/>
              </a:ext>
            </a:extLst>
          </p:cNvPr>
          <p:cNvSpPr>
            <a:spLocks noGrp="1"/>
          </p:cNvSpPr>
          <p:nvPr>
            <p:ph idx="1"/>
          </p:nvPr>
        </p:nvSpPr>
        <p:spPr/>
        <p:txBody>
          <a:bodyPr>
            <a:normAutofit fontScale="92500" lnSpcReduction="10000"/>
          </a:bodyPr>
          <a:lstStyle/>
          <a:p>
            <a:r>
              <a:rPr lang="en-US" sz="2400" dirty="0"/>
              <a:t>Starting with NAACCR Volume II in 2021, column numbers will no longer be defined</a:t>
            </a:r>
          </a:p>
          <a:p>
            <a:endParaRPr lang="en-US" sz="2400" dirty="0"/>
          </a:p>
          <a:p>
            <a:r>
              <a:rPr lang="en-US" sz="2400" dirty="0"/>
              <a:t>Starting with 2021 diagnoses, hospital registries will submit XML to central registries</a:t>
            </a:r>
          </a:p>
          <a:p>
            <a:endParaRPr lang="en-US" sz="2400" dirty="0"/>
          </a:p>
          <a:p>
            <a:r>
              <a:rPr lang="en-US" sz="2400" dirty="0"/>
              <a:t>Central registries will submit XML to national agencies</a:t>
            </a:r>
          </a:p>
          <a:p>
            <a:endParaRPr lang="en-US" sz="2400" dirty="0"/>
          </a:p>
          <a:p>
            <a:r>
              <a:rPr lang="en-US" sz="2400" dirty="0"/>
              <a:t>State-specific and other custom data items will be defined in XML User Dictionaries</a:t>
            </a:r>
          </a:p>
          <a:p>
            <a:endParaRPr lang="en-US" sz="2400" dirty="0"/>
          </a:p>
          <a:p>
            <a:r>
              <a:rPr lang="en-US" sz="2400" dirty="0"/>
              <a:t>If you need a flat record from an XML file, convert into a delimited file</a:t>
            </a:r>
          </a:p>
          <a:p>
            <a:endParaRPr lang="en-US" sz="2400" dirty="0"/>
          </a:p>
          <a:p>
            <a:r>
              <a:rPr lang="en-US" sz="2400" dirty="0"/>
              <a:t>EDITS run natively on XML</a:t>
            </a:r>
          </a:p>
        </p:txBody>
      </p:sp>
      <p:sp>
        <p:nvSpPr>
          <p:cNvPr id="4" name="Slide Number Placeholder 3">
            <a:extLst>
              <a:ext uri="{FF2B5EF4-FFF2-40B4-BE49-F238E27FC236}">
                <a16:creationId xmlns:a16="http://schemas.microsoft.com/office/drawing/2014/main" id="{AABB4055-93D1-FD4E-93E1-0F9B769BB6C4}"/>
              </a:ext>
            </a:extLst>
          </p:cNvPr>
          <p:cNvSpPr>
            <a:spLocks noGrp="1"/>
          </p:cNvSpPr>
          <p:nvPr>
            <p:ph type="sldNum" sz="quarter" idx="12"/>
          </p:nvPr>
        </p:nvSpPr>
        <p:spPr/>
        <p:txBody>
          <a:bodyPr/>
          <a:lstStyle/>
          <a:p>
            <a:fld id="{3160DC79-3D65-AF4A-83FC-D74147475C5A}" type="slidenum">
              <a:rPr lang="en-US" smtClean="0"/>
              <a:t>8</a:t>
            </a:fld>
            <a:endParaRPr lang="en-US"/>
          </a:p>
        </p:txBody>
      </p:sp>
    </p:spTree>
    <p:extLst>
      <p:ext uri="{BB962C8B-B14F-4D97-AF65-F5344CB8AC3E}">
        <p14:creationId xmlns:p14="http://schemas.microsoft.com/office/powerpoint/2010/main" val="2755022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B2371-8CE5-C241-9443-756378BF08AF}"/>
              </a:ext>
            </a:extLst>
          </p:cNvPr>
          <p:cNvSpPr>
            <a:spLocks noGrp="1"/>
          </p:cNvSpPr>
          <p:nvPr>
            <p:ph type="title"/>
          </p:nvPr>
        </p:nvSpPr>
        <p:spPr/>
        <p:txBody>
          <a:bodyPr/>
          <a:lstStyle/>
          <a:p>
            <a:r>
              <a:rPr lang="en-US" dirty="0"/>
              <a:t>XML Updates to Volume II</a:t>
            </a:r>
          </a:p>
        </p:txBody>
      </p:sp>
      <p:sp>
        <p:nvSpPr>
          <p:cNvPr id="3" name="Content Placeholder 2">
            <a:extLst>
              <a:ext uri="{FF2B5EF4-FFF2-40B4-BE49-F238E27FC236}">
                <a16:creationId xmlns:a16="http://schemas.microsoft.com/office/drawing/2014/main" id="{88608AC4-43FE-014E-B286-7E6E781B38E2}"/>
              </a:ext>
            </a:extLst>
          </p:cNvPr>
          <p:cNvSpPr>
            <a:spLocks noGrp="1"/>
          </p:cNvSpPr>
          <p:nvPr>
            <p:ph idx="1"/>
          </p:nvPr>
        </p:nvSpPr>
        <p:spPr/>
        <p:txBody>
          <a:bodyPr>
            <a:normAutofit/>
          </a:bodyPr>
          <a:lstStyle/>
          <a:p>
            <a:pPr marL="0" indent="0">
              <a:buNone/>
            </a:pPr>
            <a:r>
              <a:rPr lang="en-US" sz="3000" dirty="0"/>
              <a:t>2021 Volume II will no longer define fixed-width format</a:t>
            </a:r>
          </a:p>
          <a:p>
            <a:pPr lvl="1"/>
            <a:r>
              <a:rPr lang="en-US" sz="2600" dirty="0"/>
              <a:t>Version 18 (2018 changes): Fixed-width to XML conversion possible</a:t>
            </a:r>
          </a:p>
          <a:p>
            <a:pPr lvl="1"/>
            <a:r>
              <a:rPr lang="en-US" sz="2600" dirty="0"/>
              <a:t>NO changes to Volume II in 2019 and 2020</a:t>
            </a:r>
          </a:p>
          <a:p>
            <a:pPr lvl="1"/>
            <a:r>
              <a:rPr lang="en-US" sz="2600" b="1" dirty="0"/>
              <a:t>Version 21 (2021 changes): XML only, no fixed-width conversion </a:t>
            </a:r>
          </a:p>
          <a:p>
            <a:pPr marL="0" indent="0">
              <a:buNone/>
            </a:pPr>
            <a:endParaRPr lang="en-US" sz="3000" b="1" dirty="0"/>
          </a:p>
        </p:txBody>
      </p:sp>
      <p:sp>
        <p:nvSpPr>
          <p:cNvPr id="4" name="Slide Number Placeholder 3">
            <a:extLst>
              <a:ext uri="{FF2B5EF4-FFF2-40B4-BE49-F238E27FC236}">
                <a16:creationId xmlns:a16="http://schemas.microsoft.com/office/drawing/2014/main" id="{A3202332-1AFC-F847-A4A3-F01965F6C1DC}"/>
              </a:ext>
            </a:extLst>
          </p:cNvPr>
          <p:cNvSpPr>
            <a:spLocks noGrp="1"/>
          </p:cNvSpPr>
          <p:nvPr>
            <p:ph type="sldNum" sz="quarter" idx="12"/>
          </p:nvPr>
        </p:nvSpPr>
        <p:spPr/>
        <p:txBody>
          <a:bodyPr/>
          <a:lstStyle/>
          <a:p>
            <a:fld id="{3160DC79-3D65-AF4A-83FC-D74147475C5A}" type="slidenum">
              <a:rPr lang="en-US" smtClean="0"/>
              <a:t>9</a:t>
            </a:fld>
            <a:endParaRPr lang="en-US"/>
          </a:p>
        </p:txBody>
      </p:sp>
      <p:pic>
        <p:nvPicPr>
          <p:cNvPr id="6" name="Picture 5">
            <a:extLst>
              <a:ext uri="{FF2B5EF4-FFF2-40B4-BE49-F238E27FC236}">
                <a16:creationId xmlns:a16="http://schemas.microsoft.com/office/drawing/2014/main" id="{4F5E496A-0720-1044-83E7-29EC441D95A4}"/>
              </a:ext>
            </a:extLst>
          </p:cNvPr>
          <p:cNvPicPr>
            <a:picLocks noChangeAspect="1"/>
          </p:cNvPicPr>
          <p:nvPr/>
        </p:nvPicPr>
        <p:blipFill rotWithShape="1">
          <a:blip r:embed="rId3"/>
          <a:srcRect t="44909" r="4051" b="14190"/>
          <a:stretch/>
        </p:blipFill>
        <p:spPr>
          <a:xfrm>
            <a:off x="1427135" y="3990109"/>
            <a:ext cx="9337730" cy="2186854"/>
          </a:xfrm>
          <a:prstGeom prst="rect">
            <a:avLst/>
          </a:prstGeom>
        </p:spPr>
      </p:pic>
      <p:sp>
        <p:nvSpPr>
          <p:cNvPr id="5" name="Rectangle 4">
            <a:extLst>
              <a:ext uri="{FF2B5EF4-FFF2-40B4-BE49-F238E27FC236}">
                <a16:creationId xmlns:a16="http://schemas.microsoft.com/office/drawing/2014/main" id="{F149B413-659C-524C-8ACC-C555DAED4B49}"/>
              </a:ext>
            </a:extLst>
          </p:cNvPr>
          <p:cNvSpPr/>
          <p:nvPr/>
        </p:nvSpPr>
        <p:spPr>
          <a:xfrm>
            <a:off x="1427135" y="3990110"/>
            <a:ext cx="851831" cy="2186854"/>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24814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40752</TotalTime>
  <Words>1706</Words>
  <Application>Microsoft Macintosh PowerPoint</Application>
  <PresentationFormat>Widescreen</PresentationFormat>
  <Paragraphs>303</Paragraphs>
  <Slides>25</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Courier</vt:lpstr>
      <vt:lpstr>Franklin Gothic Book</vt:lpstr>
      <vt:lpstr>Franklin Gothic Medium</vt:lpstr>
      <vt:lpstr>Wingdings</vt:lpstr>
      <vt:lpstr>Office Theme</vt:lpstr>
      <vt:lpstr>NAACCR XML Readiness  for 2020 2021!</vt:lpstr>
      <vt:lpstr>TL;DR</vt:lpstr>
      <vt:lpstr>Overview</vt:lpstr>
      <vt:lpstr>Where are we?</vt:lpstr>
      <vt:lpstr>Limitations of Fixed-Width Standard</vt:lpstr>
      <vt:lpstr>NAACCR XML Data Exchange Standard</vt:lpstr>
      <vt:lpstr>Extensibility Use Cases for XML</vt:lpstr>
      <vt:lpstr>What is changing?</vt:lpstr>
      <vt:lpstr>XML Updates to Volume II</vt:lpstr>
      <vt:lpstr>NAACCR XML Implementation Timeline</vt:lpstr>
      <vt:lpstr>What is not changing?</vt:lpstr>
      <vt:lpstr>Problem Solving XML in SAS: A Success Story from CancerCare Manitoba</vt:lpstr>
      <vt:lpstr>Manitoba Cancer Registry:  Implementing NAACCR XML</vt:lpstr>
      <vt:lpstr>Manitoba Cancer Registry:  Current Process Flow</vt:lpstr>
      <vt:lpstr>Manitoba Cancer Registry: Incorporating XML SAS Macro</vt:lpstr>
      <vt:lpstr>Manitoba Cancer Registry:  To do’s for the analyst/programmer</vt:lpstr>
      <vt:lpstr>Manitoba Cancer Registry:  To do’s for the analyst/programmer</vt:lpstr>
      <vt:lpstr>Manitoba Cancer Registry:  To do’s for the analyst/programmer</vt:lpstr>
      <vt:lpstr>The time is right for NAACCR XML</vt:lpstr>
      <vt:lpstr>PowerPoint Presentation</vt:lpstr>
      <vt:lpstr>PowerPoint Presentation</vt:lpstr>
      <vt:lpstr>PowerPoint Presentation</vt:lpstr>
      <vt:lpstr>PowerPoint Presentation</vt:lpstr>
      <vt:lpstr>Join the NAACCR XML Workgroup</vt:lpstr>
      <vt:lpstr>Acknowledgements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the NAACCR XML  Data Exchange Standard</dc:title>
  <dc:creator>Hands, Isaac J</dc:creator>
  <cp:lastModifiedBy>Hands, Isaac</cp:lastModifiedBy>
  <cp:revision>274</cp:revision>
  <cp:lastPrinted>2017-03-19T01:08:47Z</cp:lastPrinted>
  <dcterms:created xsi:type="dcterms:W3CDTF">2017-03-08T19:35:41Z</dcterms:created>
  <dcterms:modified xsi:type="dcterms:W3CDTF">2019-06-11T18:01:54Z</dcterms:modified>
</cp:coreProperties>
</file>