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3" r:id="rId1"/>
  </p:sldMasterIdLst>
  <p:notesMasterIdLst>
    <p:notesMasterId r:id="rId34"/>
  </p:notesMasterIdLst>
  <p:handoutMasterIdLst>
    <p:handoutMasterId r:id="rId35"/>
  </p:handoutMasterIdLst>
  <p:sldIdLst>
    <p:sldId id="258" r:id="rId2"/>
    <p:sldId id="1517" r:id="rId3"/>
    <p:sldId id="1533" r:id="rId4"/>
    <p:sldId id="936" r:id="rId5"/>
    <p:sldId id="1518" r:id="rId6"/>
    <p:sldId id="730" r:id="rId7"/>
    <p:sldId id="1519" r:id="rId8"/>
    <p:sldId id="792" r:id="rId9"/>
    <p:sldId id="922" r:id="rId10"/>
    <p:sldId id="1520" r:id="rId11"/>
    <p:sldId id="732" r:id="rId12"/>
    <p:sldId id="876" r:id="rId13"/>
    <p:sldId id="630" r:id="rId14"/>
    <p:sldId id="865" r:id="rId15"/>
    <p:sldId id="1525" r:id="rId16"/>
    <p:sldId id="1535" r:id="rId17"/>
    <p:sldId id="1521" r:id="rId18"/>
    <p:sldId id="299" r:id="rId19"/>
    <p:sldId id="1522" r:id="rId20"/>
    <p:sldId id="1523" r:id="rId21"/>
    <p:sldId id="1524" r:id="rId22"/>
    <p:sldId id="856" r:id="rId23"/>
    <p:sldId id="1529" r:id="rId24"/>
    <p:sldId id="1530" r:id="rId25"/>
    <p:sldId id="857" r:id="rId26"/>
    <p:sldId id="1531" r:id="rId27"/>
    <p:sldId id="1532" r:id="rId28"/>
    <p:sldId id="1534" r:id="rId29"/>
    <p:sldId id="680" r:id="rId30"/>
    <p:sldId id="1514" r:id="rId31"/>
    <p:sldId id="1528" r:id="rId32"/>
    <p:sldId id="1527" r:id="rId3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 ZENG" initials="HZ" lastIdx="1" clrIdx="0"/>
  <p:cmAuthor id="2" name="zheng rongshou" initials="zr" lastIdx="1" clrIdx="1">
    <p:extLst>
      <p:ext uri="{19B8F6BF-5375-455C-9EA6-DF929625EA0E}">
        <p15:presenceInfo xmlns:p15="http://schemas.microsoft.com/office/powerpoint/2012/main" userId="2d6eed3abd8833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1324"/>
    <a:srgbClr val="CC3300"/>
    <a:srgbClr val="FFFF00"/>
    <a:srgbClr val="0070C0"/>
    <a:srgbClr val="FF0000"/>
    <a:srgbClr val="FF3399"/>
    <a:srgbClr val="0033CC"/>
    <a:srgbClr val="000099"/>
    <a:srgbClr val="99EFB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78884" autoAdjust="0"/>
  </p:normalViewPr>
  <p:slideViewPr>
    <p:cSldViewPr>
      <p:cViewPr>
        <p:scale>
          <a:sx n="37" d="100"/>
          <a:sy n="37" d="100"/>
        </p:scale>
        <p:origin x="2118" y="918"/>
      </p:cViewPr>
      <p:guideLst>
        <p:guide orient="horz" pos="2400"/>
        <p:guide pos="3799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0154;&#21592;&#36164;&#26009;\0%20&#39759;&#25991;&#24378;\&#24037;&#20316;&#31807;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0154;&#21592;&#36164;&#26009;\0%20&#39759;&#25991;&#24378;\&#24037;&#20316;&#31807;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0154;&#21592;&#36164;&#26009;\0%20&#39759;&#25991;&#24378;\&#31532;&#19977;&#27425;&#27515;&#22240;&#35843;&#26597;&#22270;&#3492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0154;&#21592;&#36164;&#26009;\0%20&#39759;&#25991;&#24378;\&#31532;&#19977;&#27425;&#27515;&#22240;&#35843;&#26597;&#22270;&#34920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E:\&#20154;&#21592;&#36164;&#26009;\1&#38472;&#32769;&#24072;\2000-2014.xls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E:\&#20154;&#21592;&#36164;&#26009;\1&#38472;&#32769;&#24072;\2000-2014.xls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E:\&#20154;&#21592;&#36164;&#26009;\1&#38472;&#32769;&#24072;\2000-2014.xls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E:\&#20154;&#21592;&#36164;&#26009;\1&#38472;&#32769;&#24072;\2000-2014.xls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E:\&#20154;&#21592;&#36164;&#26009;\1&#38472;&#32769;&#24072;\2000-20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4037;&#20316;\&#25968;&#25454;&#36164;&#26009;\&#20013;&#22269;&#32959;&#30244;&#30331;&#35760;&#24180;&#25253;\2015\&#24180;&#25253;&#35770;&#25991;\&#36136;&#37327;&#25511;&#21046;%20&amp;%20&#22270;&#34920;%202015&#20272;&#35745;%20eng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E:\&#20154;&#21592;&#36164;&#26009;\1&#38472;&#32769;&#24072;\2000-2014.xls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E:\&#20154;&#21592;&#36164;&#26009;\1&#38472;&#32769;&#24072;\2000-2014.xls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E:\&#20154;&#21592;&#36164;&#26009;\1&#38472;&#32769;&#24072;\2000-20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4037;&#20316;\&#25968;&#25454;&#36164;&#26009;\&#20013;&#22269;&#32959;&#30244;&#30331;&#35760;&#24180;&#25253;\2015\&#24180;&#25253;&#35770;&#25991;\&#36136;&#37327;&#25511;&#21046;%20&amp;%20&#22270;&#34920;%202015&#20272;&#35745;%20eng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\&#25968;&#25454;&#36164;&#26009;\&#20013;&#22269;&#32959;&#30244;&#30331;&#35760;&#24180;&#25253;\2015\&#24180;&#25253;&#35770;&#25991;\&#36136;&#37327;&#25511;&#21046;%20&amp;%20&#22270;&#34920;%202015&#20272;&#35745;%20e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\&#25968;&#25454;&#36164;&#26009;\&#20013;&#22269;&#32959;&#30244;&#30331;&#35760;&#24180;&#25253;\2015\&#24180;&#25253;&#35770;&#25991;\&#36136;&#37327;&#25511;&#21046;%20&amp;%20&#22270;&#34920;%202015&#20272;&#35745;%20e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4037;&#20316;\&#25968;&#25454;&#36164;&#26009;\&#20013;&#22269;&#32959;&#30244;&#30331;&#35760;&#24180;&#25253;\2015\&#24180;&#25253;&#35770;&#25991;\&#36136;&#37327;&#25511;&#21046;%20&amp;%20&#22270;&#34920;%202015&#20272;&#35745;%20e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4037;&#20316;\&#25968;&#25454;&#36164;&#26009;\&#20013;&#22269;&#32959;&#30244;&#30331;&#35760;&#24180;&#25253;\2015\&#24180;&#25253;&#35770;&#25991;\&#36136;&#37327;&#25511;&#21046;%20&amp;%20&#22270;&#34920;%202015&#20272;&#35745;%20eng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\&#25968;&#25454;&#36164;&#26009;\&#20013;&#22269;&#32959;&#30244;&#30331;&#35760;&#24180;&#25253;\2015\&#24180;&#25253;&#35770;&#25991;\&#36136;&#37327;&#25511;&#21046;%20&amp;%20&#22270;&#34920;%202015&#20272;&#35745;%20e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\&#25968;&#25454;&#36164;&#26009;\&#20013;&#22269;&#32959;&#30244;&#30331;&#35760;&#24180;&#25253;\2015\&#24180;&#25253;&#35770;&#25991;\&#36136;&#37327;&#25511;&#21046;%20&amp;%20&#22270;&#34920;%202015&#20272;&#35745;%20e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REGISTRIES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1960</c:v>
                </c:pt>
                <c:pt idx="1">
                  <c:v>1988</c:v>
                </c:pt>
                <c:pt idx="2">
                  <c:v>1993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</c:v>
                </c:pt>
                <c:pt idx="1">
                  <c:v>11</c:v>
                </c:pt>
                <c:pt idx="2">
                  <c:v>12</c:v>
                </c:pt>
                <c:pt idx="3">
                  <c:v>30</c:v>
                </c:pt>
                <c:pt idx="4">
                  <c:v>36</c:v>
                </c:pt>
                <c:pt idx="5">
                  <c:v>43</c:v>
                </c:pt>
                <c:pt idx="6">
                  <c:v>45</c:v>
                </c:pt>
                <c:pt idx="7">
                  <c:v>49</c:v>
                </c:pt>
                <c:pt idx="8">
                  <c:v>49</c:v>
                </c:pt>
                <c:pt idx="9">
                  <c:v>95</c:v>
                </c:pt>
                <c:pt idx="10">
                  <c:v>149</c:v>
                </c:pt>
                <c:pt idx="11">
                  <c:v>193</c:v>
                </c:pt>
                <c:pt idx="12">
                  <c:v>195</c:v>
                </c:pt>
                <c:pt idx="13">
                  <c:v>262</c:v>
                </c:pt>
                <c:pt idx="14">
                  <c:v>347</c:v>
                </c:pt>
                <c:pt idx="15">
                  <c:v>449</c:v>
                </c:pt>
                <c:pt idx="16">
                  <c:v>501</c:v>
                </c:pt>
                <c:pt idx="17">
                  <c:v>548</c:v>
                </c:pt>
                <c:pt idx="18">
                  <c:v>574</c:v>
                </c:pt>
                <c:pt idx="19">
                  <c:v>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D-4B1F-A03F-2D3592EF5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508309904"/>
        <c:axId val="508311872"/>
      </c:barChart>
      <c:catAx>
        <c:axId val="508309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Period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8311872"/>
        <c:crosses val="autoZero"/>
        <c:auto val="1"/>
        <c:lblAlgn val="ctr"/>
        <c:lblOffset val="100"/>
        <c:noMultiLvlLbl val="0"/>
      </c:catAx>
      <c:valAx>
        <c:axId val="508311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830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0293318598333"/>
          <c:y val="4.1666666666666664E-2"/>
          <c:w val="0.71609273840769905"/>
          <c:h val="0.68155414600952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1973-75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Sheet1!$C$1:$E$1</c:f>
              <c:strCache>
                <c:ptCount val="3"/>
                <c:pt idx="0">
                  <c:v>Both sexes</c:v>
                </c:pt>
                <c:pt idx="1">
                  <c:v>Male</c:v>
                </c:pt>
                <c:pt idx="2">
                  <c:v> Female</c:v>
                </c:pt>
              </c:strCache>
            </c:strRef>
          </c:cat>
          <c:val>
            <c:numRef>
              <c:f>Sheet1!$C$2:$E$2</c:f>
              <c:numCache>
                <c:formatCode>0.00_);[Red]\(0.00\)</c:formatCode>
                <c:ptCount val="3"/>
                <c:pt idx="0">
                  <c:v>10.58</c:v>
                </c:pt>
                <c:pt idx="1">
                  <c:v>11.82</c:v>
                </c:pt>
                <c:pt idx="2">
                  <c:v>9.23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3-4E5F-A158-55B489394FD6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1990-92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Sheet1!$C$1:$E$1</c:f>
              <c:strCache>
                <c:ptCount val="3"/>
                <c:pt idx="0">
                  <c:v>Both sexes</c:v>
                </c:pt>
                <c:pt idx="1">
                  <c:v>Male</c:v>
                </c:pt>
                <c:pt idx="2">
                  <c:v> Female</c:v>
                </c:pt>
              </c:strCache>
            </c:strRef>
          </c:cat>
          <c:val>
            <c:numRef>
              <c:f>Sheet1!$C$3:$E$3</c:f>
              <c:numCache>
                <c:formatCode>0.00_);[Red]\(0.00\)</c:formatCode>
                <c:ptCount val="3"/>
                <c:pt idx="0">
                  <c:v>17.940000000000001</c:v>
                </c:pt>
                <c:pt idx="1">
                  <c:v>20.5</c:v>
                </c:pt>
                <c:pt idx="2">
                  <c:v>14.68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03-4E5F-A158-55B489394FD6}"/>
            </c:ext>
          </c:extLst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2004-05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Sheet1!$C$1:$E$1</c:f>
              <c:strCache>
                <c:ptCount val="3"/>
                <c:pt idx="0">
                  <c:v>Both sexes</c:v>
                </c:pt>
                <c:pt idx="1">
                  <c:v>Male</c:v>
                </c:pt>
                <c:pt idx="2">
                  <c:v> Female</c:v>
                </c:pt>
              </c:strCache>
            </c:strRef>
          </c:cat>
          <c:val>
            <c:numRef>
              <c:f>Sheet1!$C$4:$E$4</c:f>
              <c:numCache>
                <c:formatCode>0.00_);[Red]\(0.00\)</c:formatCode>
                <c:ptCount val="3"/>
                <c:pt idx="0">
                  <c:v>22.32</c:v>
                </c:pt>
                <c:pt idx="1">
                  <c:v>24.71</c:v>
                </c:pt>
                <c:pt idx="2">
                  <c:v>19.03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03-4E5F-A158-55B489394FD6}"/>
            </c:ext>
          </c:extLst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Sheet1!$C$1:$E$1</c:f>
              <c:strCache>
                <c:ptCount val="3"/>
                <c:pt idx="0">
                  <c:v>Both sexes</c:v>
                </c:pt>
                <c:pt idx="1">
                  <c:v>Male</c:v>
                </c:pt>
                <c:pt idx="2">
                  <c:v> Female</c:v>
                </c:pt>
              </c:strCache>
            </c:strRef>
          </c:cat>
          <c:val>
            <c:numRef>
              <c:f>Sheet1!$C$5:$E$5</c:f>
              <c:numCache>
                <c:formatCode>0.00_);[Red]\(0.00\)</c:formatCode>
                <c:ptCount val="3"/>
                <c:pt idx="0">
                  <c:v>24.21</c:v>
                </c:pt>
                <c:pt idx="1">
                  <c:v>27</c:v>
                </c:pt>
                <c:pt idx="2">
                  <c:v>20.329999999999998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03-4E5F-A158-55B489394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201824"/>
        <c:axId val="515200512"/>
      </c:barChart>
      <c:catAx>
        <c:axId val="5152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5200512"/>
        <c:crosses val="autoZero"/>
        <c:auto val="1"/>
        <c:lblAlgn val="ctr"/>
        <c:lblOffset val="100"/>
        <c:noMultiLvlLbl val="0"/>
      </c:catAx>
      <c:valAx>
        <c:axId val="5152005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(%)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3.6111111111111108E-2"/>
              <c:y val="0.212108121901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0"/>
        <c:majorTickMark val="none"/>
        <c:minorTickMark val="none"/>
        <c:tickLblPos val="nextTo"/>
        <c:crossAx val="5152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24828737927036"/>
          <c:y val="0.26504520268299797"/>
          <c:w val="0.18275171262072959"/>
          <c:h val="0.38060254564953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0288713910762"/>
          <c:y val="5.0925925925925923E-2"/>
          <c:w val="0.71609273840769905"/>
          <c:h val="0.66351009484190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Sheet5!$A$13</c:f>
              <c:strCache>
                <c:ptCount val="1"/>
                <c:pt idx="0">
                  <c:v>1973-75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Sheet5!$B$12:$D$12</c:f>
              <c:strCache>
                <c:ptCount val="3"/>
                <c:pt idx="0">
                  <c:v>Both sexes</c:v>
                </c:pt>
                <c:pt idx="1">
                  <c:v>Male</c:v>
                </c:pt>
                <c:pt idx="2">
                  <c:v> Female</c:v>
                </c:pt>
              </c:strCache>
            </c:strRef>
          </c:cat>
          <c:val>
            <c:numRef>
              <c:f>Sheet5!$B$13:$D$13</c:f>
              <c:numCache>
                <c:formatCode>0.00;_簀</c:formatCode>
                <c:ptCount val="3"/>
                <c:pt idx="0">
                  <c:v>74.2</c:v>
                </c:pt>
                <c:pt idx="1">
                  <c:v>84.54</c:v>
                </c:pt>
                <c:pt idx="2">
                  <c:v>63.41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3-4970-9EC7-79775445E133}"/>
            </c:ext>
          </c:extLst>
        </c:ser>
        <c:ser>
          <c:idx val="1"/>
          <c:order val="1"/>
          <c:tx>
            <c:strRef>
              <c:f>Sheet5!$A$14</c:f>
              <c:strCache>
                <c:ptCount val="1"/>
                <c:pt idx="0">
                  <c:v>1990-92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Sheet5!$B$12:$D$12</c:f>
              <c:strCache>
                <c:ptCount val="3"/>
                <c:pt idx="0">
                  <c:v>Both sexes</c:v>
                </c:pt>
                <c:pt idx="1">
                  <c:v>Male</c:v>
                </c:pt>
                <c:pt idx="2">
                  <c:v> Female</c:v>
                </c:pt>
              </c:strCache>
            </c:strRef>
          </c:cat>
          <c:val>
            <c:numRef>
              <c:f>Sheet5!$B$14:$D$14</c:f>
              <c:numCache>
                <c:formatCode>0.00;_簀</c:formatCode>
                <c:ptCount val="3"/>
                <c:pt idx="0">
                  <c:v>108.26</c:v>
                </c:pt>
                <c:pt idx="1">
                  <c:v>134.91</c:v>
                </c:pt>
                <c:pt idx="2">
                  <c:v>80.040000000000006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3-4970-9EC7-79775445E133}"/>
            </c:ext>
          </c:extLst>
        </c:ser>
        <c:ser>
          <c:idx val="2"/>
          <c:order val="2"/>
          <c:tx>
            <c:strRef>
              <c:f>Sheet5!$A$15</c:f>
              <c:strCache>
                <c:ptCount val="1"/>
                <c:pt idx="0">
                  <c:v>2004-05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Sheet5!$B$12:$D$12</c:f>
              <c:strCache>
                <c:ptCount val="3"/>
                <c:pt idx="0">
                  <c:v>Both sexes</c:v>
                </c:pt>
                <c:pt idx="1">
                  <c:v>Male</c:v>
                </c:pt>
                <c:pt idx="2">
                  <c:v> Female</c:v>
                </c:pt>
              </c:strCache>
            </c:strRef>
          </c:cat>
          <c:val>
            <c:numRef>
              <c:f>Sheet5!$B$15:$D$15</c:f>
              <c:numCache>
                <c:formatCode>0.00;_簀</c:formatCode>
                <c:ptCount val="3"/>
                <c:pt idx="0">
                  <c:v>135.88</c:v>
                </c:pt>
                <c:pt idx="1">
                  <c:v>170.17</c:v>
                </c:pt>
                <c:pt idx="2">
                  <c:v>99.97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03-4970-9EC7-79775445E133}"/>
            </c:ext>
          </c:extLst>
        </c:ser>
        <c:ser>
          <c:idx val="3"/>
          <c:order val="3"/>
          <c:tx>
            <c:strRef>
              <c:f>Sheet5!$A$16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Sheet5!$B$12:$D$12</c:f>
              <c:strCache>
                <c:ptCount val="3"/>
                <c:pt idx="0">
                  <c:v>Both sexes</c:v>
                </c:pt>
                <c:pt idx="1">
                  <c:v>Male</c:v>
                </c:pt>
                <c:pt idx="2">
                  <c:v> Female</c:v>
                </c:pt>
              </c:strCache>
            </c:strRef>
          </c:cat>
          <c:val>
            <c:numRef>
              <c:f>Sheet5!$B$16:$D$16</c:f>
              <c:numCache>
                <c:formatCode>0.00_);[Red]\(0.00\)</c:formatCode>
                <c:ptCount val="3"/>
                <c:pt idx="0">
                  <c:v>167.88685645772102</c:v>
                </c:pt>
                <c:pt idx="1">
                  <c:v>207.23940124716393</c:v>
                </c:pt>
                <c:pt idx="2">
                  <c:v>126.54258429156103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03-4970-9EC7-79775445E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201824"/>
        <c:axId val="515200512"/>
      </c:barChart>
      <c:catAx>
        <c:axId val="5152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5200512"/>
        <c:crosses val="autoZero"/>
        <c:auto val="1"/>
        <c:lblAlgn val="ctr"/>
        <c:lblOffset val="100"/>
        <c:noMultiLvlLbl val="0"/>
      </c:catAx>
      <c:valAx>
        <c:axId val="5152005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Mortality rate 1/100 000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3.6111111111111108E-2"/>
              <c:y val="0.212108121901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0"/>
        <c:majorTickMark val="none"/>
        <c:minorTickMark val="none"/>
        <c:tickLblPos val="nextTo"/>
        <c:crossAx val="5152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21966609184074"/>
          <c:y val="2.0895687658973011E-2"/>
          <c:w val="0.1527803339081592"/>
          <c:h val="0.39120589093030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0288713910762"/>
          <c:y val="8.3333333333333329E-2"/>
          <c:w val="0.71609273840769905"/>
          <c:h val="0.63110267235667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Sheet5!$E$13</c:f>
              <c:strCache>
                <c:ptCount val="1"/>
                <c:pt idx="0">
                  <c:v>1973-75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Sheet5!$F$12:$H$12</c:f>
              <c:strCache>
                <c:ptCount val="3"/>
                <c:pt idx="0">
                  <c:v>Both sexes</c:v>
                </c:pt>
                <c:pt idx="1">
                  <c:v>Male</c:v>
                </c:pt>
                <c:pt idx="2">
                  <c:v> Female</c:v>
                </c:pt>
              </c:strCache>
            </c:strRef>
          </c:cat>
          <c:val>
            <c:numRef>
              <c:f>Sheet5!$F$13:$H$13</c:f>
              <c:numCache>
                <c:formatCode>0.00_);[Red]\(0.00\)</c:formatCode>
                <c:ptCount val="3"/>
                <c:pt idx="0">
                  <c:v>75.599999999999994</c:v>
                </c:pt>
                <c:pt idx="1">
                  <c:v>90.8</c:v>
                </c:pt>
                <c:pt idx="2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1D1-AFA4-E3BECBB71280}"/>
            </c:ext>
          </c:extLst>
        </c:ser>
        <c:ser>
          <c:idx val="1"/>
          <c:order val="1"/>
          <c:tx>
            <c:strRef>
              <c:f>Sheet5!$E$14</c:f>
              <c:strCache>
                <c:ptCount val="1"/>
                <c:pt idx="0">
                  <c:v>1990-92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238138703965052E-17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43-41D1-AFA4-E3BECBB71280}"/>
                </c:ext>
              </c:extLst>
            </c:dLbl>
            <c:dLbl>
              <c:idx val="1"/>
              <c:layout>
                <c:manualLayout>
                  <c:x val="-1.6982047549733138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43-41D1-AFA4-E3BECBB71280}"/>
                </c:ext>
              </c:extLst>
            </c:dLbl>
            <c:dLbl>
              <c:idx val="2"/>
              <c:layout>
                <c:manualLayout>
                  <c:x val="-2.4260591581578639E-3"/>
                  <c:y val="-8.3163707855532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43-41D1-AFA4-E3BECBB712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Sheet5!$F$12:$H$12</c:f>
              <c:strCache>
                <c:ptCount val="3"/>
                <c:pt idx="0">
                  <c:v>Both sexes</c:v>
                </c:pt>
                <c:pt idx="1">
                  <c:v>Male</c:v>
                </c:pt>
                <c:pt idx="2">
                  <c:v> Female</c:v>
                </c:pt>
              </c:strCache>
            </c:strRef>
          </c:cat>
          <c:val>
            <c:numRef>
              <c:f>Sheet5!$F$14:$H$14</c:f>
              <c:numCache>
                <c:formatCode>0.00_);[Red]\(0.00\)</c:formatCode>
                <c:ptCount val="3"/>
                <c:pt idx="0">
                  <c:v>94.36</c:v>
                </c:pt>
                <c:pt idx="1">
                  <c:v>123.57</c:v>
                </c:pt>
                <c:pt idx="2">
                  <c:v>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43-41D1-AFA4-E3BECBB71280}"/>
            </c:ext>
          </c:extLst>
        </c:ser>
        <c:ser>
          <c:idx val="2"/>
          <c:order val="2"/>
          <c:tx>
            <c:strRef>
              <c:f>Sheet5!$E$15</c:f>
              <c:strCache>
                <c:ptCount val="1"/>
                <c:pt idx="0">
                  <c:v>2004-05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4875626762962113E-3"/>
                  <c:y val="-2.757431767133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27-44CF-A4BE-3C8AD1696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Sheet5!$F$12:$H$12</c:f>
              <c:strCache>
                <c:ptCount val="3"/>
                <c:pt idx="0">
                  <c:v>Both sexes</c:v>
                </c:pt>
                <c:pt idx="1">
                  <c:v>Male</c:v>
                </c:pt>
                <c:pt idx="2">
                  <c:v> Female</c:v>
                </c:pt>
              </c:strCache>
            </c:strRef>
          </c:cat>
          <c:val>
            <c:numRef>
              <c:f>Sheet5!$F$15:$H$15</c:f>
              <c:numCache>
                <c:formatCode>0.00_);[Red]\(0.00\)</c:formatCode>
                <c:ptCount val="3"/>
                <c:pt idx="0">
                  <c:v>91.24</c:v>
                </c:pt>
                <c:pt idx="1">
                  <c:v>119.56</c:v>
                </c:pt>
                <c:pt idx="2">
                  <c:v>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43-41D1-AFA4-E3BECBB71280}"/>
            </c:ext>
          </c:extLst>
        </c:ser>
        <c:ser>
          <c:idx val="3"/>
          <c:order val="3"/>
          <c:tx>
            <c:strRef>
              <c:f>Sheet5!$E$16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4925376057777176E-2"/>
                  <c:y val="-4.5957196118896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27-44CF-A4BE-3C8AD1696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Sheet5!$F$12:$H$12</c:f>
              <c:strCache>
                <c:ptCount val="3"/>
                <c:pt idx="0">
                  <c:v>Both sexes</c:v>
                </c:pt>
                <c:pt idx="1">
                  <c:v>Male</c:v>
                </c:pt>
                <c:pt idx="2">
                  <c:v> Female</c:v>
                </c:pt>
              </c:strCache>
            </c:strRef>
          </c:cat>
          <c:val>
            <c:numRef>
              <c:f>Sheet5!$F$16:$H$16</c:f>
              <c:numCache>
                <c:formatCode>0.00_);[Red]\(0.00\)</c:formatCode>
                <c:ptCount val="3"/>
                <c:pt idx="0">
                  <c:v>78.05813490478991</c:v>
                </c:pt>
                <c:pt idx="1">
                  <c:v>101.20738263522215</c:v>
                </c:pt>
                <c:pt idx="2">
                  <c:v>55.460633952773215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43-41D1-AFA4-E3BECBB71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201824"/>
        <c:axId val="515200512"/>
      </c:barChart>
      <c:catAx>
        <c:axId val="5152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5200512"/>
        <c:crosses val="autoZero"/>
        <c:auto val="1"/>
        <c:lblAlgn val="ctr"/>
        <c:lblOffset val="100"/>
        <c:noMultiLvlLbl val="0"/>
      </c:catAx>
      <c:valAx>
        <c:axId val="5152005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Mortality rate 1/100 000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3.6111111111111108E-2"/>
              <c:y val="0.212108121901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0"/>
        <c:majorTickMark val="none"/>
        <c:minorTickMark val="none"/>
        <c:tickLblPos val="nextTo"/>
        <c:crossAx val="5152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71810528422939"/>
          <c:y val="1.1704248435193671E-2"/>
          <c:w val="0.1743365280209786"/>
          <c:h val="0.39120589093030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63463549359348"/>
          <c:y val="7.0357486112876483E-2"/>
          <c:w val="0.80715457872231156"/>
          <c:h val="0.64349121258604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Sheet7!$C$28</c:f>
              <c:strCache>
                <c:ptCount val="1"/>
                <c:pt idx="0">
                  <c:v> 1973-75</c:v>
                </c:pt>
              </c:strCache>
            </c:strRef>
          </c:tx>
          <c:spPr>
            <a:pattFill prst="openDmnd"/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Sheet7!$B$29:$B$38</c:f>
              <c:strCache>
                <c:ptCount val="10"/>
                <c:pt idx="0">
                  <c:v> Stomach</c:v>
                </c:pt>
                <c:pt idx="1">
                  <c:v> Esophagus</c:v>
                </c:pt>
                <c:pt idx="2">
                  <c:v> Liver</c:v>
                </c:pt>
                <c:pt idx="3">
                  <c:v> Cervix</c:v>
                </c:pt>
                <c:pt idx="4">
                  <c:v> Lung</c:v>
                </c:pt>
                <c:pt idx="5">
                  <c:v> Colorectum</c:v>
                </c:pt>
                <c:pt idx="6">
                  <c:v> Leukaemia</c:v>
                </c:pt>
                <c:pt idx="7">
                  <c:v> Nasopharynx</c:v>
                </c:pt>
                <c:pt idx="8">
                  <c:v> Breast</c:v>
                </c:pt>
                <c:pt idx="9">
                  <c:v> Bladder</c:v>
                </c:pt>
              </c:strCache>
            </c:strRef>
          </c:cat>
          <c:val>
            <c:numRef>
              <c:f>Sheet7!$C$29:$C$38</c:f>
              <c:numCache>
                <c:formatCode>General</c:formatCode>
                <c:ptCount val="10"/>
                <c:pt idx="0">
                  <c:v>17.399999999999999</c:v>
                </c:pt>
                <c:pt idx="1">
                  <c:v>16.7</c:v>
                </c:pt>
                <c:pt idx="2">
                  <c:v>10.75</c:v>
                </c:pt>
                <c:pt idx="3">
                  <c:v>5.55</c:v>
                </c:pt>
                <c:pt idx="4">
                  <c:v>5.46</c:v>
                </c:pt>
                <c:pt idx="5">
                  <c:v>4.17</c:v>
                </c:pt>
                <c:pt idx="6">
                  <c:v>2.54</c:v>
                </c:pt>
                <c:pt idx="7">
                  <c:v>1.99</c:v>
                </c:pt>
                <c:pt idx="8">
                  <c:v>1.48</c:v>
                </c:pt>
                <c:pt idx="9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C-4932-A1A0-52BC90A3F06F}"/>
            </c:ext>
          </c:extLst>
        </c:ser>
        <c:ser>
          <c:idx val="1"/>
          <c:order val="1"/>
          <c:tx>
            <c:strRef>
              <c:f>Sheet7!$D$28</c:f>
              <c:strCache>
                <c:ptCount val="1"/>
                <c:pt idx="0">
                  <c:v> 1990-92</c:v>
                </c:pt>
              </c:strCache>
            </c:strRef>
          </c:tx>
          <c:spPr>
            <a:pattFill prst="wdUpDiag"/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Sheet7!$B$29:$B$38</c:f>
              <c:strCache>
                <c:ptCount val="10"/>
                <c:pt idx="0">
                  <c:v> Stomach</c:v>
                </c:pt>
                <c:pt idx="1">
                  <c:v> Esophagus</c:v>
                </c:pt>
                <c:pt idx="2">
                  <c:v> Liver</c:v>
                </c:pt>
                <c:pt idx="3">
                  <c:v> Cervix</c:v>
                </c:pt>
                <c:pt idx="4">
                  <c:v> Lung</c:v>
                </c:pt>
                <c:pt idx="5">
                  <c:v> Colorectum</c:v>
                </c:pt>
                <c:pt idx="6">
                  <c:v> Leukaemia</c:v>
                </c:pt>
                <c:pt idx="7">
                  <c:v> Nasopharynx</c:v>
                </c:pt>
                <c:pt idx="8">
                  <c:v> Breast</c:v>
                </c:pt>
                <c:pt idx="9">
                  <c:v> Bladder</c:v>
                </c:pt>
              </c:strCache>
            </c:strRef>
          </c:cat>
          <c:val>
            <c:numRef>
              <c:f>Sheet7!$D$29:$D$38</c:f>
              <c:numCache>
                <c:formatCode>General</c:formatCode>
                <c:ptCount val="10"/>
                <c:pt idx="0">
                  <c:v>25.16</c:v>
                </c:pt>
                <c:pt idx="1">
                  <c:v>17.38</c:v>
                </c:pt>
                <c:pt idx="2">
                  <c:v>20.37</c:v>
                </c:pt>
                <c:pt idx="3">
                  <c:v>1.89</c:v>
                </c:pt>
                <c:pt idx="4">
                  <c:v>17.54</c:v>
                </c:pt>
                <c:pt idx="5">
                  <c:v>5.3</c:v>
                </c:pt>
                <c:pt idx="6">
                  <c:v>3.64</c:v>
                </c:pt>
                <c:pt idx="7">
                  <c:v>1.74</c:v>
                </c:pt>
                <c:pt idx="8">
                  <c:v>1.72</c:v>
                </c:pt>
                <c:pt idx="9">
                  <c:v>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C-4932-A1A0-52BC90A3F06F}"/>
            </c:ext>
          </c:extLst>
        </c:ser>
        <c:ser>
          <c:idx val="2"/>
          <c:order val="2"/>
          <c:tx>
            <c:strRef>
              <c:f>Sheet7!$E$28</c:f>
              <c:strCache>
                <c:ptCount val="1"/>
                <c:pt idx="0">
                  <c:v> 2004-05</c:v>
                </c:pt>
              </c:strCache>
            </c:strRef>
          </c:tx>
          <c:spPr>
            <a:pattFill prst="smConfetti"/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Sheet7!$B$29:$B$38</c:f>
              <c:strCache>
                <c:ptCount val="10"/>
                <c:pt idx="0">
                  <c:v> Stomach</c:v>
                </c:pt>
                <c:pt idx="1">
                  <c:v> Esophagus</c:v>
                </c:pt>
                <c:pt idx="2">
                  <c:v> Liver</c:v>
                </c:pt>
                <c:pt idx="3">
                  <c:v> Cervix</c:v>
                </c:pt>
                <c:pt idx="4">
                  <c:v> Lung</c:v>
                </c:pt>
                <c:pt idx="5">
                  <c:v> Colorectum</c:v>
                </c:pt>
                <c:pt idx="6">
                  <c:v> Leukaemia</c:v>
                </c:pt>
                <c:pt idx="7">
                  <c:v> Nasopharynx</c:v>
                </c:pt>
                <c:pt idx="8">
                  <c:v> Breast</c:v>
                </c:pt>
                <c:pt idx="9">
                  <c:v> Bladder</c:v>
                </c:pt>
              </c:strCache>
            </c:strRef>
          </c:cat>
          <c:val>
            <c:numRef>
              <c:f>Sheet7!$E$29:$E$38</c:f>
              <c:numCache>
                <c:formatCode>General</c:formatCode>
                <c:ptCount val="10"/>
                <c:pt idx="0">
                  <c:v>24.71</c:v>
                </c:pt>
                <c:pt idx="1">
                  <c:v>15.21</c:v>
                </c:pt>
                <c:pt idx="2">
                  <c:v>26.26</c:v>
                </c:pt>
                <c:pt idx="3">
                  <c:v>1.4</c:v>
                </c:pt>
                <c:pt idx="4">
                  <c:v>30.83</c:v>
                </c:pt>
                <c:pt idx="5">
                  <c:v>7.25</c:v>
                </c:pt>
                <c:pt idx="6">
                  <c:v>3.84</c:v>
                </c:pt>
                <c:pt idx="7">
                  <c:v>1.46</c:v>
                </c:pt>
                <c:pt idx="8">
                  <c:v>2.9</c:v>
                </c:pt>
                <c:pt idx="9">
                  <c:v>1.41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8C-4932-A1A0-52BC90A3F06F}"/>
            </c:ext>
          </c:extLst>
        </c:ser>
        <c:ser>
          <c:idx val="3"/>
          <c:order val="3"/>
          <c:tx>
            <c:strRef>
              <c:f>Sheet7!$F$28</c:f>
              <c:strCache>
                <c:ptCount val="1"/>
                <c:pt idx="0">
                  <c:v> 2014-15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Sheet7!$B$29:$B$38</c:f>
              <c:strCache>
                <c:ptCount val="10"/>
                <c:pt idx="0">
                  <c:v> Stomach</c:v>
                </c:pt>
                <c:pt idx="1">
                  <c:v> Esophagus</c:v>
                </c:pt>
                <c:pt idx="2">
                  <c:v> Liver</c:v>
                </c:pt>
                <c:pt idx="3">
                  <c:v> Cervix</c:v>
                </c:pt>
                <c:pt idx="4">
                  <c:v> Lung</c:v>
                </c:pt>
                <c:pt idx="5">
                  <c:v> Colorectum</c:v>
                </c:pt>
                <c:pt idx="6">
                  <c:v> Leukaemia</c:v>
                </c:pt>
                <c:pt idx="7">
                  <c:v> Nasopharynx</c:v>
                </c:pt>
                <c:pt idx="8">
                  <c:v> Breast</c:v>
                </c:pt>
                <c:pt idx="9">
                  <c:v> Bladder</c:v>
                </c:pt>
              </c:strCache>
            </c:strRef>
          </c:cat>
          <c:val>
            <c:numRef>
              <c:f>Sheet7!$F$29:$F$38</c:f>
              <c:numCache>
                <c:formatCode>0.00_);[Red]\(0.00\)</c:formatCode>
                <c:ptCount val="10"/>
                <c:pt idx="0">
                  <c:v>21.481481481481477</c:v>
                </c:pt>
                <c:pt idx="1">
                  <c:v>14.107046248775422</c:v>
                </c:pt>
                <c:pt idx="2">
                  <c:v>23.307525844043802</c:v>
                </c:pt>
                <c:pt idx="3">
                  <c:v>4.5671109245461201</c:v>
                </c:pt>
                <c:pt idx="4">
                  <c:v>45.795718734921252</c:v>
                </c:pt>
                <c:pt idx="5">
                  <c:v>13.130675088827475</c:v>
                </c:pt>
                <c:pt idx="6">
                  <c:v>3.7820765890248711</c:v>
                </c:pt>
                <c:pt idx="7">
                  <c:v>1.7695310786506993</c:v>
                </c:pt>
                <c:pt idx="8">
                  <c:v>9.8985053146035362</c:v>
                </c:pt>
                <c:pt idx="9">
                  <c:v>2.3502361421824505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8C-4932-A1A0-52BC90A3F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652160"/>
        <c:axId val="162654080"/>
      </c:barChart>
      <c:catAx>
        <c:axId val="1626521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62654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6540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r>
                  <a:rPr lang="en-US" altLang="zh-CN"/>
                  <a:t>Mortality1/100 000</a:t>
                </a:r>
              </a:p>
            </c:rich>
          </c:tx>
          <c:layout>
            <c:manualLayout>
              <c:xMode val="edge"/>
              <c:yMode val="edge"/>
              <c:x val="2.4883378149435462E-2"/>
              <c:y val="0.289538400857286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62652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554503317023376"/>
          <c:y val="6.2050356783444977E-2"/>
          <c:w val="0.2281530819322318"/>
          <c:h val="0.2912909123082417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63463549359348"/>
          <c:y val="7.0357486112876483E-2"/>
          <c:w val="0.80715457872231156"/>
          <c:h val="0.64349121258604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Sheet7!$C$39</c:f>
              <c:strCache>
                <c:ptCount val="1"/>
                <c:pt idx="0">
                  <c:v> 1973-75</c:v>
                </c:pt>
              </c:strCache>
            </c:strRef>
          </c:tx>
          <c:spPr>
            <a:pattFill prst="openDmnd"/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Sheet7!$B$40:$B$49</c:f>
              <c:strCache>
                <c:ptCount val="10"/>
                <c:pt idx="0">
                  <c:v> Stomach</c:v>
                </c:pt>
                <c:pt idx="1">
                  <c:v> Esophagus</c:v>
                </c:pt>
                <c:pt idx="2">
                  <c:v> Liver</c:v>
                </c:pt>
                <c:pt idx="3">
                  <c:v> Cervix</c:v>
                </c:pt>
                <c:pt idx="4">
                  <c:v> Lung</c:v>
                </c:pt>
                <c:pt idx="5">
                  <c:v> Colorectum</c:v>
                </c:pt>
                <c:pt idx="6">
                  <c:v> Leukaemia</c:v>
                </c:pt>
                <c:pt idx="7">
                  <c:v> Nasopharynx</c:v>
                </c:pt>
                <c:pt idx="8">
                  <c:v> Breast</c:v>
                </c:pt>
                <c:pt idx="9">
                  <c:v> Bladder</c:v>
                </c:pt>
              </c:strCache>
            </c:strRef>
          </c:cat>
          <c:val>
            <c:numRef>
              <c:f>Sheet7!$C$40:$C$49</c:f>
              <c:numCache>
                <c:formatCode>General</c:formatCode>
                <c:ptCount val="10"/>
                <c:pt idx="0">
                  <c:v>17.7</c:v>
                </c:pt>
                <c:pt idx="1">
                  <c:v>17.100000000000001</c:v>
                </c:pt>
                <c:pt idx="2">
                  <c:v>11</c:v>
                </c:pt>
                <c:pt idx="3">
                  <c:v>5.7</c:v>
                </c:pt>
                <c:pt idx="4">
                  <c:v>5.6</c:v>
                </c:pt>
                <c:pt idx="5">
                  <c:v>4.2</c:v>
                </c:pt>
                <c:pt idx="6">
                  <c:v>2.5</c:v>
                </c:pt>
                <c:pt idx="7">
                  <c:v>2</c:v>
                </c:pt>
                <c:pt idx="8">
                  <c:v>1.5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A-4D4C-ADEC-9AB537A6909F}"/>
            </c:ext>
          </c:extLst>
        </c:ser>
        <c:ser>
          <c:idx val="1"/>
          <c:order val="1"/>
          <c:tx>
            <c:strRef>
              <c:f>Sheet7!$D$39</c:f>
              <c:strCache>
                <c:ptCount val="1"/>
                <c:pt idx="0">
                  <c:v> 1990-92</c:v>
                </c:pt>
              </c:strCache>
            </c:strRef>
          </c:tx>
          <c:spPr>
            <a:pattFill prst="wdUpDiag"/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Sheet7!$B$40:$B$49</c:f>
              <c:strCache>
                <c:ptCount val="10"/>
                <c:pt idx="0">
                  <c:v> Stomach</c:v>
                </c:pt>
                <c:pt idx="1">
                  <c:v> Esophagus</c:v>
                </c:pt>
                <c:pt idx="2">
                  <c:v> Liver</c:v>
                </c:pt>
                <c:pt idx="3">
                  <c:v> Cervix</c:v>
                </c:pt>
                <c:pt idx="4">
                  <c:v> Lung</c:v>
                </c:pt>
                <c:pt idx="5">
                  <c:v> Colorectum</c:v>
                </c:pt>
                <c:pt idx="6">
                  <c:v> Leukaemia</c:v>
                </c:pt>
                <c:pt idx="7">
                  <c:v> Nasopharynx</c:v>
                </c:pt>
                <c:pt idx="8">
                  <c:v> Breast</c:v>
                </c:pt>
                <c:pt idx="9">
                  <c:v> Bladder</c:v>
                </c:pt>
              </c:strCache>
            </c:strRef>
          </c:cat>
          <c:val>
            <c:numRef>
              <c:f>Sheet7!$D$40:$D$49</c:f>
              <c:numCache>
                <c:formatCode>General</c:formatCode>
                <c:ptCount val="10"/>
                <c:pt idx="0">
                  <c:v>21.76</c:v>
                </c:pt>
                <c:pt idx="1">
                  <c:v>15.02</c:v>
                </c:pt>
                <c:pt idx="2">
                  <c:v>17.829999999999998</c:v>
                </c:pt>
                <c:pt idx="3">
                  <c:v>1.64</c:v>
                </c:pt>
                <c:pt idx="4">
                  <c:v>15.19</c:v>
                </c:pt>
                <c:pt idx="5">
                  <c:v>4.54</c:v>
                </c:pt>
                <c:pt idx="6">
                  <c:v>3.53</c:v>
                </c:pt>
                <c:pt idx="7">
                  <c:v>1.53</c:v>
                </c:pt>
                <c:pt idx="8">
                  <c:v>1.49</c:v>
                </c:pt>
                <c:pt idx="9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A-4D4C-ADEC-9AB537A6909F}"/>
            </c:ext>
          </c:extLst>
        </c:ser>
        <c:ser>
          <c:idx val="2"/>
          <c:order val="2"/>
          <c:tx>
            <c:strRef>
              <c:f>Sheet7!$E$39</c:f>
              <c:strCache>
                <c:ptCount val="1"/>
                <c:pt idx="0">
                  <c:v> 2004-05</c:v>
                </c:pt>
              </c:strCache>
            </c:strRef>
          </c:tx>
          <c:spPr>
            <a:pattFill prst="smConfetti"/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Sheet7!$B$40:$B$49</c:f>
              <c:strCache>
                <c:ptCount val="10"/>
                <c:pt idx="0">
                  <c:v> Stomach</c:v>
                </c:pt>
                <c:pt idx="1">
                  <c:v> Esophagus</c:v>
                </c:pt>
                <c:pt idx="2">
                  <c:v> Liver</c:v>
                </c:pt>
                <c:pt idx="3">
                  <c:v> Cervix</c:v>
                </c:pt>
                <c:pt idx="4">
                  <c:v> Lung</c:v>
                </c:pt>
                <c:pt idx="5">
                  <c:v> Colorectum</c:v>
                </c:pt>
                <c:pt idx="6">
                  <c:v> Leukaemia</c:v>
                </c:pt>
                <c:pt idx="7">
                  <c:v> Nasopharynx</c:v>
                </c:pt>
                <c:pt idx="8">
                  <c:v> Breast</c:v>
                </c:pt>
                <c:pt idx="9">
                  <c:v> Bladder</c:v>
                </c:pt>
              </c:strCache>
            </c:strRef>
          </c:cat>
          <c:val>
            <c:numRef>
              <c:f>Sheet7!$E$40:$E$49</c:f>
              <c:numCache>
                <c:formatCode>General</c:formatCode>
                <c:ptCount val="10"/>
                <c:pt idx="0">
                  <c:v>17.86</c:v>
                </c:pt>
                <c:pt idx="1">
                  <c:v>9.9700000000000006</c:v>
                </c:pt>
                <c:pt idx="2">
                  <c:v>17.86</c:v>
                </c:pt>
                <c:pt idx="3">
                  <c:v>0.94</c:v>
                </c:pt>
                <c:pt idx="4">
                  <c:v>20.239999999999998</c:v>
                </c:pt>
                <c:pt idx="5">
                  <c:v>4.67</c:v>
                </c:pt>
                <c:pt idx="6">
                  <c:v>3.43</c:v>
                </c:pt>
                <c:pt idx="7">
                  <c:v>1.01</c:v>
                </c:pt>
                <c:pt idx="8">
                  <c:v>1.98</c:v>
                </c:pt>
                <c:pt idx="9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0A-4D4C-ADEC-9AB537A6909F}"/>
            </c:ext>
          </c:extLst>
        </c:ser>
        <c:ser>
          <c:idx val="3"/>
          <c:order val="3"/>
          <c:tx>
            <c:strRef>
              <c:f>Sheet7!$F$39</c:f>
              <c:strCache>
                <c:ptCount val="1"/>
                <c:pt idx="0">
                  <c:v> 2014-15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Sheet7!$B$40:$B$49</c:f>
              <c:strCache>
                <c:ptCount val="10"/>
                <c:pt idx="0">
                  <c:v> Stomach</c:v>
                </c:pt>
                <c:pt idx="1">
                  <c:v> Esophagus</c:v>
                </c:pt>
                <c:pt idx="2">
                  <c:v> Liver</c:v>
                </c:pt>
                <c:pt idx="3">
                  <c:v> Cervix</c:v>
                </c:pt>
                <c:pt idx="4">
                  <c:v> Lung</c:v>
                </c:pt>
                <c:pt idx="5">
                  <c:v> Colorectum</c:v>
                </c:pt>
                <c:pt idx="6">
                  <c:v> Leukaemia</c:v>
                </c:pt>
                <c:pt idx="7">
                  <c:v> Nasopharynx</c:v>
                </c:pt>
                <c:pt idx="8">
                  <c:v> Breast</c:v>
                </c:pt>
                <c:pt idx="9">
                  <c:v> Bladder</c:v>
                </c:pt>
              </c:strCache>
            </c:strRef>
          </c:cat>
          <c:val>
            <c:numRef>
              <c:f>Sheet7!$F$40:$F$49</c:f>
              <c:numCache>
                <c:formatCode>0.00_);[Red]\(0.00\)</c:formatCode>
                <c:ptCount val="10"/>
                <c:pt idx="0">
                  <c:v>9.6256415594440234</c:v>
                </c:pt>
                <c:pt idx="1">
                  <c:v>6.2669482801255443</c:v>
                </c:pt>
                <c:pt idx="2">
                  <c:v>11.498945081830229</c:v>
                </c:pt>
                <c:pt idx="3">
                  <c:v>2.3111642668433023</c:v>
                </c:pt>
                <c:pt idx="4">
                  <c:v>20.444957599111461</c:v>
                </c:pt>
                <c:pt idx="5">
                  <c:v>5.6384864372525341</c:v>
                </c:pt>
                <c:pt idx="6">
                  <c:v>2.4635928690031235</c:v>
                </c:pt>
                <c:pt idx="7">
                  <c:v>0.92544821541024058</c:v>
                </c:pt>
                <c:pt idx="8">
                  <c:v>4.8578800330386835</c:v>
                </c:pt>
                <c:pt idx="9">
                  <c:v>0.86620968890866068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0A-4D4C-ADEC-9AB537A69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652160"/>
        <c:axId val="162654080"/>
      </c:barChart>
      <c:catAx>
        <c:axId val="1626521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62654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6540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r>
                  <a:rPr lang="en-US" altLang="zh-CN"/>
                  <a:t>Mortality1/100 000</a:t>
                </a:r>
              </a:p>
            </c:rich>
          </c:tx>
          <c:layout>
            <c:manualLayout>
              <c:xMode val="edge"/>
              <c:yMode val="edge"/>
              <c:x val="2.4883378149435462E-2"/>
              <c:y val="0.289538400857286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62652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225628705730927"/>
          <c:y val="6.2050356783444977E-2"/>
          <c:w val="0.22027138510121566"/>
          <c:h val="0.2706101740547382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99854761237817"/>
          <c:y val="3.9426523297490988E-2"/>
          <c:w val="0.58849024306744269"/>
          <c:h val="0.79371682409352595"/>
        </c:manualLayout>
      </c:layout>
      <c:lineChart>
        <c:grouping val="standard"/>
        <c:varyColors val="0"/>
        <c:ser>
          <c:idx val="0"/>
          <c:order val="0"/>
          <c:tx>
            <c:strRef>
              <c:f>Sheet1!$C$69</c:f>
              <c:strCache>
                <c:ptCount val="1"/>
                <c:pt idx="0">
                  <c:v>Esophagus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Sheet1!$B$70:$B$84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Sheet1!$C$70:$C$84</c:f>
              <c:numCache>
                <c:formatCode>General</c:formatCode>
                <c:ptCount val="15"/>
                <c:pt idx="0">
                  <c:v>25.117200000000011</c:v>
                </c:pt>
                <c:pt idx="1">
                  <c:v>25.151700000000005</c:v>
                </c:pt>
                <c:pt idx="2">
                  <c:v>25.164000000000001</c:v>
                </c:pt>
                <c:pt idx="3">
                  <c:v>23.753499999999985</c:v>
                </c:pt>
                <c:pt idx="4">
                  <c:v>24.062699999999985</c:v>
                </c:pt>
                <c:pt idx="5">
                  <c:v>23.417400000000001</c:v>
                </c:pt>
                <c:pt idx="6">
                  <c:v>23.678799999999985</c:v>
                </c:pt>
                <c:pt idx="7">
                  <c:v>24.1126</c:v>
                </c:pt>
                <c:pt idx="8">
                  <c:v>24.667999999999999</c:v>
                </c:pt>
                <c:pt idx="9">
                  <c:v>25.111499999999999</c:v>
                </c:pt>
                <c:pt idx="10">
                  <c:v>25.5242</c:v>
                </c:pt>
                <c:pt idx="11">
                  <c:v>24.704899999999999</c:v>
                </c:pt>
                <c:pt idx="12">
                  <c:v>24.8034</c:v>
                </c:pt>
                <c:pt idx="13">
                  <c:v>24.850100000000001</c:v>
                </c:pt>
                <c:pt idx="14">
                  <c:v>23.3673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3A-40AF-906F-525CA85D7CD6}"/>
            </c:ext>
          </c:extLst>
        </c:ser>
        <c:ser>
          <c:idx val="1"/>
          <c:order val="1"/>
          <c:tx>
            <c:strRef>
              <c:f>Sheet1!$D$69</c:f>
              <c:strCache>
                <c:ptCount val="1"/>
                <c:pt idx="0">
                  <c:v>Stomach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Sheet1!$B$70:$B$84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Sheet1!$D$70:$D$84</c:f>
              <c:numCache>
                <c:formatCode>General</c:formatCode>
                <c:ptCount val="15"/>
                <c:pt idx="0">
                  <c:v>42.313499999999998</c:v>
                </c:pt>
                <c:pt idx="1">
                  <c:v>41.454899999999995</c:v>
                </c:pt>
                <c:pt idx="2">
                  <c:v>40.242200000000011</c:v>
                </c:pt>
                <c:pt idx="3">
                  <c:v>40.075600000000001</c:v>
                </c:pt>
                <c:pt idx="4">
                  <c:v>40.612000000000002</c:v>
                </c:pt>
                <c:pt idx="5">
                  <c:v>40.815400000000004</c:v>
                </c:pt>
                <c:pt idx="6">
                  <c:v>40.614899999999999</c:v>
                </c:pt>
                <c:pt idx="7">
                  <c:v>41.479600000000005</c:v>
                </c:pt>
                <c:pt idx="8">
                  <c:v>42.564600000000006</c:v>
                </c:pt>
                <c:pt idx="9">
                  <c:v>44.162400000000012</c:v>
                </c:pt>
                <c:pt idx="10">
                  <c:v>45.585000000000001</c:v>
                </c:pt>
                <c:pt idx="11">
                  <c:v>44.135000000000012</c:v>
                </c:pt>
                <c:pt idx="12">
                  <c:v>44.2592</c:v>
                </c:pt>
                <c:pt idx="13">
                  <c:v>44.925700000000013</c:v>
                </c:pt>
                <c:pt idx="14">
                  <c:v>43.981199999999994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3A-40AF-906F-525CA85D7CD6}"/>
            </c:ext>
          </c:extLst>
        </c:ser>
        <c:ser>
          <c:idx val="2"/>
          <c:order val="2"/>
          <c:tx>
            <c:strRef>
              <c:f>Sheet1!$E$69</c:f>
              <c:strCache>
                <c:ptCount val="1"/>
                <c:pt idx="0">
                  <c:v>Colorectum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Sheet1!$B$70:$B$84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Sheet1!$E$70:$E$84</c:f>
              <c:numCache>
                <c:formatCode>General</c:formatCode>
                <c:ptCount val="15"/>
                <c:pt idx="0">
                  <c:v>21.943999999999988</c:v>
                </c:pt>
                <c:pt idx="1">
                  <c:v>23.2193</c:v>
                </c:pt>
                <c:pt idx="2">
                  <c:v>24.748399999999982</c:v>
                </c:pt>
                <c:pt idx="3">
                  <c:v>27.422399999999985</c:v>
                </c:pt>
                <c:pt idx="4">
                  <c:v>28.7591</c:v>
                </c:pt>
                <c:pt idx="5">
                  <c:v>31.950099999999988</c:v>
                </c:pt>
                <c:pt idx="6">
                  <c:v>33.1539</c:v>
                </c:pt>
                <c:pt idx="7">
                  <c:v>35.111200000000004</c:v>
                </c:pt>
                <c:pt idx="8">
                  <c:v>36.563400000000001</c:v>
                </c:pt>
                <c:pt idx="9">
                  <c:v>39.157000000000004</c:v>
                </c:pt>
                <c:pt idx="10">
                  <c:v>41.950199999999995</c:v>
                </c:pt>
                <c:pt idx="11">
                  <c:v>42.675700000000013</c:v>
                </c:pt>
                <c:pt idx="12">
                  <c:v>44.126400000000011</c:v>
                </c:pt>
                <c:pt idx="13">
                  <c:v>47.227400000000003</c:v>
                </c:pt>
                <c:pt idx="14">
                  <c:v>48.420300000000012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3A-40AF-906F-525CA85D7CD6}"/>
            </c:ext>
          </c:extLst>
        </c:ser>
        <c:ser>
          <c:idx val="3"/>
          <c:order val="3"/>
          <c:tx>
            <c:strRef>
              <c:f>Sheet1!$F$69</c:f>
              <c:strCache>
                <c:ptCount val="1"/>
                <c:pt idx="0">
                  <c:v>Liver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Sheet1!$B$70:$B$84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Sheet1!$F$70:$F$84</c:f>
              <c:numCache>
                <c:formatCode>General</c:formatCode>
                <c:ptCount val="15"/>
                <c:pt idx="0">
                  <c:v>36.546800000000005</c:v>
                </c:pt>
                <c:pt idx="1">
                  <c:v>36.351599999999998</c:v>
                </c:pt>
                <c:pt idx="2">
                  <c:v>36.229300000000023</c:v>
                </c:pt>
                <c:pt idx="3">
                  <c:v>36.928000000000011</c:v>
                </c:pt>
                <c:pt idx="4">
                  <c:v>38.761000000000003</c:v>
                </c:pt>
                <c:pt idx="5">
                  <c:v>40.039300000000011</c:v>
                </c:pt>
                <c:pt idx="6">
                  <c:v>39.778400000000012</c:v>
                </c:pt>
                <c:pt idx="7">
                  <c:v>37.99</c:v>
                </c:pt>
                <c:pt idx="8">
                  <c:v>39.773200000000003</c:v>
                </c:pt>
                <c:pt idx="9">
                  <c:v>40.930400000000006</c:v>
                </c:pt>
                <c:pt idx="10">
                  <c:v>40.798400000000022</c:v>
                </c:pt>
                <c:pt idx="11">
                  <c:v>39.551899999999996</c:v>
                </c:pt>
                <c:pt idx="12">
                  <c:v>39.376400000000004</c:v>
                </c:pt>
                <c:pt idx="13">
                  <c:v>39.962700000000012</c:v>
                </c:pt>
                <c:pt idx="14">
                  <c:v>39.282600000000002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3A-40AF-906F-525CA85D7CD6}"/>
            </c:ext>
          </c:extLst>
        </c:ser>
        <c:ser>
          <c:idx val="4"/>
          <c:order val="4"/>
          <c:tx>
            <c:strRef>
              <c:f>Sheet1!$G$69</c:f>
              <c:strCache>
                <c:ptCount val="1"/>
                <c:pt idx="0">
                  <c:v>Pancreas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Sheet1!$B$70:$B$84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Sheet1!$G$70:$G$84</c:f>
              <c:numCache>
                <c:formatCode>General</c:formatCode>
                <c:ptCount val="15"/>
                <c:pt idx="0">
                  <c:v>2.8314799999999982</c:v>
                </c:pt>
                <c:pt idx="1">
                  <c:v>2.9315799999999985</c:v>
                </c:pt>
                <c:pt idx="2">
                  <c:v>3.3658799999999989</c:v>
                </c:pt>
                <c:pt idx="3">
                  <c:v>3.5489600000000001</c:v>
                </c:pt>
                <c:pt idx="4">
                  <c:v>3.5211299999999999</c:v>
                </c:pt>
                <c:pt idx="5">
                  <c:v>3.9267799999999986</c:v>
                </c:pt>
                <c:pt idx="6">
                  <c:v>4.0737700000000014</c:v>
                </c:pt>
                <c:pt idx="7">
                  <c:v>4.18119</c:v>
                </c:pt>
                <c:pt idx="8">
                  <c:v>4.2382100000000014</c:v>
                </c:pt>
                <c:pt idx="9">
                  <c:v>4.562109999999997</c:v>
                </c:pt>
                <c:pt idx="10">
                  <c:v>4.8807499999999999</c:v>
                </c:pt>
                <c:pt idx="11">
                  <c:v>5.0516500000000004</c:v>
                </c:pt>
                <c:pt idx="12">
                  <c:v>5.1439499999999985</c:v>
                </c:pt>
                <c:pt idx="13">
                  <c:v>5.2479799999999974</c:v>
                </c:pt>
                <c:pt idx="14">
                  <c:v>5.4679299999999973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3A-40AF-906F-525CA85D7CD6}"/>
            </c:ext>
          </c:extLst>
        </c:ser>
        <c:ser>
          <c:idx val="5"/>
          <c:order val="5"/>
          <c:tx>
            <c:strRef>
              <c:f>Sheet1!$H$69</c:f>
              <c:strCache>
                <c:ptCount val="1"/>
                <c:pt idx="0">
                  <c:v>Lung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Sheet1!$B$70:$B$84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Sheet1!$H$70:$H$84</c:f>
              <c:numCache>
                <c:formatCode>General</c:formatCode>
                <c:ptCount val="15"/>
                <c:pt idx="0">
                  <c:v>56.977399999999996</c:v>
                </c:pt>
                <c:pt idx="1">
                  <c:v>58.434100000000001</c:v>
                </c:pt>
                <c:pt idx="2">
                  <c:v>58.0867</c:v>
                </c:pt>
                <c:pt idx="3">
                  <c:v>61.338100000000011</c:v>
                </c:pt>
                <c:pt idx="4">
                  <c:v>63.651599999999995</c:v>
                </c:pt>
                <c:pt idx="5">
                  <c:v>67.268000000000001</c:v>
                </c:pt>
                <c:pt idx="6">
                  <c:v>67.399000000000001</c:v>
                </c:pt>
                <c:pt idx="7">
                  <c:v>68.143100000000004</c:v>
                </c:pt>
                <c:pt idx="8">
                  <c:v>73.509699999999995</c:v>
                </c:pt>
                <c:pt idx="9">
                  <c:v>76.615899999999982</c:v>
                </c:pt>
                <c:pt idx="10">
                  <c:v>79.947500000000076</c:v>
                </c:pt>
                <c:pt idx="11">
                  <c:v>80.322099999999978</c:v>
                </c:pt>
                <c:pt idx="12">
                  <c:v>83.383299999999991</c:v>
                </c:pt>
                <c:pt idx="13">
                  <c:v>88.816699999999997</c:v>
                </c:pt>
                <c:pt idx="14">
                  <c:v>89.514100000000042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53A-40AF-906F-525CA85D7CD6}"/>
            </c:ext>
          </c:extLst>
        </c:ser>
        <c:ser>
          <c:idx val="6"/>
          <c:order val="6"/>
          <c:tx>
            <c:strRef>
              <c:f>Sheet1!$I$69</c:f>
              <c:strCache>
                <c:ptCount val="1"/>
                <c:pt idx="0">
                  <c:v>Prostate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Sheet1!$B$70:$B$84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Sheet1!$I$70:$I$84</c:f>
              <c:numCache>
                <c:formatCode>General</c:formatCode>
                <c:ptCount val="15"/>
                <c:pt idx="0">
                  <c:v>4.6194999999999995</c:v>
                </c:pt>
                <c:pt idx="1">
                  <c:v>5.0136000000000003</c:v>
                </c:pt>
                <c:pt idx="2">
                  <c:v>6.2508999999999997</c:v>
                </c:pt>
                <c:pt idx="3">
                  <c:v>7.5877999999999997</c:v>
                </c:pt>
                <c:pt idx="4">
                  <c:v>8.7077000000000009</c:v>
                </c:pt>
                <c:pt idx="5">
                  <c:v>9.9140000000000015</c:v>
                </c:pt>
                <c:pt idx="6">
                  <c:v>10.652700000000006</c:v>
                </c:pt>
                <c:pt idx="7">
                  <c:v>11.730700000000001</c:v>
                </c:pt>
                <c:pt idx="8">
                  <c:v>13.2845</c:v>
                </c:pt>
                <c:pt idx="9">
                  <c:v>14.803600000000007</c:v>
                </c:pt>
                <c:pt idx="10">
                  <c:v>15.556600000000005</c:v>
                </c:pt>
                <c:pt idx="11">
                  <c:v>16.9132</c:v>
                </c:pt>
                <c:pt idx="12">
                  <c:v>18.415500000000002</c:v>
                </c:pt>
                <c:pt idx="13">
                  <c:v>19.926499999999983</c:v>
                </c:pt>
                <c:pt idx="14">
                  <c:v>21.616700000000005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53A-40AF-906F-525CA85D7CD6}"/>
            </c:ext>
          </c:extLst>
        </c:ser>
        <c:ser>
          <c:idx val="7"/>
          <c:order val="7"/>
          <c:tx>
            <c:strRef>
              <c:f>Sheet1!$J$69</c:f>
              <c:strCache>
                <c:ptCount val="1"/>
                <c:pt idx="0">
                  <c:v>Bladder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Sheet1!$B$70:$B$84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Sheet1!$J$70:$J$84</c:f>
              <c:numCache>
                <c:formatCode>General</c:formatCode>
                <c:ptCount val="15"/>
                <c:pt idx="0">
                  <c:v>7.4630999999999998</c:v>
                </c:pt>
                <c:pt idx="1">
                  <c:v>7.7956000000000003</c:v>
                </c:pt>
                <c:pt idx="2">
                  <c:v>7.8239999999999972</c:v>
                </c:pt>
                <c:pt idx="3">
                  <c:v>9.594199999999999</c:v>
                </c:pt>
                <c:pt idx="4">
                  <c:v>10.0685</c:v>
                </c:pt>
                <c:pt idx="5">
                  <c:v>10.620800000000001</c:v>
                </c:pt>
                <c:pt idx="6">
                  <c:v>10.798199999999998</c:v>
                </c:pt>
                <c:pt idx="7">
                  <c:v>11.137899999999998</c:v>
                </c:pt>
                <c:pt idx="8">
                  <c:v>12.1759</c:v>
                </c:pt>
                <c:pt idx="9">
                  <c:v>12.298599999999999</c:v>
                </c:pt>
                <c:pt idx="10">
                  <c:v>13.145300000000001</c:v>
                </c:pt>
                <c:pt idx="11">
                  <c:v>13.4815</c:v>
                </c:pt>
                <c:pt idx="12">
                  <c:v>13.307</c:v>
                </c:pt>
                <c:pt idx="13">
                  <c:v>13.630700000000001</c:v>
                </c:pt>
                <c:pt idx="14">
                  <c:v>13.9011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53A-40AF-906F-525CA85D7CD6}"/>
            </c:ext>
          </c:extLst>
        </c:ser>
        <c:ser>
          <c:idx val="8"/>
          <c:order val="8"/>
          <c:tx>
            <c:strRef>
              <c:f>Sheet1!$K$69</c:f>
              <c:strCache>
                <c:ptCount val="1"/>
                <c:pt idx="0">
                  <c:v>Brain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Sheet1!$B$70:$B$84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Sheet1!$K$70:$K$84</c:f>
              <c:numCache>
                <c:formatCode>General</c:formatCode>
                <c:ptCount val="15"/>
                <c:pt idx="0">
                  <c:v>5.2968200000000003</c:v>
                </c:pt>
                <c:pt idx="1">
                  <c:v>5.4623099999999996</c:v>
                </c:pt>
                <c:pt idx="2">
                  <c:v>5.4673400000000001</c:v>
                </c:pt>
                <c:pt idx="3">
                  <c:v>5.7794400000000028</c:v>
                </c:pt>
                <c:pt idx="4">
                  <c:v>6.6140199999999956</c:v>
                </c:pt>
                <c:pt idx="5">
                  <c:v>6.5045899999999968</c:v>
                </c:pt>
                <c:pt idx="6">
                  <c:v>6.7653699999999999</c:v>
                </c:pt>
                <c:pt idx="7">
                  <c:v>7.050989999999997</c:v>
                </c:pt>
                <c:pt idx="8">
                  <c:v>7.2209799999999973</c:v>
                </c:pt>
                <c:pt idx="9">
                  <c:v>6.9074400000000002</c:v>
                </c:pt>
                <c:pt idx="10">
                  <c:v>8.1659600000000001</c:v>
                </c:pt>
                <c:pt idx="11">
                  <c:v>7.8541599999999967</c:v>
                </c:pt>
                <c:pt idx="12">
                  <c:v>7.50786</c:v>
                </c:pt>
                <c:pt idx="13">
                  <c:v>8.6501800000000006</c:v>
                </c:pt>
                <c:pt idx="14">
                  <c:v>8.5498500000000011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3A-40AF-906F-525CA85D7CD6}"/>
            </c:ext>
          </c:extLst>
        </c:ser>
        <c:ser>
          <c:idx val="9"/>
          <c:order val="9"/>
          <c:tx>
            <c:strRef>
              <c:f>Sheet1!$L$69</c:f>
              <c:strCache>
                <c:ptCount val="1"/>
                <c:pt idx="0">
                  <c:v>Leukaemia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Sheet1!$B$70:$B$84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Sheet1!$L$70:$L$84</c:f>
              <c:numCache>
                <c:formatCode>General</c:formatCode>
                <c:ptCount val="15"/>
                <c:pt idx="0">
                  <c:v>4.9001700000000001</c:v>
                </c:pt>
                <c:pt idx="1">
                  <c:v>4.7383899999999999</c:v>
                </c:pt>
                <c:pt idx="2">
                  <c:v>5.0992800000000003</c:v>
                </c:pt>
                <c:pt idx="3">
                  <c:v>5.7742300000000002</c:v>
                </c:pt>
                <c:pt idx="4">
                  <c:v>5.8431799999999985</c:v>
                </c:pt>
                <c:pt idx="5">
                  <c:v>6.2689799999999973</c:v>
                </c:pt>
                <c:pt idx="6">
                  <c:v>6.4789300000000001</c:v>
                </c:pt>
                <c:pt idx="7">
                  <c:v>6.2740299999999998</c:v>
                </c:pt>
                <c:pt idx="8">
                  <c:v>7.0918700000000001</c:v>
                </c:pt>
                <c:pt idx="9">
                  <c:v>7.661139999999997</c:v>
                </c:pt>
                <c:pt idx="10">
                  <c:v>7.5295299999999985</c:v>
                </c:pt>
                <c:pt idx="11">
                  <c:v>7.5194599999999996</c:v>
                </c:pt>
                <c:pt idx="12">
                  <c:v>7.105019999999997</c:v>
                </c:pt>
                <c:pt idx="13">
                  <c:v>9.3735900000000072</c:v>
                </c:pt>
                <c:pt idx="14">
                  <c:v>8.4893400000000003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53A-40AF-906F-525CA85D7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111488"/>
        <c:axId val="122113408"/>
      </c:lineChart>
      <c:catAx>
        <c:axId val="1221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113408"/>
        <c:crosses val="autoZero"/>
        <c:auto val="1"/>
        <c:lblAlgn val="ctr"/>
        <c:lblOffset val="100"/>
        <c:noMultiLvlLbl val="0"/>
      </c:catAx>
      <c:valAx>
        <c:axId val="12211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 per  100 000 Population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1.4157907243347919E-2"/>
              <c:y val="9.60830190321170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1114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03572470107901"/>
          <c:y val="0.105011733512944"/>
          <c:w val="0.28496421453655102"/>
          <c:h val="0.70206766414890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50"/>
      </a:pPr>
      <a:endParaRPr lang="zh-CN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99854761237817"/>
          <c:y val="3.9426523297490988E-2"/>
          <c:w val="0.57592147014616135"/>
          <c:h val="0.74231963884262908"/>
        </c:manualLayout>
      </c:layout>
      <c:lineChart>
        <c:grouping val="standard"/>
        <c:varyColors val="0"/>
        <c:ser>
          <c:idx val="0"/>
          <c:order val="0"/>
          <c:tx>
            <c:strRef>
              <c:f>Sheet1!$C$91</c:f>
              <c:strCache>
                <c:ptCount val="1"/>
                <c:pt idx="0">
                  <c:v>Esophagus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Sheet1!$B$92:$B$106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Sheet1!$C$92:$C$106</c:f>
              <c:numCache>
                <c:formatCode>General</c:formatCode>
                <c:ptCount val="15"/>
                <c:pt idx="0">
                  <c:v>14.3101</c:v>
                </c:pt>
                <c:pt idx="1">
                  <c:v>14.398</c:v>
                </c:pt>
                <c:pt idx="2">
                  <c:v>13.8416</c:v>
                </c:pt>
                <c:pt idx="3">
                  <c:v>12.302600000000005</c:v>
                </c:pt>
                <c:pt idx="4">
                  <c:v>12.0068</c:v>
                </c:pt>
                <c:pt idx="5">
                  <c:v>11.4811</c:v>
                </c:pt>
                <c:pt idx="6">
                  <c:v>11.791500000000001</c:v>
                </c:pt>
                <c:pt idx="7">
                  <c:v>11.455000000000005</c:v>
                </c:pt>
                <c:pt idx="8">
                  <c:v>11.294299999999998</c:v>
                </c:pt>
                <c:pt idx="9">
                  <c:v>11.228400000000001</c:v>
                </c:pt>
                <c:pt idx="10">
                  <c:v>11.317300000000001</c:v>
                </c:pt>
                <c:pt idx="11">
                  <c:v>10.825000000000005</c:v>
                </c:pt>
                <c:pt idx="12">
                  <c:v>10.458300000000001</c:v>
                </c:pt>
                <c:pt idx="13">
                  <c:v>10.0763</c:v>
                </c:pt>
                <c:pt idx="14">
                  <c:v>9.5833000000000013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AE-47E0-BC25-E21AD417C0B3}"/>
            </c:ext>
          </c:extLst>
        </c:ser>
        <c:ser>
          <c:idx val="1"/>
          <c:order val="1"/>
          <c:tx>
            <c:strRef>
              <c:f>Sheet1!$D$91</c:f>
              <c:strCache>
                <c:ptCount val="1"/>
                <c:pt idx="0">
                  <c:v>Stomach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Sheet1!$B$92:$B$106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Sheet1!$D$92:$D$106</c:f>
              <c:numCache>
                <c:formatCode>General</c:formatCode>
                <c:ptCount val="15"/>
                <c:pt idx="0">
                  <c:v>21.816099999999999</c:v>
                </c:pt>
                <c:pt idx="1">
                  <c:v>21.731200000000001</c:v>
                </c:pt>
                <c:pt idx="2">
                  <c:v>21.472199999999983</c:v>
                </c:pt>
                <c:pt idx="3">
                  <c:v>21.0167</c:v>
                </c:pt>
                <c:pt idx="4">
                  <c:v>20.723499999999984</c:v>
                </c:pt>
                <c:pt idx="5">
                  <c:v>21.276199999999989</c:v>
                </c:pt>
                <c:pt idx="6">
                  <c:v>21.038</c:v>
                </c:pt>
                <c:pt idx="7">
                  <c:v>21.11290000000001</c:v>
                </c:pt>
                <c:pt idx="8">
                  <c:v>21.2729</c:v>
                </c:pt>
                <c:pt idx="9">
                  <c:v>21.964099999999981</c:v>
                </c:pt>
                <c:pt idx="10">
                  <c:v>21.689599999999984</c:v>
                </c:pt>
                <c:pt idx="11">
                  <c:v>21.555399999999985</c:v>
                </c:pt>
                <c:pt idx="12">
                  <c:v>20.814000000000011</c:v>
                </c:pt>
                <c:pt idx="13">
                  <c:v>21.761500000000002</c:v>
                </c:pt>
                <c:pt idx="14">
                  <c:v>21.5808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AE-47E0-BC25-E21AD417C0B3}"/>
            </c:ext>
          </c:extLst>
        </c:ser>
        <c:ser>
          <c:idx val="2"/>
          <c:order val="2"/>
          <c:tx>
            <c:strRef>
              <c:f>Sheet1!$E$91</c:f>
              <c:strCache>
                <c:ptCount val="1"/>
                <c:pt idx="0">
                  <c:v>Colorectum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Sheet1!$B$92:$B$106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Sheet1!$E$92:$E$106</c:f>
              <c:numCache>
                <c:formatCode>General</c:formatCode>
                <c:ptCount val="15"/>
                <c:pt idx="0">
                  <c:v>20.639900000000011</c:v>
                </c:pt>
                <c:pt idx="1">
                  <c:v>22.030799999999989</c:v>
                </c:pt>
                <c:pt idx="2">
                  <c:v>22.116900000000012</c:v>
                </c:pt>
                <c:pt idx="3">
                  <c:v>24.718900000000001</c:v>
                </c:pt>
                <c:pt idx="4">
                  <c:v>25.811000000000011</c:v>
                </c:pt>
                <c:pt idx="5">
                  <c:v>27.613099999999999</c:v>
                </c:pt>
                <c:pt idx="6">
                  <c:v>28.640599999999989</c:v>
                </c:pt>
                <c:pt idx="7">
                  <c:v>29.388499999999983</c:v>
                </c:pt>
                <c:pt idx="8">
                  <c:v>31.2743</c:v>
                </c:pt>
                <c:pt idx="9">
                  <c:v>32.925800000000002</c:v>
                </c:pt>
                <c:pt idx="10">
                  <c:v>34.269900000000021</c:v>
                </c:pt>
                <c:pt idx="11">
                  <c:v>34.471499999999999</c:v>
                </c:pt>
                <c:pt idx="12">
                  <c:v>35.319099999999999</c:v>
                </c:pt>
                <c:pt idx="13">
                  <c:v>37.259500000000003</c:v>
                </c:pt>
                <c:pt idx="14">
                  <c:v>37.0501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AE-47E0-BC25-E21AD417C0B3}"/>
            </c:ext>
          </c:extLst>
        </c:ser>
        <c:ser>
          <c:idx val="3"/>
          <c:order val="3"/>
          <c:tx>
            <c:strRef>
              <c:f>Sheet1!$F$91</c:f>
              <c:strCache>
                <c:ptCount val="1"/>
                <c:pt idx="0">
                  <c:v>Liver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Sheet1!$B$92:$B$106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Sheet1!$F$92:$F$106</c:f>
              <c:numCache>
                <c:formatCode>General</c:formatCode>
                <c:ptCount val="15"/>
                <c:pt idx="0">
                  <c:v>13.3362</c:v>
                </c:pt>
                <c:pt idx="1">
                  <c:v>13.1997</c:v>
                </c:pt>
                <c:pt idx="2">
                  <c:v>13.141199999999998</c:v>
                </c:pt>
                <c:pt idx="3">
                  <c:v>12.973800000000002</c:v>
                </c:pt>
                <c:pt idx="4">
                  <c:v>13.539</c:v>
                </c:pt>
                <c:pt idx="5">
                  <c:v>14.163400000000005</c:v>
                </c:pt>
                <c:pt idx="6">
                  <c:v>13.668800000000001</c:v>
                </c:pt>
                <c:pt idx="7">
                  <c:v>13.431700000000001</c:v>
                </c:pt>
                <c:pt idx="8">
                  <c:v>14.681199999999999</c:v>
                </c:pt>
                <c:pt idx="9">
                  <c:v>14.632200000000001</c:v>
                </c:pt>
                <c:pt idx="10">
                  <c:v>14.420400000000004</c:v>
                </c:pt>
                <c:pt idx="11">
                  <c:v>14.0022</c:v>
                </c:pt>
                <c:pt idx="12">
                  <c:v>14.232900000000001</c:v>
                </c:pt>
                <c:pt idx="13">
                  <c:v>14.6296</c:v>
                </c:pt>
                <c:pt idx="14">
                  <c:v>13.995700000000006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AE-47E0-BC25-E21AD417C0B3}"/>
            </c:ext>
          </c:extLst>
        </c:ser>
        <c:ser>
          <c:idx val="4"/>
          <c:order val="4"/>
          <c:tx>
            <c:strRef>
              <c:f>Sheet1!$G$91</c:f>
              <c:strCache>
                <c:ptCount val="1"/>
                <c:pt idx="0">
                  <c:v>Pancreas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Sheet1!$B$92:$B$106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Sheet1!$G$92:$G$106</c:f>
              <c:numCache>
                <c:formatCode>General</c:formatCode>
                <c:ptCount val="15"/>
                <c:pt idx="0">
                  <c:v>4.2430599999999998</c:v>
                </c:pt>
                <c:pt idx="1">
                  <c:v>4.2376399999999999</c:v>
                </c:pt>
                <c:pt idx="2">
                  <c:v>4.1035199999999969</c:v>
                </c:pt>
                <c:pt idx="3">
                  <c:v>4.8333599999999999</c:v>
                </c:pt>
                <c:pt idx="4">
                  <c:v>4.4982700000000024</c:v>
                </c:pt>
                <c:pt idx="5">
                  <c:v>4.8233099999999975</c:v>
                </c:pt>
                <c:pt idx="6">
                  <c:v>5.5291799999999975</c:v>
                </c:pt>
                <c:pt idx="7">
                  <c:v>5.2897500000000024</c:v>
                </c:pt>
                <c:pt idx="8">
                  <c:v>5.5583600000000004</c:v>
                </c:pt>
                <c:pt idx="9">
                  <c:v>5.9306300000000025</c:v>
                </c:pt>
                <c:pt idx="10">
                  <c:v>6.2424600000000003</c:v>
                </c:pt>
                <c:pt idx="11">
                  <c:v>6.1831499999999995</c:v>
                </c:pt>
                <c:pt idx="12">
                  <c:v>6.0768899999999997</c:v>
                </c:pt>
                <c:pt idx="13">
                  <c:v>6.4090100000000003</c:v>
                </c:pt>
                <c:pt idx="14">
                  <c:v>6.41052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AE-47E0-BC25-E21AD417C0B3}"/>
            </c:ext>
          </c:extLst>
        </c:ser>
        <c:ser>
          <c:idx val="5"/>
          <c:order val="5"/>
          <c:tx>
            <c:strRef>
              <c:f>Sheet1!$H$91</c:f>
              <c:strCache>
                <c:ptCount val="1"/>
                <c:pt idx="0">
                  <c:v>Lung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Sheet1!$B$92:$B$106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Sheet1!$H$92:$H$106</c:f>
              <c:numCache>
                <c:formatCode>General</c:formatCode>
                <c:ptCount val="15"/>
                <c:pt idx="0">
                  <c:v>27.766499999999983</c:v>
                </c:pt>
                <c:pt idx="1">
                  <c:v>27.641400000000001</c:v>
                </c:pt>
                <c:pt idx="2">
                  <c:v>27.646100000000001</c:v>
                </c:pt>
                <c:pt idx="3">
                  <c:v>31.392499999999981</c:v>
                </c:pt>
                <c:pt idx="4">
                  <c:v>32.0379</c:v>
                </c:pt>
                <c:pt idx="5">
                  <c:v>34.227800000000002</c:v>
                </c:pt>
                <c:pt idx="6">
                  <c:v>34.249100000000013</c:v>
                </c:pt>
                <c:pt idx="7">
                  <c:v>34.397200000000005</c:v>
                </c:pt>
                <c:pt idx="8">
                  <c:v>36.655100000000012</c:v>
                </c:pt>
                <c:pt idx="9">
                  <c:v>39.810199999999995</c:v>
                </c:pt>
                <c:pt idx="10">
                  <c:v>41.2438</c:v>
                </c:pt>
                <c:pt idx="11">
                  <c:v>41.069300000000013</c:v>
                </c:pt>
                <c:pt idx="12">
                  <c:v>45.549900000000001</c:v>
                </c:pt>
                <c:pt idx="13">
                  <c:v>48.4422</c:v>
                </c:pt>
                <c:pt idx="14">
                  <c:v>51.310199999999995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9AE-47E0-BC25-E21AD417C0B3}"/>
            </c:ext>
          </c:extLst>
        </c:ser>
        <c:ser>
          <c:idx val="6"/>
          <c:order val="6"/>
          <c:tx>
            <c:strRef>
              <c:f>Sheet1!$I$91</c:f>
              <c:strCache>
                <c:ptCount val="1"/>
                <c:pt idx="0">
                  <c:v>Breast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Sheet1!$B$92:$B$106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Sheet1!$I$92:$I$106</c:f>
              <c:numCache>
                <c:formatCode>General</c:formatCode>
                <c:ptCount val="15"/>
                <c:pt idx="0">
                  <c:v>31.90199999999999</c:v>
                </c:pt>
                <c:pt idx="1">
                  <c:v>33.982300000000002</c:v>
                </c:pt>
                <c:pt idx="2">
                  <c:v>33.231100000000012</c:v>
                </c:pt>
                <c:pt idx="3">
                  <c:v>39.283900000000003</c:v>
                </c:pt>
                <c:pt idx="4">
                  <c:v>42.188500000000012</c:v>
                </c:pt>
                <c:pt idx="5">
                  <c:v>45.143700000000003</c:v>
                </c:pt>
                <c:pt idx="6">
                  <c:v>46.096700000000013</c:v>
                </c:pt>
                <c:pt idx="7">
                  <c:v>47.805900000000001</c:v>
                </c:pt>
                <c:pt idx="8">
                  <c:v>53.2164</c:v>
                </c:pt>
                <c:pt idx="9">
                  <c:v>53.095400000000012</c:v>
                </c:pt>
                <c:pt idx="10">
                  <c:v>55.882300000000001</c:v>
                </c:pt>
                <c:pt idx="11">
                  <c:v>58.181100000000001</c:v>
                </c:pt>
                <c:pt idx="12">
                  <c:v>59.965800000000002</c:v>
                </c:pt>
                <c:pt idx="13">
                  <c:v>61.965500000000013</c:v>
                </c:pt>
                <c:pt idx="14">
                  <c:v>63.3033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9AE-47E0-BC25-E21AD417C0B3}"/>
            </c:ext>
          </c:extLst>
        </c:ser>
        <c:ser>
          <c:idx val="7"/>
          <c:order val="7"/>
          <c:tx>
            <c:strRef>
              <c:f>Sheet1!$J$91</c:f>
              <c:strCache>
                <c:ptCount val="1"/>
                <c:pt idx="0">
                  <c:v>Cervix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Sheet1!$B$92:$B$106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Sheet1!$J$92:$J$106</c:f>
              <c:numCache>
                <c:formatCode>General</c:formatCode>
                <c:ptCount val="15"/>
                <c:pt idx="0">
                  <c:v>4.2809999999999997</c:v>
                </c:pt>
                <c:pt idx="1">
                  <c:v>4.0378999999999996</c:v>
                </c:pt>
                <c:pt idx="2">
                  <c:v>5.0952999999999999</c:v>
                </c:pt>
                <c:pt idx="3">
                  <c:v>5.7427000000000001</c:v>
                </c:pt>
                <c:pt idx="4">
                  <c:v>7.9702000000000028</c:v>
                </c:pt>
                <c:pt idx="5">
                  <c:v>8.5641000000000016</c:v>
                </c:pt>
                <c:pt idx="6">
                  <c:v>9.5920000000000005</c:v>
                </c:pt>
                <c:pt idx="7">
                  <c:v>10.791500000000001</c:v>
                </c:pt>
                <c:pt idx="8">
                  <c:v>11.4399</c:v>
                </c:pt>
                <c:pt idx="9">
                  <c:v>13.000400000000004</c:v>
                </c:pt>
                <c:pt idx="10">
                  <c:v>13.048299999999999</c:v>
                </c:pt>
                <c:pt idx="11">
                  <c:v>13.668700000000001</c:v>
                </c:pt>
                <c:pt idx="12">
                  <c:v>14.603300000000001</c:v>
                </c:pt>
                <c:pt idx="13">
                  <c:v>15.088100000000001</c:v>
                </c:pt>
                <c:pt idx="14">
                  <c:v>14.966500000000005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9AE-47E0-BC25-E21AD417C0B3}"/>
            </c:ext>
          </c:extLst>
        </c:ser>
        <c:ser>
          <c:idx val="8"/>
          <c:order val="8"/>
          <c:tx>
            <c:strRef>
              <c:f>Sheet1!$K$91</c:f>
              <c:strCache>
                <c:ptCount val="1"/>
                <c:pt idx="0">
                  <c:v>Ovary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Sheet1!$B$92:$B$106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Sheet1!$K$92:$K$106</c:f>
              <c:numCache>
                <c:formatCode>General</c:formatCode>
                <c:ptCount val="15"/>
                <c:pt idx="0">
                  <c:v>6.0578999999999974</c:v>
                </c:pt>
                <c:pt idx="1">
                  <c:v>6.7652999999999999</c:v>
                </c:pt>
                <c:pt idx="2">
                  <c:v>6.7131999999999996</c:v>
                </c:pt>
                <c:pt idx="3">
                  <c:v>7.6369999999999996</c:v>
                </c:pt>
                <c:pt idx="4">
                  <c:v>8.3434000000000008</c:v>
                </c:pt>
                <c:pt idx="5">
                  <c:v>9.0623000000000005</c:v>
                </c:pt>
                <c:pt idx="6">
                  <c:v>9.4753000000000007</c:v>
                </c:pt>
                <c:pt idx="7">
                  <c:v>9.3308</c:v>
                </c:pt>
                <c:pt idx="8">
                  <c:v>10.702500000000002</c:v>
                </c:pt>
                <c:pt idx="9">
                  <c:v>10.342400000000005</c:v>
                </c:pt>
                <c:pt idx="10">
                  <c:v>11.4763</c:v>
                </c:pt>
                <c:pt idx="11">
                  <c:v>12.3032</c:v>
                </c:pt>
                <c:pt idx="12">
                  <c:v>12.475000000000005</c:v>
                </c:pt>
                <c:pt idx="13">
                  <c:v>12.985500000000005</c:v>
                </c:pt>
                <c:pt idx="14">
                  <c:v>13.926300000000001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9AE-47E0-BC25-E21AD417C0B3}"/>
            </c:ext>
          </c:extLst>
        </c:ser>
        <c:ser>
          <c:idx val="9"/>
          <c:order val="9"/>
          <c:tx>
            <c:strRef>
              <c:f>Sheet1!$L$91</c:f>
              <c:strCache>
                <c:ptCount val="1"/>
                <c:pt idx="0">
                  <c:v>Thyroid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Sheet1!$B$92:$B$106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Sheet1!$L$92:$L$106</c:f>
              <c:numCache>
                <c:formatCode>General</c:formatCode>
                <c:ptCount val="15"/>
                <c:pt idx="0">
                  <c:v>4.3758999999999997</c:v>
                </c:pt>
                <c:pt idx="1">
                  <c:v>4.2252000000000001</c:v>
                </c:pt>
                <c:pt idx="2">
                  <c:v>4.7110000000000003</c:v>
                </c:pt>
                <c:pt idx="3">
                  <c:v>4.9037000000000024</c:v>
                </c:pt>
                <c:pt idx="4">
                  <c:v>6.2858000000000001</c:v>
                </c:pt>
                <c:pt idx="5">
                  <c:v>8.0756000000000068</c:v>
                </c:pt>
                <c:pt idx="6">
                  <c:v>9.2371000000000016</c:v>
                </c:pt>
                <c:pt idx="7">
                  <c:v>9.9621000000000048</c:v>
                </c:pt>
                <c:pt idx="8">
                  <c:v>13.306400000000005</c:v>
                </c:pt>
                <c:pt idx="9">
                  <c:v>15.2605</c:v>
                </c:pt>
                <c:pt idx="10">
                  <c:v>18.7773</c:v>
                </c:pt>
                <c:pt idx="11">
                  <c:v>24.8813</c:v>
                </c:pt>
                <c:pt idx="12">
                  <c:v>31.0002</c:v>
                </c:pt>
                <c:pt idx="13">
                  <c:v>39.119600000000005</c:v>
                </c:pt>
                <c:pt idx="14">
                  <c:v>46.750400000000006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9AE-47E0-BC25-E21AD417C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263808"/>
        <c:axId val="122270080"/>
      </c:lineChart>
      <c:catAx>
        <c:axId val="12226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270080"/>
        <c:crosses val="autoZero"/>
        <c:auto val="1"/>
        <c:lblAlgn val="ctr"/>
        <c:lblOffset val="100"/>
        <c:noMultiLvlLbl val="0"/>
      </c:catAx>
      <c:valAx>
        <c:axId val="122270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 per  100 000 Population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1.7203116408867909E-2"/>
              <c:y val="0.22167171822463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263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6406629726846"/>
          <c:y val="0.10522315761341607"/>
          <c:w val="0.26335933702731601"/>
          <c:h val="0.69506727932765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/>
      </a:pPr>
      <a:endParaRPr lang="zh-CN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99854761237817"/>
          <c:y val="3.9426523297490988E-2"/>
          <c:w val="0.58849024306744269"/>
          <c:h val="0.79371682409352595"/>
        </c:manualLayout>
      </c:layout>
      <c:lineChart>
        <c:grouping val="standard"/>
        <c:varyColors val="0"/>
        <c:ser>
          <c:idx val="0"/>
          <c:order val="0"/>
          <c:tx>
            <c:strRef>
              <c:f>Sheet1!$C$135</c:f>
              <c:strCache>
                <c:ptCount val="1"/>
                <c:pt idx="0">
                  <c:v>Esophagus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Sheet1!$B$136:$B$150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Sheet1!$C$136:$C$150</c:f>
              <c:numCache>
                <c:formatCode>General</c:formatCode>
                <c:ptCount val="15"/>
                <c:pt idx="0">
                  <c:v>21.655100000000001</c:v>
                </c:pt>
                <c:pt idx="1">
                  <c:v>21.0566</c:v>
                </c:pt>
                <c:pt idx="2">
                  <c:v>20.802</c:v>
                </c:pt>
                <c:pt idx="3">
                  <c:v>17.963999999999984</c:v>
                </c:pt>
                <c:pt idx="4">
                  <c:v>18.107399999999988</c:v>
                </c:pt>
                <c:pt idx="5">
                  <c:v>16.987599999999983</c:v>
                </c:pt>
                <c:pt idx="6">
                  <c:v>17.3093</c:v>
                </c:pt>
                <c:pt idx="7">
                  <c:v>16.981000000000002</c:v>
                </c:pt>
                <c:pt idx="8">
                  <c:v>16.517800000000012</c:v>
                </c:pt>
                <c:pt idx="9">
                  <c:v>16.162199999999984</c:v>
                </c:pt>
                <c:pt idx="10">
                  <c:v>15.6853</c:v>
                </c:pt>
                <c:pt idx="11">
                  <c:v>14.479700000000006</c:v>
                </c:pt>
                <c:pt idx="12">
                  <c:v>14.085800000000004</c:v>
                </c:pt>
                <c:pt idx="13">
                  <c:v>13.761000000000001</c:v>
                </c:pt>
                <c:pt idx="14">
                  <c:v>12.638099999999998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5E-4EDC-8CE5-E68ADFA770CE}"/>
            </c:ext>
          </c:extLst>
        </c:ser>
        <c:ser>
          <c:idx val="1"/>
          <c:order val="1"/>
          <c:tx>
            <c:strRef>
              <c:f>Sheet1!$D$135</c:f>
              <c:strCache>
                <c:ptCount val="1"/>
                <c:pt idx="0">
                  <c:v>Stomach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Sheet1!$B$136:$B$150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Sheet1!$D$136:$D$150</c:f>
              <c:numCache>
                <c:formatCode>General</c:formatCode>
                <c:ptCount val="15"/>
                <c:pt idx="0">
                  <c:v>35.695100000000025</c:v>
                </c:pt>
                <c:pt idx="1">
                  <c:v>34.081599999999995</c:v>
                </c:pt>
                <c:pt idx="2">
                  <c:v>32.726200000000013</c:v>
                </c:pt>
                <c:pt idx="3">
                  <c:v>29.962899999999983</c:v>
                </c:pt>
                <c:pt idx="4">
                  <c:v>29.952499999999983</c:v>
                </c:pt>
                <c:pt idx="5">
                  <c:v>29.15410000000001</c:v>
                </c:pt>
                <c:pt idx="6">
                  <c:v>28.944800000000001</c:v>
                </c:pt>
                <c:pt idx="7">
                  <c:v>28.677399999999999</c:v>
                </c:pt>
                <c:pt idx="8">
                  <c:v>27.936299999999989</c:v>
                </c:pt>
                <c:pt idx="9">
                  <c:v>27.776</c:v>
                </c:pt>
                <c:pt idx="10">
                  <c:v>27.447599999999984</c:v>
                </c:pt>
                <c:pt idx="11">
                  <c:v>25.557099999999988</c:v>
                </c:pt>
                <c:pt idx="12">
                  <c:v>24.862599999999983</c:v>
                </c:pt>
                <c:pt idx="13">
                  <c:v>24.585299999999986</c:v>
                </c:pt>
                <c:pt idx="14">
                  <c:v>23.582499999999985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5E-4EDC-8CE5-E68ADFA770CE}"/>
            </c:ext>
          </c:extLst>
        </c:ser>
        <c:ser>
          <c:idx val="2"/>
          <c:order val="2"/>
          <c:tx>
            <c:strRef>
              <c:f>Sheet1!$E$135</c:f>
              <c:strCache>
                <c:ptCount val="1"/>
                <c:pt idx="0">
                  <c:v>Colorectum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Sheet1!$B$136:$B$150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Sheet1!$E$136:$E$150</c:f>
              <c:numCache>
                <c:formatCode>General</c:formatCode>
                <c:ptCount val="15"/>
                <c:pt idx="0">
                  <c:v>18.283199999999983</c:v>
                </c:pt>
                <c:pt idx="1">
                  <c:v>18.875399999999988</c:v>
                </c:pt>
                <c:pt idx="2">
                  <c:v>19.810500000000001</c:v>
                </c:pt>
                <c:pt idx="3">
                  <c:v>20.355399999999989</c:v>
                </c:pt>
                <c:pt idx="4">
                  <c:v>21.034099999999999</c:v>
                </c:pt>
                <c:pt idx="5">
                  <c:v>22.6097</c:v>
                </c:pt>
                <c:pt idx="6">
                  <c:v>23.169</c:v>
                </c:pt>
                <c:pt idx="7">
                  <c:v>23.896899999999999</c:v>
                </c:pt>
                <c:pt idx="8">
                  <c:v>23.6252</c:v>
                </c:pt>
                <c:pt idx="9">
                  <c:v>24.300999999999988</c:v>
                </c:pt>
                <c:pt idx="10">
                  <c:v>24.881799999999981</c:v>
                </c:pt>
                <c:pt idx="11">
                  <c:v>24.1846</c:v>
                </c:pt>
                <c:pt idx="12">
                  <c:v>24.590900000000001</c:v>
                </c:pt>
                <c:pt idx="13">
                  <c:v>25.706600000000002</c:v>
                </c:pt>
                <c:pt idx="14">
                  <c:v>25.718699999999981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5E-4EDC-8CE5-E68ADFA770CE}"/>
            </c:ext>
          </c:extLst>
        </c:ser>
        <c:ser>
          <c:idx val="3"/>
          <c:order val="3"/>
          <c:tx>
            <c:strRef>
              <c:f>Sheet1!$F$135</c:f>
              <c:strCache>
                <c:ptCount val="1"/>
                <c:pt idx="0">
                  <c:v>Liver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Sheet1!$B$136:$B$150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Sheet1!$F$136:$F$150</c:f>
              <c:numCache>
                <c:formatCode>General</c:formatCode>
                <c:ptCount val="15"/>
                <c:pt idx="0">
                  <c:v>30.4315</c:v>
                </c:pt>
                <c:pt idx="1">
                  <c:v>29.653600000000001</c:v>
                </c:pt>
                <c:pt idx="2">
                  <c:v>28.8901</c:v>
                </c:pt>
                <c:pt idx="3">
                  <c:v>27.689399999999988</c:v>
                </c:pt>
                <c:pt idx="4">
                  <c:v>28.7088</c:v>
                </c:pt>
                <c:pt idx="5">
                  <c:v>28.9678</c:v>
                </c:pt>
                <c:pt idx="6">
                  <c:v>28.800599999999989</c:v>
                </c:pt>
                <c:pt idx="7">
                  <c:v>26.5246</c:v>
                </c:pt>
                <c:pt idx="8">
                  <c:v>26.641400000000001</c:v>
                </c:pt>
                <c:pt idx="9">
                  <c:v>26.422099999999983</c:v>
                </c:pt>
                <c:pt idx="10">
                  <c:v>25.514700000000001</c:v>
                </c:pt>
                <c:pt idx="11">
                  <c:v>23.692900000000005</c:v>
                </c:pt>
                <c:pt idx="12">
                  <c:v>23.121099999999988</c:v>
                </c:pt>
                <c:pt idx="13">
                  <c:v>23.039100000000001</c:v>
                </c:pt>
                <c:pt idx="14">
                  <c:v>22.1859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5E-4EDC-8CE5-E68ADFA770CE}"/>
            </c:ext>
          </c:extLst>
        </c:ser>
        <c:ser>
          <c:idx val="4"/>
          <c:order val="4"/>
          <c:tx>
            <c:strRef>
              <c:f>Sheet1!$G$135</c:f>
              <c:strCache>
                <c:ptCount val="1"/>
                <c:pt idx="0">
                  <c:v>Pancreas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Sheet1!$B$136:$B$150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Sheet1!$G$136:$G$150</c:f>
              <c:numCache>
                <c:formatCode>General</c:formatCode>
                <c:ptCount val="15"/>
                <c:pt idx="0">
                  <c:v>2.4098599999999983</c:v>
                </c:pt>
                <c:pt idx="1">
                  <c:v>2.5036900000000002</c:v>
                </c:pt>
                <c:pt idx="2">
                  <c:v>2.6847599999999998</c:v>
                </c:pt>
                <c:pt idx="3">
                  <c:v>2.6139899999999998</c:v>
                </c:pt>
                <c:pt idx="4">
                  <c:v>2.51498</c:v>
                </c:pt>
                <c:pt idx="5">
                  <c:v>2.7219000000000002</c:v>
                </c:pt>
                <c:pt idx="6">
                  <c:v>2.7822399999999998</c:v>
                </c:pt>
                <c:pt idx="7">
                  <c:v>2.7389999999999999</c:v>
                </c:pt>
                <c:pt idx="8">
                  <c:v>2.6267999999999998</c:v>
                </c:pt>
                <c:pt idx="9">
                  <c:v>2.7505600000000001</c:v>
                </c:pt>
                <c:pt idx="10">
                  <c:v>2.7840400000000001</c:v>
                </c:pt>
                <c:pt idx="11">
                  <c:v>2.77345</c:v>
                </c:pt>
                <c:pt idx="12">
                  <c:v>2.6439800000000013</c:v>
                </c:pt>
                <c:pt idx="13">
                  <c:v>2.68764</c:v>
                </c:pt>
                <c:pt idx="14">
                  <c:v>2.7326399999999986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E5E-4EDC-8CE5-E68ADFA770CE}"/>
            </c:ext>
          </c:extLst>
        </c:ser>
        <c:ser>
          <c:idx val="5"/>
          <c:order val="5"/>
          <c:tx>
            <c:strRef>
              <c:f>Sheet1!$H$135</c:f>
              <c:strCache>
                <c:ptCount val="1"/>
                <c:pt idx="0">
                  <c:v>Lung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Sheet1!$B$136:$B$150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Sheet1!$H$136:$H$150</c:f>
              <c:numCache>
                <c:formatCode>General</c:formatCode>
                <c:ptCount val="15"/>
                <c:pt idx="0">
                  <c:v>47.814799999999998</c:v>
                </c:pt>
                <c:pt idx="1">
                  <c:v>47.904399999999995</c:v>
                </c:pt>
                <c:pt idx="2">
                  <c:v>46.665500000000023</c:v>
                </c:pt>
                <c:pt idx="3">
                  <c:v>45.5045</c:v>
                </c:pt>
                <c:pt idx="4">
                  <c:v>46.3367</c:v>
                </c:pt>
                <c:pt idx="5">
                  <c:v>47.422800000000002</c:v>
                </c:pt>
                <c:pt idx="6">
                  <c:v>47.372100000000003</c:v>
                </c:pt>
                <c:pt idx="7">
                  <c:v>45.986699999999999</c:v>
                </c:pt>
                <c:pt idx="8">
                  <c:v>47.187599999999996</c:v>
                </c:pt>
                <c:pt idx="9">
                  <c:v>47.011299999999999</c:v>
                </c:pt>
                <c:pt idx="10">
                  <c:v>46.928300000000021</c:v>
                </c:pt>
                <c:pt idx="11">
                  <c:v>44.972000000000001</c:v>
                </c:pt>
                <c:pt idx="12">
                  <c:v>45.560900000000011</c:v>
                </c:pt>
                <c:pt idx="13">
                  <c:v>47.410299999999999</c:v>
                </c:pt>
                <c:pt idx="14">
                  <c:v>46.8904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E5E-4EDC-8CE5-E68ADFA770CE}"/>
            </c:ext>
          </c:extLst>
        </c:ser>
        <c:ser>
          <c:idx val="6"/>
          <c:order val="6"/>
          <c:tx>
            <c:strRef>
              <c:f>Sheet1!$I$135</c:f>
              <c:strCache>
                <c:ptCount val="1"/>
                <c:pt idx="0">
                  <c:v>Prostate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Sheet1!$B$136:$B$150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Sheet1!$I$136:$I$150</c:f>
              <c:numCache>
                <c:formatCode>General</c:formatCode>
                <c:ptCount val="15"/>
                <c:pt idx="0">
                  <c:v>3.7854999999999999</c:v>
                </c:pt>
                <c:pt idx="1">
                  <c:v>4.0090000000000003</c:v>
                </c:pt>
                <c:pt idx="2">
                  <c:v>4.8112000000000004</c:v>
                </c:pt>
                <c:pt idx="3">
                  <c:v>5.4120999999999997</c:v>
                </c:pt>
                <c:pt idx="4">
                  <c:v>6.0209999999999972</c:v>
                </c:pt>
                <c:pt idx="5">
                  <c:v>6.585</c:v>
                </c:pt>
                <c:pt idx="6">
                  <c:v>7.0778999999999996</c:v>
                </c:pt>
                <c:pt idx="7">
                  <c:v>7.2943999999999996</c:v>
                </c:pt>
                <c:pt idx="8">
                  <c:v>7.8113999999999999</c:v>
                </c:pt>
                <c:pt idx="9">
                  <c:v>8.3790000000000049</c:v>
                </c:pt>
                <c:pt idx="10">
                  <c:v>8.3532000000000028</c:v>
                </c:pt>
                <c:pt idx="11">
                  <c:v>8.6516000000000002</c:v>
                </c:pt>
                <c:pt idx="12">
                  <c:v>9.2488999999999972</c:v>
                </c:pt>
                <c:pt idx="13">
                  <c:v>9.8363000000000014</c:v>
                </c:pt>
                <c:pt idx="14">
                  <c:v>10.405500000000005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E5E-4EDC-8CE5-E68ADFA770CE}"/>
            </c:ext>
          </c:extLst>
        </c:ser>
        <c:ser>
          <c:idx val="7"/>
          <c:order val="7"/>
          <c:tx>
            <c:strRef>
              <c:f>Sheet1!$J$135</c:f>
              <c:strCache>
                <c:ptCount val="1"/>
                <c:pt idx="0">
                  <c:v>Bladder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Sheet1!$B$136:$B$150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Sheet1!$J$136:$J$150</c:f>
              <c:numCache>
                <c:formatCode>General</c:formatCode>
                <c:ptCount val="15"/>
                <c:pt idx="0">
                  <c:v>6.2212600000000027</c:v>
                </c:pt>
                <c:pt idx="1">
                  <c:v>6.3856000000000002</c:v>
                </c:pt>
                <c:pt idx="2">
                  <c:v>6.2684299999999995</c:v>
                </c:pt>
                <c:pt idx="3">
                  <c:v>7.0856700000000004</c:v>
                </c:pt>
                <c:pt idx="4">
                  <c:v>7.3424499999999995</c:v>
                </c:pt>
                <c:pt idx="5">
                  <c:v>7.3713199999999999</c:v>
                </c:pt>
                <c:pt idx="6">
                  <c:v>7.5235199999999978</c:v>
                </c:pt>
                <c:pt idx="7">
                  <c:v>7.4775999999999998</c:v>
                </c:pt>
                <c:pt idx="8">
                  <c:v>7.5993700000000004</c:v>
                </c:pt>
                <c:pt idx="9">
                  <c:v>7.3762800000000004</c:v>
                </c:pt>
                <c:pt idx="10">
                  <c:v>7.5839499999999997</c:v>
                </c:pt>
                <c:pt idx="11">
                  <c:v>7.4462500000000027</c:v>
                </c:pt>
                <c:pt idx="12">
                  <c:v>7.1262299999999996</c:v>
                </c:pt>
                <c:pt idx="13">
                  <c:v>7.0909399999999971</c:v>
                </c:pt>
                <c:pt idx="14">
                  <c:v>7.0468200000000003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E5E-4EDC-8CE5-E68ADFA770CE}"/>
            </c:ext>
          </c:extLst>
        </c:ser>
        <c:ser>
          <c:idx val="8"/>
          <c:order val="8"/>
          <c:tx>
            <c:strRef>
              <c:f>Sheet1!$K$135</c:f>
              <c:strCache>
                <c:ptCount val="1"/>
                <c:pt idx="0">
                  <c:v>Brain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Sheet1!$B$136:$B$150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Sheet1!$K$136:$K$150</c:f>
              <c:numCache>
                <c:formatCode>General</c:formatCode>
                <c:ptCount val="15"/>
                <c:pt idx="0">
                  <c:v>4.7454799999999997</c:v>
                </c:pt>
                <c:pt idx="1">
                  <c:v>4.7808299999999999</c:v>
                </c:pt>
                <c:pt idx="2">
                  <c:v>4.6311200000000001</c:v>
                </c:pt>
                <c:pt idx="3">
                  <c:v>4.6695199999999968</c:v>
                </c:pt>
                <c:pt idx="4">
                  <c:v>5.4163100000000002</c:v>
                </c:pt>
                <c:pt idx="5">
                  <c:v>5.3017700000000003</c:v>
                </c:pt>
                <c:pt idx="6">
                  <c:v>5.4288400000000001</c:v>
                </c:pt>
                <c:pt idx="7">
                  <c:v>5.4710300000000025</c:v>
                </c:pt>
                <c:pt idx="8">
                  <c:v>5.5500299999999996</c:v>
                </c:pt>
                <c:pt idx="9">
                  <c:v>5.2082100000000002</c:v>
                </c:pt>
                <c:pt idx="10">
                  <c:v>5.9525699999999997</c:v>
                </c:pt>
                <c:pt idx="11">
                  <c:v>5.7465000000000002</c:v>
                </c:pt>
                <c:pt idx="12">
                  <c:v>5.1416199999999996</c:v>
                </c:pt>
                <c:pt idx="13">
                  <c:v>5.8825199999999978</c:v>
                </c:pt>
                <c:pt idx="14">
                  <c:v>5.7878400000000001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E5E-4EDC-8CE5-E68ADFA770CE}"/>
            </c:ext>
          </c:extLst>
        </c:ser>
        <c:ser>
          <c:idx val="9"/>
          <c:order val="9"/>
          <c:tx>
            <c:strRef>
              <c:f>Sheet1!$L$135</c:f>
              <c:strCache>
                <c:ptCount val="1"/>
                <c:pt idx="0">
                  <c:v>Leukaemia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Sheet1!$B$136:$B$150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Sheet1!$L$136:$L$150</c:f>
              <c:numCache>
                <c:formatCode>General</c:formatCode>
                <c:ptCount val="15"/>
                <c:pt idx="0">
                  <c:v>4.7801299999999998</c:v>
                </c:pt>
                <c:pt idx="1">
                  <c:v>4.5090399999999997</c:v>
                </c:pt>
                <c:pt idx="2">
                  <c:v>4.8082599999999998</c:v>
                </c:pt>
                <c:pt idx="3">
                  <c:v>5.3038400000000001</c:v>
                </c:pt>
                <c:pt idx="4">
                  <c:v>5.3178799999999971</c:v>
                </c:pt>
                <c:pt idx="5">
                  <c:v>5.7681099999999974</c:v>
                </c:pt>
                <c:pt idx="6">
                  <c:v>5.7766800000000025</c:v>
                </c:pt>
                <c:pt idx="7">
                  <c:v>5.6220199999999956</c:v>
                </c:pt>
                <c:pt idx="8">
                  <c:v>5.99404</c:v>
                </c:pt>
                <c:pt idx="9">
                  <c:v>6.5448699999999995</c:v>
                </c:pt>
                <c:pt idx="10">
                  <c:v>6.0773999999999999</c:v>
                </c:pt>
                <c:pt idx="11">
                  <c:v>5.9126700000000003</c:v>
                </c:pt>
                <c:pt idx="12">
                  <c:v>5.75223</c:v>
                </c:pt>
                <c:pt idx="13">
                  <c:v>7.0684799999999974</c:v>
                </c:pt>
                <c:pt idx="14">
                  <c:v>6.1834799999999985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E5E-4EDC-8CE5-E68ADFA77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293632"/>
        <c:axId val="122312192"/>
      </c:lineChart>
      <c:catAx>
        <c:axId val="12229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Male ASR</a:t>
                </a:r>
                <a:endParaRPr lang="zh-CN" sz="1600" b="1"/>
              </a:p>
            </c:rich>
          </c:tx>
          <c:layout>
            <c:manualLayout>
              <c:xMode val="edge"/>
              <c:yMode val="edge"/>
              <c:x val="0.42620849080420364"/>
              <c:y val="2.563250249795406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312192"/>
        <c:crosses val="autoZero"/>
        <c:auto val="1"/>
        <c:lblAlgn val="ctr"/>
        <c:lblOffset val="100"/>
        <c:noMultiLvlLbl val="0"/>
      </c:catAx>
      <c:valAx>
        <c:axId val="122312192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 per  100 000 Population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1.7203116408867909E-2"/>
              <c:y val="0.22167171822463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2936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84514435695503"/>
          <c:y val="0.20684472740296508"/>
          <c:w val="0.25955661792276025"/>
          <c:h val="0.613812402777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300"/>
      </a:pPr>
      <a:endParaRPr lang="zh-CN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99854761237817"/>
          <c:y val="3.9426523297490988E-2"/>
          <c:w val="0.58849024306744269"/>
          <c:h val="0.75862124778875306"/>
        </c:manualLayout>
      </c:layout>
      <c:lineChart>
        <c:grouping val="standard"/>
        <c:varyColors val="0"/>
        <c:ser>
          <c:idx val="0"/>
          <c:order val="0"/>
          <c:tx>
            <c:strRef>
              <c:f>Sheet1!$C$157</c:f>
              <c:strCache>
                <c:ptCount val="1"/>
                <c:pt idx="0">
                  <c:v>Esophagus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Sheet1!$B$158:$B$172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Sheet1!$C$158:$C$172</c:f>
              <c:numCache>
                <c:formatCode>General</c:formatCode>
                <c:ptCount val="15"/>
                <c:pt idx="0">
                  <c:v>10.717099999999999</c:v>
                </c:pt>
                <c:pt idx="1">
                  <c:v>10.4953</c:v>
                </c:pt>
                <c:pt idx="2">
                  <c:v>10.180400000000002</c:v>
                </c:pt>
                <c:pt idx="3">
                  <c:v>8.3324000000000051</c:v>
                </c:pt>
                <c:pt idx="4">
                  <c:v>8.0326000000000004</c:v>
                </c:pt>
                <c:pt idx="5">
                  <c:v>7.3331</c:v>
                </c:pt>
                <c:pt idx="6">
                  <c:v>7.5747999999999998</c:v>
                </c:pt>
                <c:pt idx="7">
                  <c:v>7.3140999999999972</c:v>
                </c:pt>
                <c:pt idx="8">
                  <c:v>6.7688999999999995</c:v>
                </c:pt>
                <c:pt idx="9">
                  <c:v>6.4208999999999996</c:v>
                </c:pt>
                <c:pt idx="10">
                  <c:v>6.1953999999999985</c:v>
                </c:pt>
                <c:pt idx="11">
                  <c:v>5.6597</c:v>
                </c:pt>
                <c:pt idx="12">
                  <c:v>5.3056999999999999</c:v>
                </c:pt>
                <c:pt idx="13">
                  <c:v>4.9447000000000001</c:v>
                </c:pt>
                <c:pt idx="14">
                  <c:v>4.5614999999999997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92-4785-8669-C08222D04AA3}"/>
            </c:ext>
          </c:extLst>
        </c:ser>
        <c:ser>
          <c:idx val="1"/>
          <c:order val="1"/>
          <c:tx>
            <c:strRef>
              <c:f>Sheet1!$D$157</c:f>
              <c:strCache>
                <c:ptCount val="1"/>
                <c:pt idx="0">
                  <c:v>Stomach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Sheet1!$B$158:$B$172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Sheet1!$D$158:$D$172</c:f>
              <c:numCache>
                <c:formatCode>General</c:formatCode>
                <c:ptCount val="15"/>
                <c:pt idx="0">
                  <c:v>15.764299999999999</c:v>
                </c:pt>
                <c:pt idx="1">
                  <c:v>15.5641</c:v>
                </c:pt>
                <c:pt idx="2">
                  <c:v>15.162400000000005</c:v>
                </c:pt>
                <c:pt idx="3">
                  <c:v>13.92</c:v>
                </c:pt>
                <c:pt idx="4">
                  <c:v>13.621500000000001</c:v>
                </c:pt>
                <c:pt idx="5">
                  <c:v>13.5779</c:v>
                </c:pt>
                <c:pt idx="6">
                  <c:v>13.546100000000001</c:v>
                </c:pt>
                <c:pt idx="7">
                  <c:v>13.095500000000007</c:v>
                </c:pt>
                <c:pt idx="8">
                  <c:v>12.562400000000006</c:v>
                </c:pt>
                <c:pt idx="9">
                  <c:v>12.538399999999999</c:v>
                </c:pt>
                <c:pt idx="10">
                  <c:v>11.972900000000006</c:v>
                </c:pt>
                <c:pt idx="11">
                  <c:v>11.559100000000004</c:v>
                </c:pt>
                <c:pt idx="12">
                  <c:v>10.7814</c:v>
                </c:pt>
                <c:pt idx="13">
                  <c:v>11.048199999999998</c:v>
                </c:pt>
                <c:pt idx="14">
                  <c:v>10.784199999999998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92-4785-8669-C08222D04AA3}"/>
            </c:ext>
          </c:extLst>
        </c:ser>
        <c:ser>
          <c:idx val="2"/>
          <c:order val="2"/>
          <c:tx>
            <c:strRef>
              <c:f>Sheet1!$E$157</c:f>
              <c:strCache>
                <c:ptCount val="1"/>
                <c:pt idx="0">
                  <c:v>Colorectum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Sheet1!$B$158:$B$172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Sheet1!$E$158:$E$172</c:f>
              <c:numCache>
                <c:formatCode>General</c:formatCode>
                <c:ptCount val="15"/>
                <c:pt idx="0">
                  <c:v>15.159400000000005</c:v>
                </c:pt>
                <c:pt idx="1">
                  <c:v>15.726000000000001</c:v>
                </c:pt>
                <c:pt idx="2">
                  <c:v>15.556000000000004</c:v>
                </c:pt>
                <c:pt idx="3">
                  <c:v>16.433399999999985</c:v>
                </c:pt>
                <c:pt idx="4">
                  <c:v>17.027100000000001</c:v>
                </c:pt>
                <c:pt idx="5">
                  <c:v>17.670000000000005</c:v>
                </c:pt>
                <c:pt idx="6">
                  <c:v>18.111499999999999</c:v>
                </c:pt>
                <c:pt idx="7">
                  <c:v>18.192799999999981</c:v>
                </c:pt>
                <c:pt idx="8">
                  <c:v>18.0869</c:v>
                </c:pt>
                <c:pt idx="9">
                  <c:v>18.555900000000001</c:v>
                </c:pt>
                <c:pt idx="10">
                  <c:v>18.451799999999984</c:v>
                </c:pt>
                <c:pt idx="11">
                  <c:v>17.881499999999988</c:v>
                </c:pt>
                <c:pt idx="12">
                  <c:v>17.964499999999983</c:v>
                </c:pt>
                <c:pt idx="13">
                  <c:v>18.464699999999983</c:v>
                </c:pt>
                <c:pt idx="14">
                  <c:v>18.045199999999983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92-4785-8669-C08222D04AA3}"/>
            </c:ext>
          </c:extLst>
        </c:ser>
        <c:ser>
          <c:idx val="3"/>
          <c:order val="3"/>
          <c:tx>
            <c:strRef>
              <c:f>Sheet1!$F$157</c:f>
              <c:strCache>
                <c:ptCount val="1"/>
                <c:pt idx="0">
                  <c:v>Liver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Sheet1!$B$158:$B$172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Sheet1!$F$158:$F$172</c:f>
              <c:numCache>
                <c:formatCode>General</c:formatCode>
                <c:ptCount val="15"/>
                <c:pt idx="0">
                  <c:v>9.8675200000000007</c:v>
                </c:pt>
                <c:pt idx="1">
                  <c:v>9.6787799999999997</c:v>
                </c:pt>
                <c:pt idx="2">
                  <c:v>9.3420000000000005</c:v>
                </c:pt>
                <c:pt idx="3">
                  <c:v>8.7041400000000007</c:v>
                </c:pt>
                <c:pt idx="4">
                  <c:v>8.9694200000000048</c:v>
                </c:pt>
                <c:pt idx="5">
                  <c:v>9.0831600000000012</c:v>
                </c:pt>
                <c:pt idx="6">
                  <c:v>8.8796600000000048</c:v>
                </c:pt>
                <c:pt idx="7">
                  <c:v>8.4342499999999987</c:v>
                </c:pt>
                <c:pt idx="8">
                  <c:v>8.6602500000000013</c:v>
                </c:pt>
                <c:pt idx="9">
                  <c:v>8.3235600000000005</c:v>
                </c:pt>
                <c:pt idx="10">
                  <c:v>7.8683999999999985</c:v>
                </c:pt>
                <c:pt idx="11">
                  <c:v>7.4130500000000001</c:v>
                </c:pt>
                <c:pt idx="12">
                  <c:v>7.3000099999999986</c:v>
                </c:pt>
                <c:pt idx="13">
                  <c:v>7.2291499999999997</c:v>
                </c:pt>
                <c:pt idx="14">
                  <c:v>6.7295999999999996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92-4785-8669-C08222D04AA3}"/>
            </c:ext>
          </c:extLst>
        </c:ser>
        <c:ser>
          <c:idx val="4"/>
          <c:order val="4"/>
          <c:tx>
            <c:strRef>
              <c:f>Sheet1!$G$157</c:f>
              <c:strCache>
                <c:ptCount val="1"/>
                <c:pt idx="0">
                  <c:v>Pancreas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Sheet1!$B$158:$B$172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Sheet1!$G$158:$G$172</c:f>
              <c:numCache>
                <c:formatCode>General</c:formatCode>
                <c:ptCount val="15"/>
                <c:pt idx="0">
                  <c:v>2.9431099999999999</c:v>
                </c:pt>
                <c:pt idx="1">
                  <c:v>2.8867699999999985</c:v>
                </c:pt>
                <c:pt idx="2">
                  <c:v>2.69041</c:v>
                </c:pt>
                <c:pt idx="3">
                  <c:v>2.9433500000000001</c:v>
                </c:pt>
                <c:pt idx="4">
                  <c:v>2.7884899999999999</c:v>
                </c:pt>
                <c:pt idx="5">
                  <c:v>2.8522899999999982</c:v>
                </c:pt>
                <c:pt idx="6">
                  <c:v>3.3127399999999985</c:v>
                </c:pt>
                <c:pt idx="7">
                  <c:v>3.0074100000000001</c:v>
                </c:pt>
                <c:pt idx="8">
                  <c:v>2.9896599999999989</c:v>
                </c:pt>
                <c:pt idx="9">
                  <c:v>3.1031700000000013</c:v>
                </c:pt>
                <c:pt idx="10">
                  <c:v>3.0682100000000001</c:v>
                </c:pt>
                <c:pt idx="11">
                  <c:v>2.9100799999999984</c:v>
                </c:pt>
                <c:pt idx="12">
                  <c:v>2.80722</c:v>
                </c:pt>
                <c:pt idx="13">
                  <c:v>2.9004699999999985</c:v>
                </c:pt>
                <c:pt idx="14">
                  <c:v>2.8339300000000001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92-4785-8669-C08222D04AA3}"/>
            </c:ext>
          </c:extLst>
        </c:ser>
        <c:ser>
          <c:idx val="5"/>
          <c:order val="5"/>
          <c:tx>
            <c:strRef>
              <c:f>Sheet1!$H$157</c:f>
              <c:strCache>
                <c:ptCount val="1"/>
                <c:pt idx="0">
                  <c:v>Lung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Sheet1!$B$158:$B$172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Sheet1!$H$158:$H$172</c:f>
              <c:numCache>
                <c:formatCode>General</c:formatCode>
                <c:ptCount val="15"/>
                <c:pt idx="0">
                  <c:v>19.9316</c:v>
                </c:pt>
                <c:pt idx="1">
                  <c:v>19.497199999999989</c:v>
                </c:pt>
                <c:pt idx="2">
                  <c:v>19.1447</c:v>
                </c:pt>
                <c:pt idx="3">
                  <c:v>20.604900000000011</c:v>
                </c:pt>
                <c:pt idx="4">
                  <c:v>20.838699999999989</c:v>
                </c:pt>
                <c:pt idx="5">
                  <c:v>21.360600000000002</c:v>
                </c:pt>
                <c:pt idx="6">
                  <c:v>21.431100000000001</c:v>
                </c:pt>
                <c:pt idx="7">
                  <c:v>20.870200000000001</c:v>
                </c:pt>
                <c:pt idx="8">
                  <c:v>21.033999999999999</c:v>
                </c:pt>
                <c:pt idx="9">
                  <c:v>21.851500000000001</c:v>
                </c:pt>
                <c:pt idx="10">
                  <c:v>21.944199999999984</c:v>
                </c:pt>
                <c:pt idx="11">
                  <c:v>21.024899999999999</c:v>
                </c:pt>
                <c:pt idx="12">
                  <c:v>22.7898</c:v>
                </c:pt>
                <c:pt idx="13">
                  <c:v>23.700699999999983</c:v>
                </c:pt>
                <c:pt idx="14">
                  <c:v>25.077000000000005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92-4785-8669-C08222D04AA3}"/>
            </c:ext>
          </c:extLst>
        </c:ser>
        <c:ser>
          <c:idx val="6"/>
          <c:order val="6"/>
          <c:tx>
            <c:strRef>
              <c:f>Sheet1!$I$157</c:f>
              <c:strCache>
                <c:ptCount val="1"/>
                <c:pt idx="0">
                  <c:v>Breast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Sheet1!$B$158:$B$172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Sheet1!$I$158:$I$172</c:f>
              <c:numCache>
                <c:formatCode>General</c:formatCode>
                <c:ptCount val="15"/>
                <c:pt idx="0">
                  <c:v>24.248799999999978</c:v>
                </c:pt>
                <c:pt idx="1">
                  <c:v>25.421399999999981</c:v>
                </c:pt>
                <c:pt idx="2">
                  <c:v>24.487199999999984</c:v>
                </c:pt>
                <c:pt idx="3">
                  <c:v>27.858599999999988</c:v>
                </c:pt>
                <c:pt idx="4">
                  <c:v>29.562999999999985</c:v>
                </c:pt>
                <c:pt idx="5">
                  <c:v>31.101600000000001</c:v>
                </c:pt>
                <c:pt idx="6">
                  <c:v>31.9011</c:v>
                </c:pt>
                <c:pt idx="7">
                  <c:v>32.365100000000012</c:v>
                </c:pt>
                <c:pt idx="8">
                  <c:v>35.139200000000002</c:v>
                </c:pt>
                <c:pt idx="9">
                  <c:v>34.174000000000007</c:v>
                </c:pt>
                <c:pt idx="10">
                  <c:v>34.9908</c:v>
                </c:pt>
                <c:pt idx="11">
                  <c:v>35.497800000000005</c:v>
                </c:pt>
                <c:pt idx="12">
                  <c:v>36.303799999999995</c:v>
                </c:pt>
                <c:pt idx="13">
                  <c:v>37.148300000000013</c:v>
                </c:pt>
                <c:pt idx="14">
                  <c:v>38.040800000000004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592-4785-8669-C08222D04AA3}"/>
            </c:ext>
          </c:extLst>
        </c:ser>
        <c:ser>
          <c:idx val="7"/>
          <c:order val="7"/>
          <c:tx>
            <c:strRef>
              <c:f>Sheet1!$J$157</c:f>
              <c:strCache>
                <c:ptCount val="1"/>
                <c:pt idx="0">
                  <c:v>Cervix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Sheet1!$B$158:$B$172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Sheet1!$J$158:$J$172</c:f>
              <c:numCache>
                <c:formatCode>General</c:formatCode>
                <c:ptCount val="15"/>
                <c:pt idx="0">
                  <c:v>3.1040399999999999</c:v>
                </c:pt>
                <c:pt idx="1">
                  <c:v>2.9034800000000001</c:v>
                </c:pt>
                <c:pt idx="2">
                  <c:v>3.6952199999999986</c:v>
                </c:pt>
                <c:pt idx="3">
                  <c:v>3.9947300000000001</c:v>
                </c:pt>
                <c:pt idx="4">
                  <c:v>5.5710400000000027</c:v>
                </c:pt>
                <c:pt idx="5">
                  <c:v>6.0466400000000027</c:v>
                </c:pt>
                <c:pt idx="6">
                  <c:v>6.7109499999999995</c:v>
                </c:pt>
                <c:pt idx="7">
                  <c:v>7.4835399999999996</c:v>
                </c:pt>
                <c:pt idx="8">
                  <c:v>7.8955499999999974</c:v>
                </c:pt>
                <c:pt idx="9">
                  <c:v>8.8257300000000072</c:v>
                </c:pt>
                <c:pt idx="10">
                  <c:v>8.6725900000000067</c:v>
                </c:pt>
                <c:pt idx="11">
                  <c:v>8.8941500000000016</c:v>
                </c:pt>
                <c:pt idx="12">
                  <c:v>9.516960000000001</c:v>
                </c:pt>
                <c:pt idx="13">
                  <c:v>9.6633699999999987</c:v>
                </c:pt>
                <c:pt idx="14">
                  <c:v>9.6466900000000013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92-4785-8669-C08222D04AA3}"/>
            </c:ext>
          </c:extLst>
        </c:ser>
        <c:ser>
          <c:idx val="8"/>
          <c:order val="8"/>
          <c:tx>
            <c:strRef>
              <c:f>Sheet1!$K$157</c:f>
              <c:strCache>
                <c:ptCount val="1"/>
                <c:pt idx="0">
                  <c:v>Ovary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Sheet1!$B$158:$B$172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Sheet1!$K$158:$K$172</c:f>
              <c:numCache>
                <c:formatCode>General</c:formatCode>
                <c:ptCount val="15"/>
                <c:pt idx="0">
                  <c:v>4.7310700000000026</c:v>
                </c:pt>
                <c:pt idx="1">
                  <c:v>5.27475</c:v>
                </c:pt>
                <c:pt idx="2">
                  <c:v>5.1528999999999971</c:v>
                </c:pt>
                <c:pt idx="3">
                  <c:v>5.5149599999999968</c:v>
                </c:pt>
                <c:pt idx="4">
                  <c:v>5.9351200000000004</c:v>
                </c:pt>
                <c:pt idx="5">
                  <c:v>6.3688699999999985</c:v>
                </c:pt>
                <c:pt idx="6">
                  <c:v>6.6315999999999997</c:v>
                </c:pt>
                <c:pt idx="7">
                  <c:v>6.40245</c:v>
                </c:pt>
                <c:pt idx="8">
                  <c:v>6.99871</c:v>
                </c:pt>
                <c:pt idx="9">
                  <c:v>6.5196700000000014</c:v>
                </c:pt>
                <c:pt idx="10">
                  <c:v>7.0116800000000001</c:v>
                </c:pt>
                <c:pt idx="11">
                  <c:v>7.3124299999999973</c:v>
                </c:pt>
                <c:pt idx="12">
                  <c:v>7.4177200000000001</c:v>
                </c:pt>
                <c:pt idx="13">
                  <c:v>7.58263</c:v>
                </c:pt>
                <c:pt idx="14">
                  <c:v>8.2137900000000013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592-4785-8669-C08222D04AA3}"/>
            </c:ext>
          </c:extLst>
        </c:ser>
        <c:ser>
          <c:idx val="9"/>
          <c:order val="9"/>
          <c:tx>
            <c:strRef>
              <c:f>Sheet1!$L$157</c:f>
              <c:strCache>
                <c:ptCount val="1"/>
                <c:pt idx="0">
                  <c:v>Thyroid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Sheet1!$B$158:$B$172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Sheet1!$L$158:$L$172</c:f>
              <c:numCache>
                <c:formatCode>General</c:formatCode>
                <c:ptCount val="15"/>
                <c:pt idx="0">
                  <c:v>3.4203999999999999</c:v>
                </c:pt>
                <c:pt idx="1">
                  <c:v>3.2767999999999997</c:v>
                </c:pt>
                <c:pt idx="2">
                  <c:v>3.6332</c:v>
                </c:pt>
                <c:pt idx="3">
                  <c:v>3.6215999999999999</c:v>
                </c:pt>
                <c:pt idx="4">
                  <c:v>4.8104999999999976</c:v>
                </c:pt>
                <c:pt idx="5">
                  <c:v>5.9665999999999997</c:v>
                </c:pt>
                <c:pt idx="6">
                  <c:v>6.7719000000000014</c:v>
                </c:pt>
                <c:pt idx="7">
                  <c:v>7.2939999999999996</c:v>
                </c:pt>
                <c:pt idx="8">
                  <c:v>9.5300000000000011</c:v>
                </c:pt>
                <c:pt idx="9">
                  <c:v>10.8972</c:v>
                </c:pt>
                <c:pt idx="10">
                  <c:v>13.067500000000004</c:v>
                </c:pt>
                <c:pt idx="11">
                  <c:v>17.445199999999986</c:v>
                </c:pt>
                <c:pt idx="12">
                  <c:v>21.699300000000001</c:v>
                </c:pt>
                <c:pt idx="13">
                  <c:v>27.113099999999999</c:v>
                </c:pt>
                <c:pt idx="14">
                  <c:v>32.411599999999993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592-4785-8669-C08222D04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356096"/>
        <c:axId val="122358016"/>
      </c:lineChart>
      <c:catAx>
        <c:axId val="122356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Female ASR</a:t>
                </a:r>
                <a:endParaRPr lang="zh-CN" sz="1600" b="1"/>
              </a:p>
            </c:rich>
          </c:tx>
          <c:layout>
            <c:manualLayout>
              <c:xMode val="edge"/>
              <c:yMode val="edge"/>
              <c:x val="0.45431730433084844"/>
              <c:y val="2.412752796242077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358016"/>
        <c:crosses val="autoZero"/>
        <c:auto val="1"/>
        <c:lblAlgn val="ctr"/>
        <c:lblOffset val="100"/>
        <c:noMultiLvlLbl val="0"/>
      </c:catAx>
      <c:valAx>
        <c:axId val="122358016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 per  100 000 Population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1.7203116408867909E-2"/>
              <c:y val="0.22167171822463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3560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8628851949057"/>
          <c:y val="6.7672969086603502E-2"/>
          <c:w val="0.26275323223486002"/>
          <c:h val="0.71903982979724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/>
      </a:pPr>
      <a:endParaRPr lang="zh-CN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99854761237817"/>
          <c:y val="3.9426523297490988E-2"/>
          <c:w val="0.58849024306744269"/>
          <c:h val="0.73034077927501873"/>
        </c:manualLayout>
      </c:layout>
      <c:lineChart>
        <c:grouping val="standard"/>
        <c:varyColors val="0"/>
        <c:ser>
          <c:idx val="0"/>
          <c:order val="0"/>
          <c:tx>
            <c:strRef>
              <c:f>Sheet1!$C$201</c:f>
              <c:strCache>
                <c:ptCount val="1"/>
                <c:pt idx="0">
                  <c:v>Esophagus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Sheet1!$B$202:$B$216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Sheet1!$C$202:$C$216</c:f>
              <c:numCache>
                <c:formatCode>General</c:formatCode>
                <c:ptCount val="15"/>
                <c:pt idx="0">
                  <c:v>20.650300000000001</c:v>
                </c:pt>
                <c:pt idx="1">
                  <c:v>20.3416</c:v>
                </c:pt>
                <c:pt idx="2">
                  <c:v>20.5337</c:v>
                </c:pt>
                <c:pt idx="3">
                  <c:v>19.105</c:v>
                </c:pt>
                <c:pt idx="4">
                  <c:v>19.061699999999981</c:v>
                </c:pt>
                <c:pt idx="5">
                  <c:v>18.7469</c:v>
                </c:pt>
                <c:pt idx="6">
                  <c:v>18.804800000000011</c:v>
                </c:pt>
                <c:pt idx="7">
                  <c:v>19.320599999999985</c:v>
                </c:pt>
                <c:pt idx="8">
                  <c:v>19.445900000000002</c:v>
                </c:pt>
                <c:pt idx="9">
                  <c:v>19.8977</c:v>
                </c:pt>
                <c:pt idx="10">
                  <c:v>19.989099999999983</c:v>
                </c:pt>
                <c:pt idx="11">
                  <c:v>20.17090000000001</c:v>
                </c:pt>
                <c:pt idx="12">
                  <c:v>19.623999999999999</c:v>
                </c:pt>
                <c:pt idx="13">
                  <c:v>19.7468</c:v>
                </c:pt>
                <c:pt idx="14">
                  <c:v>19.403599999999983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4-4284-8469-F475A41F9472}"/>
            </c:ext>
          </c:extLst>
        </c:ser>
        <c:ser>
          <c:idx val="1"/>
          <c:order val="1"/>
          <c:tx>
            <c:strRef>
              <c:f>Sheet1!$D$201</c:f>
              <c:strCache>
                <c:ptCount val="1"/>
                <c:pt idx="0">
                  <c:v>Stomach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Sheet1!$B$202:$B$216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Sheet1!$D$202:$D$216</c:f>
              <c:numCache>
                <c:formatCode>General</c:formatCode>
                <c:ptCount val="15"/>
                <c:pt idx="0">
                  <c:v>32.165300000000023</c:v>
                </c:pt>
                <c:pt idx="1">
                  <c:v>31.290099999999985</c:v>
                </c:pt>
                <c:pt idx="2">
                  <c:v>29.645900000000001</c:v>
                </c:pt>
                <c:pt idx="3">
                  <c:v>27.724599999999985</c:v>
                </c:pt>
                <c:pt idx="4">
                  <c:v>29.805900000000001</c:v>
                </c:pt>
                <c:pt idx="5">
                  <c:v>29.575599999999984</c:v>
                </c:pt>
                <c:pt idx="6">
                  <c:v>30.198599999999985</c:v>
                </c:pt>
                <c:pt idx="7">
                  <c:v>29.739899999999999</c:v>
                </c:pt>
                <c:pt idx="8">
                  <c:v>30.495499999999986</c:v>
                </c:pt>
                <c:pt idx="9">
                  <c:v>31.189900000000005</c:v>
                </c:pt>
                <c:pt idx="10">
                  <c:v>31.982599999999977</c:v>
                </c:pt>
                <c:pt idx="11">
                  <c:v>32.835700000000003</c:v>
                </c:pt>
                <c:pt idx="12">
                  <c:v>32.072200000000002</c:v>
                </c:pt>
                <c:pt idx="13">
                  <c:v>32.702300000000022</c:v>
                </c:pt>
                <c:pt idx="14">
                  <c:v>31.761500000000002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D4-4284-8469-F475A41F9472}"/>
            </c:ext>
          </c:extLst>
        </c:ser>
        <c:ser>
          <c:idx val="2"/>
          <c:order val="2"/>
          <c:tx>
            <c:strRef>
              <c:f>Sheet1!$E$201</c:f>
              <c:strCache>
                <c:ptCount val="1"/>
                <c:pt idx="0">
                  <c:v>Colorectum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Sheet1!$B$202:$B$216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Sheet1!$E$202:$E$216</c:f>
              <c:numCache>
                <c:formatCode>General</c:formatCode>
                <c:ptCount val="15"/>
                <c:pt idx="0">
                  <c:v>12.7355</c:v>
                </c:pt>
                <c:pt idx="1">
                  <c:v>11.846</c:v>
                </c:pt>
                <c:pt idx="2">
                  <c:v>12.691800000000001</c:v>
                </c:pt>
                <c:pt idx="3">
                  <c:v>12.9451</c:v>
                </c:pt>
                <c:pt idx="4">
                  <c:v>13.665800000000004</c:v>
                </c:pt>
                <c:pt idx="5">
                  <c:v>15.323700000000002</c:v>
                </c:pt>
                <c:pt idx="6">
                  <c:v>15.708600000000001</c:v>
                </c:pt>
                <c:pt idx="7">
                  <c:v>17.218800000000005</c:v>
                </c:pt>
                <c:pt idx="8">
                  <c:v>17.2333</c:v>
                </c:pt>
                <c:pt idx="9">
                  <c:v>19.529699999999981</c:v>
                </c:pt>
                <c:pt idx="10">
                  <c:v>20.8003</c:v>
                </c:pt>
                <c:pt idx="11">
                  <c:v>22.098699999999983</c:v>
                </c:pt>
                <c:pt idx="12">
                  <c:v>22.120699999999989</c:v>
                </c:pt>
                <c:pt idx="13">
                  <c:v>22.9298</c:v>
                </c:pt>
                <c:pt idx="14">
                  <c:v>24.508400000000002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D4-4284-8469-F475A41F9472}"/>
            </c:ext>
          </c:extLst>
        </c:ser>
        <c:ser>
          <c:idx val="3"/>
          <c:order val="3"/>
          <c:tx>
            <c:strRef>
              <c:f>Sheet1!$F$201</c:f>
              <c:strCache>
                <c:ptCount val="1"/>
                <c:pt idx="0">
                  <c:v>Liver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Sheet1!$B$202:$B$216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Sheet1!$F$202:$F$216</c:f>
              <c:numCache>
                <c:formatCode>General</c:formatCode>
                <c:ptCount val="15"/>
                <c:pt idx="0">
                  <c:v>34.441499999999998</c:v>
                </c:pt>
                <c:pt idx="1">
                  <c:v>34.000300000000003</c:v>
                </c:pt>
                <c:pt idx="2">
                  <c:v>34.009100000000011</c:v>
                </c:pt>
                <c:pt idx="3">
                  <c:v>32.091800000000006</c:v>
                </c:pt>
                <c:pt idx="4">
                  <c:v>34.473800000000004</c:v>
                </c:pt>
                <c:pt idx="5">
                  <c:v>35.696700000000021</c:v>
                </c:pt>
                <c:pt idx="6">
                  <c:v>36.709400000000002</c:v>
                </c:pt>
                <c:pt idx="7">
                  <c:v>36.310299999999998</c:v>
                </c:pt>
                <c:pt idx="8">
                  <c:v>35.272400000000012</c:v>
                </c:pt>
                <c:pt idx="9">
                  <c:v>36.652000000000001</c:v>
                </c:pt>
                <c:pt idx="10">
                  <c:v>36.625800000000012</c:v>
                </c:pt>
                <c:pt idx="11">
                  <c:v>36.133600000000001</c:v>
                </c:pt>
                <c:pt idx="12">
                  <c:v>36.370599999999996</c:v>
                </c:pt>
                <c:pt idx="13">
                  <c:v>35.8459</c:v>
                </c:pt>
                <c:pt idx="14">
                  <c:v>34.471699999999998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D4-4284-8469-F475A41F9472}"/>
            </c:ext>
          </c:extLst>
        </c:ser>
        <c:ser>
          <c:idx val="4"/>
          <c:order val="4"/>
          <c:tx>
            <c:strRef>
              <c:f>Sheet1!$G$201</c:f>
              <c:strCache>
                <c:ptCount val="1"/>
                <c:pt idx="0">
                  <c:v>Pancreas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Sheet1!$B$202:$B$216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Sheet1!$G$202:$G$216</c:f>
              <c:numCache>
                <c:formatCode>General</c:formatCode>
                <c:ptCount val="15"/>
                <c:pt idx="0">
                  <c:v>2.3860099999999989</c:v>
                </c:pt>
                <c:pt idx="1">
                  <c:v>2.4230399999999999</c:v>
                </c:pt>
                <c:pt idx="2">
                  <c:v>2.67727</c:v>
                </c:pt>
                <c:pt idx="3">
                  <c:v>2.8402099999999986</c:v>
                </c:pt>
                <c:pt idx="4">
                  <c:v>2.7312599999999985</c:v>
                </c:pt>
                <c:pt idx="5">
                  <c:v>3.00745</c:v>
                </c:pt>
                <c:pt idx="6">
                  <c:v>3.0598699999999983</c:v>
                </c:pt>
                <c:pt idx="7">
                  <c:v>3.3907599999999989</c:v>
                </c:pt>
                <c:pt idx="8">
                  <c:v>3.5882299999999998</c:v>
                </c:pt>
                <c:pt idx="9">
                  <c:v>3.8039700000000001</c:v>
                </c:pt>
                <c:pt idx="10">
                  <c:v>3.95749</c:v>
                </c:pt>
                <c:pt idx="11">
                  <c:v>4.2171499999999975</c:v>
                </c:pt>
                <c:pt idx="12">
                  <c:v>3.9841299999999999</c:v>
                </c:pt>
                <c:pt idx="13">
                  <c:v>4.4631999999999996</c:v>
                </c:pt>
                <c:pt idx="14">
                  <c:v>4.4607900000000003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D4-4284-8469-F475A41F9472}"/>
            </c:ext>
          </c:extLst>
        </c:ser>
        <c:ser>
          <c:idx val="5"/>
          <c:order val="5"/>
          <c:tx>
            <c:strRef>
              <c:f>Sheet1!$H$201</c:f>
              <c:strCache>
                <c:ptCount val="1"/>
                <c:pt idx="0">
                  <c:v>Lung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Sheet1!$B$202:$B$216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Sheet1!$H$202:$H$216</c:f>
              <c:numCache>
                <c:formatCode>General</c:formatCode>
                <c:ptCount val="15"/>
                <c:pt idx="0">
                  <c:v>51.540200000000006</c:v>
                </c:pt>
                <c:pt idx="1">
                  <c:v>51.524000000000001</c:v>
                </c:pt>
                <c:pt idx="2">
                  <c:v>52.120700000000021</c:v>
                </c:pt>
                <c:pt idx="3">
                  <c:v>51.796100000000024</c:v>
                </c:pt>
                <c:pt idx="4">
                  <c:v>54.430100000000003</c:v>
                </c:pt>
                <c:pt idx="5">
                  <c:v>57.917599999999993</c:v>
                </c:pt>
                <c:pt idx="6">
                  <c:v>59.710700000000003</c:v>
                </c:pt>
                <c:pt idx="7">
                  <c:v>61.810599999999994</c:v>
                </c:pt>
                <c:pt idx="8">
                  <c:v>63.265900000000023</c:v>
                </c:pt>
                <c:pt idx="9">
                  <c:v>67.686699999999988</c:v>
                </c:pt>
                <c:pt idx="10">
                  <c:v>69.325499999999963</c:v>
                </c:pt>
                <c:pt idx="11">
                  <c:v>71.397000000000006</c:v>
                </c:pt>
                <c:pt idx="12">
                  <c:v>72.679299999999998</c:v>
                </c:pt>
                <c:pt idx="13">
                  <c:v>75.817300000000003</c:v>
                </c:pt>
                <c:pt idx="14">
                  <c:v>75.383899999999983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4D4-4284-8469-F475A41F9472}"/>
            </c:ext>
          </c:extLst>
        </c:ser>
        <c:ser>
          <c:idx val="6"/>
          <c:order val="6"/>
          <c:tx>
            <c:strRef>
              <c:f>Sheet1!$I$201</c:f>
              <c:strCache>
                <c:ptCount val="1"/>
                <c:pt idx="0">
                  <c:v>Prostate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Sheet1!$B$202:$B$216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Sheet1!$I$202:$I$216</c:f>
              <c:numCache>
                <c:formatCode>General</c:formatCode>
                <c:ptCount val="15"/>
                <c:pt idx="0">
                  <c:v>2.1907299999999998</c:v>
                </c:pt>
                <c:pt idx="1">
                  <c:v>2.3392799999999982</c:v>
                </c:pt>
                <c:pt idx="2">
                  <c:v>2.3626499999999973</c:v>
                </c:pt>
                <c:pt idx="3">
                  <c:v>2.8558499999999976</c:v>
                </c:pt>
                <c:pt idx="4">
                  <c:v>3.1071599999999999</c:v>
                </c:pt>
                <c:pt idx="5">
                  <c:v>3.8713399999999987</c:v>
                </c:pt>
                <c:pt idx="6">
                  <c:v>3.6100099999999986</c:v>
                </c:pt>
                <c:pt idx="7">
                  <c:v>4.365319999999997</c:v>
                </c:pt>
                <c:pt idx="8">
                  <c:v>4.6700400000000002</c:v>
                </c:pt>
                <c:pt idx="9">
                  <c:v>5.9764000000000026</c:v>
                </c:pt>
                <c:pt idx="10">
                  <c:v>6.5076700000000001</c:v>
                </c:pt>
                <c:pt idx="11">
                  <c:v>6.6537199999999972</c:v>
                </c:pt>
                <c:pt idx="12">
                  <c:v>7.264389999999997</c:v>
                </c:pt>
                <c:pt idx="13">
                  <c:v>7.8390899999999997</c:v>
                </c:pt>
                <c:pt idx="14">
                  <c:v>8.7400399999999987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4D4-4284-8469-F475A41F9472}"/>
            </c:ext>
          </c:extLst>
        </c:ser>
        <c:ser>
          <c:idx val="7"/>
          <c:order val="7"/>
          <c:tx>
            <c:strRef>
              <c:f>Sheet1!$J$201</c:f>
              <c:strCache>
                <c:ptCount val="1"/>
                <c:pt idx="0">
                  <c:v>Bladder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Sheet1!$B$202:$B$216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Sheet1!$J$202:$J$216</c:f>
              <c:numCache>
                <c:formatCode>General</c:formatCode>
                <c:ptCount val="15"/>
                <c:pt idx="0">
                  <c:v>3.38069</c:v>
                </c:pt>
                <c:pt idx="1">
                  <c:v>3.1529399999999987</c:v>
                </c:pt>
                <c:pt idx="2">
                  <c:v>3.2293500000000002</c:v>
                </c:pt>
                <c:pt idx="3">
                  <c:v>3.3561399999999986</c:v>
                </c:pt>
                <c:pt idx="4">
                  <c:v>3.7067100000000002</c:v>
                </c:pt>
                <c:pt idx="5">
                  <c:v>4.0376500000000002</c:v>
                </c:pt>
                <c:pt idx="6">
                  <c:v>3.99193</c:v>
                </c:pt>
                <c:pt idx="7">
                  <c:v>4.257539999999997</c:v>
                </c:pt>
                <c:pt idx="8">
                  <c:v>4.2515599999999996</c:v>
                </c:pt>
                <c:pt idx="9">
                  <c:v>4.9212199999999999</c:v>
                </c:pt>
                <c:pt idx="10">
                  <c:v>5.0645099999999967</c:v>
                </c:pt>
                <c:pt idx="11">
                  <c:v>5.4622099999999998</c:v>
                </c:pt>
                <c:pt idx="12">
                  <c:v>5.2191999999999998</c:v>
                </c:pt>
                <c:pt idx="13">
                  <c:v>5.4321200000000003</c:v>
                </c:pt>
                <c:pt idx="14">
                  <c:v>5.8223699999999985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4D4-4284-8469-F475A41F9472}"/>
            </c:ext>
          </c:extLst>
        </c:ser>
        <c:ser>
          <c:idx val="8"/>
          <c:order val="8"/>
          <c:tx>
            <c:strRef>
              <c:f>Sheet1!$K$201</c:f>
              <c:strCache>
                <c:ptCount val="1"/>
                <c:pt idx="0">
                  <c:v>Brain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Sheet1!$B$202:$B$216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Sheet1!$K$202:$K$216</c:f>
              <c:numCache>
                <c:formatCode>General</c:formatCode>
                <c:ptCount val="15"/>
                <c:pt idx="0">
                  <c:v>4.0580499999999997</c:v>
                </c:pt>
                <c:pt idx="1">
                  <c:v>3.9067799999999986</c:v>
                </c:pt>
                <c:pt idx="2">
                  <c:v>3.5202300000000002</c:v>
                </c:pt>
                <c:pt idx="3">
                  <c:v>3.60629</c:v>
                </c:pt>
                <c:pt idx="4">
                  <c:v>3.8113899999999985</c:v>
                </c:pt>
                <c:pt idx="5">
                  <c:v>3.9822099999999985</c:v>
                </c:pt>
                <c:pt idx="6">
                  <c:v>4.3602099999999995</c:v>
                </c:pt>
                <c:pt idx="7">
                  <c:v>4.2620299999999975</c:v>
                </c:pt>
                <c:pt idx="8">
                  <c:v>4.3272399999999971</c:v>
                </c:pt>
                <c:pt idx="9">
                  <c:v>4.3581599999999971</c:v>
                </c:pt>
                <c:pt idx="10">
                  <c:v>4.7686999999999999</c:v>
                </c:pt>
                <c:pt idx="11">
                  <c:v>4.9088500000000002</c:v>
                </c:pt>
                <c:pt idx="12">
                  <c:v>4.9801599999999997</c:v>
                </c:pt>
                <c:pt idx="13">
                  <c:v>5.0156099999999997</c:v>
                </c:pt>
                <c:pt idx="14">
                  <c:v>5.1912900000000004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4D4-4284-8469-F475A41F9472}"/>
            </c:ext>
          </c:extLst>
        </c:ser>
        <c:ser>
          <c:idx val="9"/>
          <c:order val="9"/>
          <c:tx>
            <c:strRef>
              <c:f>Sheet1!$L$201</c:f>
              <c:strCache>
                <c:ptCount val="1"/>
                <c:pt idx="0">
                  <c:v>Leukaemia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Sheet1!$B$202:$B$216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Sheet1!$L$202:$L$216</c:f>
              <c:numCache>
                <c:formatCode>General</c:formatCode>
                <c:ptCount val="15"/>
                <c:pt idx="0">
                  <c:v>3.7712399999999997</c:v>
                </c:pt>
                <c:pt idx="1">
                  <c:v>3.77515</c:v>
                </c:pt>
                <c:pt idx="2">
                  <c:v>3.77549</c:v>
                </c:pt>
                <c:pt idx="3">
                  <c:v>4.3515199999999972</c:v>
                </c:pt>
                <c:pt idx="4">
                  <c:v>4.0921299999999974</c:v>
                </c:pt>
                <c:pt idx="5">
                  <c:v>4.5134799999999995</c:v>
                </c:pt>
                <c:pt idx="6">
                  <c:v>4.5238799999999975</c:v>
                </c:pt>
                <c:pt idx="7">
                  <c:v>4.8638299999999974</c:v>
                </c:pt>
                <c:pt idx="8">
                  <c:v>4.6833900000000002</c:v>
                </c:pt>
                <c:pt idx="9">
                  <c:v>5.8567</c:v>
                </c:pt>
                <c:pt idx="10">
                  <c:v>5.62026</c:v>
                </c:pt>
                <c:pt idx="11">
                  <c:v>5.8459899999999969</c:v>
                </c:pt>
                <c:pt idx="12">
                  <c:v>5.8965099999999975</c:v>
                </c:pt>
                <c:pt idx="13">
                  <c:v>5.7609399999999971</c:v>
                </c:pt>
                <c:pt idx="14">
                  <c:v>5.9909499999999998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4D4-4284-8469-F475A41F9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656256"/>
        <c:axId val="122658176"/>
      </c:lineChart>
      <c:catAx>
        <c:axId val="1226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658176"/>
        <c:crosses val="autoZero"/>
        <c:auto val="1"/>
        <c:lblAlgn val="ctr"/>
        <c:lblOffset val="100"/>
        <c:noMultiLvlLbl val="0"/>
      </c:catAx>
      <c:valAx>
        <c:axId val="122658176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 per  100 000 Population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1.7203132323705773E-2"/>
              <c:y val="0.109544859904924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6562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03572470107901"/>
          <c:y val="8.8039567864607648E-2"/>
          <c:w val="0.25658039272868716"/>
          <c:h val="0.725828696056577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0.12949640287769795"/>
                  <c:y val="2.9695619896065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B1-44B4-9F44-9B73DD34CABF}"/>
                </c:ext>
              </c:extLst>
            </c:dLbl>
            <c:numFmt formatCode="#,##0.00%;[Black]#,##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表_res_3_6全国发病!$H$16:$H$25</c:f>
              <c:strCache>
                <c:ptCount val="10"/>
                <c:pt idx="0">
                  <c:v> Lung</c:v>
                </c:pt>
                <c:pt idx="1">
                  <c:v> Stomach</c:v>
                </c:pt>
                <c:pt idx="2">
                  <c:v> Liver</c:v>
                </c:pt>
                <c:pt idx="3">
                  <c:v> Colorectum</c:v>
                </c:pt>
                <c:pt idx="4">
                  <c:v> Esophagus</c:v>
                </c:pt>
                <c:pt idx="5">
                  <c:v> Prostate</c:v>
                </c:pt>
                <c:pt idx="6">
                  <c:v> Bladder</c:v>
                </c:pt>
                <c:pt idx="7">
                  <c:v> Pancreas</c:v>
                </c:pt>
                <c:pt idx="8">
                  <c:v> Lymphoma</c:v>
                </c:pt>
                <c:pt idx="9">
                  <c:v> Brain,CNS</c:v>
                </c:pt>
              </c:strCache>
            </c:strRef>
          </c:cat>
          <c:val>
            <c:numRef>
              <c:f>表_res_3_6全国发病!$I$16:$I$25</c:f>
              <c:numCache>
                <c:formatCode>0.00_);[Red]\(0.00\)</c:formatCode>
                <c:ptCount val="10"/>
                <c:pt idx="0">
                  <c:v>-0.24192107174171976</c:v>
                </c:pt>
                <c:pt idx="1">
                  <c:v>-0.1307672924630143</c:v>
                </c:pt>
                <c:pt idx="2">
                  <c:v>-0.12761615013905381</c:v>
                </c:pt>
                <c:pt idx="3">
                  <c:v>-0.1046199707480267</c:v>
                </c:pt>
                <c:pt idx="4">
                  <c:v>-8.2268617913997713E-2</c:v>
                </c:pt>
                <c:pt idx="5">
                  <c:v>-3.3489139298343164E-2</c:v>
                </c:pt>
                <c:pt idx="6">
                  <c:v>-2.8905152382696891E-2</c:v>
                </c:pt>
                <c:pt idx="7">
                  <c:v>-2.5102674798206947E-2</c:v>
                </c:pt>
                <c:pt idx="8">
                  <c:v>-2.4329068892767251E-2</c:v>
                </c:pt>
                <c:pt idx="9">
                  <c:v>-2.303337198263478E-2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B1-44B4-9F44-9B73DD34C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563944"/>
        <c:axId val="639564336"/>
      </c:barChart>
      <c:catAx>
        <c:axId val="6395639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639564336"/>
        <c:crosses val="autoZero"/>
        <c:auto val="1"/>
        <c:lblAlgn val="ctr"/>
        <c:lblOffset val="100"/>
        <c:noMultiLvlLbl val="0"/>
      </c:catAx>
      <c:valAx>
        <c:axId val="639564336"/>
        <c:scaling>
          <c:orientation val="minMax"/>
          <c:max val="0"/>
          <c:min val="-0.30000000000000032"/>
        </c:scaling>
        <c:delete val="0"/>
        <c:axPos val="t"/>
        <c:numFmt formatCode="General" sourceLinked="0"/>
        <c:majorTickMark val="none"/>
        <c:minorTickMark val="none"/>
        <c:tickLblPos val="none"/>
        <c:crossAx val="639563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zh-CN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99854761237817"/>
          <c:y val="3.9426523297490988E-2"/>
          <c:w val="0.58849024306744269"/>
          <c:h val="0.75959123069930845"/>
        </c:manualLayout>
      </c:layout>
      <c:lineChart>
        <c:grouping val="standard"/>
        <c:varyColors val="0"/>
        <c:ser>
          <c:idx val="0"/>
          <c:order val="0"/>
          <c:tx>
            <c:strRef>
              <c:f>Sheet1!$C$223</c:f>
              <c:strCache>
                <c:ptCount val="1"/>
                <c:pt idx="0">
                  <c:v>Esophagus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Sheet1!$B$224:$B$238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Sheet1!$C$224:$C$238</c:f>
              <c:numCache>
                <c:formatCode>General</c:formatCode>
                <c:ptCount val="15"/>
                <c:pt idx="0">
                  <c:v>11.357000000000006</c:v>
                </c:pt>
                <c:pt idx="1">
                  <c:v>10.990400000000005</c:v>
                </c:pt>
                <c:pt idx="2">
                  <c:v>10.9717</c:v>
                </c:pt>
                <c:pt idx="3">
                  <c:v>10.180900000000001</c:v>
                </c:pt>
                <c:pt idx="4">
                  <c:v>9.030899999999999</c:v>
                </c:pt>
                <c:pt idx="5">
                  <c:v>9.2778000000000009</c:v>
                </c:pt>
                <c:pt idx="6">
                  <c:v>9.2463999999999995</c:v>
                </c:pt>
                <c:pt idx="7">
                  <c:v>8.4737000000000027</c:v>
                </c:pt>
                <c:pt idx="8">
                  <c:v>8.44</c:v>
                </c:pt>
                <c:pt idx="9">
                  <c:v>8.5117000000000012</c:v>
                </c:pt>
                <c:pt idx="10">
                  <c:v>8.9457000000000004</c:v>
                </c:pt>
                <c:pt idx="11">
                  <c:v>8.184099999999999</c:v>
                </c:pt>
                <c:pt idx="12">
                  <c:v>8.0802000000000014</c:v>
                </c:pt>
                <c:pt idx="13">
                  <c:v>8.0046000000000035</c:v>
                </c:pt>
                <c:pt idx="14">
                  <c:v>7.5070999999999986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CB-4B45-BFDF-F51575B88365}"/>
            </c:ext>
          </c:extLst>
        </c:ser>
        <c:ser>
          <c:idx val="1"/>
          <c:order val="1"/>
          <c:tx>
            <c:strRef>
              <c:f>Sheet1!$D$223</c:f>
              <c:strCache>
                <c:ptCount val="1"/>
                <c:pt idx="0">
                  <c:v>Stomach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Sheet1!$B$224:$B$238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Sheet1!$D$224:$D$238</c:f>
              <c:numCache>
                <c:formatCode>General</c:formatCode>
                <c:ptCount val="15"/>
                <c:pt idx="0">
                  <c:v>17.4971</c:v>
                </c:pt>
                <c:pt idx="1">
                  <c:v>16.875699999999981</c:v>
                </c:pt>
                <c:pt idx="2">
                  <c:v>16.2591</c:v>
                </c:pt>
                <c:pt idx="3">
                  <c:v>15.2254</c:v>
                </c:pt>
                <c:pt idx="4">
                  <c:v>15.4247</c:v>
                </c:pt>
                <c:pt idx="5">
                  <c:v>15.576400000000005</c:v>
                </c:pt>
                <c:pt idx="6">
                  <c:v>15.775</c:v>
                </c:pt>
                <c:pt idx="7">
                  <c:v>15.795500000000002</c:v>
                </c:pt>
                <c:pt idx="8">
                  <c:v>15.7646</c:v>
                </c:pt>
                <c:pt idx="9">
                  <c:v>16.349900000000005</c:v>
                </c:pt>
                <c:pt idx="10">
                  <c:v>16.405799999999978</c:v>
                </c:pt>
                <c:pt idx="11">
                  <c:v>16.4358</c:v>
                </c:pt>
                <c:pt idx="12">
                  <c:v>16.066699999999983</c:v>
                </c:pt>
                <c:pt idx="13">
                  <c:v>15.8109</c:v>
                </c:pt>
                <c:pt idx="14">
                  <c:v>14.9709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CB-4B45-BFDF-F51575B88365}"/>
            </c:ext>
          </c:extLst>
        </c:ser>
        <c:ser>
          <c:idx val="2"/>
          <c:order val="2"/>
          <c:tx>
            <c:strRef>
              <c:f>Sheet1!$E$223</c:f>
              <c:strCache>
                <c:ptCount val="1"/>
                <c:pt idx="0">
                  <c:v>Colorectum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Sheet1!$B$224:$B$238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Sheet1!$E$224:$E$238</c:f>
              <c:numCache>
                <c:formatCode>General</c:formatCode>
                <c:ptCount val="15"/>
                <c:pt idx="0">
                  <c:v>11.161</c:v>
                </c:pt>
                <c:pt idx="1">
                  <c:v>11.065300000000002</c:v>
                </c:pt>
                <c:pt idx="2">
                  <c:v>11.6721</c:v>
                </c:pt>
                <c:pt idx="3">
                  <c:v>11.707199999999998</c:v>
                </c:pt>
                <c:pt idx="4">
                  <c:v>12.286800000000001</c:v>
                </c:pt>
                <c:pt idx="5">
                  <c:v>12.922800000000002</c:v>
                </c:pt>
                <c:pt idx="6">
                  <c:v>13.3466</c:v>
                </c:pt>
                <c:pt idx="7">
                  <c:v>13.8879</c:v>
                </c:pt>
                <c:pt idx="8">
                  <c:v>15.619</c:v>
                </c:pt>
                <c:pt idx="9">
                  <c:v>15.870800000000004</c:v>
                </c:pt>
                <c:pt idx="10">
                  <c:v>16.723800000000001</c:v>
                </c:pt>
                <c:pt idx="11">
                  <c:v>17.066800000000001</c:v>
                </c:pt>
                <c:pt idx="12">
                  <c:v>17.677399999999999</c:v>
                </c:pt>
                <c:pt idx="13">
                  <c:v>18.742199999999983</c:v>
                </c:pt>
                <c:pt idx="14">
                  <c:v>18.1523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CB-4B45-BFDF-F51575B88365}"/>
            </c:ext>
          </c:extLst>
        </c:ser>
        <c:ser>
          <c:idx val="3"/>
          <c:order val="3"/>
          <c:tx>
            <c:strRef>
              <c:f>Sheet1!$F$223</c:f>
              <c:strCache>
                <c:ptCount val="1"/>
                <c:pt idx="0">
                  <c:v>Liver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Sheet1!$B$224:$B$238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Sheet1!$F$224:$F$238</c:f>
              <c:numCache>
                <c:formatCode>General</c:formatCode>
                <c:ptCount val="15"/>
                <c:pt idx="0">
                  <c:v>12.678600000000001</c:v>
                </c:pt>
                <c:pt idx="1">
                  <c:v>13.0749</c:v>
                </c:pt>
                <c:pt idx="2">
                  <c:v>12.5151</c:v>
                </c:pt>
                <c:pt idx="3">
                  <c:v>12.405400000000006</c:v>
                </c:pt>
                <c:pt idx="4">
                  <c:v>12.8711</c:v>
                </c:pt>
                <c:pt idx="5">
                  <c:v>13.531099999999999</c:v>
                </c:pt>
                <c:pt idx="6">
                  <c:v>13.5007</c:v>
                </c:pt>
                <c:pt idx="7">
                  <c:v>13.298099999999998</c:v>
                </c:pt>
                <c:pt idx="8">
                  <c:v>13.511200000000001</c:v>
                </c:pt>
                <c:pt idx="9">
                  <c:v>13.389100000000004</c:v>
                </c:pt>
                <c:pt idx="10">
                  <c:v>13.752500000000005</c:v>
                </c:pt>
                <c:pt idx="11">
                  <c:v>13.375800000000005</c:v>
                </c:pt>
                <c:pt idx="12">
                  <c:v>13.130899999999999</c:v>
                </c:pt>
                <c:pt idx="13">
                  <c:v>13.078100000000001</c:v>
                </c:pt>
                <c:pt idx="14">
                  <c:v>12.9467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CB-4B45-BFDF-F51575B88365}"/>
            </c:ext>
          </c:extLst>
        </c:ser>
        <c:ser>
          <c:idx val="4"/>
          <c:order val="4"/>
          <c:tx>
            <c:strRef>
              <c:f>Sheet1!$G$223</c:f>
              <c:strCache>
                <c:ptCount val="1"/>
                <c:pt idx="0">
                  <c:v>Pancreas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Sheet1!$B$224:$B$238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Sheet1!$G$224:$G$238</c:f>
              <c:numCache>
                <c:formatCode>General</c:formatCode>
                <c:ptCount val="15"/>
                <c:pt idx="0">
                  <c:v>3.2818900000000002</c:v>
                </c:pt>
                <c:pt idx="1">
                  <c:v>3.6322699999999983</c:v>
                </c:pt>
                <c:pt idx="2">
                  <c:v>3.48366</c:v>
                </c:pt>
                <c:pt idx="3">
                  <c:v>3.6480199999999998</c:v>
                </c:pt>
                <c:pt idx="4">
                  <c:v>3.3884300000000001</c:v>
                </c:pt>
                <c:pt idx="5">
                  <c:v>3.6641800000000013</c:v>
                </c:pt>
                <c:pt idx="6">
                  <c:v>3.8900399999999986</c:v>
                </c:pt>
                <c:pt idx="7">
                  <c:v>4.4373100000000001</c:v>
                </c:pt>
                <c:pt idx="8">
                  <c:v>4.3474499999999985</c:v>
                </c:pt>
                <c:pt idx="9">
                  <c:v>4.7689099999999973</c:v>
                </c:pt>
                <c:pt idx="10">
                  <c:v>4.924909999999997</c:v>
                </c:pt>
                <c:pt idx="11">
                  <c:v>5.4035000000000002</c:v>
                </c:pt>
                <c:pt idx="12">
                  <c:v>5.19346</c:v>
                </c:pt>
                <c:pt idx="13">
                  <c:v>5.0954699999999997</c:v>
                </c:pt>
                <c:pt idx="14">
                  <c:v>5.4092800000000025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CB-4B45-BFDF-F51575B88365}"/>
            </c:ext>
          </c:extLst>
        </c:ser>
        <c:ser>
          <c:idx val="5"/>
          <c:order val="5"/>
          <c:tx>
            <c:strRef>
              <c:f>Sheet1!$H$223</c:f>
              <c:strCache>
                <c:ptCount val="1"/>
                <c:pt idx="0">
                  <c:v>Lung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Sheet1!$B$224:$B$238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Sheet1!$H$224:$H$238</c:f>
              <c:numCache>
                <c:formatCode>General</c:formatCode>
                <c:ptCount val="15"/>
                <c:pt idx="0">
                  <c:v>24.174700000000001</c:v>
                </c:pt>
                <c:pt idx="1">
                  <c:v>25.163699999999984</c:v>
                </c:pt>
                <c:pt idx="2">
                  <c:v>24.831900000000012</c:v>
                </c:pt>
                <c:pt idx="3">
                  <c:v>26.461699999999983</c:v>
                </c:pt>
                <c:pt idx="4">
                  <c:v>26.621300000000005</c:v>
                </c:pt>
                <c:pt idx="5">
                  <c:v>28.8584</c:v>
                </c:pt>
                <c:pt idx="6">
                  <c:v>28.668599999999984</c:v>
                </c:pt>
                <c:pt idx="7">
                  <c:v>30.098099999999985</c:v>
                </c:pt>
                <c:pt idx="8">
                  <c:v>29.676500000000001</c:v>
                </c:pt>
                <c:pt idx="9">
                  <c:v>32.523500000000013</c:v>
                </c:pt>
                <c:pt idx="10">
                  <c:v>33.479400000000005</c:v>
                </c:pt>
                <c:pt idx="11">
                  <c:v>33.732400000000013</c:v>
                </c:pt>
                <c:pt idx="12">
                  <c:v>36.019600000000004</c:v>
                </c:pt>
                <c:pt idx="13">
                  <c:v>36.197200000000002</c:v>
                </c:pt>
                <c:pt idx="14">
                  <c:v>35.260000000000012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CB-4B45-BFDF-F51575B88365}"/>
            </c:ext>
          </c:extLst>
        </c:ser>
        <c:ser>
          <c:idx val="6"/>
          <c:order val="6"/>
          <c:tx>
            <c:strRef>
              <c:f>Sheet1!$I$223</c:f>
              <c:strCache>
                <c:ptCount val="1"/>
                <c:pt idx="0">
                  <c:v>Breast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Sheet1!$B$224:$B$238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Sheet1!$I$224:$I$238</c:f>
              <c:numCache>
                <c:formatCode>General</c:formatCode>
                <c:ptCount val="15"/>
                <c:pt idx="0">
                  <c:v>8.6315999999999988</c:v>
                </c:pt>
                <c:pt idx="1">
                  <c:v>8.7249000000000017</c:v>
                </c:pt>
                <c:pt idx="2">
                  <c:v>8.8579000000000008</c:v>
                </c:pt>
                <c:pt idx="3">
                  <c:v>9.7533000000000012</c:v>
                </c:pt>
                <c:pt idx="4">
                  <c:v>9.8411999999999988</c:v>
                </c:pt>
                <c:pt idx="5">
                  <c:v>10.638099999999998</c:v>
                </c:pt>
                <c:pt idx="6">
                  <c:v>10.0123</c:v>
                </c:pt>
                <c:pt idx="7">
                  <c:v>10.192500000000004</c:v>
                </c:pt>
                <c:pt idx="8">
                  <c:v>11.544600000000001</c:v>
                </c:pt>
                <c:pt idx="9">
                  <c:v>12.3992</c:v>
                </c:pt>
                <c:pt idx="10">
                  <c:v>13.4072</c:v>
                </c:pt>
                <c:pt idx="11">
                  <c:v>13.4885</c:v>
                </c:pt>
                <c:pt idx="12">
                  <c:v>13.3317</c:v>
                </c:pt>
                <c:pt idx="13">
                  <c:v>14.0169</c:v>
                </c:pt>
                <c:pt idx="14">
                  <c:v>14.754200000000001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4CB-4B45-BFDF-F51575B88365}"/>
            </c:ext>
          </c:extLst>
        </c:ser>
        <c:ser>
          <c:idx val="7"/>
          <c:order val="7"/>
          <c:tx>
            <c:strRef>
              <c:f>Sheet1!$J$223</c:f>
              <c:strCache>
                <c:ptCount val="1"/>
                <c:pt idx="0">
                  <c:v>Cervix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Sheet1!$B$224:$B$238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Sheet1!$J$224:$J$238</c:f>
              <c:numCache>
                <c:formatCode>General</c:formatCode>
                <c:ptCount val="15"/>
                <c:pt idx="0">
                  <c:v>1.62514</c:v>
                </c:pt>
                <c:pt idx="1">
                  <c:v>1.5415299999999994</c:v>
                </c:pt>
                <c:pt idx="2">
                  <c:v>1.7914199999999998</c:v>
                </c:pt>
                <c:pt idx="3">
                  <c:v>1.8943700000000001</c:v>
                </c:pt>
                <c:pt idx="4">
                  <c:v>2.1116299999999986</c:v>
                </c:pt>
                <c:pt idx="5">
                  <c:v>2.21767</c:v>
                </c:pt>
                <c:pt idx="6">
                  <c:v>2.4236800000000001</c:v>
                </c:pt>
                <c:pt idx="7">
                  <c:v>2.3776199999999985</c:v>
                </c:pt>
                <c:pt idx="8">
                  <c:v>2.7404899999999999</c:v>
                </c:pt>
                <c:pt idx="9">
                  <c:v>3.1099600000000001</c:v>
                </c:pt>
                <c:pt idx="10">
                  <c:v>3.3938299999999986</c:v>
                </c:pt>
                <c:pt idx="11">
                  <c:v>3.3214199999999985</c:v>
                </c:pt>
                <c:pt idx="12">
                  <c:v>3.5738499999999989</c:v>
                </c:pt>
                <c:pt idx="13">
                  <c:v>3.9141699999999986</c:v>
                </c:pt>
                <c:pt idx="14">
                  <c:v>4.0352899999999998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4CB-4B45-BFDF-F51575B88365}"/>
            </c:ext>
          </c:extLst>
        </c:ser>
        <c:ser>
          <c:idx val="8"/>
          <c:order val="8"/>
          <c:tx>
            <c:strRef>
              <c:f>Sheet1!$K$223</c:f>
              <c:strCache>
                <c:ptCount val="1"/>
                <c:pt idx="0">
                  <c:v>Ovary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Sheet1!$B$224:$B$238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Sheet1!$K$224:$K$238</c:f>
              <c:numCache>
                <c:formatCode>General</c:formatCode>
                <c:ptCount val="15"/>
                <c:pt idx="0">
                  <c:v>2.1879300000000015</c:v>
                </c:pt>
                <c:pt idx="1">
                  <c:v>2.1968399999999986</c:v>
                </c:pt>
                <c:pt idx="2">
                  <c:v>2.4174799999999985</c:v>
                </c:pt>
                <c:pt idx="3">
                  <c:v>2.2949000000000002</c:v>
                </c:pt>
                <c:pt idx="4">
                  <c:v>2.6911</c:v>
                </c:pt>
                <c:pt idx="5">
                  <c:v>3.0415100000000002</c:v>
                </c:pt>
                <c:pt idx="6">
                  <c:v>2.6945399999999999</c:v>
                </c:pt>
                <c:pt idx="7">
                  <c:v>2.8061499999999988</c:v>
                </c:pt>
                <c:pt idx="8">
                  <c:v>2.7632500000000002</c:v>
                </c:pt>
                <c:pt idx="9">
                  <c:v>2.6941000000000002</c:v>
                </c:pt>
                <c:pt idx="10">
                  <c:v>2.9531299999999998</c:v>
                </c:pt>
                <c:pt idx="11">
                  <c:v>3.1997399999999998</c:v>
                </c:pt>
                <c:pt idx="12">
                  <c:v>2.91798</c:v>
                </c:pt>
                <c:pt idx="13">
                  <c:v>3.0546399999999987</c:v>
                </c:pt>
                <c:pt idx="14">
                  <c:v>3.0210499999999985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4CB-4B45-BFDF-F51575B88365}"/>
            </c:ext>
          </c:extLst>
        </c:ser>
        <c:ser>
          <c:idx val="9"/>
          <c:order val="9"/>
          <c:tx>
            <c:strRef>
              <c:f>Sheet1!$L$223</c:f>
              <c:strCache>
                <c:ptCount val="1"/>
                <c:pt idx="0">
                  <c:v>Thyroid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Sheet1!$B$224:$B$238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Sheet1!$L$224:$L$238</c:f>
              <c:numCache>
                <c:formatCode>General</c:formatCode>
                <c:ptCount val="15"/>
                <c:pt idx="0">
                  <c:v>0.56279000000000035</c:v>
                </c:pt>
                <c:pt idx="1">
                  <c:v>0.44311</c:v>
                </c:pt>
                <c:pt idx="2">
                  <c:v>0.57028000000000001</c:v>
                </c:pt>
                <c:pt idx="3">
                  <c:v>0.57372000000000034</c:v>
                </c:pt>
                <c:pt idx="4">
                  <c:v>0.56965000000000032</c:v>
                </c:pt>
                <c:pt idx="5">
                  <c:v>0.65620000000000034</c:v>
                </c:pt>
                <c:pt idx="6">
                  <c:v>0.57906999999999997</c:v>
                </c:pt>
                <c:pt idx="7">
                  <c:v>0.59900999999999971</c:v>
                </c:pt>
                <c:pt idx="8">
                  <c:v>0.68285000000000029</c:v>
                </c:pt>
                <c:pt idx="9">
                  <c:v>0.84982000000000035</c:v>
                </c:pt>
                <c:pt idx="10">
                  <c:v>0.85414000000000034</c:v>
                </c:pt>
                <c:pt idx="11">
                  <c:v>0.92837000000000003</c:v>
                </c:pt>
                <c:pt idx="12">
                  <c:v>0.93696999999999997</c:v>
                </c:pt>
                <c:pt idx="13">
                  <c:v>0.88597999999999999</c:v>
                </c:pt>
                <c:pt idx="14">
                  <c:v>0.95355999999999996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4CB-4B45-BFDF-F51575B88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730752"/>
        <c:axId val="122487168"/>
      </c:lineChart>
      <c:catAx>
        <c:axId val="12273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487168"/>
        <c:crossesAt val="0.1"/>
        <c:auto val="1"/>
        <c:lblAlgn val="ctr"/>
        <c:lblOffset val="100"/>
        <c:noMultiLvlLbl val="0"/>
      </c:catAx>
      <c:valAx>
        <c:axId val="122487168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 per  100 000 Population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1.4366096441290598E-2"/>
              <c:y val="7.05442580058715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7307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8628851949057"/>
          <c:y val="0.13216719855028308"/>
          <c:w val="0.26275323223486002"/>
          <c:h val="0.69188436475990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/>
      </a:pPr>
      <a:endParaRPr lang="zh-CN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99854761237817"/>
          <c:y val="3.9426523297490988E-2"/>
          <c:w val="0.58849024306744269"/>
          <c:h val="0.7523645323806013"/>
        </c:manualLayout>
      </c:layout>
      <c:lineChart>
        <c:grouping val="standard"/>
        <c:varyColors val="0"/>
        <c:ser>
          <c:idx val="0"/>
          <c:order val="0"/>
          <c:tx>
            <c:strRef>
              <c:f>Sheet1!$C$267</c:f>
              <c:strCache>
                <c:ptCount val="1"/>
                <c:pt idx="0">
                  <c:v>Esophagus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Sheet1!$B$268:$B$282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Sheet1!$C$268:$C$282</c:f>
              <c:numCache>
                <c:formatCode>General</c:formatCode>
                <c:ptCount val="15"/>
                <c:pt idx="0">
                  <c:v>17.689</c:v>
                </c:pt>
                <c:pt idx="1">
                  <c:v>16.9191</c:v>
                </c:pt>
                <c:pt idx="2">
                  <c:v>16.846299999999989</c:v>
                </c:pt>
                <c:pt idx="3">
                  <c:v>14.3901</c:v>
                </c:pt>
                <c:pt idx="4">
                  <c:v>13.966200000000002</c:v>
                </c:pt>
                <c:pt idx="5">
                  <c:v>13.373400000000006</c:v>
                </c:pt>
                <c:pt idx="6">
                  <c:v>13.4099</c:v>
                </c:pt>
                <c:pt idx="7">
                  <c:v>13.2614</c:v>
                </c:pt>
                <c:pt idx="8">
                  <c:v>12.6305</c:v>
                </c:pt>
                <c:pt idx="9">
                  <c:v>12.383500000000005</c:v>
                </c:pt>
                <c:pt idx="10">
                  <c:v>11.881500000000004</c:v>
                </c:pt>
                <c:pt idx="11">
                  <c:v>11.422600000000006</c:v>
                </c:pt>
                <c:pt idx="12">
                  <c:v>10.8474</c:v>
                </c:pt>
                <c:pt idx="13">
                  <c:v>10.556400000000005</c:v>
                </c:pt>
                <c:pt idx="14">
                  <c:v>10.1577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92-4C47-B304-6BA7870C97E4}"/>
            </c:ext>
          </c:extLst>
        </c:ser>
        <c:ser>
          <c:idx val="1"/>
          <c:order val="1"/>
          <c:tx>
            <c:strRef>
              <c:f>Sheet1!$D$267</c:f>
              <c:strCache>
                <c:ptCount val="1"/>
                <c:pt idx="0">
                  <c:v>Stomach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Sheet1!$B$268:$B$282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Sheet1!$D$268:$D$282</c:f>
              <c:numCache>
                <c:formatCode>General</c:formatCode>
                <c:ptCount val="15"/>
                <c:pt idx="0">
                  <c:v>27.023700000000002</c:v>
                </c:pt>
                <c:pt idx="1">
                  <c:v>25.575900000000001</c:v>
                </c:pt>
                <c:pt idx="2">
                  <c:v>23.8752</c:v>
                </c:pt>
                <c:pt idx="3">
                  <c:v>20.526700000000002</c:v>
                </c:pt>
                <c:pt idx="4">
                  <c:v>21.558</c:v>
                </c:pt>
                <c:pt idx="5">
                  <c:v>20.6587</c:v>
                </c:pt>
                <c:pt idx="6">
                  <c:v>21.0396</c:v>
                </c:pt>
                <c:pt idx="7">
                  <c:v>19.817100000000011</c:v>
                </c:pt>
                <c:pt idx="8">
                  <c:v>19.277899999999999</c:v>
                </c:pt>
                <c:pt idx="9">
                  <c:v>18.953600000000002</c:v>
                </c:pt>
                <c:pt idx="10">
                  <c:v>18.4101</c:v>
                </c:pt>
                <c:pt idx="11">
                  <c:v>18.080199999999984</c:v>
                </c:pt>
                <c:pt idx="12">
                  <c:v>17.172799999999985</c:v>
                </c:pt>
                <c:pt idx="13">
                  <c:v>16.8583</c:v>
                </c:pt>
                <c:pt idx="14">
                  <c:v>15.976700000000006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92-4C47-B304-6BA7870C97E4}"/>
            </c:ext>
          </c:extLst>
        </c:ser>
        <c:ser>
          <c:idx val="2"/>
          <c:order val="2"/>
          <c:tx>
            <c:strRef>
              <c:f>Sheet1!$E$267</c:f>
              <c:strCache>
                <c:ptCount val="1"/>
                <c:pt idx="0">
                  <c:v>Colorectum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Sheet1!$B$268:$B$282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Sheet1!$E$268:$E$282</c:f>
              <c:numCache>
                <c:formatCode>General</c:formatCode>
                <c:ptCount val="15"/>
                <c:pt idx="0">
                  <c:v>10.687800000000001</c:v>
                </c:pt>
                <c:pt idx="1">
                  <c:v>9.664299999999999</c:v>
                </c:pt>
                <c:pt idx="2">
                  <c:v>10.082100000000002</c:v>
                </c:pt>
                <c:pt idx="3">
                  <c:v>9.5659000000000027</c:v>
                </c:pt>
                <c:pt idx="4">
                  <c:v>9.7669000000000015</c:v>
                </c:pt>
                <c:pt idx="5">
                  <c:v>10.502500000000005</c:v>
                </c:pt>
                <c:pt idx="6">
                  <c:v>10.718899999999998</c:v>
                </c:pt>
                <c:pt idx="7">
                  <c:v>11.1435</c:v>
                </c:pt>
                <c:pt idx="8">
                  <c:v>10.574200000000001</c:v>
                </c:pt>
                <c:pt idx="9">
                  <c:v>11.5009</c:v>
                </c:pt>
                <c:pt idx="10">
                  <c:v>11.508100000000001</c:v>
                </c:pt>
                <c:pt idx="11">
                  <c:v>11.6214</c:v>
                </c:pt>
                <c:pt idx="12">
                  <c:v>11.169700000000002</c:v>
                </c:pt>
                <c:pt idx="13">
                  <c:v>11.431800000000001</c:v>
                </c:pt>
                <c:pt idx="14">
                  <c:v>11.877000000000002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92-4C47-B304-6BA7870C97E4}"/>
            </c:ext>
          </c:extLst>
        </c:ser>
        <c:ser>
          <c:idx val="3"/>
          <c:order val="3"/>
          <c:tx>
            <c:strRef>
              <c:f>Sheet1!$F$267</c:f>
              <c:strCache>
                <c:ptCount val="1"/>
                <c:pt idx="0">
                  <c:v>Liver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Sheet1!$B$268:$B$282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Sheet1!$F$268:$F$282</c:f>
              <c:numCache>
                <c:formatCode>General</c:formatCode>
                <c:ptCount val="15"/>
                <c:pt idx="0">
                  <c:v>28.729399999999981</c:v>
                </c:pt>
                <c:pt idx="1">
                  <c:v>27.766699999999982</c:v>
                </c:pt>
                <c:pt idx="2">
                  <c:v>27.190999999999999</c:v>
                </c:pt>
                <c:pt idx="3">
                  <c:v>23.920299999999983</c:v>
                </c:pt>
                <c:pt idx="4">
                  <c:v>25.2849</c:v>
                </c:pt>
                <c:pt idx="5">
                  <c:v>25.577300000000001</c:v>
                </c:pt>
                <c:pt idx="6">
                  <c:v>26.259399999999989</c:v>
                </c:pt>
                <c:pt idx="7">
                  <c:v>25.209800000000001</c:v>
                </c:pt>
                <c:pt idx="8">
                  <c:v>23.37</c:v>
                </c:pt>
                <c:pt idx="9">
                  <c:v>23.2117</c:v>
                </c:pt>
                <c:pt idx="10">
                  <c:v>22.568199999999983</c:v>
                </c:pt>
                <c:pt idx="11">
                  <c:v>21.2593</c:v>
                </c:pt>
                <c:pt idx="12">
                  <c:v>20.860900000000001</c:v>
                </c:pt>
                <c:pt idx="13">
                  <c:v>20.236799999999985</c:v>
                </c:pt>
                <c:pt idx="14">
                  <c:v>18.942799999999973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92-4C47-B304-6BA7870C97E4}"/>
            </c:ext>
          </c:extLst>
        </c:ser>
        <c:ser>
          <c:idx val="4"/>
          <c:order val="4"/>
          <c:tx>
            <c:strRef>
              <c:f>Sheet1!$G$267</c:f>
              <c:strCache>
                <c:ptCount val="1"/>
                <c:pt idx="0">
                  <c:v>Pancreas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Sheet1!$B$268:$B$282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Sheet1!$G$268:$G$282</c:f>
              <c:numCache>
                <c:formatCode>General</c:formatCode>
                <c:ptCount val="15"/>
                <c:pt idx="0">
                  <c:v>2.0326999999999988</c:v>
                </c:pt>
                <c:pt idx="1">
                  <c:v>2.0779999999999998</c:v>
                </c:pt>
                <c:pt idx="2">
                  <c:v>2.1665899999999998</c:v>
                </c:pt>
                <c:pt idx="3">
                  <c:v>2.0351300000000001</c:v>
                </c:pt>
                <c:pt idx="4">
                  <c:v>1.92764</c:v>
                </c:pt>
                <c:pt idx="5">
                  <c:v>2.04542</c:v>
                </c:pt>
                <c:pt idx="6">
                  <c:v>2.0801099999999999</c:v>
                </c:pt>
                <c:pt idx="7">
                  <c:v>2.1974800000000001</c:v>
                </c:pt>
                <c:pt idx="8">
                  <c:v>2.17299</c:v>
                </c:pt>
                <c:pt idx="9">
                  <c:v>2.2148099999999986</c:v>
                </c:pt>
                <c:pt idx="10">
                  <c:v>2.2056399999999998</c:v>
                </c:pt>
                <c:pt idx="11">
                  <c:v>2.2200299999999999</c:v>
                </c:pt>
                <c:pt idx="12">
                  <c:v>2.0047199999999998</c:v>
                </c:pt>
                <c:pt idx="13">
                  <c:v>2.2410600000000001</c:v>
                </c:pt>
                <c:pt idx="14">
                  <c:v>2.1430899999999999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92-4C47-B304-6BA7870C97E4}"/>
            </c:ext>
          </c:extLst>
        </c:ser>
        <c:ser>
          <c:idx val="5"/>
          <c:order val="5"/>
          <c:tx>
            <c:strRef>
              <c:f>Sheet1!$H$267</c:f>
              <c:strCache>
                <c:ptCount val="1"/>
                <c:pt idx="0">
                  <c:v>Lung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Sheet1!$B$268:$B$282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Sheet1!$H$268:$H$282</c:f>
              <c:numCache>
                <c:formatCode>General</c:formatCode>
                <c:ptCount val="15"/>
                <c:pt idx="0">
                  <c:v>43.191800000000001</c:v>
                </c:pt>
                <c:pt idx="1">
                  <c:v>42.024300000000011</c:v>
                </c:pt>
                <c:pt idx="2">
                  <c:v>41.3673</c:v>
                </c:pt>
                <c:pt idx="3">
                  <c:v>37.9938</c:v>
                </c:pt>
                <c:pt idx="4">
                  <c:v>38.9452</c:v>
                </c:pt>
                <c:pt idx="5">
                  <c:v>40.104200000000006</c:v>
                </c:pt>
                <c:pt idx="6">
                  <c:v>41.146500000000003</c:v>
                </c:pt>
                <c:pt idx="7">
                  <c:v>40.715900000000012</c:v>
                </c:pt>
                <c:pt idx="8">
                  <c:v>39.389699999999998</c:v>
                </c:pt>
                <c:pt idx="9">
                  <c:v>40.426000000000002</c:v>
                </c:pt>
                <c:pt idx="10">
                  <c:v>39.370999999999995</c:v>
                </c:pt>
                <c:pt idx="11">
                  <c:v>38.554499999999997</c:v>
                </c:pt>
                <c:pt idx="12">
                  <c:v>38.365400000000001</c:v>
                </c:pt>
                <c:pt idx="13">
                  <c:v>39.049200000000006</c:v>
                </c:pt>
                <c:pt idx="14">
                  <c:v>37.708800000000011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792-4C47-B304-6BA7870C97E4}"/>
            </c:ext>
          </c:extLst>
        </c:ser>
        <c:ser>
          <c:idx val="6"/>
          <c:order val="6"/>
          <c:tx>
            <c:strRef>
              <c:f>Sheet1!$I$267</c:f>
              <c:strCache>
                <c:ptCount val="1"/>
                <c:pt idx="0">
                  <c:v>Prostate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Sheet1!$B$268:$B$282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Sheet1!$I$268:$I$282</c:f>
              <c:numCache>
                <c:formatCode>General</c:formatCode>
                <c:ptCount val="15"/>
                <c:pt idx="0">
                  <c:v>1.9086500000000006</c:v>
                </c:pt>
                <c:pt idx="1">
                  <c:v>1.9969100000000006</c:v>
                </c:pt>
                <c:pt idx="2">
                  <c:v>1.8633500000000001</c:v>
                </c:pt>
                <c:pt idx="3">
                  <c:v>2.0791499999999985</c:v>
                </c:pt>
                <c:pt idx="4">
                  <c:v>2.1845300000000014</c:v>
                </c:pt>
                <c:pt idx="5">
                  <c:v>2.5889300000000013</c:v>
                </c:pt>
                <c:pt idx="6">
                  <c:v>2.3904299999999985</c:v>
                </c:pt>
                <c:pt idx="7">
                  <c:v>2.75014</c:v>
                </c:pt>
                <c:pt idx="8">
                  <c:v>2.6444800000000002</c:v>
                </c:pt>
                <c:pt idx="9">
                  <c:v>3.1501600000000001</c:v>
                </c:pt>
                <c:pt idx="10">
                  <c:v>3.2499699999999998</c:v>
                </c:pt>
                <c:pt idx="11">
                  <c:v>3.1043799999999999</c:v>
                </c:pt>
                <c:pt idx="12">
                  <c:v>3.2337300000000013</c:v>
                </c:pt>
                <c:pt idx="13">
                  <c:v>3.3604699999999985</c:v>
                </c:pt>
                <c:pt idx="14">
                  <c:v>3.5512399999999986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792-4C47-B304-6BA7870C97E4}"/>
            </c:ext>
          </c:extLst>
        </c:ser>
        <c:ser>
          <c:idx val="7"/>
          <c:order val="7"/>
          <c:tx>
            <c:strRef>
              <c:f>Sheet1!$J$267</c:f>
              <c:strCache>
                <c:ptCount val="1"/>
                <c:pt idx="0">
                  <c:v>Bladder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Sheet1!$B$268:$B$282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Sheet1!$J$268:$J$282</c:f>
              <c:numCache>
                <c:formatCode>General</c:formatCode>
                <c:ptCount val="15"/>
                <c:pt idx="0">
                  <c:v>2.9150099999999983</c:v>
                </c:pt>
                <c:pt idx="1">
                  <c:v>2.6673499999999999</c:v>
                </c:pt>
                <c:pt idx="2">
                  <c:v>2.5784699999999985</c:v>
                </c:pt>
                <c:pt idx="3">
                  <c:v>2.5299800000000001</c:v>
                </c:pt>
                <c:pt idx="4">
                  <c:v>2.5996599999999983</c:v>
                </c:pt>
                <c:pt idx="5">
                  <c:v>2.7926099999999985</c:v>
                </c:pt>
                <c:pt idx="6">
                  <c:v>2.7035000000000013</c:v>
                </c:pt>
                <c:pt idx="7">
                  <c:v>2.6740200000000001</c:v>
                </c:pt>
                <c:pt idx="8">
                  <c:v>2.4773200000000002</c:v>
                </c:pt>
                <c:pt idx="9">
                  <c:v>2.6947299999999998</c:v>
                </c:pt>
                <c:pt idx="10">
                  <c:v>2.6374900000000001</c:v>
                </c:pt>
                <c:pt idx="11">
                  <c:v>2.6641400000000002</c:v>
                </c:pt>
                <c:pt idx="12">
                  <c:v>2.4438200000000001</c:v>
                </c:pt>
                <c:pt idx="13">
                  <c:v>2.4610599999999985</c:v>
                </c:pt>
                <c:pt idx="14">
                  <c:v>2.5441500000000001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792-4C47-B304-6BA7870C97E4}"/>
            </c:ext>
          </c:extLst>
        </c:ser>
        <c:ser>
          <c:idx val="8"/>
          <c:order val="8"/>
          <c:tx>
            <c:strRef>
              <c:f>Sheet1!$K$267</c:f>
              <c:strCache>
                <c:ptCount val="1"/>
                <c:pt idx="0">
                  <c:v>Brain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Sheet1!$B$268:$B$282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Sheet1!$K$268:$K$282</c:f>
              <c:numCache>
                <c:formatCode>General</c:formatCode>
                <c:ptCount val="15"/>
                <c:pt idx="0">
                  <c:v>3.5914499999999983</c:v>
                </c:pt>
                <c:pt idx="1">
                  <c:v>3.3544199999999988</c:v>
                </c:pt>
                <c:pt idx="2">
                  <c:v>2.9391999999999987</c:v>
                </c:pt>
                <c:pt idx="3">
                  <c:v>2.85731</c:v>
                </c:pt>
                <c:pt idx="4">
                  <c:v>3.0390599999999983</c:v>
                </c:pt>
                <c:pt idx="5">
                  <c:v>3.07559</c:v>
                </c:pt>
                <c:pt idx="6">
                  <c:v>3.4255200000000001</c:v>
                </c:pt>
                <c:pt idx="7">
                  <c:v>3.22174</c:v>
                </c:pt>
                <c:pt idx="8">
                  <c:v>3.1727300000000001</c:v>
                </c:pt>
                <c:pt idx="9">
                  <c:v>3.1177199999999998</c:v>
                </c:pt>
                <c:pt idx="10">
                  <c:v>3.3020999999999985</c:v>
                </c:pt>
                <c:pt idx="11">
                  <c:v>3.3862899999999985</c:v>
                </c:pt>
                <c:pt idx="12">
                  <c:v>3.2496499999999986</c:v>
                </c:pt>
                <c:pt idx="13">
                  <c:v>3.2417099999999999</c:v>
                </c:pt>
                <c:pt idx="14">
                  <c:v>3.2261899999999999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792-4C47-B304-6BA7870C97E4}"/>
            </c:ext>
          </c:extLst>
        </c:ser>
        <c:ser>
          <c:idx val="9"/>
          <c:order val="9"/>
          <c:tx>
            <c:strRef>
              <c:f>Sheet1!$L$267</c:f>
              <c:strCache>
                <c:ptCount val="1"/>
                <c:pt idx="0">
                  <c:v>Leukaemia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Sheet1!$B$268:$B$282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Sheet1!$L$268:$L$282</c:f>
              <c:numCache>
                <c:formatCode>General</c:formatCode>
                <c:ptCount val="15"/>
                <c:pt idx="0">
                  <c:v>3.4803799999999998</c:v>
                </c:pt>
                <c:pt idx="1">
                  <c:v>3.2998699999999985</c:v>
                </c:pt>
                <c:pt idx="2">
                  <c:v>3.4506499999999982</c:v>
                </c:pt>
                <c:pt idx="3">
                  <c:v>3.6865299999999999</c:v>
                </c:pt>
                <c:pt idx="4">
                  <c:v>3.4338299999999986</c:v>
                </c:pt>
                <c:pt idx="5">
                  <c:v>3.7542399999999998</c:v>
                </c:pt>
                <c:pt idx="6">
                  <c:v>3.7204100000000002</c:v>
                </c:pt>
                <c:pt idx="7">
                  <c:v>4.0517599999999998</c:v>
                </c:pt>
                <c:pt idx="8">
                  <c:v>3.6088499999999986</c:v>
                </c:pt>
                <c:pt idx="9">
                  <c:v>4.2757100000000001</c:v>
                </c:pt>
                <c:pt idx="10">
                  <c:v>4.0594900000000003</c:v>
                </c:pt>
                <c:pt idx="11">
                  <c:v>3.9988899999999985</c:v>
                </c:pt>
                <c:pt idx="12">
                  <c:v>3.84057</c:v>
                </c:pt>
                <c:pt idx="13">
                  <c:v>3.8062999999999985</c:v>
                </c:pt>
                <c:pt idx="14">
                  <c:v>3.6288200000000002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792-4C47-B304-6BA7870C9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801536"/>
        <c:axId val="150275584"/>
      </c:lineChart>
      <c:catAx>
        <c:axId val="12280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0275584"/>
        <c:crosses val="autoZero"/>
        <c:auto val="1"/>
        <c:lblAlgn val="ctr"/>
        <c:lblOffset val="100"/>
        <c:noMultiLvlLbl val="0"/>
      </c:catAx>
      <c:valAx>
        <c:axId val="150275584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 per  100 000 Population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1.7203116408867909E-2"/>
              <c:y val="0.22167171822463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8015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03572470107901"/>
          <c:y val="0.13216719855028308"/>
          <c:w val="0.25658039272868716"/>
          <c:h val="0.69188436475990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/>
      </a:pPr>
      <a:endParaRPr lang="zh-CN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99854761237817"/>
          <c:y val="3.9426523297490988E-2"/>
          <c:w val="0.58849024306744269"/>
          <c:h val="0.75753357640050578"/>
        </c:manualLayout>
      </c:layout>
      <c:lineChart>
        <c:grouping val="standard"/>
        <c:varyColors val="0"/>
        <c:ser>
          <c:idx val="0"/>
          <c:order val="0"/>
          <c:tx>
            <c:strRef>
              <c:f>Sheet1!$C$289</c:f>
              <c:strCache>
                <c:ptCount val="1"/>
                <c:pt idx="0">
                  <c:v>Esophagus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Sheet1!$B$290:$B$304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Sheet1!$C$290:$C$304</c:f>
              <c:numCache>
                <c:formatCode>General</c:formatCode>
                <c:ptCount val="15"/>
                <c:pt idx="0">
                  <c:v>8.1923000000000012</c:v>
                </c:pt>
                <c:pt idx="1">
                  <c:v>7.7043400000000002</c:v>
                </c:pt>
                <c:pt idx="2">
                  <c:v>7.5555899999999969</c:v>
                </c:pt>
                <c:pt idx="3">
                  <c:v>6.5711399999999998</c:v>
                </c:pt>
                <c:pt idx="4">
                  <c:v>5.7617200000000004</c:v>
                </c:pt>
                <c:pt idx="5">
                  <c:v>5.662029999999997</c:v>
                </c:pt>
                <c:pt idx="6">
                  <c:v>5.6159399999999966</c:v>
                </c:pt>
                <c:pt idx="7">
                  <c:v>4.9404399999999997</c:v>
                </c:pt>
                <c:pt idx="8">
                  <c:v>4.6829299999999972</c:v>
                </c:pt>
                <c:pt idx="9">
                  <c:v>4.55016</c:v>
                </c:pt>
                <c:pt idx="10">
                  <c:v>4.4972300000000001</c:v>
                </c:pt>
                <c:pt idx="11">
                  <c:v>3.8733999999999997</c:v>
                </c:pt>
                <c:pt idx="12">
                  <c:v>3.7145000000000001</c:v>
                </c:pt>
                <c:pt idx="13">
                  <c:v>3.5058099999999985</c:v>
                </c:pt>
                <c:pt idx="14">
                  <c:v>3.2868399999999998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A-4973-9A1B-ADA9CBC5D7FE}"/>
            </c:ext>
          </c:extLst>
        </c:ser>
        <c:ser>
          <c:idx val="1"/>
          <c:order val="1"/>
          <c:tx>
            <c:strRef>
              <c:f>Sheet1!$D$289</c:f>
              <c:strCache>
                <c:ptCount val="1"/>
                <c:pt idx="0">
                  <c:v>Stomach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Sheet1!$B$290:$B$304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Sheet1!$D$290:$D$304</c:f>
              <c:numCache>
                <c:formatCode>General</c:formatCode>
                <c:ptCount val="15"/>
                <c:pt idx="0">
                  <c:v>12.287700000000001</c:v>
                </c:pt>
                <c:pt idx="1">
                  <c:v>11.7006</c:v>
                </c:pt>
                <c:pt idx="2">
                  <c:v>10.959600000000005</c:v>
                </c:pt>
                <c:pt idx="3">
                  <c:v>9.6610000000000014</c:v>
                </c:pt>
                <c:pt idx="4">
                  <c:v>9.6395</c:v>
                </c:pt>
                <c:pt idx="5">
                  <c:v>9.297699999999999</c:v>
                </c:pt>
                <c:pt idx="6">
                  <c:v>9.5563000000000002</c:v>
                </c:pt>
                <c:pt idx="7">
                  <c:v>9.1778000000000013</c:v>
                </c:pt>
                <c:pt idx="8">
                  <c:v>8.5730000000000004</c:v>
                </c:pt>
                <c:pt idx="9">
                  <c:v>8.5532000000000004</c:v>
                </c:pt>
                <c:pt idx="10">
                  <c:v>8.2307999999999986</c:v>
                </c:pt>
                <c:pt idx="11">
                  <c:v>7.9828000000000001</c:v>
                </c:pt>
                <c:pt idx="12">
                  <c:v>7.5863000000000014</c:v>
                </c:pt>
                <c:pt idx="13">
                  <c:v>7.2013000000000025</c:v>
                </c:pt>
                <c:pt idx="14">
                  <c:v>6.7540999999999976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A-4973-9A1B-ADA9CBC5D7FE}"/>
            </c:ext>
          </c:extLst>
        </c:ser>
        <c:ser>
          <c:idx val="2"/>
          <c:order val="2"/>
          <c:tx>
            <c:strRef>
              <c:f>Sheet1!$E$289</c:f>
              <c:strCache>
                <c:ptCount val="1"/>
                <c:pt idx="0">
                  <c:v>Colorectum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Sheet1!$B$290:$B$304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Sheet1!$E$290:$E$304</c:f>
              <c:numCache>
                <c:formatCode>General</c:formatCode>
                <c:ptCount val="15"/>
                <c:pt idx="0">
                  <c:v>7.8071999999999973</c:v>
                </c:pt>
                <c:pt idx="1">
                  <c:v>7.55382</c:v>
                </c:pt>
                <c:pt idx="2">
                  <c:v>7.804179999999997</c:v>
                </c:pt>
                <c:pt idx="3">
                  <c:v>7.2349499999999995</c:v>
                </c:pt>
                <c:pt idx="4">
                  <c:v>7.4822400000000027</c:v>
                </c:pt>
                <c:pt idx="5">
                  <c:v>7.55694</c:v>
                </c:pt>
                <c:pt idx="6">
                  <c:v>7.9395600000000028</c:v>
                </c:pt>
                <c:pt idx="7">
                  <c:v>7.8060400000000003</c:v>
                </c:pt>
                <c:pt idx="8">
                  <c:v>8.206570000000001</c:v>
                </c:pt>
                <c:pt idx="9">
                  <c:v>7.8777200000000001</c:v>
                </c:pt>
                <c:pt idx="10">
                  <c:v>7.9538799999999998</c:v>
                </c:pt>
                <c:pt idx="11">
                  <c:v>7.76105</c:v>
                </c:pt>
                <c:pt idx="12">
                  <c:v>7.7181699999999998</c:v>
                </c:pt>
                <c:pt idx="13">
                  <c:v>8.0050100000000004</c:v>
                </c:pt>
                <c:pt idx="14">
                  <c:v>7.5911600000000004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A-4973-9A1B-ADA9CBC5D7FE}"/>
            </c:ext>
          </c:extLst>
        </c:ser>
        <c:ser>
          <c:idx val="3"/>
          <c:order val="3"/>
          <c:tx>
            <c:strRef>
              <c:f>Sheet1!$F$289</c:f>
              <c:strCache>
                <c:ptCount val="1"/>
                <c:pt idx="0">
                  <c:v>Liver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Sheet1!$B$290:$B$304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Sheet1!$F$290:$F$304</c:f>
              <c:numCache>
                <c:formatCode>General</c:formatCode>
                <c:ptCount val="15"/>
                <c:pt idx="0">
                  <c:v>9.301969999999999</c:v>
                </c:pt>
                <c:pt idx="1">
                  <c:v>9.323530000000007</c:v>
                </c:pt>
                <c:pt idx="2">
                  <c:v>8.7787599999999983</c:v>
                </c:pt>
                <c:pt idx="3">
                  <c:v>8.1801500000000011</c:v>
                </c:pt>
                <c:pt idx="4">
                  <c:v>8.2324100000000016</c:v>
                </c:pt>
                <c:pt idx="5">
                  <c:v>8.4365500000000004</c:v>
                </c:pt>
                <c:pt idx="6">
                  <c:v>8.4371699999999983</c:v>
                </c:pt>
                <c:pt idx="7">
                  <c:v>8.0002800000000001</c:v>
                </c:pt>
                <c:pt idx="8">
                  <c:v>7.7307300000000003</c:v>
                </c:pt>
                <c:pt idx="9">
                  <c:v>7.4104299999999999</c:v>
                </c:pt>
                <c:pt idx="10">
                  <c:v>7.2575799999999973</c:v>
                </c:pt>
                <c:pt idx="11">
                  <c:v>6.7469200000000003</c:v>
                </c:pt>
                <c:pt idx="12">
                  <c:v>6.4486400000000028</c:v>
                </c:pt>
                <c:pt idx="13">
                  <c:v>6.1467499999999999</c:v>
                </c:pt>
                <c:pt idx="14">
                  <c:v>5.9283200000000003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A-4973-9A1B-ADA9CBC5D7FE}"/>
            </c:ext>
          </c:extLst>
        </c:ser>
        <c:ser>
          <c:idx val="4"/>
          <c:order val="4"/>
          <c:tx>
            <c:strRef>
              <c:f>Sheet1!$G$289</c:f>
              <c:strCache>
                <c:ptCount val="1"/>
                <c:pt idx="0">
                  <c:v>Pancreas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Sheet1!$B$290:$B$304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Sheet1!$G$290:$G$304</c:f>
              <c:numCache>
                <c:formatCode>General</c:formatCode>
                <c:ptCount val="15"/>
                <c:pt idx="0">
                  <c:v>2.2634799999999999</c:v>
                </c:pt>
                <c:pt idx="1">
                  <c:v>2.3982499999999982</c:v>
                </c:pt>
                <c:pt idx="2">
                  <c:v>2.2118099999999985</c:v>
                </c:pt>
                <c:pt idx="3">
                  <c:v>2.1161499999999989</c:v>
                </c:pt>
                <c:pt idx="4">
                  <c:v>2.004</c:v>
                </c:pt>
                <c:pt idx="5">
                  <c:v>2.1017199999999998</c:v>
                </c:pt>
                <c:pt idx="6">
                  <c:v>2.2133400000000001</c:v>
                </c:pt>
                <c:pt idx="7">
                  <c:v>2.4256599999999988</c:v>
                </c:pt>
                <c:pt idx="8">
                  <c:v>2.2410100000000002</c:v>
                </c:pt>
                <c:pt idx="9">
                  <c:v>2.3648199999999986</c:v>
                </c:pt>
                <c:pt idx="10">
                  <c:v>2.2753399999999999</c:v>
                </c:pt>
                <c:pt idx="11">
                  <c:v>2.4142799999999989</c:v>
                </c:pt>
                <c:pt idx="12">
                  <c:v>2.2722099999999985</c:v>
                </c:pt>
                <c:pt idx="13">
                  <c:v>2.1469100000000001</c:v>
                </c:pt>
                <c:pt idx="14">
                  <c:v>2.2412100000000001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1A-4973-9A1B-ADA9CBC5D7FE}"/>
            </c:ext>
          </c:extLst>
        </c:ser>
        <c:ser>
          <c:idx val="5"/>
          <c:order val="5"/>
          <c:tx>
            <c:strRef>
              <c:f>Sheet1!$H$289</c:f>
              <c:strCache>
                <c:ptCount val="1"/>
                <c:pt idx="0">
                  <c:v>Lung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Sheet1!$B$290:$B$304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Sheet1!$H$290:$H$304</c:f>
              <c:numCache>
                <c:formatCode>General</c:formatCode>
                <c:ptCount val="15"/>
                <c:pt idx="0">
                  <c:v>17.017499999999988</c:v>
                </c:pt>
                <c:pt idx="1">
                  <c:v>17.192799999999981</c:v>
                </c:pt>
                <c:pt idx="2">
                  <c:v>16.520900000000001</c:v>
                </c:pt>
                <c:pt idx="3">
                  <c:v>16.646100000000001</c:v>
                </c:pt>
                <c:pt idx="4">
                  <c:v>16.537700000000001</c:v>
                </c:pt>
                <c:pt idx="5">
                  <c:v>17.2333</c:v>
                </c:pt>
                <c:pt idx="6">
                  <c:v>17.067399999999989</c:v>
                </c:pt>
                <c:pt idx="7">
                  <c:v>17.293699999999983</c:v>
                </c:pt>
                <c:pt idx="8">
                  <c:v>15.9465</c:v>
                </c:pt>
                <c:pt idx="9">
                  <c:v>16.764500000000002</c:v>
                </c:pt>
                <c:pt idx="10">
                  <c:v>16.559999999999999</c:v>
                </c:pt>
                <c:pt idx="11">
                  <c:v>15.991400000000002</c:v>
                </c:pt>
                <c:pt idx="12">
                  <c:v>16.5337</c:v>
                </c:pt>
                <c:pt idx="13">
                  <c:v>16.212599999999981</c:v>
                </c:pt>
                <c:pt idx="14">
                  <c:v>15.188500000000001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1A-4973-9A1B-ADA9CBC5D7FE}"/>
            </c:ext>
          </c:extLst>
        </c:ser>
        <c:ser>
          <c:idx val="6"/>
          <c:order val="6"/>
          <c:tx>
            <c:strRef>
              <c:f>Sheet1!$I$289</c:f>
              <c:strCache>
                <c:ptCount val="1"/>
                <c:pt idx="0">
                  <c:v>Breast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Sheet1!$B$290:$B$304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Sheet1!$I$290:$I$304</c:f>
              <c:numCache>
                <c:formatCode>General</c:formatCode>
                <c:ptCount val="15"/>
                <c:pt idx="0">
                  <c:v>6.4853899999999998</c:v>
                </c:pt>
                <c:pt idx="1">
                  <c:v>6.3787200000000004</c:v>
                </c:pt>
                <c:pt idx="2">
                  <c:v>6.4841499999999996</c:v>
                </c:pt>
                <c:pt idx="3">
                  <c:v>6.6694299999999975</c:v>
                </c:pt>
                <c:pt idx="4">
                  <c:v>6.5869799999999996</c:v>
                </c:pt>
                <c:pt idx="5">
                  <c:v>6.8997799999999998</c:v>
                </c:pt>
                <c:pt idx="6">
                  <c:v>6.6312500000000014</c:v>
                </c:pt>
                <c:pt idx="7">
                  <c:v>6.4172599999999997</c:v>
                </c:pt>
                <c:pt idx="8">
                  <c:v>6.9385899999999996</c:v>
                </c:pt>
                <c:pt idx="9">
                  <c:v>7.147459999999997</c:v>
                </c:pt>
                <c:pt idx="10">
                  <c:v>7.2754799999999999</c:v>
                </c:pt>
                <c:pt idx="11">
                  <c:v>7.2112500000000024</c:v>
                </c:pt>
                <c:pt idx="12">
                  <c:v>7.0280299999999976</c:v>
                </c:pt>
                <c:pt idx="13">
                  <c:v>7.1797500000000003</c:v>
                </c:pt>
                <c:pt idx="14">
                  <c:v>7.4433500000000024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1A-4973-9A1B-ADA9CBC5D7FE}"/>
            </c:ext>
          </c:extLst>
        </c:ser>
        <c:ser>
          <c:idx val="7"/>
          <c:order val="7"/>
          <c:tx>
            <c:strRef>
              <c:f>Sheet1!$J$289</c:f>
              <c:strCache>
                <c:ptCount val="1"/>
                <c:pt idx="0">
                  <c:v>Cervix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Sheet1!$B$290:$B$304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Sheet1!$J$290:$J$304</c:f>
              <c:numCache>
                <c:formatCode>General</c:formatCode>
                <c:ptCount val="15"/>
                <c:pt idx="0">
                  <c:v>1.11243</c:v>
                </c:pt>
                <c:pt idx="1">
                  <c:v>1.0386599999999999</c:v>
                </c:pt>
                <c:pt idx="2">
                  <c:v>1.2109699999999994</c:v>
                </c:pt>
                <c:pt idx="3">
                  <c:v>1.2391599999999998</c:v>
                </c:pt>
                <c:pt idx="4">
                  <c:v>1.3914</c:v>
                </c:pt>
                <c:pt idx="5">
                  <c:v>1.3827199999999999</c:v>
                </c:pt>
                <c:pt idx="6">
                  <c:v>1.56151</c:v>
                </c:pt>
                <c:pt idx="7">
                  <c:v>1.5239799999999992</c:v>
                </c:pt>
                <c:pt idx="8">
                  <c:v>1.6614100000000001</c:v>
                </c:pt>
                <c:pt idx="9">
                  <c:v>1.84558</c:v>
                </c:pt>
                <c:pt idx="10">
                  <c:v>2.0095800000000001</c:v>
                </c:pt>
                <c:pt idx="11">
                  <c:v>1.8580300000000001</c:v>
                </c:pt>
                <c:pt idx="12">
                  <c:v>2.0307300000000001</c:v>
                </c:pt>
                <c:pt idx="13">
                  <c:v>2.1849200000000013</c:v>
                </c:pt>
                <c:pt idx="14">
                  <c:v>2.2021199999999999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1A-4973-9A1B-ADA9CBC5D7FE}"/>
            </c:ext>
          </c:extLst>
        </c:ser>
        <c:ser>
          <c:idx val="8"/>
          <c:order val="8"/>
          <c:tx>
            <c:strRef>
              <c:f>Sheet1!$K$289</c:f>
              <c:strCache>
                <c:ptCount val="1"/>
                <c:pt idx="0">
                  <c:v>Ovary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Sheet1!$B$290:$B$304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Sheet1!$K$290:$K$304</c:f>
              <c:numCache>
                <c:formatCode>General</c:formatCode>
                <c:ptCount val="15"/>
                <c:pt idx="0">
                  <c:v>1.57091</c:v>
                </c:pt>
                <c:pt idx="1">
                  <c:v>1.60036</c:v>
                </c:pt>
                <c:pt idx="2">
                  <c:v>1.68659</c:v>
                </c:pt>
                <c:pt idx="3">
                  <c:v>1.54843</c:v>
                </c:pt>
                <c:pt idx="4">
                  <c:v>1.8065899999999999</c:v>
                </c:pt>
                <c:pt idx="5">
                  <c:v>2.0108699999999988</c:v>
                </c:pt>
                <c:pt idx="6">
                  <c:v>1.7166699999999993</c:v>
                </c:pt>
                <c:pt idx="7">
                  <c:v>1.7613799999999993</c:v>
                </c:pt>
                <c:pt idx="8">
                  <c:v>1.6214899999999999</c:v>
                </c:pt>
                <c:pt idx="9">
                  <c:v>1.5561799999999999</c:v>
                </c:pt>
                <c:pt idx="10">
                  <c:v>1.6186100000000001</c:v>
                </c:pt>
                <c:pt idx="11">
                  <c:v>1.67977</c:v>
                </c:pt>
                <c:pt idx="12">
                  <c:v>1.5102</c:v>
                </c:pt>
                <c:pt idx="13">
                  <c:v>1.5272599999999998</c:v>
                </c:pt>
                <c:pt idx="14">
                  <c:v>1.4684899999999999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01A-4973-9A1B-ADA9CBC5D7FE}"/>
            </c:ext>
          </c:extLst>
        </c:ser>
        <c:ser>
          <c:idx val="9"/>
          <c:order val="9"/>
          <c:tx>
            <c:strRef>
              <c:f>Sheet1!$L$289</c:f>
              <c:strCache>
                <c:ptCount val="1"/>
                <c:pt idx="0">
                  <c:v>Thyroid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Sheet1!$B$290:$B$304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Sheet1!$L$290:$L$304</c:f>
              <c:numCache>
                <c:formatCode>General</c:formatCode>
                <c:ptCount val="15"/>
                <c:pt idx="0">
                  <c:v>0.41046000000000021</c:v>
                </c:pt>
                <c:pt idx="1">
                  <c:v>0.28932000000000024</c:v>
                </c:pt>
                <c:pt idx="2">
                  <c:v>0.36658000000000024</c:v>
                </c:pt>
                <c:pt idx="3">
                  <c:v>0.36038000000000031</c:v>
                </c:pt>
                <c:pt idx="4">
                  <c:v>0.36468000000000017</c:v>
                </c:pt>
                <c:pt idx="5">
                  <c:v>0.37934000000000018</c:v>
                </c:pt>
                <c:pt idx="6">
                  <c:v>0.34943000000000002</c:v>
                </c:pt>
                <c:pt idx="7">
                  <c:v>0.33860000000000018</c:v>
                </c:pt>
                <c:pt idx="8">
                  <c:v>0.34483000000000008</c:v>
                </c:pt>
                <c:pt idx="9">
                  <c:v>0.41440000000000021</c:v>
                </c:pt>
                <c:pt idx="10">
                  <c:v>0.42524000000000001</c:v>
                </c:pt>
                <c:pt idx="11">
                  <c:v>0.44068000000000002</c:v>
                </c:pt>
                <c:pt idx="12">
                  <c:v>0.44098000000000015</c:v>
                </c:pt>
                <c:pt idx="13">
                  <c:v>0.40141000000000021</c:v>
                </c:pt>
                <c:pt idx="14">
                  <c:v>0.40615000000000001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01A-4973-9A1B-ADA9CBC5D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823040"/>
        <c:axId val="122824960"/>
      </c:lineChart>
      <c:catAx>
        <c:axId val="12282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824960"/>
        <c:crossesAt val="0.1"/>
        <c:auto val="1"/>
        <c:lblAlgn val="ctr"/>
        <c:lblOffset val="100"/>
        <c:noMultiLvlLbl val="0"/>
      </c:catAx>
      <c:valAx>
        <c:axId val="122824960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 per  100 000 Population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1.7203116408867909E-2"/>
              <c:y val="0.22167171822463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8230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3814037134253"/>
          <c:y val="0.18987256175462797"/>
          <c:w val="0.24423471371634109"/>
          <c:h val="0.64775673407422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numFmt formatCode="#,##0.00%;[Black]#,##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表_res_3_6全国发病!$N$16:$N$25</c:f>
              <c:strCache>
                <c:ptCount val="10"/>
                <c:pt idx="0">
                  <c:v> Breast</c:v>
                </c:pt>
                <c:pt idx="1">
                  <c:v> Lung</c:v>
                </c:pt>
                <c:pt idx="2">
                  <c:v> Colorectum</c:v>
                </c:pt>
                <c:pt idx="3">
                  <c:v> Thyroid</c:v>
                </c:pt>
                <c:pt idx="4">
                  <c:v> Stomach</c:v>
                </c:pt>
                <c:pt idx="5">
                  <c:v> Cervix</c:v>
                </c:pt>
                <c:pt idx="6">
                  <c:v> Liver</c:v>
                </c:pt>
                <c:pt idx="7">
                  <c:v> Uterus</c:v>
                </c:pt>
                <c:pt idx="8">
                  <c:v> Esophagus</c:v>
                </c:pt>
                <c:pt idx="9">
                  <c:v> Brain,CNS</c:v>
                </c:pt>
              </c:strCache>
            </c:strRef>
          </c:cat>
          <c:val>
            <c:numRef>
              <c:f>表_res_3_6全国发病!$O$16:$O$25</c:f>
              <c:numCache>
                <c:formatCode>0.00_);[Red]\(0.00\)</c:formatCode>
                <c:ptCount val="10"/>
                <c:pt idx="0">
                  <c:v>0.17075447664541077</c:v>
                </c:pt>
                <c:pt idx="1">
                  <c:v>0.14998596874432352</c:v>
                </c:pt>
                <c:pt idx="2">
                  <c:v>9.1443858387232291E-2</c:v>
                </c:pt>
                <c:pt idx="3">
                  <c:v>8.5076648897491974E-2</c:v>
                </c:pt>
                <c:pt idx="4">
                  <c:v>6.8432036702840496E-2</c:v>
                </c:pt>
                <c:pt idx="5">
                  <c:v>6.2437119447882744E-2</c:v>
                </c:pt>
                <c:pt idx="6">
                  <c:v>5.3763047802435418E-2</c:v>
                </c:pt>
                <c:pt idx="7">
                  <c:v>3.8773505165132977E-2</c:v>
                </c:pt>
                <c:pt idx="8">
                  <c:v>3.8631786670925719E-2</c:v>
                </c:pt>
                <c:pt idx="9">
                  <c:v>3.1787120825701433E-2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1-4822-A8DE-76D85538B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562376"/>
        <c:axId val="639562768"/>
      </c:barChart>
      <c:catAx>
        <c:axId val="639562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high"/>
        <c:crossAx val="639562768"/>
        <c:crosses val="autoZero"/>
        <c:auto val="1"/>
        <c:lblAlgn val="ctr"/>
        <c:lblOffset val="100"/>
        <c:noMultiLvlLbl val="0"/>
      </c:catAx>
      <c:valAx>
        <c:axId val="639562768"/>
        <c:scaling>
          <c:orientation val="minMax"/>
          <c:max val="0.30000000000000032"/>
          <c:min val="0"/>
        </c:scaling>
        <c:delete val="0"/>
        <c:axPos val="t"/>
        <c:numFmt formatCode="0.00_);[Red]\(0.00\)" sourceLinked="1"/>
        <c:majorTickMark val="none"/>
        <c:minorTickMark val="none"/>
        <c:tickLblPos val="none"/>
        <c:crossAx val="6395623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29058547767022"/>
          <c:y val="0.14547648594291582"/>
          <c:w val="0.44242066515121492"/>
          <c:h val="0.556170995763618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5F-462F-A1F6-2CA2401AF0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5F-462F-A1F6-2CA2401AF0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5F-462F-A1F6-2CA2401AF0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5F-462F-A1F6-2CA2401AF0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5F-462F-A1F6-2CA2401AF0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5F-462F-A1F6-2CA2401AF0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F5F-462F-A1F6-2CA2401AF0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F5F-462F-A1F6-2CA2401AF0D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F5F-462F-A1F6-2CA2401AF0D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F5F-462F-A1F6-2CA2401AF0DD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F5F-462F-A1F6-2CA2401AF0DD}"/>
              </c:ext>
            </c:extLst>
          </c:dPt>
          <c:dLbls>
            <c:dLbl>
              <c:idx val="0"/>
              <c:layout>
                <c:manualLayout>
                  <c:x val="-5.633802816901412E-2"/>
                  <c:y val="-0.139069950542564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5F-462F-A1F6-2CA2401AF0DD}"/>
                </c:ext>
              </c:extLst>
            </c:dLbl>
            <c:dLbl>
              <c:idx val="1"/>
              <c:layout>
                <c:manualLayout>
                  <c:x val="0.13608480402268677"/>
                  <c:y val="-0.162884162779750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5F-462F-A1F6-2CA2401AF0DD}"/>
                </c:ext>
              </c:extLst>
            </c:dLbl>
            <c:dLbl>
              <c:idx val="2"/>
              <c:layout>
                <c:manualLayout>
                  <c:x val="0.12608987256874568"/>
                  <c:y val="-6.25814777441540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5F-462F-A1F6-2CA2401AF0DD}"/>
                </c:ext>
              </c:extLst>
            </c:dLbl>
            <c:dLbl>
              <c:idx val="3"/>
              <c:layout>
                <c:manualLayout>
                  <c:x val="0.14569679120466156"/>
                  <c:y val="5.282211476742693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5F-462F-A1F6-2CA2401AF0DD}"/>
                </c:ext>
              </c:extLst>
            </c:dLbl>
            <c:dLbl>
              <c:idx val="4"/>
              <c:layout>
                <c:manualLayout>
                  <c:x val="0.14664309751243984"/>
                  <c:y val="0.186492575634387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5F-462F-A1F6-2CA2401AF0DD}"/>
                </c:ext>
              </c:extLst>
            </c:dLbl>
            <c:dLbl>
              <c:idx val="5"/>
              <c:layout>
                <c:manualLayout>
                  <c:x val="3.5635968039206323E-2"/>
                  <c:y val="0.171314468366787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5F-462F-A1F6-2CA2401AF0DD}"/>
                </c:ext>
              </c:extLst>
            </c:dLbl>
            <c:dLbl>
              <c:idx val="6"/>
              <c:layout>
                <c:manualLayout>
                  <c:x val="-3.0261377971759262E-2"/>
                  <c:y val="0.263946467542470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5F-462F-A1F6-2CA2401AF0DD}"/>
                </c:ext>
              </c:extLst>
            </c:dLbl>
            <c:dLbl>
              <c:idx val="7"/>
              <c:layout>
                <c:manualLayout>
                  <c:x val="-0.14779653597427686"/>
                  <c:y val="0.320570199837391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F5F-462F-A1F6-2CA2401AF0DD}"/>
                </c:ext>
              </c:extLst>
            </c:dLbl>
            <c:dLbl>
              <c:idx val="8"/>
              <c:layout>
                <c:manualLayout>
                  <c:x val="-0.19981155569353018"/>
                  <c:y val="0.199170696221489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F5F-462F-A1F6-2CA2401AF0DD}"/>
                </c:ext>
              </c:extLst>
            </c:dLbl>
            <c:dLbl>
              <c:idx val="9"/>
              <c:layout>
                <c:manualLayout>
                  <c:x val="-0.20986827280036546"/>
                  <c:y val="2.46238606701184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F5F-462F-A1F6-2CA2401AF0DD}"/>
                </c:ext>
              </c:extLst>
            </c:dLbl>
            <c:dLbl>
              <c:idx val="10"/>
              <c:layout>
                <c:manualLayout>
                  <c:x val="-0.14266078186686493"/>
                  <c:y val="-0.111408275921092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F5F-462F-A1F6-2CA2401AF0D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b" anchorCtr="0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表_res_3_8城市发病!$B$3:$B$13</c:f>
              <c:strCache>
                <c:ptCount val="11"/>
                <c:pt idx="0">
                  <c:v> Lung</c:v>
                </c:pt>
                <c:pt idx="1">
                  <c:v> Colorectum</c:v>
                </c:pt>
                <c:pt idx="2">
                  <c:v> Breast</c:v>
                </c:pt>
                <c:pt idx="3">
                  <c:v> Stomach</c:v>
                </c:pt>
                <c:pt idx="4">
                  <c:v> Liver</c:v>
                </c:pt>
                <c:pt idx="5">
                  <c:v> Thyroid</c:v>
                </c:pt>
                <c:pt idx="6">
                  <c:v> Esophagus</c:v>
                </c:pt>
                <c:pt idx="7">
                  <c:v> Cervix</c:v>
                </c:pt>
                <c:pt idx="8">
                  <c:v> Brain,CNS</c:v>
                </c:pt>
                <c:pt idx="9">
                  <c:v> Pancreas</c:v>
                </c:pt>
                <c:pt idx="10">
                  <c:v>other</c:v>
                </c:pt>
              </c:strCache>
            </c:strRef>
          </c:cat>
          <c:val>
            <c:numRef>
              <c:f>表_res_3_8城市发病!$E$3:$E$13</c:f>
              <c:numCache>
                <c:formatCode>General</c:formatCode>
                <c:ptCount val="11"/>
                <c:pt idx="0">
                  <c:v>19.570489147420318</c:v>
                </c:pt>
                <c:pt idx="1">
                  <c:v>10.988733897595191</c:v>
                </c:pt>
                <c:pt idx="2">
                  <c:v>8.8079702518767977</c:v>
                </c:pt>
                <c:pt idx="3">
                  <c:v>8.7202056345394592</c:v>
                </c:pt>
                <c:pt idx="4">
                  <c:v>8.3472060108557695</c:v>
                </c:pt>
                <c:pt idx="5">
                  <c:v>6.4223374558040947</c:v>
                </c:pt>
                <c:pt idx="6">
                  <c:v>4.1412227941379696</c:v>
                </c:pt>
                <c:pt idx="7">
                  <c:v>2.6608327008242814</c:v>
                </c:pt>
                <c:pt idx="8">
                  <c:v>2.6286863584274656</c:v>
                </c:pt>
                <c:pt idx="9">
                  <c:v>2.5549963962929656</c:v>
                </c:pt>
                <c:pt idx="10" formatCode="0.00_);[Red]\(0.00\)">
                  <c:v>25.157319352225684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F5F-462F-A1F6-2CA2401AF0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13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4665300591028"/>
          <c:y val="0.16811356243603973"/>
          <c:w val="0.41506639025301445"/>
          <c:h val="0.5034722289084319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7C-4B12-A4C6-E98A9AE2A9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7C-4B12-A4C6-E98A9AE2A9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7C-4B12-A4C6-E98A9AE2A9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7C-4B12-A4C6-E98A9AE2A9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7C-4B12-A4C6-E98A9AE2A92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7C-4B12-A4C6-E98A9AE2A92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37C-4B12-A4C6-E98A9AE2A92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37C-4B12-A4C6-E98A9AE2A92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37C-4B12-A4C6-E98A9AE2A92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37C-4B12-A4C6-E98A9AE2A920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37C-4B12-A4C6-E98A9AE2A920}"/>
              </c:ext>
            </c:extLst>
          </c:dPt>
          <c:dLbls>
            <c:dLbl>
              <c:idx val="0"/>
              <c:layout>
                <c:manualLayout>
                  <c:x val="-5.633802816901412E-2"/>
                  <c:y val="-0.139069950542564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7C-4B12-A4C6-E98A9AE2A920}"/>
                </c:ext>
              </c:extLst>
            </c:dLbl>
            <c:dLbl>
              <c:idx val="1"/>
              <c:layout>
                <c:manualLayout>
                  <c:x val="8.8531187122736443E-2"/>
                  <c:y val="-0.111255960434051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7C-4B12-A4C6-E98A9AE2A920}"/>
                </c:ext>
              </c:extLst>
            </c:dLbl>
            <c:dLbl>
              <c:idx val="2"/>
              <c:layout>
                <c:manualLayout>
                  <c:x val="0.12608987256874568"/>
                  <c:y val="-6.25814777441540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7C-4B12-A4C6-E98A9AE2A920}"/>
                </c:ext>
              </c:extLst>
            </c:dLbl>
            <c:dLbl>
              <c:idx val="3"/>
              <c:layout>
                <c:manualLayout>
                  <c:x val="0.18079259080648852"/>
                  <c:y val="0.124842339176331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7C-4B12-A4C6-E98A9AE2A920}"/>
                </c:ext>
              </c:extLst>
            </c:dLbl>
            <c:dLbl>
              <c:idx val="4"/>
              <c:layout>
                <c:manualLayout>
                  <c:x val="0.11931001479729088"/>
                  <c:y val="0.2326861938221991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b" anchorCtr="0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60569691288894"/>
                      <c:h val="0.149178430651382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37C-4B12-A4C6-E98A9AE2A920}"/>
                </c:ext>
              </c:extLst>
            </c:dLbl>
            <c:dLbl>
              <c:idx val="5"/>
              <c:layout>
                <c:manualLayout>
                  <c:x val="1.9954911389998133E-2"/>
                  <c:y val="0.133272526268245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7C-4B12-A4C6-E98A9AE2A920}"/>
                </c:ext>
              </c:extLst>
            </c:dLbl>
            <c:dLbl>
              <c:idx val="6"/>
              <c:layout>
                <c:manualLayout>
                  <c:x val="-4.4802859480770956E-3"/>
                  <c:y val="0.277532688076658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7C-4B12-A4C6-E98A9AE2A920}"/>
                </c:ext>
              </c:extLst>
            </c:dLbl>
            <c:dLbl>
              <c:idx val="7"/>
              <c:layout>
                <c:manualLayout>
                  <c:x val="-0.1204440210319439"/>
                  <c:y val="0.266224756349171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7C-4B12-A4C6-E98A9AE2A920}"/>
                </c:ext>
              </c:extLst>
            </c:dLbl>
            <c:dLbl>
              <c:idx val="8"/>
              <c:layout>
                <c:manualLayout>
                  <c:x val="-0.23950603259919556"/>
                  <c:y val="0.210039627292487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37C-4B12-A4C6-E98A9AE2A920}"/>
                </c:ext>
              </c:extLst>
            </c:dLbl>
            <c:dLbl>
              <c:idx val="9"/>
              <c:layout>
                <c:manualLayout>
                  <c:x val="-0.21749318828966141"/>
                  <c:y val="9.79900932838575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37C-4B12-A4C6-E98A9AE2A920}"/>
                </c:ext>
              </c:extLst>
            </c:dLbl>
            <c:dLbl>
              <c:idx val="10"/>
              <c:layout>
                <c:manualLayout>
                  <c:x val="-0.15456986520865698"/>
                  <c:y val="-8.15182681155094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37C-4B12-A4C6-E98A9AE2A92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b" anchorCtr="0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表_res_3_10农村发病!$B$3:$B$13</c:f>
              <c:strCache>
                <c:ptCount val="11"/>
                <c:pt idx="0">
                  <c:v> Lung</c:v>
                </c:pt>
                <c:pt idx="1">
                  <c:v> Stomach</c:v>
                </c:pt>
                <c:pt idx="2">
                  <c:v> Liver</c:v>
                </c:pt>
                <c:pt idx="3">
                  <c:v> Esophagus</c:v>
                </c:pt>
                <c:pt idx="4">
                  <c:v> Colorectum</c:v>
                </c:pt>
                <c:pt idx="5">
                  <c:v> Breast</c:v>
                </c:pt>
                <c:pt idx="6">
                  <c:v> Thyroid</c:v>
                </c:pt>
                <c:pt idx="7">
                  <c:v> Cervix</c:v>
                </c:pt>
                <c:pt idx="8">
                  <c:v> Brain,CNS</c:v>
                </c:pt>
                <c:pt idx="9">
                  <c:v> Leukaemia</c:v>
                </c:pt>
                <c:pt idx="10">
                  <c:v>other</c:v>
                </c:pt>
              </c:strCache>
            </c:strRef>
          </c:cat>
          <c:val>
            <c:numRef>
              <c:f>表_res_3_10农村发病!$E$3:$E$13</c:f>
              <c:numCache>
                <c:formatCode>General</c:formatCode>
                <c:ptCount val="11"/>
                <c:pt idx="0">
                  <c:v>20.718793148699692</c:v>
                </c:pt>
                <c:pt idx="1">
                  <c:v>12.544931703810208</c:v>
                </c:pt>
                <c:pt idx="2">
                  <c:v>11.017729242028306</c:v>
                </c:pt>
                <c:pt idx="3">
                  <c:v>9.3990467822243513</c:v>
                </c:pt>
                <c:pt idx="4">
                  <c:v>8.1913586586483795</c:v>
                </c:pt>
                <c:pt idx="5">
                  <c:v>6.3262571050733047</c:v>
                </c:pt>
                <c:pt idx="6">
                  <c:v>3.1519075132782302</c:v>
                </c:pt>
                <c:pt idx="7">
                  <c:v>3.0713949717064981</c:v>
                </c:pt>
                <c:pt idx="8">
                  <c:v>2.8050696274995337</c:v>
                </c:pt>
                <c:pt idx="9">
                  <c:v>2.2926421680315761</c:v>
                </c:pt>
                <c:pt idx="10" formatCode="0.00_);[Red]\(0.00\)">
                  <c:v>20.480869078999916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37C-4B12-A4C6-E98A9AE2A92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13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0.12949640287769795"/>
                  <c:y val="2.9695619896065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13-4F18-A54E-0569136A9F2B}"/>
                </c:ext>
              </c:extLst>
            </c:dLbl>
            <c:numFmt formatCode="#,##0.00%;[Black]#,##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表_res_3_7全国死亡!$H$16:$H$25</c:f>
              <c:strCache>
                <c:ptCount val="10"/>
                <c:pt idx="0">
                  <c:v> Lung</c:v>
                </c:pt>
                <c:pt idx="1">
                  <c:v> Liver</c:v>
                </c:pt>
                <c:pt idx="2">
                  <c:v> Stomach</c:v>
                </c:pt>
                <c:pt idx="3">
                  <c:v> Esophagus</c:v>
                </c:pt>
                <c:pt idx="4">
                  <c:v> Colorectum</c:v>
                </c:pt>
                <c:pt idx="5">
                  <c:v> Pancreas</c:v>
                </c:pt>
                <c:pt idx="6">
                  <c:v> Leukaemia</c:v>
                </c:pt>
                <c:pt idx="7">
                  <c:v> Brain,CNS</c:v>
                </c:pt>
                <c:pt idx="8">
                  <c:v> Lymphoma</c:v>
                </c:pt>
                <c:pt idx="9">
                  <c:v> Prostate</c:v>
                </c:pt>
              </c:strCache>
            </c:strRef>
          </c:cat>
          <c:val>
            <c:numRef>
              <c:f>表_res_3_7全国死亡!$I$16:$I$25</c:f>
              <c:numCache>
                <c:formatCode>General</c:formatCode>
                <c:ptCount val="10"/>
                <c:pt idx="0">
                  <c:v>-0.29282398332328441</c:v>
                </c:pt>
                <c:pt idx="1">
                  <c:v>-0.16330230332263551</c:v>
                </c:pt>
                <c:pt idx="2">
                  <c:v>-0.13606136966449195</c:v>
                </c:pt>
                <c:pt idx="3">
                  <c:v>-9.2587810964778278E-2</c:v>
                </c:pt>
                <c:pt idx="4">
                  <c:v>-7.403807417461343E-2</c:v>
                </c:pt>
                <c:pt idx="5">
                  <c:v>-3.27261617327778E-2</c:v>
                </c:pt>
                <c:pt idx="6">
                  <c:v>-2.1474515826386952E-2</c:v>
                </c:pt>
                <c:pt idx="7">
                  <c:v>-2.0964859391602701E-2</c:v>
                </c:pt>
                <c:pt idx="8">
                  <c:v>-2.0823588576125367E-2</c:v>
                </c:pt>
                <c:pt idx="9">
                  <c:v>-2.0763430190587174E-2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3-4F18-A54E-0569136A9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549048"/>
        <c:axId val="639561200"/>
      </c:barChart>
      <c:catAx>
        <c:axId val="6395490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639561200"/>
        <c:crosses val="autoZero"/>
        <c:auto val="1"/>
        <c:lblAlgn val="ctr"/>
        <c:lblOffset val="100"/>
        <c:noMultiLvlLbl val="0"/>
      </c:catAx>
      <c:valAx>
        <c:axId val="639561200"/>
        <c:scaling>
          <c:orientation val="minMax"/>
          <c:max val="0"/>
          <c:min val="-0.30000000000000032"/>
        </c:scaling>
        <c:delete val="0"/>
        <c:axPos val="t"/>
        <c:numFmt formatCode="General" sourceLinked="0"/>
        <c:majorTickMark val="none"/>
        <c:minorTickMark val="none"/>
        <c:tickLblPos val="none"/>
        <c:crossAx val="6395490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numFmt formatCode="#,##0.00%;[Black]#,##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表_res_3_7全国死亡!$N$16:$N$25</c:f>
              <c:strCache>
                <c:ptCount val="10"/>
                <c:pt idx="0">
                  <c:v> Lung</c:v>
                </c:pt>
                <c:pt idx="1">
                  <c:v> Stomach</c:v>
                </c:pt>
                <c:pt idx="2">
                  <c:v> Liver</c:v>
                </c:pt>
                <c:pt idx="3">
                  <c:v> Colorectum</c:v>
                </c:pt>
                <c:pt idx="4">
                  <c:v> Breast</c:v>
                </c:pt>
                <c:pt idx="5">
                  <c:v> Esophagus</c:v>
                </c:pt>
                <c:pt idx="6">
                  <c:v> Pancreas</c:v>
                </c:pt>
                <c:pt idx="7">
                  <c:v> Cervix</c:v>
                </c:pt>
                <c:pt idx="8">
                  <c:v> Brain,CNS</c:v>
                </c:pt>
                <c:pt idx="9">
                  <c:v> Ovary</c:v>
                </c:pt>
              </c:strCache>
            </c:strRef>
          </c:cat>
          <c:val>
            <c:numRef>
              <c:f>表_res_3_7全国死亡!$O$16:$O$25</c:f>
              <c:numCache>
                <c:formatCode>General</c:formatCode>
                <c:ptCount val="10"/>
                <c:pt idx="0">
                  <c:v>0.22990577756233527</c:v>
                </c:pt>
                <c:pt idx="1">
                  <c:v>0.1044545329545481</c:v>
                </c:pt>
                <c:pt idx="2">
                  <c:v>9.8461631681857675E-2</c:v>
                </c:pt>
                <c:pt idx="3">
                  <c:v>9.0436527449888254E-2</c:v>
                </c:pt>
                <c:pt idx="4">
                  <c:v>8.2039707194977288E-2</c:v>
                </c:pt>
                <c:pt idx="5">
                  <c:v>5.9506025528384424E-2</c:v>
                </c:pt>
                <c:pt idx="6">
                  <c:v>4.2281241042109945E-2</c:v>
                </c:pt>
                <c:pt idx="7">
                  <c:v>3.9390245891897054E-2</c:v>
                </c:pt>
                <c:pt idx="8">
                  <c:v>2.9475099687478877E-2</c:v>
                </c:pt>
                <c:pt idx="9">
                  <c:v>2.9132515014297665E-2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D-4942-8C46-BB023B9DC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560416"/>
        <c:axId val="639560808"/>
      </c:barChart>
      <c:catAx>
        <c:axId val="6395604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high"/>
        <c:crossAx val="639560808"/>
        <c:crosses val="autoZero"/>
        <c:auto val="1"/>
        <c:lblAlgn val="ctr"/>
        <c:lblOffset val="100"/>
        <c:noMultiLvlLbl val="0"/>
      </c:catAx>
      <c:valAx>
        <c:axId val="639560808"/>
        <c:scaling>
          <c:orientation val="minMax"/>
          <c:max val="0.30000000000000032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crossAx val="6395604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41310931480818"/>
          <c:y val="0.23117704123691712"/>
          <c:w val="0.46421780655767175"/>
          <c:h val="0.5527071294127584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3B-4797-86EF-9225D21C83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3B-4797-86EF-9225D21C83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3B-4797-86EF-9225D21C83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3B-4797-86EF-9225D21C83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3B-4797-86EF-9225D21C83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3B-4797-86EF-9225D21C83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73B-4797-86EF-9225D21C83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73B-4797-86EF-9225D21C83A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73B-4797-86EF-9225D21C83A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73B-4797-86EF-9225D21C83AD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73B-4797-86EF-9225D21C83AD}"/>
              </c:ext>
            </c:extLst>
          </c:dPt>
          <c:dLbls>
            <c:dLbl>
              <c:idx val="0"/>
              <c:layout>
                <c:manualLayout>
                  <c:x val="-0.16604851488260386"/>
                  <c:y val="-0.164083044997843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3B-4797-86EF-9225D21C83AD}"/>
                </c:ext>
              </c:extLst>
            </c:dLbl>
            <c:dLbl>
              <c:idx val="1"/>
              <c:layout>
                <c:manualLayout>
                  <c:x val="0.10487106301582468"/>
                  <c:y val="-0.205749538418848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3B-4797-86EF-9225D21C83AD}"/>
                </c:ext>
              </c:extLst>
            </c:dLbl>
            <c:dLbl>
              <c:idx val="2"/>
              <c:layout>
                <c:manualLayout>
                  <c:x val="0.17977804616738235"/>
                  <c:y val="4.30289702489419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3B-4797-86EF-9225D21C83AD}"/>
                </c:ext>
              </c:extLst>
            </c:dLbl>
            <c:dLbl>
              <c:idx val="3"/>
              <c:layout>
                <c:manualLayout>
                  <c:x val="0.1979983755709992"/>
                  <c:y val="8.90220825850032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3B-4797-86EF-9225D21C83AD}"/>
                </c:ext>
              </c:extLst>
            </c:dLbl>
            <c:dLbl>
              <c:idx val="4"/>
              <c:layout>
                <c:manualLayout>
                  <c:x val="0.13436038613548562"/>
                  <c:y val="0.206504743612104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3B-4797-86EF-9225D21C83AD}"/>
                </c:ext>
              </c:extLst>
            </c:dLbl>
            <c:dLbl>
              <c:idx val="5"/>
              <c:layout>
                <c:manualLayout>
                  <c:x val="6.2198096157443656E-4"/>
                  <c:y val="0.22967822919153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3B-4797-86EF-9225D21C83AD}"/>
                </c:ext>
              </c:extLst>
            </c:dLbl>
            <c:dLbl>
              <c:idx val="6"/>
              <c:layout>
                <c:manualLayout>
                  <c:x val="-0.10737626411105526"/>
                  <c:y val="0.218991780277524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3B-4797-86EF-9225D21C83AD}"/>
                </c:ext>
              </c:extLst>
            </c:dLbl>
            <c:dLbl>
              <c:idx val="7"/>
              <c:layout>
                <c:manualLayout>
                  <c:x val="-0.2453084457625801"/>
                  <c:y val="0.20996739553122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3B-4797-86EF-9225D21C83AD}"/>
                </c:ext>
              </c:extLst>
            </c:dLbl>
            <c:dLbl>
              <c:idx val="8"/>
              <c:layout>
                <c:manualLayout>
                  <c:x val="-0.22461563175639226"/>
                  <c:y val="8.62754641032436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3B-4797-86EF-9225D21C83AD}"/>
                </c:ext>
              </c:extLst>
            </c:dLbl>
            <c:dLbl>
              <c:idx val="9"/>
              <c:layout>
                <c:manualLayout>
                  <c:x val="-0.22378062599148893"/>
                  <c:y val="-9.16166096123112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73B-4797-86EF-9225D21C83AD}"/>
                </c:ext>
              </c:extLst>
            </c:dLbl>
            <c:dLbl>
              <c:idx val="10"/>
              <c:layout>
                <c:manualLayout>
                  <c:x val="-0.15873012955547294"/>
                  <c:y val="-0.144519707222856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3B-4797-86EF-9225D21C83A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b" anchorCtr="0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表_res_3_9城市死亡!$B$3:$B$13</c:f>
              <c:strCache>
                <c:ptCount val="11"/>
                <c:pt idx="0">
                  <c:v> Lung</c:v>
                </c:pt>
                <c:pt idx="1">
                  <c:v> Liver</c:v>
                </c:pt>
                <c:pt idx="2">
                  <c:v> Stomach</c:v>
                </c:pt>
                <c:pt idx="3">
                  <c:v> Colorectum</c:v>
                </c:pt>
                <c:pt idx="4">
                  <c:v> Esophagus</c:v>
                </c:pt>
                <c:pt idx="5">
                  <c:v> Pancreas</c:v>
                </c:pt>
                <c:pt idx="6">
                  <c:v> Breast</c:v>
                </c:pt>
                <c:pt idx="7">
                  <c:v> Leukaemia</c:v>
                </c:pt>
                <c:pt idx="8">
                  <c:v> Lymphoma</c:v>
                </c:pt>
                <c:pt idx="9">
                  <c:v> Brain,CNS</c:v>
                </c:pt>
                <c:pt idx="10">
                  <c:v>Other</c:v>
                </c:pt>
              </c:strCache>
            </c:strRef>
          </c:cat>
          <c:val>
            <c:numRef>
              <c:f>表_res_3_9城市死亡!$E$3:$E$13</c:f>
              <c:numCache>
                <c:formatCode>0.00_);[Red]\(0.00\)</c:formatCode>
                <c:ptCount val="11"/>
                <c:pt idx="0">
                  <c:v>27.489234403031499</c:v>
                </c:pt>
                <c:pt idx="1">
                  <c:v>13.182785262025465</c:v>
                </c:pt>
                <c:pt idx="2">
                  <c:v>10.77791767961944</c:v>
                </c:pt>
                <c:pt idx="3">
                  <c:v>9.3146829820928971</c:v>
                </c:pt>
                <c:pt idx="4">
                  <c:v>5.7878794253139532</c:v>
                </c:pt>
                <c:pt idx="5">
                  <c:v>4.1420127233880155</c:v>
                </c:pt>
                <c:pt idx="6">
                  <c:v>3.5063692066363554</c:v>
                </c:pt>
                <c:pt idx="7">
                  <c:v>2.3715115108497384</c:v>
                </c:pt>
                <c:pt idx="8">
                  <c:v>2.3582892842868861</c:v>
                </c:pt>
                <c:pt idx="9">
                  <c:v>2.3313940734374485</c:v>
                </c:pt>
                <c:pt idx="10">
                  <c:v>18.737923449318288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73B-4797-86EF-9225D21C83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13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4081955902304"/>
          <c:y val="0.22283936582021391"/>
          <c:w val="0.46733437259356697"/>
          <c:h val="0.572003705341736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4-4B8D-AC53-81B600C6AD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B4-4B8D-AC53-81B600C6AD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B4-4B8D-AC53-81B600C6AD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B4-4B8D-AC53-81B600C6AD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EB4-4B8D-AC53-81B600C6AD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EB4-4B8D-AC53-81B600C6AD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EB4-4B8D-AC53-81B600C6AD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EB4-4B8D-AC53-81B600C6AD2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EB4-4B8D-AC53-81B600C6AD2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EB4-4B8D-AC53-81B600C6AD2C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EB4-4B8D-AC53-81B600C6AD2C}"/>
              </c:ext>
            </c:extLst>
          </c:dPt>
          <c:dLbls>
            <c:dLbl>
              <c:idx val="0"/>
              <c:layout>
                <c:manualLayout>
                  <c:x val="-5.633802816901412E-2"/>
                  <c:y val="-0.139069950542564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B4-4B8D-AC53-81B600C6AD2C}"/>
                </c:ext>
              </c:extLst>
            </c:dLbl>
            <c:dLbl>
              <c:idx val="1"/>
              <c:layout>
                <c:manualLayout>
                  <c:x val="0.14756839745392566"/>
                  <c:y val="-0.247437915502364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B4-4B8D-AC53-81B600C6AD2C}"/>
                </c:ext>
              </c:extLst>
            </c:dLbl>
            <c:dLbl>
              <c:idx val="2"/>
              <c:layout>
                <c:manualLayout>
                  <c:x val="0.15787917249902156"/>
                  <c:y val="4.30289702489419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B4-4B8D-AC53-81B600C6AD2C}"/>
                </c:ext>
              </c:extLst>
            </c:dLbl>
            <c:dLbl>
              <c:idx val="3"/>
              <c:layout>
                <c:manualLayout>
                  <c:x val="0.22497296212945952"/>
                  <c:y val="0.197411863002145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B4-4B8D-AC53-81B600C6AD2C}"/>
                </c:ext>
              </c:extLst>
            </c:dLbl>
            <c:dLbl>
              <c:idx val="4"/>
              <c:layout>
                <c:manualLayout>
                  <c:x val="9.6185268906350541E-2"/>
                  <c:y val="0.23871224274934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B4-4B8D-AC53-81B600C6AD2C}"/>
                </c:ext>
              </c:extLst>
            </c:dLbl>
            <c:dLbl>
              <c:idx val="5"/>
              <c:layout>
                <c:manualLayout>
                  <c:x val="8.3880422972598175E-3"/>
                  <c:y val="0.179652176691317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EB4-4B8D-AC53-81B600C6AD2C}"/>
                </c:ext>
              </c:extLst>
            </c:dLbl>
            <c:dLbl>
              <c:idx val="6"/>
              <c:layout>
                <c:manualLayout>
                  <c:x val="-0.18165301021029376"/>
                  <c:y val="0.282913958472248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EB4-4B8D-AC53-81B600C6AD2C}"/>
                </c:ext>
              </c:extLst>
            </c:dLbl>
            <c:dLbl>
              <c:idx val="7"/>
              <c:layout>
                <c:manualLayout>
                  <c:x val="-0.1647158337238456"/>
                  <c:y val="0.137707541919796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EB4-4B8D-AC53-81B600C6AD2C}"/>
                </c:ext>
              </c:extLst>
            </c:dLbl>
            <c:dLbl>
              <c:idx val="8"/>
              <c:layout>
                <c:manualLayout>
                  <c:x val="-0.12114467857697751"/>
                  <c:y val="5.01455372975295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EB4-4B8D-AC53-81B600C6AD2C}"/>
                </c:ext>
              </c:extLst>
            </c:dLbl>
            <c:dLbl>
              <c:idx val="9"/>
              <c:layout>
                <c:manualLayout>
                  <c:x val="-0.16200838142698093"/>
                  <c:y val="-7.21620336400036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EB4-4B8D-AC53-81B600C6AD2C}"/>
                </c:ext>
              </c:extLst>
            </c:dLbl>
            <c:dLbl>
              <c:idx val="10"/>
              <c:layout>
                <c:manualLayout>
                  <c:x val="-0.10672114349854758"/>
                  <c:y val="-0.180649634028570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EB4-4B8D-AC53-81B600C6AD2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'表_res_3_11 农村死亡'!$B$3:$B$13</c:f>
              <c:strCache>
                <c:ptCount val="11"/>
                <c:pt idx="0">
                  <c:v> Lung</c:v>
                </c:pt>
                <c:pt idx="1">
                  <c:v> Liver</c:v>
                </c:pt>
                <c:pt idx="2">
                  <c:v> Stomach</c:v>
                </c:pt>
                <c:pt idx="3">
                  <c:v> Esophagus</c:v>
                </c:pt>
                <c:pt idx="4">
                  <c:v> Colorectum</c:v>
                </c:pt>
                <c:pt idx="5">
                  <c:v> Pancreas</c:v>
                </c:pt>
                <c:pt idx="6">
                  <c:v> Brain,CNS</c:v>
                </c:pt>
                <c:pt idx="7">
                  <c:v> Breast</c:v>
                </c:pt>
                <c:pt idx="8">
                  <c:v> Leukaemia</c:v>
                </c:pt>
                <c:pt idx="9">
                  <c:v> Lymphoma</c:v>
                </c:pt>
                <c:pt idx="10">
                  <c:v>other</c:v>
                </c:pt>
              </c:strCache>
            </c:strRef>
          </c:cat>
          <c:val>
            <c:numRef>
              <c:f>'表_res_3_11 农村死亡'!$E$3:$E$13</c:f>
              <c:numCache>
                <c:formatCode>0.00_);[Red]\(0.00\)</c:formatCode>
                <c:ptCount val="11"/>
                <c:pt idx="0">
                  <c:v>26.289246690074098</c:v>
                </c:pt>
                <c:pt idx="1">
                  <c:v>14.964163581773999</c:v>
                </c:pt>
                <c:pt idx="2">
                  <c:v>14.651501513137372</c:v>
                </c:pt>
                <c:pt idx="3">
                  <c:v>11.028317427010743</c:v>
                </c:pt>
                <c:pt idx="4">
                  <c:v>6.2749002004931862</c:v>
                </c:pt>
                <c:pt idx="5">
                  <c:v>2.9375530293546661</c:v>
                </c:pt>
                <c:pt idx="6">
                  <c:v>2.5114304960268967</c:v>
                </c:pt>
                <c:pt idx="7">
                  <c:v>2.4841085802737752</c:v>
                </c:pt>
                <c:pt idx="8">
                  <c:v>2.2767600778128161</c:v>
                </c:pt>
                <c:pt idx="9">
                  <c:v>1.8307670603009585</c:v>
                </c:pt>
                <c:pt idx="10">
                  <c:v>14.751251343741487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EB4-4B8D-AC53-81B600C6AD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13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BAA3B55D-1EB2-4D2F-AFD4-628224492FAE}" type="datetimeFigureOut">
              <a:rPr lang="zh-CN" altLang="en-US"/>
              <a:pPr>
                <a:defRPr/>
              </a:pPr>
              <a:t>2019/6/13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/>
          <a:lstStyle>
            <a:lvl1pPr algn="r" eaLnBrk="1" hangingPunct="1">
              <a:defRPr sz="1200"/>
            </a:lvl1pPr>
          </a:lstStyle>
          <a:p>
            <a:fld id="{71600176-7A85-454C-BB8F-70D1196EED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962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729" tIns="46366" rIns="92729" bIns="46366" numCol="1" anchor="t" anchorCtr="0" compatLnSpc="1"/>
          <a:lstStyle>
            <a:lvl1pPr defTabSz="927100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729" tIns="46366" rIns="92729" bIns="46366" numCol="1" anchor="t" anchorCtr="0" compatLnSpc="1"/>
          <a:lstStyle>
            <a:lvl1pPr algn="r" defTabSz="927100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729" tIns="46366" rIns="92729" bIns="46366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729" tIns="46366" rIns="92729" bIns="46366" numCol="1" anchor="b" anchorCtr="0" compatLnSpc="1"/>
          <a:lstStyle>
            <a:lvl1pPr defTabSz="927100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729" tIns="46366" rIns="92729" bIns="46366" numCol="1" anchor="b" anchorCtr="0" compatLnSpc="1"/>
          <a:lstStyle>
            <a:lvl1pPr algn="r" defTabSz="925195" eaLnBrk="1" hangingPunct="1">
              <a:defRPr sz="1200"/>
            </a:lvl1pPr>
          </a:lstStyle>
          <a:p>
            <a:fld id="{6D647E51-1876-4B3F-9B51-F5DB55EBEB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6915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1352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This slides shows the top 10 proportion of cancer mortality in urban areas and rural areas. Detailes showed before.</a:t>
            </a:r>
            <a:endParaRPr lang="zh-CN" alt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47E51-1876-4B3F-9B51-F5DB55EBEB0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25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281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486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Comparison  of three National Retrospective Death Survey,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the </a:t>
            </a:r>
            <a:r>
              <a:rPr lang="en-US" altLang="zh-CN" sz="1200" b="1"/>
              <a:t>Age-standardized Cancer mortality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was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increased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from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1970s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1990s,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but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little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decrease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from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1990s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the third </a:t>
            </a:r>
            <a:r>
              <a:rPr lang="en-US" altLang="zh-CN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National Retrospective Death Survey in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2004-2005. but during the past 40 years, the </a:t>
            </a:r>
            <a:r>
              <a: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of all malignant tumors in death </a:t>
            </a: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was increased from 10.53%  in 1970s</a:t>
            </a:r>
            <a:r>
              <a: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22.32%</a:t>
            </a:r>
            <a:r>
              <a: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2004-2005,this means that about 1 in five people died caused by cancer.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Comparison  of three National Retrospective Death Survey,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the </a:t>
            </a:r>
            <a:r>
              <a:rPr lang="en-US" altLang="zh-CN" sz="1200" b="1"/>
              <a:t>Age-standardized Cancer mortality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was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increased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from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1970s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1990s,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but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little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decrease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from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1990s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the third </a:t>
            </a:r>
            <a:r>
              <a:rPr lang="en-US" altLang="zh-CN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National Retrospective Death Survey in </a:t>
            </a:r>
            <a:r>
              <a:rPr lang="en-US" altLang="zh-CN" sz="12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2004-2005. but during the past 40 years, the </a:t>
            </a:r>
            <a:r>
              <a: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of all malignant tumors in death </a:t>
            </a: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was increased from 10.53%  in 1970s</a:t>
            </a:r>
            <a:r>
              <a: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22.32%</a:t>
            </a:r>
            <a:r>
              <a: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2004-2005,this means that about 1 in five people died caused by cancer.</a:t>
            </a:r>
            <a:endParaRPr lang="zh-CN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8313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Lung cancer, colorectal cancer increased rapidly, meanwile, digestive tract cancers still stayed at a high level, this lead the cancer prevention and control facing with new challenge, and showed the coexistence of cancer patterns between developed and developing countries.</a:t>
            </a:r>
            <a:endParaRPr kumimoji="1" lang="zh-CN" altLang="en-US" sz="12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1579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0097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47E51-1876-4B3F-9B51-F5DB55EBEB0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25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147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7149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916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5954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调整后，肺癌发病率稳定，胃癌、肝癌、食管癌呈现明显下降趋势，但是男性前列腺癌呈现上升趋势；女性甲状腺，子宫颈、乳腺癌上升明显，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47E51-1876-4B3F-9B51-F5DB55EBEB0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25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37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980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6738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9625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和美国的生存相比，总体而言中国的癌症生存率相对较低，但分癌症的生存率差异还好，之所以</a:t>
            </a:r>
            <a:r>
              <a:rPr lang="en-US" altLang="zh-CN" dirty="0"/>
              <a:t>Both</a:t>
            </a:r>
            <a:r>
              <a:rPr lang="zh-CN" altLang="en-US" dirty="0"/>
              <a:t>相差一倍多，主要原因还是因为中美两国的癌谱构成不同，中国以</a:t>
            </a:r>
            <a:r>
              <a:rPr lang="en-US" altLang="zh-CN" dirty="0"/>
              <a:t>Lung</a:t>
            </a:r>
            <a:r>
              <a:rPr lang="zh-CN" altLang="en-US" dirty="0"/>
              <a:t>、</a:t>
            </a:r>
            <a:r>
              <a:rPr lang="en-US" altLang="zh-CN" dirty="0"/>
              <a:t>Stomach</a:t>
            </a:r>
            <a:r>
              <a:rPr lang="zh-CN" altLang="en-US" dirty="0"/>
              <a:t>癌、</a:t>
            </a:r>
            <a:r>
              <a:rPr lang="en-US" altLang="zh-CN" dirty="0"/>
              <a:t>Liver</a:t>
            </a:r>
            <a:r>
              <a:rPr lang="zh-CN" altLang="en-US" dirty="0"/>
              <a:t>等癌症高发，而这些癌症的生存率都相对较低，美国则</a:t>
            </a:r>
            <a:r>
              <a:rPr lang="en-US" altLang="zh-CN" dirty="0"/>
              <a:t>Breast</a:t>
            </a:r>
            <a:r>
              <a:rPr lang="zh-CN" altLang="en-US" dirty="0"/>
              <a:t>、</a:t>
            </a:r>
            <a:r>
              <a:rPr lang="en-US" altLang="zh-CN" dirty="0"/>
              <a:t> Prostate </a:t>
            </a:r>
            <a:r>
              <a:rPr lang="zh-CN" altLang="en-US" dirty="0"/>
              <a:t>癌、</a:t>
            </a:r>
            <a:r>
              <a:rPr lang="en-US" altLang="zh-CN" dirty="0"/>
              <a:t> Thyroid </a:t>
            </a:r>
            <a:r>
              <a:rPr lang="zh-CN" altLang="en-US" dirty="0"/>
              <a:t>癌等生存预后效果较好的癌症高发</a:t>
            </a:r>
          </a:p>
        </p:txBody>
      </p:sp>
    </p:spTree>
    <p:extLst>
      <p:ext uri="{BB962C8B-B14F-4D97-AF65-F5344CB8AC3E}">
        <p14:creationId xmlns:p14="http://schemas.microsoft.com/office/powerpoint/2010/main" val="2362226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614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5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5824D-A85C-476A-9426-507D9D9465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25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40"/>
            <a:ext cx="5030018" cy="4114587"/>
          </a:xfrm>
          <a:noFill/>
        </p:spPr>
        <p:txBody>
          <a:bodyPr/>
          <a:lstStyle/>
          <a:p>
            <a:pPr eaLnBrk="1" hangingPunct="1"/>
            <a:r>
              <a:rPr lang="en-US" altLang="zh-CN" dirty="0">
                <a:cs typeface="Times New Roman" panose="02020603050405020304" pitchFamily="18" charset="0"/>
              </a:rPr>
              <a:t>The top 10 cancer incidence in China, with the lung cancer was the first leading cancer in male, follow with </a:t>
            </a:r>
            <a:r>
              <a:rPr lang="en-US" altLang="zh-CN" dirty="0" err="1">
                <a:cs typeface="Times New Roman" panose="02020603050405020304" pitchFamily="18" charset="0"/>
              </a:rPr>
              <a:t>stomach,liver</a:t>
            </a:r>
            <a:r>
              <a:rPr lang="en-US" altLang="zh-CN" dirty="0">
                <a:cs typeface="Times New Roman" panose="02020603050405020304" pitchFamily="18" charset="0"/>
              </a:rPr>
              <a:t>, colorectal and esophagus The top five cancer in male accounted about 70%, the breast cancer was the first leading </a:t>
            </a:r>
            <a:r>
              <a:rPr lang="en-US" altLang="zh-CN" dirty="0" err="1">
                <a:cs typeface="Times New Roman" panose="02020603050405020304" pitchFamily="18" charset="0"/>
              </a:rPr>
              <a:t>cances</a:t>
            </a:r>
            <a:r>
              <a:rPr lang="en-US" altLang="zh-CN" dirty="0">
                <a:cs typeface="Times New Roman" panose="02020603050405020304" pitchFamily="18" charset="0"/>
              </a:rPr>
              <a:t> in female, followed with lung ,colorectal, thyroid and stomach cancer. The top five cancer in female accounted about 56%,</a:t>
            </a:r>
          </a:p>
          <a:p>
            <a:pPr eaLnBrk="1" hangingPunct="1"/>
            <a:endParaRPr lang="zh-CN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7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The top 10 cancer incidence in urban areas and rural areas of  China, with the lung cancer was the first leading cancer  both  in  urban  areas. follow with colorectal , stomach,liver, and breast cancer , The top five cancer in male accounted about 57%,</a:t>
            </a:r>
          </a:p>
          <a:p>
            <a:pPr eaLnBrk="1" hangingPunct="1"/>
            <a:endParaRPr lang="en-US" altLang="zh-CN"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>
                <a:cs typeface="Times New Roman" panose="02020603050405020304" pitchFamily="18" charset="0"/>
              </a:rPr>
              <a:t>the breast cancer was the first leading cances in female, followed with lung ,colorectal, thyroid and stomach cancer. The top five cancer in female accounted about 56%,</a:t>
            </a: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397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This slides shows the top 10 proportion of cancer incidence in urban areas and rural areas. Detailed data showed before.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47E51-1876-4B3F-9B51-F5DB55EBEB0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25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5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47E51-1876-4B3F-9B51-F5DB55EBEB07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179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5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5824D-A85C-476A-9426-507D9D9465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25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40"/>
            <a:ext cx="5030018" cy="4114587"/>
          </a:xfrm>
          <a:noFill/>
        </p:spPr>
        <p:txBody>
          <a:bodyPr/>
          <a:lstStyle/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The top 10 cancer mortality in China, with the lung cancer was the first leading cancer in male , follow with liver, stomach, esophagus and colorectal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The top five cancer mortality in male accounted about 76%,</a:t>
            </a:r>
          </a:p>
          <a:p>
            <a:pPr eaLnBrk="1" hangingPunct="1"/>
            <a:endParaRPr lang="en-US" altLang="zh-CN"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>
                <a:cs typeface="Times New Roman" panose="02020603050405020304" pitchFamily="18" charset="0"/>
              </a:rPr>
              <a:t>the lung cancer was also the first leading cause of cancer death in female, followed with lung ,stomach, liver,colorectal, and breast cancer . The top five cancer in female accounted about 61%,</a:t>
            </a: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endParaRPr lang="zh-CN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4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The top 10 cancer incidence in urban areas and rural areas of  China, with the lung cancer was the first leading cancer  both  in  urban  areas. follow with colorectal , stomach,liver, and breast cancer , The top five cancer in male accounted about 57%,</a:t>
            </a:r>
          </a:p>
          <a:p>
            <a:pPr eaLnBrk="1" hangingPunct="1"/>
            <a:endParaRPr lang="en-US" altLang="zh-CN"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>
                <a:cs typeface="Times New Roman" panose="02020603050405020304" pitchFamily="18" charset="0"/>
              </a:rPr>
              <a:t>the breast cancer was the first leading cances in female, followed with lung ,colorectal, thyroid and stomach cancer. The top five cancer in female accounted about 56%,</a:t>
            </a: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47E51-1876-4B3F-9B51-F5DB55EBEB0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25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77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3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A10-343F-4594-8612-2BC60142C5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70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6EA8-D780-44F4-9CBE-35C2C65DE6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94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318B-236C-4D75-BBC3-D7F60865EF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57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2E30-023B-4D4E-A947-CEF59548A7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85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122D-7F0B-49C2-9110-614D65B73A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28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8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73B-85F3-41CD-B9C3-0118C3007DB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图片 8">
            <a:extLst>
              <a:ext uri="{FF2B5EF4-FFF2-40B4-BE49-F238E27FC236}">
                <a16:creationId xmlns:a16="http://schemas.microsoft.com/office/drawing/2014/main" id="{B27BB977-8913-4412-AD9F-94FAC92D1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6237291"/>
            <a:ext cx="2895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1B3E-40F8-4D0A-AA35-479528A7E98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237DC3C8-5625-43B2-86C5-816DB99BD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6237291"/>
            <a:ext cx="2895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19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F5E2-0809-480D-A67F-9034F7693B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24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7E68-B9CC-40E9-81B6-C02BE4E99E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9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D347E4-5FBC-47DD-9CB1-9963068E6F3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7457F7-DA4D-424F-BD75-44857750423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D868A38-6EBF-478E-824B-4E51971394A4}"/>
              </a:ext>
            </a:extLst>
          </p:cNvPr>
          <p:cNvGrpSpPr/>
          <p:nvPr userDrawn="1"/>
        </p:nvGrpSpPr>
        <p:grpSpPr>
          <a:xfrm>
            <a:off x="239186" y="304801"/>
            <a:ext cx="11713633" cy="892176"/>
            <a:chOff x="179388" y="476250"/>
            <a:chExt cx="8785225" cy="72072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E90A03-4E5F-493C-8D14-F77AB698147C}"/>
                </a:ext>
              </a:extLst>
            </p:cNvPr>
            <p:cNvSpPr/>
            <p:nvPr/>
          </p:nvSpPr>
          <p:spPr bwMode="auto">
            <a:xfrm>
              <a:off x="179388" y="476250"/>
              <a:ext cx="8785225" cy="720725"/>
            </a:xfrm>
            <a:prstGeom prst="rect">
              <a:avLst/>
            </a:prstGeom>
            <a:solidFill>
              <a:srgbClr val="9913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endParaRPr lang="zh-CN" altLang="en-US" sz="135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EEC1A7D-7EFC-4E18-BB12-8A0A0D5EE385}"/>
                </a:ext>
              </a:extLst>
            </p:cNvPr>
            <p:cNvSpPr/>
            <p:nvPr/>
          </p:nvSpPr>
          <p:spPr bwMode="auto">
            <a:xfrm>
              <a:off x="179388" y="476250"/>
              <a:ext cx="6121400" cy="720725"/>
            </a:xfrm>
            <a:prstGeom prst="rect">
              <a:avLst/>
            </a:prstGeom>
            <a:solidFill>
              <a:srgbClr val="9913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 sz="135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2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pic>
        <p:nvPicPr>
          <p:cNvPr id="13" name="图片 11">
            <a:extLst>
              <a:ext uri="{FF2B5EF4-FFF2-40B4-BE49-F238E27FC236}">
                <a16:creationId xmlns:a16="http://schemas.microsoft.com/office/drawing/2014/main" id="{4AD69DAE-C814-41D2-8CB5-306BCBCD68B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6254352"/>
            <a:ext cx="2000250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64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bg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eer.cancer.gov/statfacts/html/all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chart" Target="../charts/chart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8.jpeg"/><Relationship Id="rId5" Type="http://schemas.openxmlformats.org/officeDocument/2006/relationships/package" Target="../embeddings/Microsoft_Excel_Worksheet.xlsx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3.tiff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3680624"/>
            <a:ext cx="8686800" cy="1543050"/>
          </a:xfrm>
        </p:spPr>
        <p:txBody>
          <a:bodyPr>
            <a:normAutofit/>
          </a:bodyPr>
          <a:lstStyle/>
          <a:p>
            <a:r>
              <a:rPr lang="nl-NL" altLang="zh-CN" dirty="0"/>
              <a:t>Siwei Zhang</a:t>
            </a:r>
          </a:p>
          <a:p>
            <a:r>
              <a:rPr lang="nl-NL" altLang="zh-CN" dirty="0"/>
              <a:t>Rongshou Zheng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095485"/>
            <a:ext cx="12208397" cy="1541704"/>
            <a:chOff x="1524000" y="1905001"/>
            <a:chExt cx="9156298" cy="1021789"/>
          </a:xfrm>
        </p:grpSpPr>
        <p:sp>
          <p:nvSpPr>
            <p:cNvPr id="8" name="矩形 7"/>
            <p:cNvSpPr/>
            <p:nvPr/>
          </p:nvSpPr>
          <p:spPr>
            <a:xfrm>
              <a:off x="1536298" y="2710890"/>
              <a:ext cx="9144000" cy="2159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1524000" y="1905001"/>
              <a:ext cx="9144000" cy="957263"/>
            </a:xfrm>
            <a:prstGeom prst="rect">
              <a:avLst/>
            </a:prstGeom>
            <a:solidFill>
              <a:srgbClr val="991324"/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 sz="1350" b="1">
                <a:solidFill>
                  <a:srgbClr val="FFFFFF"/>
                </a:solidFill>
              </a:endParaRPr>
            </a:p>
          </p:txBody>
        </p:sp>
        <p:sp>
          <p:nvSpPr>
            <p:cNvPr id="10" name="标题 1"/>
            <p:cNvSpPr txBox="1"/>
            <p:nvPr/>
          </p:nvSpPr>
          <p:spPr bwMode="auto">
            <a:xfrm>
              <a:off x="1524000" y="1969528"/>
              <a:ext cx="8991600" cy="957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b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Times New Roman Uni" panose="02020603050405020304" pitchFamily="18" charset="-122"/>
                  <a:ea typeface="Times New Roman Uni" panose="02020603050405020304" pitchFamily="18" charset="-122"/>
                  <a:cs typeface="Times New Roman Uni" panose="02020603050405020304" pitchFamily="18" charset="-122"/>
                </a:rPr>
                <a:t>Patterns of cancer incidence and mortality rates and trends in China</a:t>
              </a:r>
              <a:endParaRPr lang="zh-CN" altLang="en-US" sz="4400" b="1" kern="0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 Uni" panose="02020603050405020304" pitchFamily="18" charset="-122"/>
                <a:ea typeface="Times New Roman Uni" panose="02020603050405020304" pitchFamily="18" charset="-122"/>
                <a:cs typeface="Times New Roman Uni" panose="02020603050405020304" pitchFamily="18" charset="-122"/>
              </a:endParaRPr>
            </a:p>
          </p:txBody>
        </p:sp>
      </p:grpSp>
      <p:pic>
        <p:nvPicPr>
          <p:cNvPr id="7176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74"/>
            <a:ext cx="2000250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AA99D3A-C995-45DC-AAA5-C1BE8AD96771}"/>
              </a:ext>
            </a:extLst>
          </p:cNvPr>
          <p:cNvSpPr txBox="1">
            <a:spLocks noChangeArrowheads="1"/>
          </p:cNvSpPr>
          <p:nvPr/>
        </p:nvSpPr>
        <p:spPr>
          <a:xfrm>
            <a:off x="1409700" y="5223674"/>
            <a:ext cx="9372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National Cancer Center</a:t>
            </a:r>
          </a:p>
          <a:p>
            <a:pPr>
              <a:defRPr/>
            </a:pPr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Cancer Hospital, Chinese Academy of Medical Sciences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9F5AC-3CEE-4AC9-901B-19804B5A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Cancer Mortality in China</a:t>
            </a:r>
            <a:r>
              <a:rPr lang="en-US" altLang="zh-CN" kern="0">
                <a:ea typeface="微软雅黑" panose="020B0503020204020204" pitchFamily="34" charset="-122"/>
                <a:cs typeface="Times New Roman" panose="02020603050405020304" pitchFamily="18" charset="0"/>
              </a:rPr>
              <a:t> , 2015</a:t>
            </a:r>
            <a:endParaRPr lang="zh-CN" altLang="en-US"/>
          </a:p>
        </p:txBody>
      </p:sp>
      <p:graphicFrame>
        <p:nvGraphicFramePr>
          <p:cNvPr id="4" name="内容占位符 8">
            <a:extLst>
              <a:ext uri="{FF2B5EF4-FFF2-40B4-BE49-F238E27FC236}">
                <a16:creationId xmlns:a16="http://schemas.microsoft.com/office/drawing/2014/main" id="{84AF6B2B-69DE-4314-9D41-3BFFA71A2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092387"/>
              </p:ext>
            </p:extLst>
          </p:nvPr>
        </p:nvGraphicFramePr>
        <p:xfrm>
          <a:off x="990600" y="1676402"/>
          <a:ext cx="10210799" cy="4495801"/>
        </p:xfrm>
        <a:graphic>
          <a:graphicData uri="http://schemas.openxmlformats.org/drawingml/2006/table">
            <a:tbl>
              <a:tblPr/>
              <a:tblGrid>
                <a:gridCol w="134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7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61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AREA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Gender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Case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(10,00)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Crude rate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(1/10</a:t>
                      </a:r>
                      <a:r>
                        <a:rPr lang="en-US" sz="1800" b="1" kern="0" baseline="30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ASR(</a:t>
                      </a:r>
                      <a:r>
                        <a:rPr lang="en-US" altLang="zh-CN" sz="1800" b="1" kern="0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cn</a:t>
                      </a: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(1/10</a:t>
                      </a:r>
                      <a:r>
                        <a:rPr lang="en-US" sz="1800" b="1" kern="0" baseline="30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ASR</a:t>
                      </a: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(1/10</a:t>
                      </a:r>
                      <a:r>
                        <a:rPr lang="en-US" sz="1800" b="1" kern="0" baseline="30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Cum</a:t>
                      </a:r>
                      <a:r>
                        <a:rPr lang="en-US" altLang="zh-CN" sz="1800" b="1" kern="0" baseline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rate</a:t>
                      </a:r>
                      <a:endParaRPr lang="en-US" sz="1800" b="1" kern="1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0-74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(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%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ALL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ALL</a:t>
                      </a:r>
                      <a:endParaRPr lang="zh-CN" sz="18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2337.6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170.05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106.72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105.84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11.94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MALE</a:t>
                      </a:r>
                      <a:endParaRPr lang="zh-CN" sz="18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1479.4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210.10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139.13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138.57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15.79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FEMALE</a:t>
                      </a:r>
                      <a:endParaRPr lang="zh-CN" sz="18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858.2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128.00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75.92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74.81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8.13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246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URBAN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ALL</a:t>
                      </a:r>
                      <a:endParaRPr lang="zh-CN" sz="18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1331.1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172.61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103.65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102.97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11.40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MALE</a:t>
                      </a:r>
                      <a:endParaRPr lang="zh-CN" sz="18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835.4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212.28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134.08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133.83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15.03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FEMALE</a:t>
                      </a:r>
                      <a:endParaRPr lang="zh-CN" sz="18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495.7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131.26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74.78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73.72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7.83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RURAL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ALL</a:t>
                      </a:r>
                      <a:endParaRPr lang="zh-CN" sz="18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1006.5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166.79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110.76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109.57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12.65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MALE</a:t>
                      </a:r>
                      <a:endParaRPr lang="zh-CN" sz="18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644.0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207.35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145.72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144.68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16.79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FEMALE</a:t>
                      </a:r>
                      <a:endParaRPr lang="zh-CN" sz="18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362.5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123.78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77.43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76.24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kern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8.52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29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0629" y="381001"/>
            <a:ext cx="10751771" cy="726263"/>
          </a:xfrm>
        </p:spPr>
        <p:txBody>
          <a:bodyPr>
            <a:normAutofit/>
          </a:bodyPr>
          <a:lstStyle/>
          <a:p>
            <a:r>
              <a:rPr lang="en-US" altLang="zh-CN"/>
              <a:t>Top 10 Cancer mortality in China, 2015</a:t>
            </a:r>
            <a:endParaRPr lang="en-US" altLang="en-US" sz="2800" dirty="0">
              <a:latin typeface="微软雅黑" panose="020B0503020204020204" pitchFamily="34" charset="-122"/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201165"/>
              </p:ext>
            </p:extLst>
          </p:nvPr>
        </p:nvGraphicFramePr>
        <p:xfrm>
          <a:off x="830629" y="1971007"/>
          <a:ext cx="4370719" cy="40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90470"/>
              </p:ext>
            </p:extLst>
          </p:nvPr>
        </p:nvGraphicFramePr>
        <p:xfrm>
          <a:off x="6878638" y="1991394"/>
          <a:ext cx="4398962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Freeform 5">
            <a:extLst>
              <a:ext uri="{FF2B5EF4-FFF2-40B4-BE49-F238E27FC236}">
                <a16:creationId xmlns:a16="http://schemas.microsoft.com/office/drawing/2014/main" id="{00000000-0008-0000-0A00-000004000000}"/>
              </a:ext>
            </a:extLst>
          </p:cNvPr>
          <p:cNvSpPr>
            <a:spLocks noChangeAspect="1"/>
          </p:cNvSpPr>
          <p:nvPr/>
        </p:nvSpPr>
        <p:spPr bwMode="auto">
          <a:xfrm>
            <a:off x="6196647" y="1982788"/>
            <a:ext cx="681990" cy="4016375"/>
          </a:xfrm>
          <a:custGeom>
            <a:avLst/>
            <a:gdLst>
              <a:gd name="T0" fmla="*/ 1453 w 1691"/>
              <a:gd name="T1" fmla="*/ 1071 h 10252"/>
              <a:gd name="T2" fmla="*/ 1299 w 1691"/>
              <a:gd name="T3" fmla="*/ 1243 h 10252"/>
              <a:gd name="T4" fmla="*/ 1043 w 1691"/>
              <a:gd name="T5" fmla="*/ 1483 h 10252"/>
              <a:gd name="T6" fmla="*/ 956 w 1691"/>
              <a:gd name="T7" fmla="*/ 1816 h 10252"/>
              <a:gd name="T8" fmla="*/ 1156 w 1691"/>
              <a:gd name="T9" fmla="*/ 2182 h 10252"/>
              <a:gd name="T10" fmla="*/ 1361 w 1691"/>
              <a:gd name="T11" fmla="*/ 2547 h 10252"/>
              <a:gd name="T12" fmla="*/ 1551 w 1691"/>
              <a:gd name="T13" fmla="*/ 2924 h 10252"/>
              <a:gd name="T14" fmla="*/ 1411 w 1691"/>
              <a:gd name="T15" fmla="*/ 3308 h 10252"/>
              <a:gd name="T16" fmla="*/ 1399 w 1691"/>
              <a:gd name="T17" fmla="*/ 3671 h 10252"/>
              <a:gd name="T18" fmla="*/ 1411 w 1691"/>
              <a:gd name="T19" fmla="*/ 3978 h 10252"/>
              <a:gd name="T20" fmla="*/ 1501 w 1691"/>
              <a:gd name="T21" fmla="*/ 4396 h 10252"/>
              <a:gd name="T22" fmla="*/ 1472 w 1691"/>
              <a:gd name="T23" fmla="*/ 4794 h 10252"/>
              <a:gd name="T24" fmla="*/ 1393 w 1691"/>
              <a:gd name="T25" fmla="*/ 5207 h 10252"/>
              <a:gd name="T26" fmla="*/ 1413 w 1691"/>
              <a:gd name="T27" fmla="*/ 5639 h 10252"/>
              <a:gd name="T28" fmla="*/ 1418 w 1691"/>
              <a:gd name="T29" fmla="*/ 6028 h 10252"/>
              <a:gd name="T30" fmla="*/ 1326 w 1691"/>
              <a:gd name="T31" fmla="*/ 6409 h 10252"/>
              <a:gd name="T32" fmla="*/ 1235 w 1691"/>
              <a:gd name="T33" fmla="*/ 6811 h 10252"/>
              <a:gd name="T34" fmla="*/ 1149 w 1691"/>
              <a:gd name="T35" fmla="*/ 7222 h 10252"/>
              <a:gd name="T36" fmla="*/ 1078 w 1691"/>
              <a:gd name="T37" fmla="*/ 7597 h 10252"/>
              <a:gd name="T38" fmla="*/ 949 w 1691"/>
              <a:gd name="T39" fmla="*/ 8005 h 10252"/>
              <a:gd name="T40" fmla="*/ 924 w 1691"/>
              <a:gd name="T41" fmla="*/ 8308 h 10252"/>
              <a:gd name="T42" fmla="*/ 881 w 1691"/>
              <a:gd name="T43" fmla="*/ 8634 h 10252"/>
              <a:gd name="T44" fmla="*/ 822 w 1691"/>
              <a:gd name="T45" fmla="*/ 9068 h 10252"/>
              <a:gd name="T46" fmla="*/ 816 w 1691"/>
              <a:gd name="T47" fmla="*/ 9525 h 10252"/>
              <a:gd name="T48" fmla="*/ 973 w 1691"/>
              <a:gd name="T49" fmla="*/ 9791 h 10252"/>
              <a:gd name="T50" fmla="*/ 1328 w 1691"/>
              <a:gd name="T51" fmla="*/ 9983 h 10252"/>
              <a:gd name="T52" fmla="*/ 1669 w 1691"/>
              <a:gd name="T53" fmla="*/ 10182 h 10252"/>
              <a:gd name="T54" fmla="*/ 1364 w 1691"/>
              <a:gd name="T55" fmla="*/ 10252 h 10252"/>
              <a:gd name="T56" fmla="*/ 948 w 1691"/>
              <a:gd name="T57" fmla="*/ 10236 h 10252"/>
              <a:gd name="T58" fmla="*/ 567 w 1691"/>
              <a:gd name="T59" fmla="*/ 10236 h 10252"/>
              <a:gd name="T60" fmla="*/ 209 w 1691"/>
              <a:gd name="T61" fmla="*/ 10136 h 10252"/>
              <a:gd name="T62" fmla="*/ 274 w 1691"/>
              <a:gd name="T63" fmla="*/ 9759 h 10252"/>
              <a:gd name="T64" fmla="*/ 266 w 1691"/>
              <a:gd name="T65" fmla="*/ 9348 h 10252"/>
              <a:gd name="T66" fmla="*/ 214 w 1691"/>
              <a:gd name="T67" fmla="*/ 8936 h 10252"/>
              <a:gd name="T68" fmla="*/ 158 w 1691"/>
              <a:gd name="T69" fmla="*/ 8528 h 10252"/>
              <a:gd name="T70" fmla="*/ 136 w 1691"/>
              <a:gd name="T71" fmla="*/ 8119 h 10252"/>
              <a:gd name="T72" fmla="*/ 190 w 1691"/>
              <a:gd name="T73" fmla="*/ 7795 h 10252"/>
              <a:gd name="T74" fmla="*/ 275 w 1691"/>
              <a:gd name="T75" fmla="*/ 7349 h 10252"/>
              <a:gd name="T76" fmla="*/ 238 w 1691"/>
              <a:gd name="T77" fmla="*/ 6945 h 10252"/>
              <a:gd name="T78" fmla="*/ 217 w 1691"/>
              <a:gd name="T79" fmla="*/ 6527 h 10252"/>
              <a:gd name="T80" fmla="*/ 224 w 1691"/>
              <a:gd name="T81" fmla="*/ 6147 h 10252"/>
              <a:gd name="T82" fmla="*/ 208 w 1691"/>
              <a:gd name="T83" fmla="*/ 5759 h 10252"/>
              <a:gd name="T84" fmla="*/ 23 w 1691"/>
              <a:gd name="T85" fmla="*/ 5440 h 10252"/>
              <a:gd name="T86" fmla="*/ 18 w 1691"/>
              <a:gd name="T87" fmla="*/ 5057 h 10252"/>
              <a:gd name="T88" fmla="*/ 177 w 1691"/>
              <a:gd name="T89" fmla="*/ 4679 h 10252"/>
              <a:gd name="T90" fmla="*/ 252 w 1691"/>
              <a:gd name="T91" fmla="*/ 4296 h 10252"/>
              <a:gd name="T92" fmla="*/ 263 w 1691"/>
              <a:gd name="T93" fmla="*/ 3871 h 10252"/>
              <a:gd name="T94" fmla="*/ 233 w 1691"/>
              <a:gd name="T95" fmla="*/ 3482 h 10252"/>
              <a:gd name="T96" fmla="*/ 158 w 1691"/>
              <a:gd name="T97" fmla="*/ 3065 h 10252"/>
              <a:gd name="T98" fmla="*/ 114 w 1691"/>
              <a:gd name="T99" fmla="*/ 2647 h 10252"/>
              <a:gd name="T100" fmla="*/ 169 w 1691"/>
              <a:gd name="T101" fmla="*/ 2277 h 10252"/>
              <a:gd name="T102" fmla="*/ 327 w 1691"/>
              <a:gd name="T103" fmla="*/ 1888 h 10252"/>
              <a:gd name="T104" fmla="*/ 171 w 1691"/>
              <a:gd name="T105" fmla="*/ 1730 h 10252"/>
              <a:gd name="T106" fmla="*/ 28 w 1691"/>
              <a:gd name="T107" fmla="*/ 1430 h 10252"/>
              <a:gd name="T108" fmla="*/ 133 w 1691"/>
              <a:gd name="T109" fmla="*/ 1026 h 10252"/>
              <a:gd name="T110" fmla="*/ 72 w 1691"/>
              <a:gd name="T111" fmla="*/ 660 h 10252"/>
              <a:gd name="T112" fmla="*/ 168 w 1691"/>
              <a:gd name="T113" fmla="*/ 270 h 10252"/>
              <a:gd name="T114" fmla="*/ 425 w 1691"/>
              <a:gd name="T115" fmla="*/ 51 h 10252"/>
              <a:gd name="T116" fmla="*/ 782 w 1691"/>
              <a:gd name="T117" fmla="*/ 3 h 10252"/>
              <a:gd name="T118" fmla="*/ 1140 w 1691"/>
              <a:gd name="T119" fmla="*/ 88 h 10252"/>
              <a:gd name="T120" fmla="*/ 1386 w 1691"/>
              <a:gd name="T121" fmla="*/ 332 h 10252"/>
              <a:gd name="T122" fmla="*/ 1393 w 1691"/>
              <a:gd name="T123" fmla="*/ 680 h 102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91"/>
              <a:gd name="T187" fmla="*/ 0 h 10252"/>
              <a:gd name="T188" fmla="*/ 1691 w 1691"/>
              <a:gd name="T189" fmla="*/ 10252 h 1025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91" h="10252">
                <a:moveTo>
                  <a:pt x="1380" y="723"/>
                </a:moveTo>
                <a:lnTo>
                  <a:pt x="1367" y="773"/>
                </a:lnTo>
                <a:lnTo>
                  <a:pt x="1358" y="822"/>
                </a:lnTo>
                <a:lnTo>
                  <a:pt x="1359" y="870"/>
                </a:lnTo>
                <a:lnTo>
                  <a:pt x="1376" y="920"/>
                </a:lnTo>
                <a:lnTo>
                  <a:pt x="1403" y="956"/>
                </a:lnTo>
                <a:lnTo>
                  <a:pt x="1437" y="991"/>
                </a:lnTo>
                <a:lnTo>
                  <a:pt x="1463" y="1026"/>
                </a:lnTo>
                <a:lnTo>
                  <a:pt x="1453" y="1071"/>
                </a:lnTo>
                <a:lnTo>
                  <a:pt x="1427" y="1100"/>
                </a:lnTo>
                <a:lnTo>
                  <a:pt x="1393" y="1109"/>
                </a:lnTo>
                <a:lnTo>
                  <a:pt x="1369" y="1100"/>
                </a:lnTo>
                <a:lnTo>
                  <a:pt x="1356" y="1097"/>
                </a:lnTo>
                <a:lnTo>
                  <a:pt x="1341" y="1097"/>
                </a:lnTo>
                <a:lnTo>
                  <a:pt x="1325" y="1131"/>
                </a:lnTo>
                <a:lnTo>
                  <a:pt x="1313" y="1167"/>
                </a:lnTo>
                <a:lnTo>
                  <a:pt x="1304" y="1206"/>
                </a:lnTo>
                <a:lnTo>
                  <a:pt x="1299" y="1243"/>
                </a:lnTo>
                <a:lnTo>
                  <a:pt x="1293" y="1280"/>
                </a:lnTo>
                <a:lnTo>
                  <a:pt x="1287" y="1317"/>
                </a:lnTo>
                <a:lnTo>
                  <a:pt x="1279" y="1350"/>
                </a:lnTo>
                <a:lnTo>
                  <a:pt x="1268" y="1381"/>
                </a:lnTo>
                <a:lnTo>
                  <a:pt x="1252" y="1407"/>
                </a:lnTo>
                <a:lnTo>
                  <a:pt x="1230" y="1431"/>
                </a:lnTo>
                <a:lnTo>
                  <a:pt x="1201" y="1448"/>
                </a:lnTo>
                <a:lnTo>
                  <a:pt x="1152" y="1457"/>
                </a:lnTo>
                <a:lnTo>
                  <a:pt x="1092" y="1462"/>
                </a:lnTo>
                <a:lnTo>
                  <a:pt x="1043" y="1483"/>
                </a:lnTo>
                <a:lnTo>
                  <a:pt x="1018" y="1509"/>
                </a:lnTo>
                <a:lnTo>
                  <a:pt x="1000" y="1539"/>
                </a:lnTo>
                <a:lnTo>
                  <a:pt x="989" y="1572"/>
                </a:lnTo>
                <a:lnTo>
                  <a:pt x="982" y="1608"/>
                </a:lnTo>
                <a:lnTo>
                  <a:pt x="978" y="1648"/>
                </a:lnTo>
                <a:lnTo>
                  <a:pt x="974" y="1688"/>
                </a:lnTo>
                <a:lnTo>
                  <a:pt x="970" y="1731"/>
                </a:lnTo>
                <a:lnTo>
                  <a:pt x="965" y="1774"/>
                </a:lnTo>
                <a:lnTo>
                  <a:pt x="956" y="1816"/>
                </a:lnTo>
                <a:lnTo>
                  <a:pt x="973" y="1851"/>
                </a:lnTo>
                <a:lnTo>
                  <a:pt x="991" y="1884"/>
                </a:lnTo>
                <a:lnTo>
                  <a:pt x="1009" y="1917"/>
                </a:lnTo>
                <a:lnTo>
                  <a:pt x="1027" y="1950"/>
                </a:lnTo>
                <a:lnTo>
                  <a:pt x="1045" y="1983"/>
                </a:lnTo>
                <a:lnTo>
                  <a:pt x="1063" y="2016"/>
                </a:lnTo>
                <a:lnTo>
                  <a:pt x="1081" y="2049"/>
                </a:lnTo>
                <a:lnTo>
                  <a:pt x="1101" y="2082"/>
                </a:lnTo>
                <a:lnTo>
                  <a:pt x="1119" y="2115"/>
                </a:lnTo>
                <a:lnTo>
                  <a:pt x="1138" y="2149"/>
                </a:lnTo>
                <a:lnTo>
                  <a:pt x="1156" y="2182"/>
                </a:lnTo>
                <a:lnTo>
                  <a:pt x="1175" y="2215"/>
                </a:lnTo>
                <a:lnTo>
                  <a:pt x="1195" y="2248"/>
                </a:lnTo>
                <a:lnTo>
                  <a:pt x="1213" y="2281"/>
                </a:lnTo>
                <a:lnTo>
                  <a:pt x="1232" y="2314"/>
                </a:lnTo>
                <a:lnTo>
                  <a:pt x="1250" y="2347"/>
                </a:lnTo>
                <a:lnTo>
                  <a:pt x="1269" y="2380"/>
                </a:lnTo>
                <a:lnTo>
                  <a:pt x="1287" y="2413"/>
                </a:lnTo>
                <a:lnTo>
                  <a:pt x="1307" y="2447"/>
                </a:lnTo>
                <a:lnTo>
                  <a:pt x="1325" y="2480"/>
                </a:lnTo>
                <a:lnTo>
                  <a:pt x="1343" y="2514"/>
                </a:lnTo>
                <a:lnTo>
                  <a:pt x="1361" y="2547"/>
                </a:lnTo>
                <a:lnTo>
                  <a:pt x="1379" y="2581"/>
                </a:lnTo>
                <a:lnTo>
                  <a:pt x="1397" y="2614"/>
                </a:lnTo>
                <a:lnTo>
                  <a:pt x="1415" y="2648"/>
                </a:lnTo>
                <a:lnTo>
                  <a:pt x="1434" y="2683"/>
                </a:lnTo>
                <a:lnTo>
                  <a:pt x="1451" y="2716"/>
                </a:lnTo>
                <a:lnTo>
                  <a:pt x="1468" y="2751"/>
                </a:lnTo>
                <a:lnTo>
                  <a:pt x="1485" y="2785"/>
                </a:lnTo>
                <a:lnTo>
                  <a:pt x="1502" y="2819"/>
                </a:lnTo>
                <a:lnTo>
                  <a:pt x="1519" y="2853"/>
                </a:lnTo>
                <a:lnTo>
                  <a:pt x="1535" y="2889"/>
                </a:lnTo>
                <a:lnTo>
                  <a:pt x="1551" y="2924"/>
                </a:lnTo>
                <a:lnTo>
                  <a:pt x="1563" y="2976"/>
                </a:lnTo>
                <a:lnTo>
                  <a:pt x="1563" y="3030"/>
                </a:lnTo>
                <a:lnTo>
                  <a:pt x="1551" y="3082"/>
                </a:lnTo>
                <a:lnTo>
                  <a:pt x="1533" y="3125"/>
                </a:lnTo>
                <a:lnTo>
                  <a:pt x="1510" y="3165"/>
                </a:lnTo>
                <a:lnTo>
                  <a:pt x="1485" y="3203"/>
                </a:lnTo>
                <a:lnTo>
                  <a:pt x="1459" y="3238"/>
                </a:lnTo>
                <a:lnTo>
                  <a:pt x="1434" y="3273"/>
                </a:lnTo>
                <a:lnTo>
                  <a:pt x="1411" y="3308"/>
                </a:lnTo>
                <a:lnTo>
                  <a:pt x="1393" y="3346"/>
                </a:lnTo>
                <a:lnTo>
                  <a:pt x="1382" y="3379"/>
                </a:lnTo>
                <a:lnTo>
                  <a:pt x="1378" y="3416"/>
                </a:lnTo>
                <a:lnTo>
                  <a:pt x="1378" y="3458"/>
                </a:lnTo>
                <a:lnTo>
                  <a:pt x="1382" y="3502"/>
                </a:lnTo>
                <a:lnTo>
                  <a:pt x="1388" y="3544"/>
                </a:lnTo>
                <a:lnTo>
                  <a:pt x="1392" y="3587"/>
                </a:lnTo>
                <a:lnTo>
                  <a:pt x="1393" y="3627"/>
                </a:lnTo>
                <a:lnTo>
                  <a:pt x="1399" y="3671"/>
                </a:lnTo>
                <a:lnTo>
                  <a:pt x="1405" y="3717"/>
                </a:lnTo>
                <a:lnTo>
                  <a:pt x="1408" y="3762"/>
                </a:lnTo>
                <a:lnTo>
                  <a:pt x="1409" y="3807"/>
                </a:lnTo>
                <a:lnTo>
                  <a:pt x="1410" y="3853"/>
                </a:lnTo>
                <a:lnTo>
                  <a:pt x="1411" y="3898"/>
                </a:lnTo>
                <a:lnTo>
                  <a:pt x="1411" y="3943"/>
                </a:lnTo>
                <a:lnTo>
                  <a:pt x="1411" y="3952"/>
                </a:lnTo>
                <a:lnTo>
                  <a:pt x="1411" y="3969"/>
                </a:lnTo>
                <a:lnTo>
                  <a:pt x="1411" y="3978"/>
                </a:lnTo>
                <a:lnTo>
                  <a:pt x="1420" y="4023"/>
                </a:lnTo>
                <a:lnTo>
                  <a:pt x="1429" y="4066"/>
                </a:lnTo>
                <a:lnTo>
                  <a:pt x="1440" y="4107"/>
                </a:lnTo>
                <a:lnTo>
                  <a:pt x="1452" y="4148"/>
                </a:lnTo>
                <a:lnTo>
                  <a:pt x="1462" y="4190"/>
                </a:lnTo>
                <a:lnTo>
                  <a:pt x="1472" y="4233"/>
                </a:lnTo>
                <a:lnTo>
                  <a:pt x="1480" y="4277"/>
                </a:lnTo>
                <a:lnTo>
                  <a:pt x="1489" y="4316"/>
                </a:lnTo>
                <a:lnTo>
                  <a:pt x="1495" y="4356"/>
                </a:lnTo>
                <a:lnTo>
                  <a:pt x="1501" y="4396"/>
                </a:lnTo>
                <a:lnTo>
                  <a:pt x="1504" y="4435"/>
                </a:lnTo>
                <a:lnTo>
                  <a:pt x="1506" y="4475"/>
                </a:lnTo>
                <a:lnTo>
                  <a:pt x="1507" y="4514"/>
                </a:lnTo>
                <a:lnTo>
                  <a:pt x="1506" y="4554"/>
                </a:lnTo>
                <a:lnTo>
                  <a:pt x="1504" y="4593"/>
                </a:lnTo>
                <a:lnTo>
                  <a:pt x="1501" y="4633"/>
                </a:lnTo>
                <a:lnTo>
                  <a:pt x="1495" y="4672"/>
                </a:lnTo>
                <a:lnTo>
                  <a:pt x="1489" y="4712"/>
                </a:lnTo>
                <a:lnTo>
                  <a:pt x="1480" y="4751"/>
                </a:lnTo>
                <a:lnTo>
                  <a:pt x="1472" y="4794"/>
                </a:lnTo>
                <a:lnTo>
                  <a:pt x="1463" y="4837"/>
                </a:lnTo>
                <a:lnTo>
                  <a:pt x="1455" y="4877"/>
                </a:lnTo>
                <a:lnTo>
                  <a:pt x="1447" y="4919"/>
                </a:lnTo>
                <a:lnTo>
                  <a:pt x="1441" y="4959"/>
                </a:lnTo>
                <a:lnTo>
                  <a:pt x="1434" y="5000"/>
                </a:lnTo>
                <a:lnTo>
                  <a:pt x="1426" y="5041"/>
                </a:lnTo>
                <a:lnTo>
                  <a:pt x="1419" y="5082"/>
                </a:lnTo>
                <a:lnTo>
                  <a:pt x="1411" y="5124"/>
                </a:lnTo>
                <a:lnTo>
                  <a:pt x="1403" y="5164"/>
                </a:lnTo>
                <a:lnTo>
                  <a:pt x="1393" y="5207"/>
                </a:lnTo>
                <a:lnTo>
                  <a:pt x="1387" y="5249"/>
                </a:lnTo>
                <a:lnTo>
                  <a:pt x="1383" y="5289"/>
                </a:lnTo>
                <a:lnTo>
                  <a:pt x="1381" y="5329"/>
                </a:lnTo>
                <a:lnTo>
                  <a:pt x="1382" y="5369"/>
                </a:lnTo>
                <a:lnTo>
                  <a:pt x="1383" y="5408"/>
                </a:lnTo>
                <a:lnTo>
                  <a:pt x="1387" y="5447"/>
                </a:lnTo>
                <a:lnTo>
                  <a:pt x="1391" y="5486"/>
                </a:lnTo>
                <a:lnTo>
                  <a:pt x="1396" y="5524"/>
                </a:lnTo>
                <a:lnTo>
                  <a:pt x="1402" y="5563"/>
                </a:lnTo>
                <a:lnTo>
                  <a:pt x="1408" y="5601"/>
                </a:lnTo>
                <a:lnTo>
                  <a:pt x="1413" y="5639"/>
                </a:lnTo>
                <a:lnTo>
                  <a:pt x="1419" y="5677"/>
                </a:lnTo>
                <a:lnTo>
                  <a:pt x="1424" y="5714"/>
                </a:lnTo>
                <a:lnTo>
                  <a:pt x="1428" y="5752"/>
                </a:lnTo>
                <a:lnTo>
                  <a:pt x="1428" y="5791"/>
                </a:lnTo>
                <a:lnTo>
                  <a:pt x="1428" y="5831"/>
                </a:lnTo>
                <a:lnTo>
                  <a:pt x="1427" y="5870"/>
                </a:lnTo>
                <a:lnTo>
                  <a:pt x="1426" y="5910"/>
                </a:lnTo>
                <a:lnTo>
                  <a:pt x="1425" y="5949"/>
                </a:lnTo>
                <a:lnTo>
                  <a:pt x="1422" y="5989"/>
                </a:lnTo>
                <a:lnTo>
                  <a:pt x="1418" y="6028"/>
                </a:lnTo>
                <a:lnTo>
                  <a:pt x="1413" y="6068"/>
                </a:lnTo>
                <a:lnTo>
                  <a:pt x="1406" y="6107"/>
                </a:lnTo>
                <a:lnTo>
                  <a:pt x="1398" y="6147"/>
                </a:lnTo>
                <a:lnTo>
                  <a:pt x="1388" y="6186"/>
                </a:lnTo>
                <a:lnTo>
                  <a:pt x="1376" y="6226"/>
                </a:lnTo>
                <a:lnTo>
                  <a:pt x="1365" y="6262"/>
                </a:lnTo>
                <a:lnTo>
                  <a:pt x="1355" y="6299"/>
                </a:lnTo>
                <a:lnTo>
                  <a:pt x="1345" y="6336"/>
                </a:lnTo>
                <a:lnTo>
                  <a:pt x="1335" y="6372"/>
                </a:lnTo>
                <a:lnTo>
                  <a:pt x="1326" y="6409"/>
                </a:lnTo>
                <a:lnTo>
                  <a:pt x="1316" y="6445"/>
                </a:lnTo>
                <a:lnTo>
                  <a:pt x="1308" y="6481"/>
                </a:lnTo>
                <a:lnTo>
                  <a:pt x="1299" y="6518"/>
                </a:lnTo>
                <a:lnTo>
                  <a:pt x="1291" y="6554"/>
                </a:lnTo>
                <a:lnTo>
                  <a:pt x="1282" y="6591"/>
                </a:lnTo>
                <a:lnTo>
                  <a:pt x="1275" y="6628"/>
                </a:lnTo>
                <a:lnTo>
                  <a:pt x="1266" y="6664"/>
                </a:lnTo>
                <a:lnTo>
                  <a:pt x="1259" y="6700"/>
                </a:lnTo>
                <a:lnTo>
                  <a:pt x="1250" y="6738"/>
                </a:lnTo>
                <a:lnTo>
                  <a:pt x="1243" y="6774"/>
                </a:lnTo>
                <a:lnTo>
                  <a:pt x="1235" y="6811"/>
                </a:lnTo>
                <a:lnTo>
                  <a:pt x="1228" y="6848"/>
                </a:lnTo>
                <a:lnTo>
                  <a:pt x="1220" y="6885"/>
                </a:lnTo>
                <a:lnTo>
                  <a:pt x="1213" y="6922"/>
                </a:lnTo>
                <a:lnTo>
                  <a:pt x="1204" y="6960"/>
                </a:lnTo>
                <a:lnTo>
                  <a:pt x="1197" y="6997"/>
                </a:lnTo>
                <a:lnTo>
                  <a:pt x="1189" y="7034"/>
                </a:lnTo>
                <a:lnTo>
                  <a:pt x="1181" y="7072"/>
                </a:lnTo>
                <a:lnTo>
                  <a:pt x="1173" y="7109"/>
                </a:lnTo>
                <a:lnTo>
                  <a:pt x="1165" y="7147"/>
                </a:lnTo>
                <a:lnTo>
                  <a:pt x="1157" y="7184"/>
                </a:lnTo>
                <a:lnTo>
                  <a:pt x="1149" y="7222"/>
                </a:lnTo>
                <a:lnTo>
                  <a:pt x="1139" y="7260"/>
                </a:lnTo>
                <a:lnTo>
                  <a:pt x="1131" y="7298"/>
                </a:lnTo>
                <a:lnTo>
                  <a:pt x="1121" y="7352"/>
                </a:lnTo>
                <a:lnTo>
                  <a:pt x="1120" y="7406"/>
                </a:lnTo>
                <a:lnTo>
                  <a:pt x="1113" y="7456"/>
                </a:lnTo>
                <a:lnTo>
                  <a:pt x="1104" y="7493"/>
                </a:lnTo>
                <a:lnTo>
                  <a:pt x="1087" y="7561"/>
                </a:lnTo>
                <a:lnTo>
                  <a:pt x="1078" y="7597"/>
                </a:lnTo>
                <a:lnTo>
                  <a:pt x="1061" y="7632"/>
                </a:lnTo>
                <a:lnTo>
                  <a:pt x="1045" y="7668"/>
                </a:lnTo>
                <a:lnTo>
                  <a:pt x="1030" y="7704"/>
                </a:lnTo>
                <a:lnTo>
                  <a:pt x="1015" y="7741"/>
                </a:lnTo>
                <a:lnTo>
                  <a:pt x="1002" y="7778"/>
                </a:lnTo>
                <a:lnTo>
                  <a:pt x="991" y="7815"/>
                </a:lnTo>
                <a:lnTo>
                  <a:pt x="980" y="7852"/>
                </a:lnTo>
                <a:lnTo>
                  <a:pt x="970" y="7891"/>
                </a:lnTo>
                <a:lnTo>
                  <a:pt x="962" y="7928"/>
                </a:lnTo>
                <a:lnTo>
                  <a:pt x="954" y="7967"/>
                </a:lnTo>
                <a:lnTo>
                  <a:pt x="949" y="8005"/>
                </a:lnTo>
                <a:lnTo>
                  <a:pt x="944" y="8044"/>
                </a:lnTo>
                <a:lnTo>
                  <a:pt x="941" y="8082"/>
                </a:lnTo>
                <a:lnTo>
                  <a:pt x="938" y="8121"/>
                </a:lnTo>
                <a:lnTo>
                  <a:pt x="937" y="8159"/>
                </a:lnTo>
                <a:lnTo>
                  <a:pt x="937" y="8184"/>
                </a:lnTo>
                <a:lnTo>
                  <a:pt x="936" y="8215"/>
                </a:lnTo>
                <a:lnTo>
                  <a:pt x="933" y="8248"/>
                </a:lnTo>
                <a:lnTo>
                  <a:pt x="929" y="8274"/>
                </a:lnTo>
                <a:lnTo>
                  <a:pt x="924" y="8308"/>
                </a:lnTo>
                <a:lnTo>
                  <a:pt x="920" y="8335"/>
                </a:lnTo>
                <a:lnTo>
                  <a:pt x="912" y="8388"/>
                </a:lnTo>
                <a:lnTo>
                  <a:pt x="908" y="8439"/>
                </a:lnTo>
                <a:lnTo>
                  <a:pt x="903" y="8486"/>
                </a:lnTo>
                <a:lnTo>
                  <a:pt x="894" y="8528"/>
                </a:lnTo>
                <a:lnTo>
                  <a:pt x="892" y="8566"/>
                </a:lnTo>
                <a:lnTo>
                  <a:pt x="885" y="8604"/>
                </a:lnTo>
                <a:lnTo>
                  <a:pt x="881" y="8634"/>
                </a:lnTo>
                <a:lnTo>
                  <a:pt x="877" y="8684"/>
                </a:lnTo>
                <a:lnTo>
                  <a:pt x="871" y="8734"/>
                </a:lnTo>
                <a:lnTo>
                  <a:pt x="864" y="8774"/>
                </a:lnTo>
                <a:lnTo>
                  <a:pt x="854" y="8815"/>
                </a:lnTo>
                <a:lnTo>
                  <a:pt x="849" y="8855"/>
                </a:lnTo>
                <a:lnTo>
                  <a:pt x="842" y="8898"/>
                </a:lnTo>
                <a:lnTo>
                  <a:pt x="837" y="8941"/>
                </a:lnTo>
                <a:lnTo>
                  <a:pt x="833" y="8983"/>
                </a:lnTo>
                <a:lnTo>
                  <a:pt x="828" y="9026"/>
                </a:lnTo>
                <a:lnTo>
                  <a:pt x="822" y="9068"/>
                </a:lnTo>
                <a:lnTo>
                  <a:pt x="816" y="9108"/>
                </a:lnTo>
                <a:lnTo>
                  <a:pt x="816" y="9119"/>
                </a:lnTo>
                <a:lnTo>
                  <a:pt x="816" y="9148"/>
                </a:lnTo>
                <a:lnTo>
                  <a:pt x="816" y="9192"/>
                </a:lnTo>
                <a:lnTo>
                  <a:pt x="816" y="9245"/>
                </a:lnTo>
                <a:lnTo>
                  <a:pt x="816" y="9306"/>
                </a:lnTo>
                <a:lnTo>
                  <a:pt x="816" y="9368"/>
                </a:lnTo>
                <a:lnTo>
                  <a:pt x="816" y="9428"/>
                </a:lnTo>
                <a:lnTo>
                  <a:pt x="816" y="9482"/>
                </a:lnTo>
                <a:lnTo>
                  <a:pt x="816" y="9525"/>
                </a:lnTo>
                <a:lnTo>
                  <a:pt x="816" y="9555"/>
                </a:lnTo>
                <a:lnTo>
                  <a:pt x="816" y="9565"/>
                </a:lnTo>
                <a:lnTo>
                  <a:pt x="829" y="9600"/>
                </a:lnTo>
                <a:lnTo>
                  <a:pt x="844" y="9632"/>
                </a:lnTo>
                <a:lnTo>
                  <a:pt x="858" y="9662"/>
                </a:lnTo>
                <a:lnTo>
                  <a:pt x="878" y="9690"/>
                </a:lnTo>
                <a:lnTo>
                  <a:pt x="899" y="9718"/>
                </a:lnTo>
                <a:lnTo>
                  <a:pt x="922" y="9744"/>
                </a:lnTo>
                <a:lnTo>
                  <a:pt x="947" y="9767"/>
                </a:lnTo>
                <a:lnTo>
                  <a:pt x="973" y="9791"/>
                </a:lnTo>
                <a:lnTo>
                  <a:pt x="1000" y="9812"/>
                </a:lnTo>
                <a:lnTo>
                  <a:pt x="1029" y="9832"/>
                </a:lnTo>
                <a:lnTo>
                  <a:pt x="1060" y="9852"/>
                </a:lnTo>
                <a:lnTo>
                  <a:pt x="1091" y="9871"/>
                </a:lnTo>
                <a:lnTo>
                  <a:pt x="1123" y="9888"/>
                </a:lnTo>
                <a:lnTo>
                  <a:pt x="1156" y="9905"/>
                </a:lnTo>
                <a:lnTo>
                  <a:pt x="1190" y="9921"/>
                </a:lnTo>
                <a:lnTo>
                  <a:pt x="1224" y="9937"/>
                </a:lnTo>
                <a:lnTo>
                  <a:pt x="1259" y="9953"/>
                </a:lnTo>
                <a:lnTo>
                  <a:pt x="1293" y="9968"/>
                </a:lnTo>
                <a:lnTo>
                  <a:pt x="1328" y="9983"/>
                </a:lnTo>
                <a:lnTo>
                  <a:pt x="1363" y="9998"/>
                </a:lnTo>
                <a:lnTo>
                  <a:pt x="1397" y="10012"/>
                </a:lnTo>
                <a:lnTo>
                  <a:pt x="1431" y="10027"/>
                </a:lnTo>
                <a:lnTo>
                  <a:pt x="1466" y="10042"/>
                </a:lnTo>
                <a:lnTo>
                  <a:pt x="1499" y="10057"/>
                </a:lnTo>
                <a:lnTo>
                  <a:pt x="1535" y="10076"/>
                </a:lnTo>
                <a:lnTo>
                  <a:pt x="1571" y="10098"/>
                </a:lnTo>
                <a:lnTo>
                  <a:pt x="1607" y="10123"/>
                </a:lnTo>
                <a:lnTo>
                  <a:pt x="1642" y="10151"/>
                </a:lnTo>
                <a:lnTo>
                  <a:pt x="1669" y="10182"/>
                </a:lnTo>
                <a:lnTo>
                  <a:pt x="1691" y="10216"/>
                </a:lnTo>
                <a:lnTo>
                  <a:pt x="1655" y="10223"/>
                </a:lnTo>
                <a:lnTo>
                  <a:pt x="1620" y="10231"/>
                </a:lnTo>
                <a:lnTo>
                  <a:pt x="1584" y="10236"/>
                </a:lnTo>
                <a:lnTo>
                  <a:pt x="1549" y="10241"/>
                </a:lnTo>
                <a:lnTo>
                  <a:pt x="1511" y="10245"/>
                </a:lnTo>
                <a:lnTo>
                  <a:pt x="1475" y="10248"/>
                </a:lnTo>
                <a:lnTo>
                  <a:pt x="1438" y="10250"/>
                </a:lnTo>
                <a:lnTo>
                  <a:pt x="1402" y="10251"/>
                </a:lnTo>
                <a:lnTo>
                  <a:pt x="1364" y="10252"/>
                </a:lnTo>
                <a:lnTo>
                  <a:pt x="1326" y="10252"/>
                </a:lnTo>
                <a:lnTo>
                  <a:pt x="1288" y="10251"/>
                </a:lnTo>
                <a:lnTo>
                  <a:pt x="1251" y="10250"/>
                </a:lnTo>
                <a:lnTo>
                  <a:pt x="1213" y="10249"/>
                </a:lnTo>
                <a:lnTo>
                  <a:pt x="1175" y="10248"/>
                </a:lnTo>
                <a:lnTo>
                  <a:pt x="1137" y="10246"/>
                </a:lnTo>
                <a:lnTo>
                  <a:pt x="1100" y="10244"/>
                </a:lnTo>
                <a:lnTo>
                  <a:pt x="1061" y="10243"/>
                </a:lnTo>
                <a:lnTo>
                  <a:pt x="1024" y="10240"/>
                </a:lnTo>
                <a:lnTo>
                  <a:pt x="985" y="10238"/>
                </a:lnTo>
                <a:lnTo>
                  <a:pt x="948" y="10236"/>
                </a:lnTo>
                <a:lnTo>
                  <a:pt x="910" y="10235"/>
                </a:lnTo>
                <a:lnTo>
                  <a:pt x="872" y="10234"/>
                </a:lnTo>
                <a:lnTo>
                  <a:pt x="836" y="10233"/>
                </a:lnTo>
                <a:lnTo>
                  <a:pt x="799" y="10233"/>
                </a:lnTo>
                <a:lnTo>
                  <a:pt x="761" y="10233"/>
                </a:lnTo>
                <a:lnTo>
                  <a:pt x="723" y="10234"/>
                </a:lnTo>
                <a:lnTo>
                  <a:pt x="685" y="10234"/>
                </a:lnTo>
                <a:lnTo>
                  <a:pt x="645" y="10235"/>
                </a:lnTo>
                <a:lnTo>
                  <a:pt x="606" y="10236"/>
                </a:lnTo>
                <a:lnTo>
                  <a:pt x="567" y="10236"/>
                </a:lnTo>
                <a:lnTo>
                  <a:pt x="528" y="10235"/>
                </a:lnTo>
                <a:lnTo>
                  <a:pt x="488" y="10234"/>
                </a:lnTo>
                <a:lnTo>
                  <a:pt x="449" y="10232"/>
                </a:lnTo>
                <a:lnTo>
                  <a:pt x="409" y="10228"/>
                </a:lnTo>
                <a:lnTo>
                  <a:pt x="371" y="10223"/>
                </a:lnTo>
                <a:lnTo>
                  <a:pt x="331" y="10216"/>
                </a:lnTo>
                <a:lnTo>
                  <a:pt x="294" y="10208"/>
                </a:lnTo>
                <a:lnTo>
                  <a:pt x="256" y="10198"/>
                </a:lnTo>
                <a:lnTo>
                  <a:pt x="227" y="10178"/>
                </a:lnTo>
                <a:lnTo>
                  <a:pt x="209" y="10136"/>
                </a:lnTo>
                <a:lnTo>
                  <a:pt x="203" y="10092"/>
                </a:lnTo>
                <a:lnTo>
                  <a:pt x="204" y="10052"/>
                </a:lnTo>
                <a:lnTo>
                  <a:pt x="210" y="10011"/>
                </a:lnTo>
                <a:lnTo>
                  <a:pt x="216" y="9968"/>
                </a:lnTo>
                <a:lnTo>
                  <a:pt x="225" y="9925"/>
                </a:lnTo>
                <a:lnTo>
                  <a:pt x="235" y="9883"/>
                </a:lnTo>
                <a:lnTo>
                  <a:pt x="247" y="9840"/>
                </a:lnTo>
                <a:lnTo>
                  <a:pt x="260" y="9798"/>
                </a:lnTo>
                <a:lnTo>
                  <a:pt x="274" y="9759"/>
                </a:lnTo>
                <a:lnTo>
                  <a:pt x="284" y="9718"/>
                </a:lnTo>
                <a:lnTo>
                  <a:pt x="291" y="9677"/>
                </a:lnTo>
                <a:lnTo>
                  <a:pt x="293" y="9634"/>
                </a:lnTo>
                <a:lnTo>
                  <a:pt x="293" y="9591"/>
                </a:lnTo>
                <a:lnTo>
                  <a:pt x="290" y="9548"/>
                </a:lnTo>
                <a:lnTo>
                  <a:pt x="286" y="9507"/>
                </a:lnTo>
                <a:lnTo>
                  <a:pt x="280" y="9465"/>
                </a:lnTo>
                <a:lnTo>
                  <a:pt x="274" y="9424"/>
                </a:lnTo>
                <a:lnTo>
                  <a:pt x="270" y="9386"/>
                </a:lnTo>
                <a:lnTo>
                  <a:pt x="266" y="9348"/>
                </a:lnTo>
                <a:lnTo>
                  <a:pt x="262" y="9309"/>
                </a:lnTo>
                <a:lnTo>
                  <a:pt x="258" y="9272"/>
                </a:lnTo>
                <a:lnTo>
                  <a:pt x="254" y="9234"/>
                </a:lnTo>
                <a:lnTo>
                  <a:pt x="248" y="9196"/>
                </a:lnTo>
                <a:lnTo>
                  <a:pt x="244" y="9159"/>
                </a:lnTo>
                <a:lnTo>
                  <a:pt x="240" y="9121"/>
                </a:lnTo>
                <a:lnTo>
                  <a:pt x="234" y="9084"/>
                </a:lnTo>
                <a:lnTo>
                  <a:pt x="229" y="9048"/>
                </a:lnTo>
                <a:lnTo>
                  <a:pt x="224" y="9010"/>
                </a:lnTo>
                <a:lnTo>
                  <a:pt x="219" y="8973"/>
                </a:lnTo>
                <a:lnTo>
                  <a:pt x="214" y="8936"/>
                </a:lnTo>
                <a:lnTo>
                  <a:pt x="209" y="8899"/>
                </a:lnTo>
                <a:lnTo>
                  <a:pt x="203" y="8863"/>
                </a:lnTo>
                <a:lnTo>
                  <a:pt x="198" y="8825"/>
                </a:lnTo>
                <a:lnTo>
                  <a:pt x="193" y="8788"/>
                </a:lnTo>
                <a:lnTo>
                  <a:pt x="187" y="8752"/>
                </a:lnTo>
                <a:lnTo>
                  <a:pt x="182" y="8714"/>
                </a:lnTo>
                <a:lnTo>
                  <a:pt x="178" y="8677"/>
                </a:lnTo>
                <a:lnTo>
                  <a:pt x="172" y="8641"/>
                </a:lnTo>
                <a:lnTo>
                  <a:pt x="167" y="8603"/>
                </a:lnTo>
                <a:lnTo>
                  <a:pt x="163" y="8566"/>
                </a:lnTo>
                <a:lnTo>
                  <a:pt x="158" y="8528"/>
                </a:lnTo>
                <a:lnTo>
                  <a:pt x="153" y="8491"/>
                </a:lnTo>
                <a:lnTo>
                  <a:pt x="149" y="8453"/>
                </a:lnTo>
                <a:lnTo>
                  <a:pt x="145" y="8415"/>
                </a:lnTo>
                <a:lnTo>
                  <a:pt x="140" y="8377"/>
                </a:lnTo>
                <a:lnTo>
                  <a:pt x="137" y="8338"/>
                </a:lnTo>
                <a:lnTo>
                  <a:pt x="133" y="8300"/>
                </a:lnTo>
                <a:lnTo>
                  <a:pt x="133" y="8255"/>
                </a:lnTo>
                <a:lnTo>
                  <a:pt x="134" y="8209"/>
                </a:lnTo>
                <a:lnTo>
                  <a:pt x="134" y="8164"/>
                </a:lnTo>
                <a:lnTo>
                  <a:pt x="136" y="8119"/>
                </a:lnTo>
                <a:lnTo>
                  <a:pt x="139" y="8074"/>
                </a:lnTo>
                <a:lnTo>
                  <a:pt x="145" y="8029"/>
                </a:lnTo>
                <a:lnTo>
                  <a:pt x="151" y="7984"/>
                </a:lnTo>
                <a:lnTo>
                  <a:pt x="154" y="7970"/>
                </a:lnTo>
                <a:lnTo>
                  <a:pt x="161" y="7944"/>
                </a:lnTo>
                <a:lnTo>
                  <a:pt x="164" y="7930"/>
                </a:lnTo>
                <a:lnTo>
                  <a:pt x="185" y="7808"/>
                </a:lnTo>
                <a:lnTo>
                  <a:pt x="190" y="7795"/>
                </a:lnTo>
                <a:lnTo>
                  <a:pt x="199" y="7758"/>
                </a:lnTo>
                <a:lnTo>
                  <a:pt x="213" y="7708"/>
                </a:lnTo>
                <a:lnTo>
                  <a:pt x="230" y="7650"/>
                </a:lnTo>
                <a:lnTo>
                  <a:pt x="246" y="7592"/>
                </a:lnTo>
                <a:lnTo>
                  <a:pt x="260" y="7541"/>
                </a:lnTo>
                <a:lnTo>
                  <a:pt x="270" y="7505"/>
                </a:lnTo>
                <a:lnTo>
                  <a:pt x="274" y="7492"/>
                </a:lnTo>
                <a:lnTo>
                  <a:pt x="280" y="7448"/>
                </a:lnTo>
                <a:lnTo>
                  <a:pt x="280" y="7400"/>
                </a:lnTo>
                <a:lnTo>
                  <a:pt x="275" y="7349"/>
                </a:lnTo>
                <a:lnTo>
                  <a:pt x="266" y="7298"/>
                </a:lnTo>
                <a:lnTo>
                  <a:pt x="256" y="7246"/>
                </a:lnTo>
                <a:lnTo>
                  <a:pt x="254" y="7209"/>
                </a:lnTo>
                <a:lnTo>
                  <a:pt x="251" y="7171"/>
                </a:lnTo>
                <a:lnTo>
                  <a:pt x="249" y="7134"/>
                </a:lnTo>
                <a:lnTo>
                  <a:pt x="247" y="7096"/>
                </a:lnTo>
                <a:lnTo>
                  <a:pt x="245" y="7059"/>
                </a:lnTo>
                <a:lnTo>
                  <a:pt x="242" y="7021"/>
                </a:lnTo>
                <a:lnTo>
                  <a:pt x="240" y="6983"/>
                </a:lnTo>
                <a:lnTo>
                  <a:pt x="238" y="6945"/>
                </a:lnTo>
                <a:lnTo>
                  <a:pt x="235" y="6907"/>
                </a:lnTo>
                <a:lnTo>
                  <a:pt x="232" y="6869"/>
                </a:lnTo>
                <a:lnTo>
                  <a:pt x="230" y="6832"/>
                </a:lnTo>
                <a:lnTo>
                  <a:pt x="228" y="6793"/>
                </a:lnTo>
                <a:lnTo>
                  <a:pt x="226" y="6755"/>
                </a:lnTo>
                <a:lnTo>
                  <a:pt x="225" y="6717"/>
                </a:lnTo>
                <a:lnTo>
                  <a:pt x="223" y="6679"/>
                </a:lnTo>
                <a:lnTo>
                  <a:pt x="220" y="6640"/>
                </a:lnTo>
                <a:lnTo>
                  <a:pt x="219" y="6603"/>
                </a:lnTo>
                <a:lnTo>
                  <a:pt x="218" y="6565"/>
                </a:lnTo>
                <a:lnTo>
                  <a:pt x="217" y="6527"/>
                </a:lnTo>
                <a:lnTo>
                  <a:pt x="216" y="6489"/>
                </a:lnTo>
                <a:lnTo>
                  <a:pt x="216" y="6451"/>
                </a:lnTo>
                <a:lnTo>
                  <a:pt x="216" y="6414"/>
                </a:lnTo>
                <a:lnTo>
                  <a:pt x="216" y="6376"/>
                </a:lnTo>
                <a:lnTo>
                  <a:pt x="217" y="6338"/>
                </a:lnTo>
                <a:lnTo>
                  <a:pt x="217" y="6301"/>
                </a:lnTo>
                <a:lnTo>
                  <a:pt x="219" y="6263"/>
                </a:lnTo>
                <a:lnTo>
                  <a:pt x="220" y="6226"/>
                </a:lnTo>
                <a:lnTo>
                  <a:pt x="222" y="6188"/>
                </a:lnTo>
                <a:lnTo>
                  <a:pt x="224" y="6147"/>
                </a:lnTo>
                <a:lnTo>
                  <a:pt x="227" y="6105"/>
                </a:lnTo>
                <a:lnTo>
                  <a:pt x="230" y="6064"/>
                </a:lnTo>
                <a:lnTo>
                  <a:pt x="232" y="6021"/>
                </a:lnTo>
                <a:lnTo>
                  <a:pt x="235" y="5979"/>
                </a:lnTo>
                <a:lnTo>
                  <a:pt x="236" y="5938"/>
                </a:lnTo>
                <a:lnTo>
                  <a:pt x="236" y="5898"/>
                </a:lnTo>
                <a:lnTo>
                  <a:pt x="233" y="5859"/>
                </a:lnTo>
                <a:lnTo>
                  <a:pt x="229" y="5822"/>
                </a:lnTo>
                <a:lnTo>
                  <a:pt x="220" y="5787"/>
                </a:lnTo>
                <a:lnTo>
                  <a:pt x="208" y="5759"/>
                </a:lnTo>
                <a:lnTo>
                  <a:pt x="188" y="5730"/>
                </a:lnTo>
                <a:lnTo>
                  <a:pt x="167" y="5699"/>
                </a:lnTo>
                <a:lnTo>
                  <a:pt x="143" y="5667"/>
                </a:lnTo>
                <a:lnTo>
                  <a:pt x="118" y="5633"/>
                </a:lnTo>
                <a:lnTo>
                  <a:pt x="94" y="5599"/>
                </a:lnTo>
                <a:lnTo>
                  <a:pt x="71" y="5563"/>
                </a:lnTo>
                <a:lnTo>
                  <a:pt x="52" y="5526"/>
                </a:lnTo>
                <a:lnTo>
                  <a:pt x="37" y="5490"/>
                </a:lnTo>
                <a:lnTo>
                  <a:pt x="28" y="5453"/>
                </a:lnTo>
                <a:lnTo>
                  <a:pt x="23" y="5440"/>
                </a:lnTo>
                <a:lnTo>
                  <a:pt x="16" y="5414"/>
                </a:lnTo>
                <a:lnTo>
                  <a:pt x="10" y="5400"/>
                </a:lnTo>
                <a:lnTo>
                  <a:pt x="5" y="5359"/>
                </a:lnTo>
                <a:lnTo>
                  <a:pt x="2" y="5316"/>
                </a:lnTo>
                <a:lnTo>
                  <a:pt x="0" y="5273"/>
                </a:lnTo>
                <a:lnTo>
                  <a:pt x="0" y="5230"/>
                </a:lnTo>
                <a:lnTo>
                  <a:pt x="1" y="5185"/>
                </a:lnTo>
                <a:lnTo>
                  <a:pt x="4" y="5141"/>
                </a:lnTo>
                <a:lnTo>
                  <a:pt x="9" y="5099"/>
                </a:lnTo>
                <a:lnTo>
                  <a:pt x="18" y="5057"/>
                </a:lnTo>
                <a:lnTo>
                  <a:pt x="28" y="5015"/>
                </a:lnTo>
                <a:lnTo>
                  <a:pt x="42" y="4976"/>
                </a:lnTo>
                <a:lnTo>
                  <a:pt x="58" y="4938"/>
                </a:lnTo>
                <a:lnTo>
                  <a:pt x="75" y="4901"/>
                </a:lnTo>
                <a:lnTo>
                  <a:pt x="92" y="4863"/>
                </a:lnTo>
                <a:lnTo>
                  <a:pt x="110" y="4826"/>
                </a:lnTo>
                <a:lnTo>
                  <a:pt x="128" y="4790"/>
                </a:lnTo>
                <a:lnTo>
                  <a:pt x="145" y="4752"/>
                </a:lnTo>
                <a:lnTo>
                  <a:pt x="161" y="4715"/>
                </a:lnTo>
                <a:lnTo>
                  <a:pt x="177" y="4679"/>
                </a:lnTo>
                <a:lnTo>
                  <a:pt x="192" y="4641"/>
                </a:lnTo>
                <a:lnTo>
                  <a:pt x="204" y="4604"/>
                </a:lnTo>
                <a:lnTo>
                  <a:pt x="216" y="4566"/>
                </a:lnTo>
                <a:lnTo>
                  <a:pt x="226" y="4529"/>
                </a:lnTo>
                <a:lnTo>
                  <a:pt x="233" y="4491"/>
                </a:lnTo>
                <a:lnTo>
                  <a:pt x="239" y="4452"/>
                </a:lnTo>
                <a:lnTo>
                  <a:pt x="243" y="4414"/>
                </a:lnTo>
                <a:lnTo>
                  <a:pt x="246" y="4374"/>
                </a:lnTo>
                <a:lnTo>
                  <a:pt x="249" y="4335"/>
                </a:lnTo>
                <a:lnTo>
                  <a:pt x="252" y="4296"/>
                </a:lnTo>
                <a:lnTo>
                  <a:pt x="256" y="4257"/>
                </a:lnTo>
                <a:lnTo>
                  <a:pt x="258" y="4218"/>
                </a:lnTo>
                <a:lnTo>
                  <a:pt x="260" y="4180"/>
                </a:lnTo>
                <a:lnTo>
                  <a:pt x="262" y="4141"/>
                </a:lnTo>
                <a:lnTo>
                  <a:pt x="263" y="4102"/>
                </a:lnTo>
                <a:lnTo>
                  <a:pt x="264" y="4063"/>
                </a:lnTo>
                <a:lnTo>
                  <a:pt x="264" y="4025"/>
                </a:lnTo>
                <a:lnTo>
                  <a:pt x="264" y="3986"/>
                </a:lnTo>
                <a:lnTo>
                  <a:pt x="264" y="3948"/>
                </a:lnTo>
                <a:lnTo>
                  <a:pt x="264" y="3910"/>
                </a:lnTo>
                <a:lnTo>
                  <a:pt x="263" y="3871"/>
                </a:lnTo>
                <a:lnTo>
                  <a:pt x="262" y="3833"/>
                </a:lnTo>
                <a:lnTo>
                  <a:pt x="260" y="3794"/>
                </a:lnTo>
                <a:lnTo>
                  <a:pt x="258" y="3756"/>
                </a:lnTo>
                <a:lnTo>
                  <a:pt x="256" y="3717"/>
                </a:lnTo>
                <a:lnTo>
                  <a:pt x="252" y="3678"/>
                </a:lnTo>
                <a:lnTo>
                  <a:pt x="249" y="3639"/>
                </a:lnTo>
                <a:lnTo>
                  <a:pt x="246" y="3600"/>
                </a:lnTo>
                <a:lnTo>
                  <a:pt x="243" y="3560"/>
                </a:lnTo>
                <a:lnTo>
                  <a:pt x="239" y="3521"/>
                </a:lnTo>
                <a:lnTo>
                  <a:pt x="233" y="3482"/>
                </a:lnTo>
                <a:lnTo>
                  <a:pt x="228" y="3443"/>
                </a:lnTo>
                <a:lnTo>
                  <a:pt x="223" y="3404"/>
                </a:lnTo>
                <a:lnTo>
                  <a:pt x="216" y="3366"/>
                </a:lnTo>
                <a:lnTo>
                  <a:pt x="209" y="3328"/>
                </a:lnTo>
                <a:lnTo>
                  <a:pt x="202" y="3289"/>
                </a:lnTo>
                <a:lnTo>
                  <a:pt x="195" y="3252"/>
                </a:lnTo>
                <a:lnTo>
                  <a:pt x="187" y="3214"/>
                </a:lnTo>
                <a:lnTo>
                  <a:pt x="180" y="3177"/>
                </a:lnTo>
                <a:lnTo>
                  <a:pt x="172" y="3140"/>
                </a:lnTo>
                <a:lnTo>
                  <a:pt x="165" y="3102"/>
                </a:lnTo>
                <a:lnTo>
                  <a:pt x="158" y="3065"/>
                </a:lnTo>
                <a:lnTo>
                  <a:pt x="150" y="3027"/>
                </a:lnTo>
                <a:lnTo>
                  <a:pt x="144" y="2990"/>
                </a:lnTo>
                <a:lnTo>
                  <a:pt x="137" y="2953"/>
                </a:lnTo>
                <a:lnTo>
                  <a:pt x="132" y="2914"/>
                </a:lnTo>
                <a:lnTo>
                  <a:pt x="127" y="2877"/>
                </a:lnTo>
                <a:lnTo>
                  <a:pt x="122" y="2840"/>
                </a:lnTo>
                <a:lnTo>
                  <a:pt x="119" y="2801"/>
                </a:lnTo>
                <a:lnTo>
                  <a:pt x="116" y="2763"/>
                </a:lnTo>
                <a:lnTo>
                  <a:pt x="115" y="2724"/>
                </a:lnTo>
                <a:lnTo>
                  <a:pt x="114" y="2686"/>
                </a:lnTo>
                <a:lnTo>
                  <a:pt x="114" y="2647"/>
                </a:lnTo>
                <a:lnTo>
                  <a:pt x="116" y="2608"/>
                </a:lnTo>
                <a:lnTo>
                  <a:pt x="116" y="2569"/>
                </a:lnTo>
                <a:lnTo>
                  <a:pt x="119" y="2532"/>
                </a:lnTo>
                <a:lnTo>
                  <a:pt x="122" y="2495"/>
                </a:lnTo>
                <a:lnTo>
                  <a:pt x="127" y="2457"/>
                </a:lnTo>
                <a:lnTo>
                  <a:pt x="133" y="2421"/>
                </a:lnTo>
                <a:lnTo>
                  <a:pt x="140" y="2385"/>
                </a:lnTo>
                <a:lnTo>
                  <a:pt x="149" y="2348"/>
                </a:lnTo>
                <a:lnTo>
                  <a:pt x="159" y="2312"/>
                </a:lnTo>
                <a:lnTo>
                  <a:pt x="169" y="2277"/>
                </a:lnTo>
                <a:lnTo>
                  <a:pt x="180" y="2241"/>
                </a:lnTo>
                <a:lnTo>
                  <a:pt x="193" y="2205"/>
                </a:lnTo>
                <a:lnTo>
                  <a:pt x="206" y="2170"/>
                </a:lnTo>
                <a:lnTo>
                  <a:pt x="218" y="2135"/>
                </a:lnTo>
                <a:lnTo>
                  <a:pt x="233" y="2099"/>
                </a:lnTo>
                <a:lnTo>
                  <a:pt x="248" y="2065"/>
                </a:lnTo>
                <a:lnTo>
                  <a:pt x="263" y="2030"/>
                </a:lnTo>
                <a:lnTo>
                  <a:pt x="279" y="1995"/>
                </a:lnTo>
                <a:lnTo>
                  <a:pt x="295" y="1960"/>
                </a:lnTo>
                <a:lnTo>
                  <a:pt x="311" y="1923"/>
                </a:lnTo>
                <a:lnTo>
                  <a:pt x="327" y="1888"/>
                </a:lnTo>
                <a:lnTo>
                  <a:pt x="344" y="1853"/>
                </a:lnTo>
                <a:lnTo>
                  <a:pt x="361" y="1816"/>
                </a:lnTo>
                <a:lnTo>
                  <a:pt x="363" y="1783"/>
                </a:lnTo>
                <a:lnTo>
                  <a:pt x="346" y="1757"/>
                </a:lnTo>
                <a:lnTo>
                  <a:pt x="326" y="1747"/>
                </a:lnTo>
                <a:lnTo>
                  <a:pt x="289" y="1750"/>
                </a:lnTo>
                <a:lnTo>
                  <a:pt x="250" y="1748"/>
                </a:lnTo>
                <a:lnTo>
                  <a:pt x="211" y="1742"/>
                </a:lnTo>
                <a:lnTo>
                  <a:pt x="171" y="1730"/>
                </a:lnTo>
                <a:lnTo>
                  <a:pt x="135" y="1714"/>
                </a:lnTo>
                <a:lnTo>
                  <a:pt x="103" y="1694"/>
                </a:lnTo>
                <a:lnTo>
                  <a:pt x="76" y="1668"/>
                </a:lnTo>
                <a:lnTo>
                  <a:pt x="56" y="1639"/>
                </a:lnTo>
                <a:lnTo>
                  <a:pt x="46" y="1606"/>
                </a:lnTo>
                <a:lnTo>
                  <a:pt x="33" y="1563"/>
                </a:lnTo>
                <a:lnTo>
                  <a:pt x="24" y="1518"/>
                </a:lnTo>
                <a:lnTo>
                  <a:pt x="21" y="1473"/>
                </a:lnTo>
                <a:lnTo>
                  <a:pt x="28" y="1430"/>
                </a:lnTo>
                <a:lnTo>
                  <a:pt x="47" y="1395"/>
                </a:lnTo>
                <a:lnTo>
                  <a:pt x="68" y="1359"/>
                </a:lnTo>
                <a:lnTo>
                  <a:pt x="89" y="1323"/>
                </a:lnTo>
                <a:lnTo>
                  <a:pt x="112" y="1285"/>
                </a:lnTo>
                <a:lnTo>
                  <a:pt x="132" y="1244"/>
                </a:lnTo>
                <a:lnTo>
                  <a:pt x="151" y="1201"/>
                </a:lnTo>
                <a:lnTo>
                  <a:pt x="158" y="1160"/>
                </a:lnTo>
                <a:lnTo>
                  <a:pt x="155" y="1114"/>
                </a:lnTo>
                <a:lnTo>
                  <a:pt x="146" y="1068"/>
                </a:lnTo>
                <a:lnTo>
                  <a:pt x="133" y="1026"/>
                </a:lnTo>
                <a:lnTo>
                  <a:pt x="126" y="989"/>
                </a:lnTo>
                <a:lnTo>
                  <a:pt x="118" y="951"/>
                </a:lnTo>
                <a:lnTo>
                  <a:pt x="111" y="914"/>
                </a:lnTo>
                <a:lnTo>
                  <a:pt x="103" y="878"/>
                </a:lnTo>
                <a:lnTo>
                  <a:pt x="96" y="840"/>
                </a:lnTo>
                <a:lnTo>
                  <a:pt x="89" y="804"/>
                </a:lnTo>
                <a:lnTo>
                  <a:pt x="84" y="768"/>
                </a:lnTo>
                <a:lnTo>
                  <a:pt x="79" y="731"/>
                </a:lnTo>
                <a:lnTo>
                  <a:pt x="75" y="695"/>
                </a:lnTo>
                <a:lnTo>
                  <a:pt x="72" y="660"/>
                </a:lnTo>
                <a:lnTo>
                  <a:pt x="71" y="624"/>
                </a:lnTo>
                <a:lnTo>
                  <a:pt x="72" y="588"/>
                </a:lnTo>
                <a:lnTo>
                  <a:pt x="73" y="553"/>
                </a:lnTo>
                <a:lnTo>
                  <a:pt x="78" y="517"/>
                </a:lnTo>
                <a:lnTo>
                  <a:pt x="83" y="481"/>
                </a:lnTo>
                <a:lnTo>
                  <a:pt x="91" y="446"/>
                </a:lnTo>
                <a:lnTo>
                  <a:pt x="101" y="411"/>
                </a:lnTo>
                <a:lnTo>
                  <a:pt x="114" y="376"/>
                </a:lnTo>
                <a:lnTo>
                  <a:pt x="129" y="341"/>
                </a:lnTo>
                <a:lnTo>
                  <a:pt x="147" y="305"/>
                </a:lnTo>
                <a:lnTo>
                  <a:pt x="168" y="270"/>
                </a:lnTo>
                <a:lnTo>
                  <a:pt x="190" y="239"/>
                </a:lnTo>
                <a:lnTo>
                  <a:pt x="212" y="210"/>
                </a:lnTo>
                <a:lnTo>
                  <a:pt x="235" y="184"/>
                </a:lnTo>
                <a:lnTo>
                  <a:pt x="260" y="159"/>
                </a:lnTo>
                <a:lnTo>
                  <a:pt x="286" y="137"/>
                </a:lnTo>
                <a:lnTo>
                  <a:pt x="312" y="115"/>
                </a:lnTo>
                <a:lnTo>
                  <a:pt x="339" y="97"/>
                </a:lnTo>
                <a:lnTo>
                  <a:pt x="368" y="80"/>
                </a:lnTo>
                <a:lnTo>
                  <a:pt x="397" y="65"/>
                </a:lnTo>
                <a:lnTo>
                  <a:pt x="425" y="51"/>
                </a:lnTo>
                <a:lnTo>
                  <a:pt x="456" y="39"/>
                </a:lnTo>
                <a:lnTo>
                  <a:pt x="487" y="30"/>
                </a:lnTo>
                <a:lnTo>
                  <a:pt x="518" y="21"/>
                </a:lnTo>
                <a:lnTo>
                  <a:pt x="550" y="14"/>
                </a:lnTo>
                <a:lnTo>
                  <a:pt x="582" y="8"/>
                </a:lnTo>
                <a:lnTo>
                  <a:pt x="615" y="4"/>
                </a:lnTo>
                <a:lnTo>
                  <a:pt x="648" y="2"/>
                </a:lnTo>
                <a:lnTo>
                  <a:pt x="681" y="0"/>
                </a:lnTo>
                <a:lnTo>
                  <a:pt x="714" y="0"/>
                </a:lnTo>
                <a:lnTo>
                  <a:pt x="749" y="1"/>
                </a:lnTo>
                <a:lnTo>
                  <a:pt x="782" y="3"/>
                </a:lnTo>
                <a:lnTo>
                  <a:pt x="816" y="7"/>
                </a:lnTo>
                <a:lnTo>
                  <a:pt x="849" y="12"/>
                </a:lnTo>
                <a:lnTo>
                  <a:pt x="882" y="17"/>
                </a:lnTo>
                <a:lnTo>
                  <a:pt x="915" y="23"/>
                </a:lnTo>
                <a:lnTo>
                  <a:pt x="948" y="30"/>
                </a:lnTo>
                <a:lnTo>
                  <a:pt x="981" y="38"/>
                </a:lnTo>
                <a:lnTo>
                  <a:pt x="1014" y="47"/>
                </a:lnTo>
                <a:lnTo>
                  <a:pt x="1046" y="56"/>
                </a:lnTo>
                <a:lnTo>
                  <a:pt x="1078" y="66"/>
                </a:lnTo>
                <a:lnTo>
                  <a:pt x="1109" y="77"/>
                </a:lnTo>
                <a:lnTo>
                  <a:pt x="1140" y="88"/>
                </a:lnTo>
                <a:lnTo>
                  <a:pt x="1171" y="100"/>
                </a:lnTo>
                <a:lnTo>
                  <a:pt x="1201" y="112"/>
                </a:lnTo>
                <a:lnTo>
                  <a:pt x="1236" y="132"/>
                </a:lnTo>
                <a:lnTo>
                  <a:pt x="1267" y="155"/>
                </a:lnTo>
                <a:lnTo>
                  <a:pt x="1295" y="179"/>
                </a:lnTo>
                <a:lnTo>
                  <a:pt x="1319" y="206"/>
                </a:lnTo>
                <a:lnTo>
                  <a:pt x="1341" y="236"/>
                </a:lnTo>
                <a:lnTo>
                  <a:pt x="1359" y="266"/>
                </a:lnTo>
                <a:lnTo>
                  <a:pt x="1374" y="299"/>
                </a:lnTo>
                <a:lnTo>
                  <a:pt x="1386" y="332"/>
                </a:lnTo>
                <a:lnTo>
                  <a:pt x="1395" y="367"/>
                </a:lnTo>
                <a:lnTo>
                  <a:pt x="1403" y="402"/>
                </a:lnTo>
                <a:lnTo>
                  <a:pt x="1408" y="440"/>
                </a:lnTo>
                <a:lnTo>
                  <a:pt x="1410" y="477"/>
                </a:lnTo>
                <a:lnTo>
                  <a:pt x="1411" y="515"/>
                </a:lnTo>
                <a:lnTo>
                  <a:pt x="1410" y="553"/>
                </a:lnTo>
                <a:lnTo>
                  <a:pt x="1408" y="590"/>
                </a:lnTo>
                <a:lnTo>
                  <a:pt x="1404" y="628"/>
                </a:lnTo>
                <a:lnTo>
                  <a:pt x="1397" y="666"/>
                </a:lnTo>
                <a:lnTo>
                  <a:pt x="1393" y="680"/>
                </a:lnTo>
                <a:lnTo>
                  <a:pt x="1384" y="708"/>
                </a:lnTo>
                <a:lnTo>
                  <a:pt x="1380" y="723"/>
                </a:lnTo>
              </a:path>
            </a:pathLst>
          </a:custGeom>
          <a:solidFill>
            <a:srgbClr val="FF0000"/>
          </a:solidFill>
          <a:ln w="27051">
            <a:solidFill>
              <a:srgbClr val="0000FF"/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0000000-0008-0000-0A00-000005000000}"/>
              </a:ext>
            </a:extLst>
          </p:cNvPr>
          <p:cNvSpPr>
            <a:spLocks/>
          </p:cNvSpPr>
          <p:nvPr/>
        </p:nvSpPr>
        <p:spPr bwMode="auto">
          <a:xfrm>
            <a:off x="5221605" y="1971676"/>
            <a:ext cx="648652" cy="4048125"/>
          </a:xfrm>
          <a:custGeom>
            <a:avLst/>
            <a:gdLst>
              <a:gd name="T0" fmla="*/ 975 w 1514"/>
              <a:gd name="T1" fmla="*/ 11 h 10708"/>
              <a:gd name="T2" fmla="*/ 1342 w 1514"/>
              <a:gd name="T3" fmla="*/ 236 h 10708"/>
              <a:gd name="T4" fmla="*/ 1405 w 1514"/>
              <a:gd name="T5" fmla="*/ 623 h 10708"/>
              <a:gd name="T6" fmla="*/ 1280 w 1514"/>
              <a:gd name="T7" fmla="*/ 1042 h 10708"/>
              <a:gd name="T8" fmla="*/ 1142 w 1514"/>
              <a:gd name="T9" fmla="*/ 1422 h 10708"/>
              <a:gd name="T10" fmla="*/ 1220 w 1514"/>
              <a:gd name="T11" fmla="*/ 1810 h 10708"/>
              <a:gd name="T12" fmla="*/ 1381 w 1514"/>
              <a:gd name="T13" fmla="*/ 2124 h 10708"/>
              <a:gd name="T14" fmla="*/ 1486 w 1514"/>
              <a:gd name="T15" fmla="*/ 2503 h 10708"/>
              <a:gd name="T16" fmla="*/ 1514 w 1514"/>
              <a:gd name="T17" fmla="*/ 2944 h 10708"/>
              <a:gd name="T18" fmla="*/ 1477 w 1514"/>
              <a:gd name="T19" fmla="*/ 3325 h 10708"/>
              <a:gd name="T20" fmla="*/ 1404 w 1514"/>
              <a:gd name="T21" fmla="*/ 3741 h 10708"/>
              <a:gd name="T22" fmla="*/ 1336 w 1514"/>
              <a:gd name="T23" fmla="*/ 4156 h 10708"/>
              <a:gd name="T24" fmla="*/ 1312 w 1514"/>
              <a:gd name="T25" fmla="*/ 4574 h 10708"/>
              <a:gd name="T26" fmla="*/ 1362 w 1514"/>
              <a:gd name="T27" fmla="*/ 4922 h 10708"/>
              <a:gd name="T28" fmla="*/ 1467 w 1514"/>
              <a:gd name="T29" fmla="*/ 5308 h 10708"/>
              <a:gd name="T30" fmla="*/ 1493 w 1514"/>
              <a:gd name="T31" fmla="*/ 5686 h 10708"/>
              <a:gd name="T32" fmla="*/ 1384 w 1514"/>
              <a:gd name="T33" fmla="*/ 6026 h 10708"/>
              <a:gd name="T34" fmla="*/ 1356 w 1514"/>
              <a:gd name="T35" fmla="*/ 6455 h 10708"/>
              <a:gd name="T36" fmla="*/ 1352 w 1514"/>
              <a:gd name="T37" fmla="*/ 6876 h 10708"/>
              <a:gd name="T38" fmla="*/ 1333 w 1514"/>
              <a:gd name="T39" fmla="*/ 7284 h 10708"/>
              <a:gd name="T40" fmla="*/ 1337 w 1514"/>
              <a:gd name="T41" fmla="*/ 7681 h 10708"/>
              <a:gd name="T42" fmla="*/ 1372 w 1514"/>
              <a:gd name="T43" fmla="*/ 8089 h 10708"/>
              <a:gd name="T44" fmla="*/ 1450 w 1514"/>
              <a:gd name="T45" fmla="*/ 8482 h 10708"/>
              <a:gd name="T46" fmla="*/ 1410 w 1514"/>
              <a:gd name="T47" fmla="*/ 8891 h 10708"/>
              <a:gd name="T48" fmla="*/ 1366 w 1514"/>
              <a:gd name="T49" fmla="*/ 9324 h 10708"/>
              <a:gd name="T50" fmla="*/ 1350 w 1514"/>
              <a:gd name="T51" fmla="*/ 9731 h 10708"/>
              <a:gd name="T52" fmla="*/ 1374 w 1514"/>
              <a:gd name="T53" fmla="*/ 10159 h 10708"/>
              <a:gd name="T54" fmla="*/ 1458 w 1514"/>
              <a:gd name="T55" fmla="*/ 10530 h 10708"/>
              <a:gd name="T56" fmla="*/ 1175 w 1514"/>
              <a:gd name="T57" fmla="*/ 10699 h 10708"/>
              <a:gd name="T58" fmla="*/ 779 w 1514"/>
              <a:gd name="T59" fmla="*/ 10708 h 10708"/>
              <a:gd name="T60" fmla="*/ 327 w 1514"/>
              <a:gd name="T61" fmla="*/ 10704 h 10708"/>
              <a:gd name="T62" fmla="*/ 40 w 1514"/>
              <a:gd name="T63" fmla="*/ 10636 h 10708"/>
              <a:gd name="T64" fmla="*/ 375 w 1514"/>
              <a:gd name="T65" fmla="*/ 10466 h 10708"/>
              <a:gd name="T66" fmla="*/ 714 w 1514"/>
              <a:gd name="T67" fmla="*/ 10291 h 10708"/>
              <a:gd name="T68" fmla="*/ 894 w 1514"/>
              <a:gd name="T69" fmla="*/ 9956 h 10708"/>
              <a:gd name="T70" fmla="*/ 867 w 1514"/>
              <a:gd name="T71" fmla="*/ 9515 h 10708"/>
              <a:gd name="T72" fmla="*/ 816 w 1514"/>
              <a:gd name="T73" fmla="*/ 9113 h 10708"/>
              <a:gd name="T74" fmla="*/ 776 w 1514"/>
              <a:gd name="T75" fmla="*/ 8689 h 10708"/>
              <a:gd name="T76" fmla="*/ 698 w 1514"/>
              <a:gd name="T77" fmla="*/ 8291 h 10708"/>
              <a:gd name="T78" fmla="*/ 579 w 1514"/>
              <a:gd name="T79" fmla="*/ 7864 h 10708"/>
              <a:gd name="T80" fmla="*/ 518 w 1514"/>
              <a:gd name="T81" fmla="*/ 7467 h 10708"/>
              <a:gd name="T82" fmla="*/ 389 w 1514"/>
              <a:gd name="T83" fmla="*/ 7068 h 10708"/>
              <a:gd name="T84" fmla="*/ 308 w 1514"/>
              <a:gd name="T85" fmla="*/ 6657 h 10708"/>
              <a:gd name="T86" fmla="*/ 264 w 1514"/>
              <a:gd name="T87" fmla="*/ 6239 h 10708"/>
              <a:gd name="T88" fmla="*/ 240 w 1514"/>
              <a:gd name="T89" fmla="*/ 5816 h 10708"/>
              <a:gd name="T90" fmla="*/ 226 w 1514"/>
              <a:gd name="T91" fmla="*/ 5394 h 10708"/>
              <a:gd name="T92" fmla="*/ 191 w 1514"/>
              <a:gd name="T93" fmla="*/ 5005 h 10708"/>
              <a:gd name="T94" fmla="*/ 147 w 1514"/>
              <a:gd name="T95" fmla="*/ 4576 h 10708"/>
              <a:gd name="T96" fmla="*/ 129 w 1514"/>
              <a:gd name="T97" fmla="*/ 4144 h 10708"/>
              <a:gd name="T98" fmla="*/ 94 w 1514"/>
              <a:gd name="T99" fmla="*/ 3692 h 10708"/>
              <a:gd name="T100" fmla="*/ 80 w 1514"/>
              <a:gd name="T101" fmla="*/ 3292 h 10708"/>
              <a:gd name="T102" fmla="*/ 87 w 1514"/>
              <a:gd name="T103" fmla="*/ 2855 h 10708"/>
              <a:gd name="T104" fmla="*/ 217 w 1514"/>
              <a:gd name="T105" fmla="*/ 2469 h 10708"/>
              <a:gd name="T106" fmla="*/ 481 w 1514"/>
              <a:gd name="T107" fmla="*/ 2102 h 10708"/>
              <a:gd name="T108" fmla="*/ 576 w 1514"/>
              <a:gd name="T109" fmla="*/ 1777 h 10708"/>
              <a:gd name="T110" fmla="*/ 463 w 1514"/>
              <a:gd name="T111" fmla="*/ 1524 h 10708"/>
              <a:gd name="T112" fmla="*/ 201 w 1514"/>
              <a:gd name="T113" fmla="*/ 1229 h 10708"/>
              <a:gd name="T114" fmla="*/ 68 w 1514"/>
              <a:gd name="T115" fmla="*/ 1006 h 10708"/>
              <a:gd name="T116" fmla="*/ 210 w 1514"/>
              <a:gd name="T117" fmla="*/ 672 h 10708"/>
              <a:gd name="T118" fmla="*/ 272 w 1514"/>
              <a:gd name="T119" fmla="*/ 256 h 10708"/>
              <a:gd name="T120" fmla="*/ 591 w 1514"/>
              <a:gd name="T121" fmla="*/ 22 h 1070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14"/>
              <a:gd name="T184" fmla="*/ 0 h 10708"/>
              <a:gd name="T185" fmla="*/ 1514 w 1514"/>
              <a:gd name="T186" fmla="*/ 10708 h 1070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14" h="10708">
                <a:moveTo>
                  <a:pt x="591" y="22"/>
                </a:moveTo>
                <a:lnTo>
                  <a:pt x="632" y="17"/>
                </a:lnTo>
                <a:lnTo>
                  <a:pt x="676" y="6"/>
                </a:lnTo>
                <a:lnTo>
                  <a:pt x="716" y="0"/>
                </a:lnTo>
                <a:lnTo>
                  <a:pt x="769" y="0"/>
                </a:lnTo>
                <a:lnTo>
                  <a:pt x="824" y="0"/>
                </a:lnTo>
                <a:lnTo>
                  <a:pt x="878" y="1"/>
                </a:lnTo>
                <a:lnTo>
                  <a:pt x="928" y="4"/>
                </a:lnTo>
                <a:lnTo>
                  <a:pt x="975" y="11"/>
                </a:lnTo>
                <a:lnTo>
                  <a:pt x="1019" y="23"/>
                </a:lnTo>
                <a:lnTo>
                  <a:pt x="1064" y="39"/>
                </a:lnTo>
                <a:lnTo>
                  <a:pt x="1107" y="57"/>
                </a:lnTo>
                <a:lnTo>
                  <a:pt x="1151" y="75"/>
                </a:lnTo>
                <a:lnTo>
                  <a:pt x="1194" y="94"/>
                </a:lnTo>
                <a:lnTo>
                  <a:pt x="1232" y="117"/>
                </a:lnTo>
                <a:lnTo>
                  <a:pt x="1266" y="144"/>
                </a:lnTo>
                <a:lnTo>
                  <a:pt x="1296" y="173"/>
                </a:lnTo>
                <a:lnTo>
                  <a:pt x="1321" y="204"/>
                </a:lnTo>
                <a:lnTo>
                  <a:pt x="1342" y="236"/>
                </a:lnTo>
                <a:lnTo>
                  <a:pt x="1361" y="272"/>
                </a:lnTo>
                <a:lnTo>
                  <a:pt x="1376" y="308"/>
                </a:lnTo>
                <a:lnTo>
                  <a:pt x="1388" y="345"/>
                </a:lnTo>
                <a:lnTo>
                  <a:pt x="1397" y="384"/>
                </a:lnTo>
                <a:lnTo>
                  <a:pt x="1403" y="423"/>
                </a:lnTo>
                <a:lnTo>
                  <a:pt x="1407" y="464"/>
                </a:lnTo>
                <a:lnTo>
                  <a:pt x="1408" y="504"/>
                </a:lnTo>
                <a:lnTo>
                  <a:pt x="1409" y="544"/>
                </a:lnTo>
                <a:lnTo>
                  <a:pt x="1408" y="584"/>
                </a:lnTo>
                <a:lnTo>
                  <a:pt x="1405" y="623"/>
                </a:lnTo>
                <a:lnTo>
                  <a:pt x="1400" y="663"/>
                </a:lnTo>
                <a:lnTo>
                  <a:pt x="1394" y="701"/>
                </a:lnTo>
                <a:lnTo>
                  <a:pt x="1385" y="740"/>
                </a:lnTo>
                <a:lnTo>
                  <a:pt x="1376" y="778"/>
                </a:lnTo>
                <a:lnTo>
                  <a:pt x="1365" y="817"/>
                </a:lnTo>
                <a:lnTo>
                  <a:pt x="1352" y="855"/>
                </a:lnTo>
                <a:lnTo>
                  <a:pt x="1339" y="891"/>
                </a:lnTo>
                <a:lnTo>
                  <a:pt x="1325" y="929"/>
                </a:lnTo>
                <a:lnTo>
                  <a:pt x="1310" y="967"/>
                </a:lnTo>
                <a:lnTo>
                  <a:pt x="1296" y="1004"/>
                </a:lnTo>
                <a:lnTo>
                  <a:pt x="1280" y="1042"/>
                </a:lnTo>
                <a:lnTo>
                  <a:pt x="1264" y="1079"/>
                </a:lnTo>
                <a:lnTo>
                  <a:pt x="1249" y="1117"/>
                </a:lnTo>
                <a:lnTo>
                  <a:pt x="1233" y="1153"/>
                </a:lnTo>
                <a:lnTo>
                  <a:pt x="1219" y="1191"/>
                </a:lnTo>
                <a:lnTo>
                  <a:pt x="1204" y="1229"/>
                </a:lnTo>
                <a:lnTo>
                  <a:pt x="1190" y="1267"/>
                </a:lnTo>
                <a:lnTo>
                  <a:pt x="1176" y="1305"/>
                </a:lnTo>
                <a:lnTo>
                  <a:pt x="1163" y="1344"/>
                </a:lnTo>
                <a:lnTo>
                  <a:pt x="1152" y="1383"/>
                </a:lnTo>
                <a:lnTo>
                  <a:pt x="1142" y="1422"/>
                </a:lnTo>
                <a:lnTo>
                  <a:pt x="1135" y="1460"/>
                </a:lnTo>
                <a:lnTo>
                  <a:pt x="1131" y="1499"/>
                </a:lnTo>
                <a:lnTo>
                  <a:pt x="1130" y="1538"/>
                </a:lnTo>
                <a:lnTo>
                  <a:pt x="1132" y="1577"/>
                </a:lnTo>
                <a:lnTo>
                  <a:pt x="1137" y="1616"/>
                </a:lnTo>
                <a:lnTo>
                  <a:pt x="1146" y="1655"/>
                </a:lnTo>
                <a:lnTo>
                  <a:pt x="1160" y="1694"/>
                </a:lnTo>
                <a:lnTo>
                  <a:pt x="1176" y="1733"/>
                </a:lnTo>
                <a:lnTo>
                  <a:pt x="1198" y="1772"/>
                </a:lnTo>
                <a:lnTo>
                  <a:pt x="1220" y="1810"/>
                </a:lnTo>
                <a:lnTo>
                  <a:pt x="1242" y="1847"/>
                </a:lnTo>
                <a:lnTo>
                  <a:pt x="1266" y="1885"/>
                </a:lnTo>
                <a:lnTo>
                  <a:pt x="1289" y="1924"/>
                </a:lnTo>
                <a:lnTo>
                  <a:pt x="1311" y="1966"/>
                </a:lnTo>
                <a:lnTo>
                  <a:pt x="1333" y="2008"/>
                </a:lnTo>
                <a:lnTo>
                  <a:pt x="1355" y="2052"/>
                </a:lnTo>
                <a:lnTo>
                  <a:pt x="1360" y="2076"/>
                </a:lnTo>
                <a:lnTo>
                  <a:pt x="1371" y="2102"/>
                </a:lnTo>
                <a:lnTo>
                  <a:pt x="1381" y="2124"/>
                </a:lnTo>
                <a:lnTo>
                  <a:pt x="1397" y="2167"/>
                </a:lnTo>
                <a:lnTo>
                  <a:pt x="1410" y="2200"/>
                </a:lnTo>
                <a:lnTo>
                  <a:pt x="1426" y="2231"/>
                </a:lnTo>
                <a:lnTo>
                  <a:pt x="1437" y="2270"/>
                </a:lnTo>
                <a:lnTo>
                  <a:pt x="1447" y="2308"/>
                </a:lnTo>
                <a:lnTo>
                  <a:pt x="1457" y="2347"/>
                </a:lnTo>
                <a:lnTo>
                  <a:pt x="1465" y="2386"/>
                </a:lnTo>
                <a:lnTo>
                  <a:pt x="1473" y="2425"/>
                </a:lnTo>
                <a:lnTo>
                  <a:pt x="1481" y="2464"/>
                </a:lnTo>
                <a:lnTo>
                  <a:pt x="1486" y="2503"/>
                </a:lnTo>
                <a:lnTo>
                  <a:pt x="1492" y="2542"/>
                </a:lnTo>
                <a:lnTo>
                  <a:pt x="1496" y="2581"/>
                </a:lnTo>
                <a:lnTo>
                  <a:pt x="1501" y="2620"/>
                </a:lnTo>
                <a:lnTo>
                  <a:pt x="1504" y="2660"/>
                </a:lnTo>
                <a:lnTo>
                  <a:pt x="1507" y="2699"/>
                </a:lnTo>
                <a:lnTo>
                  <a:pt x="1510" y="2739"/>
                </a:lnTo>
                <a:lnTo>
                  <a:pt x="1512" y="2780"/>
                </a:lnTo>
                <a:lnTo>
                  <a:pt x="1513" y="2820"/>
                </a:lnTo>
                <a:lnTo>
                  <a:pt x="1514" y="2861"/>
                </a:lnTo>
                <a:lnTo>
                  <a:pt x="1514" y="2902"/>
                </a:lnTo>
                <a:lnTo>
                  <a:pt x="1514" y="2944"/>
                </a:lnTo>
                <a:lnTo>
                  <a:pt x="1513" y="2982"/>
                </a:lnTo>
                <a:lnTo>
                  <a:pt x="1511" y="3020"/>
                </a:lnTo>
                <a:lnTo>
                  <a:pt x="1508" y="3059"/>
                </a:lnTo>
                <a:lnTo>
                  <a:pt x="1505" y="3097"/>
                </a:lnTo>
                <a:lnTo>
                  <a:pt x="1502" y="3134"/>
                </a:lnTo>
                <a:lnTo>
                  <a:pt x="1497" y="3172"/>
                </a:lnTo>
                <a:lnTo>
                  <a:pt x="1493" y="3210"/>
                </a:lnTo>
                <a:lnTo>
                  <a:pt x="1488" y="3249"/>
                </a:lnTo>
                <a:lnTo>
                  <a:pt x="1483" y="3287"/>
                </a:lnTo>
                <a:lnTo>
                  <a:pt x="1477" y="3325"/>
                </a:lnTo>
                <a:lnTo>
                  <a:pt x="1472" y="3363"/>
                </a:lnTo>
                <a:lnTo>
                  <a:pt x="1466" y="3401"/>
                </a:lnTo>
                <a:lnTo>
                  <a:pt x="1459" y="3439"/>
                </a:lnTo>
                <a:lnTo>
                  <a:pt x="1453" y="3476"/>
                </a:lnTo>
                <a:lnTo>
                  <a:pt x="1446" y="3514"/>
                </a:lnTo>
                <a:lnTo>
                  <a:pt x="1439" y="3552"/>
                </a:lnTo>
                <a:lnTo>
                  <a:pt x="1433" y="3589"/>
                </a:lnTo>
                <a:lnTo>
                  <a:pt x="1425" y="3627"/>
                </a:lnTo>
                <a:lnTo>
                  <a:pt x="1418" y="3665"/>
                </a:lnTo>
                <a:lnTo>
                  <a:pt x="1411" y="3703"/>
                </a:lnTo>
                <a:lnTo>
                  <a:pt x="1404" y="3741"/>
                </a:lnTo>
                <a:lnTo>
                  <a:pt x="1397" y="3778"/>
                </a:lnTo>
                <a:lnTo>
                  <a:pt x="1390" y="3816"/>
                </a:lnTo>
                <a:lnTo>
                  <a:pt x="1383" y="3854"/>
                </a:lnTo>
                <a:lnTo>
                  <a:pt x="1376" y="3892"/>
                </a:lnTo>
                <a:lnTo>
                  <a:pt x="1369" y="3929"/>
                </a:lnTo>
                <a:lnTo>
                  <a:pt x="1364" y="3967"/>
                </a:lnTo>
                <a:lnTo>
                  <a:pt x="1357" y="4005"/>
                </a:lnTo>
                <a:lnTo>
                  <a:pt x="1351" y="4043"/>
                </a:lnTo>
                <a:lnTo>
                  <a:pt x="1346" y="4080"/>
                </a:lnTo>
                <a:lnTo>
                  <a:pt x="1340" y="4118"/>
                </a:lnTo>
                <a:lnTo>
                  <a:pt x="1336" y="4156"/>
                </a:lnTo>
                <a:lnTo>
                  <a:pt x="1330" y="4194"/>
                </a:lnTo>
                <a:lnTo>
                  <a:pt x="1327" y="4232"/>
                </a:lnTo>
                <a:lnTo>
                  <a:pt x="1322" y="4270"/>
                </a:lnTo>
                <a:lnTo>
                  <a:pt x="1319" y="4308"/>
                </a:lnTo>
                <a:lnTo>
                  <a:pt x="1317" y="4346"/>
                </a:lnTo>
                <a:lnTo>
                  <a:pt x="1315" y="4383"/>
                </a:lnTo>
                <a:lnTo>
                  <a:pt x="1312" y="4421"/>
                </a:lnTo>
                <a:lnTo>
                  <a:pt x="1311" y="4459"/>
                </a:lnTo>
                <a:lnTo>
                  <a:pt x="1311" y="4498"/>
                </a:lnTo>
                <a:lnTo>
                  <a:pt x="1311" y="4536"/>
                </a:lnTo>
                <a:lnTo>
                  <a:pt x="1312" y="4574"/>
                </a:lnTo>
                <a:lnTo>
                  <a:pt x="1313" y="4612"/>
                </a:lnTo>
                <a:lnTo>
                  <a:pt x="1316" y="4651"/>
                </a:lnTo>
                <a:lnTo>
                  <a:pt x="1319" y="4689"/>
                </a:lnTo>
                <a:lnTo>
                  <a:pt x="1322" y="4721"/>
                </a:lnTo>
                <a:lnTo>
                  <a:pt x="1327" y="4753"/>
                </a:lnTo>
                <a:lnTo>
                  <a:pt x="1332" y="4786"/>
                </a:lnTo>
                <a:lnTo>
                  <a:pt x="1339" y="4819"/>
                </a:lnTo>
                <a:lnTo>
                  <a:pt x="1347" y="4853"/>
                </a:lnTo>
                <a:lnTo>
                  <a:pt x="1355" y="4887"/>
                </a:lnTo>
                <a:lnTo>
                  <a:pt x="1362" y="4922"/>
                </a:lnTo>
                <a:lnTo>
                  <a:pt x="1372" y="4955"/>
                </a:lnTo>
                <a:lnTo>
                  <a:pt x="1381" y="4991"/>
                </a:lnTo>
                <a:lnTo>
                  <a:pt x="1391" y="5025"/>
                </a:lnTo>
                <a:lnTo>
                  <a:pt x="1401" y="5060"/>
                </a:lnTo>
                <a:lnTo>
                  <a:pt x="1411" y="5095"/>
                </a:lnTo>
                <a:lnTo>
                  <a:pt x="1421" y="5131"/>
                </a:lnTo>
                <a:lnTo>
                  <a:pt x="1432" y="5166"/>
                </a:lnTo>
                <a:lnTo>
                  <a:pt x="1440" y="5201"/>
                </a:lnTo>
                <a:lnTo>
                  <a:pt x="1450" y="5237"/>
                </a:lnTo>
                <a:lnTo>
                  <a:pt x="1459" y="5273"/>
                </a:lnTo>
                <a:lnTo>
                  <a:pt x="1467" y="5308"/>
                </a:lnTo>
                <a:lnTo>
                  <a:pt x="1475" y="5343"/>
                </a:lnTo>
                <a:lnTo>
                  <a:pt x="1482" y="5377"/>
                </a:lnTo>
                <a:lnTo>
                  <a:pt x="1488" y="5413"/>
                </a:lnTo>
                <a:lnTo>
                  <a:pt x="1493" y="5448"/>
                </a:lnTo>
                <a:lnTo>
                  <a:pt x="1497" y="5482"/>
                </a:lnTo>
                <a:lnTo>
                  <a:pt x="1501" y="5517"/>
                </a:lnTo>
                <a:lnTo>
                  <a:pt x="1502" y="5551"/>
                </a:lnTo>
                <a:lnTo>
                  <a:pt x="1502" y="5586"/>
                </a:lnTo>
                <a:lnTo>
                  <a:pt x="1501" y="5619"/>
                </a:lnTo>
                <a:lnTo>
                  <a:pt x="1497" y="5653"/>
                </a:lnTo>
                <a:lnTo>
                  <a:pt x="1493" y="5686"/>
                </a:lnTo>
                <a:lnTo>
                  <a:pt x="1487" y="5718"/>
                </a:lnTo>
                <a:lnTo>
                  <a:pt x="1478" y="5751"/>
                </a:lnTo>
                <a:lnTo>
                  <a:pt x="1468" y="5783"/>
                </a:lnTo>
                <a:lnTo>
                  <a:pt x="1456" y="5814"/>
                </a:lnTo>
                <a:lnTo>
                  <a:pt x="1442" y="5845"/>
                </a:lnTo>
                <a:lnTo>
                  <a:pt x="1425" y="5875"/>
                </a:lnTo>
                <a:lnTo>
                  <a:pt x="1406" y="5906"/>
                </a:lnTo>
                <a:lnTo>
                  <a:pt x="1384" y="5935"/>
                </a:lnTo>
                <a:lnTo>
                  <a:pt x="1384" y="5981"/>
                </a:lnTo>
                <a:lnTo>
                  <a:pt x="1384" y="6026"/>
                </a:lnTo>
                <a:lnTo>
                  <a:pt x="1381" y="6069"/>
                </a:lnTo>
                <a:lnTo>
                  <a:pt x="1379" y="6112"/>
                </a:lnTo>
                <a:lnTo>
                  <a:pt x="1376" y="6153"/>
                </a:lnTo>
                <a:lnTo>
                  <a:pt x="1372" y="6195"/>
                </a:lnTo>
                <a:lnTo>
                  <a:pt x="1368" y="6238"/>
                </a:lnTo>
                <a:lnTo>
                  <a:pt x="1364" y="6279"/>
                </a:lnTo>
                <a:lnTo>
                  <a:pt x="1361" y="6321"/>
                </a:lnTo>
                <a:lnTo>
                  <a:pt x="1359" y="6365"/>
                </a:lnTo>
                <a:lnTo>
                  <a:pt x="1357" y="6409"/>
                </a:lnTo>
                <a:lnTo>
                  <a:pt x="1356" y="6455"/>
                </a:lnTo>
                <a:lnTo>
                  <a:pt x="1355" y="6501"/>
                </a:lnTo>
                <a:lnTo>
                  <a:pt x="1355" y="6547"/>
                </a:lnTo>
                <a:lnTo>
                  <a:pt x="1355" y="6594"/>
                </a:lnTo>
                <a:lnTo>
                  <a:pt x="1355" y="6633"/>
                </a:lnTo>
                <a:lnTo>
                  <a:pt x="1355" y="6673"/>
                </a:lnTo>
                <a:lnTo>
                  <a:pt x="1355" y="6713"/>
                </a:lnTo>
                <a:lnTo>
                  <a:pt x="1354" y="6753"/>
                </a:lnTo>
                <a:lnTo>
                  <a:pt x="1354" y="6795"/>
                </a:lnTo>
                <a:lnTo>
                  <a:pt x="1354" y="6835"/>
                </a:lnTo>
                <a:lnTo>
                  <a:pt x="1352" y="6876"/>
                </a:lnTo>
                <a:lnTo>
                  <a:pt x="1351" y="6917"/>
                </a:lnTo>
                <a:lnTo>
                  <a:pt x="1350" y="6957"/>
                </a:lnTo>
                <a:lnTo>
                  <a:pt x="1349" y="6999"/>
                </a:lnTo>
                <a:lnTo>
                  <a:pt x="1347" y="7040"/>
                </a:lnTo>
                <a:lnTo>
                  <a:pt x="1346" y="7080"/>
                </a:lnTo>
                <a:lnTo>
                  <a:pt x="1342" y="7120"/>
                </a:lnTo>
                <a:lnTo>
                  <a:pt x="1340" y="7160"/>
                </a:lnTo>
                <a:lnTo>
                  <a:pt x="1337" y="7199"/>
                </a:lnTo>
                <a:lnTo>
                  <a:pt x="1336" y="7239"/>
                </a:lnTo>
                <a:lnTo>
                  <a:pt x="1333" y="7284"/>
                </a:lnTo>
                <a:lnTo>
                  <a:pt x="1332" y="7324"/>
                </a:lnTo>
                <a:lnTo>
                  <a:pt x="1327" y="7370"/>
                </a:lnTo>
                <a:lnTo>
                  <a:pt x="1322" y="7414"/>
                </a:lnTo>
                <a:lnTo>
                  <a:pt x="1321" y="7459"/>
                </a:lnTo>
                <a:lnTo>
                  <a:pt x="1321" y="7502"/>
                </a:lnTo>
                <a:lnTo>
                  <a:pt x="1322" y="7546"/>
                </a:lnTo>
                <a:lnTo>
                  <a:pt x="1326" y="7589"/>
                </a:lnTo>
                <a:lnTo>
                  <a:pt x="1330" y="7634"/>
                </a:lnTo>
                <a:lnTo>
                  <a:pt x="1337" y="7681"/>
                </a:lnTo>
                <a:lnTo>
                  <a:pt x="1337" y="7718"/>
                </a:lnTo>
                <a:lnTo>
                  <a:pt x="1337" y="7757"/>
                </a:lnTo>
                <a:lnTo>
                  <a:pt x="1338" y="7796"/>
                </a:lnTo>
                <a:lnTo>
                  <a:pt x="1339" y="7838"/>
                </a:lnTo>
                <a:lnTo>
                  <a:pt x="1341" y="7878"/>
                </a:lnTo>
                <a:lnTo>
                  <a:pt x="1345" y="7920"/>
                </a:lnTo>
                <a:lnTo>
                  <a:pt x="1349" y="7962"/>
                </a:lnTo>
                <a:lnTo>
                  <a:pt x="1355" y="8005"/>
                </a:lnTo>
                <a:lnTo>
                  <a:pt x="1362" y="8047"/>
                </a:lnTo>
                <a:lnTo>
                  <a:pt x="1372" y="8089"/>
                </a:lnTo>
                <a:lnTo>
                  <a:pt x="1379" y="8124"/>
                </a:lnTo>
                <a:lnTo>
                  <a:pt x="1394" y="8159"/>
                </a:lnTo>
                <a:lnTo>
                  <a:pt x="1408" y="8196"/>
                </a:lnTo>
                <a:lnTo>
                  <a:pt x="1419" y="8239"/>
                </a:lnTo>
                <a:lnTo>
                  <a:pt x="1428" y="8280"/>
                </a:lnTo>
                <a:lnTo>
                  <a:pt x="1436" y="8320"/>
                </a:lnTo>
                <a:lnTo>
                  <a:pt x="1443" y="8361"/>
                </a:lnTo>
                <a:lnTo>
                  <a:pt x="1447" y="8401"/>
                </a:lnTo>
                <a:lnTo>
                  <a:pt x="1450" y="8442"/>
                </a:lnTo>
                <a:lnTo>
                  <a:pt x="1450" y="8482"/>
                </a:lnTo>
                <a:lnTo>
                  <a:pt x="1450" y="8523"/>
                </a:lnTo>
                <a:lnTo>
                  <a:pt x="1447" y="8564"/>
                </a:lnTo>
                <a:lnTo>
                  <a:pt x="1443" y="8606"/>
                </a:lnTo>
                <a:lnTo>
                  <a:pt x="1438" y="8648"/>
                </a:lnTo>
                <a:lnTo>
                  <a:pt x="1434" y="8689"/>
                </a:lnTo>
                <a:lnTo>
                  <a:pt x="1428" y="8729"/>
                </a:lnTo>
                <a:lnTo>
                  <a:pt x="1424" y="8770"/>
                </a:lnTo>
                <a:lnTo>
                  <a:pt x="1419" y="8810"/>
                </a:lnTo>
                <a:lnTo>
                  <a:pt x="1415" y="8851"/>
                </a:lnTo>
                <a:lnTo>
                  <a:pt x="1410" y="8891"/>
                </a:lnTo>
                <a:lnTo>
                  <a:pt x="1405" y="8931"/>
                </a:lnTo>
                <a:lnTo>
                  <a:pt x="1400" y="8970"/>
                </a:lnTo>
                <a:lnTo>
                  <a:pt x="1396" y="9010"/>
                </a:lnTo>
                <a:lnTo>
                  <a:pt x="1393" y="9050"/>
                </a:lnTo>
                <a:lnTo>
                  <a:pt x="1388" y="9089"/>
                </a:lnTo>
                <a:lnTo>
                  <a:pt x="1384" y="9128"/>
                </a:lnTo>
                <a:lnTo>
                  <a:pt x="1380" y="9167"/>
                </a:lnTo>
                <a:lnTo>
                  <a:pt x="1376" y="9207"/>
                </a:lnTo>
                <a:lnTo>
                  <a:pt x="1372" y="9246"/>
                </a:lnTo>
                <a:lnTo>
                  <a:pt x="1369" y="9285"/>
                </a:lnTo>
                <a:lnTo>
                  <a:pt x="1366" y="9324"/>
                </a:lnTo>
                <a:lnTo>
                  <a:pt x="1362" y="9363"/>
                </a:lnTo>
                <a:lnTo>
                  <a:pt x="1359" y="9401"/>
                </a:lnTo>
                <a:lnTo>
                  <a:pt x="1357" y="9440"/>
                </a:lnTo>
                <a:lnTo>
                  <a:pt x="1355" y="9479"/>
                </a:lnTo>
                <a:lnTo>
                  <a:pt x="1355" y="9521"/>
                </a:lnTo>
                <a:lnTo>
                  <a:pt x="1354" y="9564"/>
                </a:lnTo>
                <a:lnTo>
                  <a:pt x="1352" y="9605"/>
                </a:lnTo>
                <a:lnTo>
                  <a:pt x="1351" y="9647"/>
                </a:lnTo>
                <a:lnTo>
                  <a:pt x="1351" y="9690"/>
                </a:lnTo>
                <a:lnTo>
                  <a:pt x="1350" y="9731"/>
                </a:lnTo>
                <a:lnTo>
                  <a:pt x="1350" y="9773"/>
                </a:lnTo>
                <a:lnTo>
                  <a:pt x="1350" y="9815"/>
                </a:lnTo>
                <a:lnTo>
                  <a:pt x="1351" y="9857"/>
                </a:lnTo>
                <a:lnTo>
                  <a:pt x="1354" y="9899"/>
                </a:lnTo>
                <a:lnTo>
                  <a:pt x="1356" y="9941"/>
                </a:lnTo>
                <a:lnTo>
                  <a:pt x="1360" y="9983"/>
                </a:lnTo>
                <a:lnTo>
                  <a:pt x="1366" y="10025"/>
                </a:lnTo>
                <a:lnTo>
                  <a:pt x="1372" y="10067"/>
                </a:lnTo>
                <a:lnTo>
                  <a:pt x="1372" y="10112"/>
                </a:lnTo>
                <a:lnTo>
                  <a:pt x="1374" y="10159"/>
                </a:lnTo>
                <a:lnTo>
                  <a:pt x="1376" y="10207"/>
                </a:lnTo>
                <a:lnTo>
                  <a:pt x="1381" y="10253"/>
                </a:lnTo>
                <a:lnTo>
                  <a:pt x="1390" y="10299"/>
                </a:lnTo>
                <a:lnTo>
                  <a:pt x="1395" y="10326"/>
                </a:lnTo>
                <a:lnTo>
                  <a:pt x="1403" y="10378"/>
                </a:lnTo>
                <a:lnTo>
                  <a:pt x="1408" y="10405"/>
                </a:lnTo>
                <a:lnTo>
                  <a:pt x="1425" y="10445"/>
                </a:lnTo>
                <a:lnTo>
                  <a:pt x="1443" y="10487"/>
                </a:lnTo>
                <a:lnTo>
                  <a:pt x="1458" y="10530"/>
                </a:lnTo>
                <a:lnTo>
                  <a:pt x="1469" y="10569"/>
                </a:lnTo>
                <a:lnTo>
                  <a:pt x="1473" y="10604"/>
                </a:lnTo>
                <a:lnTo>
                  <a:pt x="1465" y="10633"/>
                </a:lnTo>
                <a:lnTo>
                  <a:pt x="1443" y="10654"/>
                </a:lnTo>
                <a:lnTo>
                  <a:pt x="1400" y="10673"/>
                </a:lnTo>
                <a:lnTo>
                  <a:pt x="1358" y="10687"/>
                </a:lnTo>
                <a:lnTo>
                  <a:pt x="1315" y="10693"/>
                </a:lnTo>
                <a:lnTo>
                  <a:pt x="1270" y="10697"/>
                </a:lnTo>
                <a:lnTo>
                  <a:pt x="1223" y="10698"/>
                </a:lnTo>
                <a:lnTo>
                  <a:pt x="1175" y="10699"/>
                </a:lnTo>
                <a:lnTo>
                  <a:pt x="1124" y="10699"/>
                </a:lnTo>
                <a:lnTo>
                  <a:pt x="1078" y="10700"/>
                </a:lnTo>
                <a:lnTo>
                  <a:pt x="1036" y="10702"/>
                </a:lnTo>
                <a:lnTo>
                  <a:pt x="994" y="10704"/>
                </a:lnTo>
                <a:lnTo>
                  <a:pt x="951" y="10706"/>
                </a:lnTo>
                <a:lnTo>
                  <a:pt x="909" y="10707"/>
                </a:lnTo>
                <a:lnTo>
                  <a:pt x="867" y="10708"/>
                </a:lnTo>
                <a:lnTo>
                  <a:pt x="822" y="10708"/>
                </a:lnTo>
                <a:lnTo>
                  <a:pt x="779" y="10708"/>
                </a:lnTo>
                <a:lnTo>
                  <a:pt x="738" y="10708"/>
                </a:lnTo>
                <a:lnTo>
                  <a:pt x="696" y="10708"/>
                </a:lnTo>
                <a:lnTo>
                  <a:pt x="655" y="10708"/>
                </a:lnTo>
                <a:lnTo>
                  <a:pt x="614" y="10707"/>
                </a:lnTo>
                <a:lnTo>
                  <a:pt x="572" y="10707"/>
                </a:lnTo>
                <a:lnTo>
                  <a:pt x="531" y="10706"/>
                </a:lnTo>
                <a:lnTo>
                  <a:pt x="490" y="10706"/>
                </a:lnTo>
                <a:lnTo>
                  <a:pt x="450" y="10705"/>
                </a:lnTo>
                <a:lnTo>
                  <a:pt x="409" y="10705"/>
                </a:lnTo>
                <a:lnTo>
                  <a:pt x="369" y="10704"/>
                </a:lnTo>
                <a:lnTo>
                  <a:pt x="327" y="10704"/>
                </a:lnTo>
                <a:lnTo>
                  <a:pt x="287" y="10702"/>
                </a:lnTo>
                <a:lnTo>
                  <a:pt x="246" y="10701"/>
                </a:lnTo>
                <a:lnTo>
                  <a:pt x="206" y="10700"/>
                </a:lnTo>
                <a:lnTo>
                  <a:pt x="165" y="10700"/>
                </a:lnTo>
                <a:lnTo>
                  <a:pt x="123" y="10699"/>
                </a:lnTo>
                <a:lnTo>
                  <a:pt x="82" y="10698"/>
                </a:lnTo>
                <a:lnTo>
                  <a:pt x="41" y="10697"/>
                </a:lnTo>
                <a:lnTo>
                  <a:pt x="0" y="10697"/>
                </a:lnTo>
                <a:lnTo>
                  <a:pt x="19" y="10665"/>
                </a:lnTo>
                <a:lnTo>
                  <a:pt x="40" y="10636"/>
                </a:lnTo>
                <a:lnTo>
                  <a:pt x="63" y="10611"/>
                </a:lnTo>
                <a:lnTo>
                  <a:pt x="89" y="10589"/>
                </a:lnTo>
                <a:lnTo>
                  <a:pt x="116" y="10569"/>
                </a:lnTo>
                <a:lnTo>
                  <a:pt x="145" y="10552"/>
                </a:lnTo>
                <a:lnTo>
                  <a:pt x="175" y="10536"/>
                </a:lnTo>
                <a:lnTo>
                  <a:pt x="206" y="10523"/>
                </a:lnTo>
                <a:lnTo>
                  <a:pt x="239" y="10510"/>
                </a:lnTo>
                <a:lnTo>
                  <a:pt x="272" y="10498"/>
                </a:lnTo>
                <a:lnTo>
                  <a:pt x="306" y="10487"/>
                </a:lnTo>
                <a:lnTo>
                  <a:pt x="341" y="10476"/>
                </a:lnTo>
                <a:lnTo>
                  <a:pt x="375" y="10466"/>
                </a:lnTo>
                <a:lnTo>
                  <a:pt x="411" y="10454"/>
                </a:lnTo>
                <a:lnTo>
                  <a:pt x="445" y="10443"/>
                </a:lnTo>
                <a:lnTo>
                  <a:pt x="480" y="10429"/>
                </a:lnTo>
                <a:lnTo>
                  <a:pt x="515" y="10414"/>
                </a:lnTo>
                <a:lnTo>
                  <a:pt x="549" y="10398"/>
                </a:lnTo>
                <a:lnTo>
                  <a:pt x="581" y="10379"/>
                </a:lnTo>
                <a:lnTo>
                  <a:pt x="614" y="10358"/>
                </a:lnTo>
                <a:lnTo>
                  <a:pt x="645" y="10334"/>
                </a:lnTo>
                <a:lnTo>
                  <a:pt x="678" y="10312"/>
                </a:lnTo>
                <a:lnTo>
                  <a:pt x="714" y="10291"/>
                </a:lnTo>
                <a:lnTo>
                  <a:pt x="750" y="10270"/>
                </a:lnTo>
                <a:lnTo>
                  <a:pt x="784" y="10247"/>
                </a:lnTo>
                <a:lnTo>
                  <a:pt x="814" y="10221"/>
                </a:lnTo>
                <a:lnTo>
                  <a:pt x="838" y="10191"/>
                </a:lnTo>
                <a:lnTo>
                  <a:pt x="851" y="10156"/>
                </a:lnTo>
                <a:lnTo>
                  <a:pt x="870" y="10098"/>
                </a:lnTo>
                <a:lnTo>
                  <a:pt x="886" y="10042"/>
                </a:lnTo>
                <a:lnTo>
                  <a:pt x="892" y="9996"/>
                </a:lnTo>
                <a:lnTo>
                  <a:pt x="894" y="9956"/>
                </a:lnTo>
                <a:lnTo>
                  <a:pt x="896" y="9916"/>
                </a:lnTo>
                <a:lnTo>
                  <a:pt x="896" y="9876"/>
                </a:lnTo>
                <a:lnTo>
                  <a:pt x="896" y="9836"/>
                </a:lnTo>
                <a:lnTo>
                  <a:pt x="894" y="9795"/>
                </a:lnTo>
                <a:lnTo>
                  <a:pt x="892" y="9755"/>
                </a:lnTo>
                <a:lnTo>
                  <a:pt x="889" y="9715"/>
                </a:lnTo>
                <a:lnTo>
                  <a:pt x="886" y="9675"/>
                </a:lnTo>
                <a:lnTo>
                  <a:pt x="881" y="9635"/>
                </a:lnTo>
                <a:lnTo>
                  <a:pt x="877" y="9595"/>
                </a:lnTo>
                <a:lnTo>
                  <a:pt x="872" y="9555"/>
                </a:lnTo>
                <a:lnTo>
                  <a:pt x="867" y="9515"/>
                </a:lnTo>
                <a:lnTo>
                  <a:pt x="861" y="9475"/>
                </a:lnTo>
                <a:lnTo>
                  <a:pt x="855" y="9434"/>
                </a:lnTo>
                <a:lnTo>
                  <a:pt x="850" y="9394"/>
                </a:lnTo>
                <a:lnTo>
                  <a:pt x="844" y="9354"/>
                </a:lnTo>
                <a:lnTo>
                  <a:pt x="839" y="9314"/>
                </a:lnTo>
                <a:lnTo>
                  <a:pt x="833" y="9274"/>
                </a:lnTo>
                <a:lnTo>
                  <a:pt x="826" y="9234"/>
                </a:lnTo>
                <a:lnTo>
                  <a:pt x="822" y="9194"/>
                </a:lnTo>
                <a:lnTo>
                  <a:pt x="819" y="9154"/>
                </a:lnTo>
                <a:lnTo>
                  <a:pt x="816" y="9113"/>
                </a:lnTo>
                <a:lnTo>
                  <a:pt x="814" y="9074"/>
                </a:lnTo>
                <a:lnTo>
                  <a:pt x="811" y="9034"/>
                </a:lnTo>
                <a:lnTo>
                  <a:pt x="809" y="8995"/>
                </a:lnTo>
                <a:lnTo>
                  <a:pt x="805" y="8957"/>
                </a:lnTo>
                <a:lnTo>
                  <a:pt x="802" y="8918"/>
                </a:lnTo>
                <a:lnTo>
                  <a:pt x="799" y="8879"/>
                </a:lnTo>
                <a:lnTo>
                  <a:pt x="794" y="8842"/>
                </a:lnTo>
                <a:lnTo>
                  <a:pt x="791" y="8804"/>
                </a:lnTo>
                <a:lnTo>
                  <a:pt x="786" y="8766"/>
                </a:lnTo>
                <a:lnTo>
                  <a:pt x="781" y="8727"/>
                </a:lnTo>
                <a:lnTo>
                  <a:pt x="776" y="8689"/>
                </a:lnTo>
                <a:lnTo>
                  <a:pt x="771" y="8651"/>
                </a:lnTo>
                <a:lnTo>
                  <a:pt x="764" y="8612"/>
                </a:lnTo>
                <a:lnTo>
                  <a:pt x="757" y="8573"/>
                </a:lnTo>
                <a:lnTo>
                  <a:pt x="750" y="8534"/>
                </a:lnTo>
                <a:lnTo>
                  <a:pt x="743" y="8495"/>
                </a:lnTo>
                <a:lnTo>
                  <a:pt x="735" y="8455"/>
                </a:lnTo>
                <a:lnTo>
                  <a:pt x="726" y="8415"/>
                </a:lnTo>
                <a:lnTo>
                  <a:pt x="716" y="8375"/>
                </a:lnTo>
                <a:lnTo>
                  <a:pt x="708" y="8332"/>
                </a:lnTo>
                <a:lnTo>
                  <a:pt x="698" y="8291"/>
                </a:lnTo>
                <a:lnTo>
                  <a:pt x="687" y="8250"/>
                </a:lnTo>
                <a:lnTo>
                  <a:pt x="676" y="8211"/>
                </a:lnTo>
                <a:lnTo>
                  <a:pt x="664" y="8171"/>
                </a:lnTo>
                <a:lnTo>
                  <a:pt x="650" y="8132"/>
                </a:lnTo>
                <a:lnTo>
                  <a:pt x="638" y="8094"/>
                </a:lnTo>
                <a:lnTo>
                  <a:pt x="626" y="8055"/>
                </a:lnTo>
                <a:lnTo>
                  <a:pt x="614" y="8017"/>
                </a:lnTo>
                <a:lnTo>
                  <a:pt x="603" y="7979"/>
                </a:lnTo>
                <a:lnTo>
                  <a:pt x="594" y="7941"/>
                </a:lnTo>
                <a:lnTo>
                  <a:pt x="586" y="7903"/>
                </a:lnTo>
                <a:lnTo>
                  <a:pt x="579" y="7864"/>
                </a:lnTo>
                <a:lnTo>
                  <a:pt x="576" y="7827"/>
                </a:lnTo>
                <a:lnTo>
                  <a:pt x="574" y="7788"/>
                </a:lnTo>
                <a:lnTo>
                  <a:pt x="575" y="7741"/>
                </a:lnTo>
                <a:lnTo>
                  <a:pt x="575" y="7689"/>
                </a:lnTo>
                <a:lnTo>
                  <a:pt x="572" y="7636"/>
                </a:lnTo>
                <a:lnTo>
                  <a:pt x="564" y="7584"/>
                </a:lnTo>
                <a:lnTo>
                  <a:pt x="547" y="7538"/>
                </a:lnTo>
                <a:lnTo>
                  <a:pt x="532" y="7502"/>
                </a:lnTo>
                <a:lnTo>
                  <a:pt x="518" y="7467"/>
                </a:lnTo>
                <a:lnTo>
                  <a:pt x="503" y="7431"/>
                </a:lnTo>
                <a:lnTo>
                  <a:pt x="490" y="7395"/>
                </a:lnTo>
                <a:lnTo>
                  <a:pt x="477" y="7360"/>
                </a:lnTo>
                <a:lnTo>
                  <a:pt x="464" y="7323"/>
                </a:lnTo>
                <a:lnTo>
                  <a:pt x="452" y="7287"/>
                </a:lnTo>
                <a:lnTo>
                  <a:pt x="440" y="7250"/>
                </a:lnTo>
                <a:lnTo>
                  <a:pt x="429" y="7215"/>
                </a:lnTo>
                <a:lnTo>
                  <a:pt x="418" y="7178"/>
                </a:lnTo>
                <a:lnTo>
                  <a:pt x="408" y="7141"/>
                </a:lnTo>
                <a:lnTo>
                  <a:pt x="398" y="7104"/>
                </a:lnTo>
                <a:lnTo>
                  <a:pt x="389" y="7068"/>
                </a:lnTo>
                <a:lnTo>
                  <a:pt x="379" y="7031"/>
                </a:lnTo>
                <a:lnTo>
                  <a:pt x="371" y="6994"/>
                </a:lnTo>
                <a:lnTo>
                  <a:pt x="362" y="6956"/>
                </a:lnTo>
                <a:lnTo>
                  <a:pt x="354" y="6920"/>
                </a:lnTo>
                <a:lnTo>
                  <a:pt x="346" y="6882"/>
                </a:lnTo>
                <a:lnTo>
                  <a:pt x="340" y="6845"/>
                </a:lnTo>
                <a:lnTo>
                  <a:pt x="333" y="6807"/>
                </a:lnTo>
                <a:lnTo>
                  <a:pt x="326" y="6770"/>
                </a:lnTo>
                <a:lnTo>
                  <a:pt x="320" y="6732"/>
                </a:lnTo>
                <a:lnTo>
                  <a:pt x="314" y="6694"/>
                </a:lnTo>
                <a:lnTo>
                  <a:pt x="308" y="6657"/>
                </a:lnTo>
                <a:lnTo>
                  <a:pt x="303" y="6619"/>
                </a:lnTo>
                <a:lnTo>
                  <a:pt x="297" y="6581"/>
                </a:lnTo>
                <a:lnTo>
                  <a:pt x="293" y="6543"/>
                </a:lnTo>
                <a:lnTo>
                  <a:pt x="288" y="6505"/>
                </a:lnTo>
                <a:lnTo>
                  <a:pt x="284" y="6467"/>
                </a:lnTo>
                <a:lnTo>
                  <a:pt x="281" y="6429"/>
                </a:lnTo>
                <a:lnTo>
                  <a:pt x="276" y="6391"/>
                </a:lnTo>
                <a:lnTo>
                  <a:pt x="273" y="6352"/>
                </a:lnTo>
                <a:lnTo>
                  <a:pt x="269" y="6314"/>
                </a:lnTo>
                <a:lnTo>
                  <a:pt x="266" y="6277"/>
                </a:lnTo>
                <a:lnTo>
                  <a:pt x="264" y="6239"/>
                </a:lnTo>
                <a:lnTo>
                  <a:pt x="260" y="6200"/>
                </a:lnTo>
                <a:lnTo>
                  <a:pt x="258" y="6162"/>
                </a:lnTo>
                <a:lnTo>
                  <a:pt x="256" y="6123"/>
                </a:lnTo>
                <a:lnTo>
                  <a:pt x="254" y="6085"/>
                </a:lnTo>
                <a:lnTo>
                  <a:pt x="252" y="6047"/>
                </a:lnTo>
                <a:lnTo>
                  <a:pt x="249" y="6008"/>
                </a:lnTo>
                <a:lnTo>
                  <a:pt x="247" y="5970"/>
                </a:lnTo>
                <a:lnTo>
                  <a:pt x="246" y="5931"/>
                </a:lnTo>
                <a:lnTo>
                  <a:pt x="244" y="5893"/>
                </a:lnTo>
                <a:lnTo>
                  <a:pt x="243" y="5854"/>
                </a:lnTo>
                <a:lnTo>
                  <a:pt x="240" y="5816"/>
                </a:lnTo>
                <a:lnTo>
                  <a:pt x="239" y="5777"/>
                </a:lnTo>
                <a:lnTo>
                  <a:pt x="238" y="5740"/>
                </a:lnTo>
                <a:lnTo>
                  <a:pt x="237" y="5701"/>
                </a:lnTo>
                <a:lnTo>
                  <a:pt x="235" y="5663"/>
                </a:lnTo>
                <a:lnTo>
                  <a:pt x="234" y="5624"/>
                </a:lnTo>
                <a:lnTo>
                  <a:pt x="233" y="5586"/>
                </a:lnTo>
                <a:lnTo>
                  <a:pt x="231" y="5548"/>
                </a:lnTo>
                <a:lnTo>
                  <a:pt x="230" y="5509"/>
                </a:lnTo>
                <a:lnTo>
                  <a:pt x="229" y="5471"/>
                </a:lnTo>
                <a:lnTo>
                  <a:pt x="228" y="5433"/>
                </a:lnTo>
                <a:lnTo>
                  <a:pt x="226" y="5394"/>
                </a:lnTo>
                <a:lnTo>
                  <a:pt x="225" y="5356"/>
                </a:lnTo>
                <a:lnTo>
                  <a:pt x="224" y="5319"/>
                </a:lnTo>
                <a:lnTo>
                  <a:pt x="223" y="5282"/>
                </a:lnTo>
                <a:lnTo>
                  <a:pt x="220" y="5244"/>
                </a:lnTo>
                <a:lnTo>
                  <a:pt x="219" y="5206"/>
                </a:lnTo>
                <a:lnTo>
                  <a:pt x="217" y="5195"/>
                </a:lnTo>
                <a:lnTo>
                  <a:pt x="214" y="5165"/>
                </a:lnTo>
                <a:lnTo>
                  <a:pt x="207" y="5121"/>
                </a:lnTo>
                <a:lnTo>
                  <a:pt x="200" y="5067"/>
                </a:lnTo>
                <a:lnTo>
                  <a:pt x="191" y="5005"/>
                </a:lnTo>
                <a:lnTo>
                  <a:pt x="184" y="4943"/>
                </a:lnTo>
                <a:lnTo>
                  <a:pt x="176" y="4882"/>
                </a:lnTo>
                <a:lnTo>
                  <a:pt x="168" y="4827"/>
                </a:lnTo>
                <a:lnTo>
                  <a:pt x="162" y="4782"/>
                </a:lnTo>
                <a:lnTo>
                  <a:pt x="158" y="4753"/>
                </a:lnTo>
                <a:lnTo>
                  <a:pt x="157" y="4742"/>
                </a:lnTo>
                <a:lnTo>
                  <a:pt x="153" y="4702"/>
                </a:lnTo>
                <a:lnTo>
                  <a:pt x="151" y="4661"/>
                </a:lnTo>
                <a:lnTo>
                  <a:pt x="149" y="4619"/>
                </a:lnTo>
                <a:lnTo>
                  <a:pt x="147" y="4576"/>
                </a:lnTo>
                <a:lnTo>
                  <a:pt x="146" y="4534"/>
                </a:lnTo>
                <a:lnTo>
                  <a:pt x="145" y="4490"/>
                </a:lnTo>
                <a:lnTo>
                  <a:pt x="143" y="4447"/>
                </a:lnTo>
                <a:lnTo>
                  <a:pt x="141" y="4404"/>
                </a:lnTo>
                <a:lnTo>
                  <a:pt x="139" y="4359"/>
                </a:lnTo>
                <a:lnTo>
                  <a:pt x="137" y="4314"/>
                </a:lnTo>
                <a:lnTo>
                  <a:pt x="133" y="4270"/>
                </a:lnTo>
                <a:lnTo>
                  <a:pt x="130" y="4226"/>
                </a:lnTo>
                <a:lnTo>
                  <a:pt x="130" y="4185"/>
                </a:lnTo>
                <a:lnTo>
                  <a:pt x="129" y="4144"/>
                </a:lnTo>
                <a:lnTo>
                  <a:pt x="128" y="4103"/>
                </a:lnTo>
                <a:lnTo>
                  <a:pt x="126" y="4061"/>
                </a:lnTo>
                <a:lnTo>
                  <a:pt x="123" y="4020"/>
                </a:lnTo>
                <a:lnTo>
                  <a:pt x="120" y="3979"/>
                </a:lnTo>
                <a:lnTo>
                  <a:pt x="118" y="3938"/>
                </a:lnTo>
                <a:lnTo>
                  <a:pt x="113" y="3897"/>
                </a:lnTo>
                <a:lnTo>
                  <a:pt x="110" y="3855"/>
                </a:lnTo>
                <a:lnTo>
                  <a:pt x="107" y="3815"/>
                </a:lnTo>
                <a:lnTo>
                  <a:pt x="102" y="3774"/>
                </a:lnTo>
                <a:lnTo>
                  <a:pt x="99" y="3733"/>
                </a:lnTo>
                <a:lnTo>
                  <a:pt x="94" y="3692"/>
                </a:lnTo>
                <a:lnTo>
                  <a:pt x="94" y="3651"/>
                </a:lnTo>
                <a:lnTo>
                  <a:pt x="93" y="3610"/>
                </a:lnTo>
                <a:lnTo>
                  <a:pt x="92" y="3570"/>
                </a:lnTo>
                <a:lnTo>
                  <a:pt x="91" y="3530"/>
                </a:lnTo>
                <a:lnTo>
                  <a:pt x="90" y="3490"/>
                </a:lnTo>
                <a:lnTo>
                  <a:pt x="88" y="3451"/>
                </a:lnTo>
                <a:lnTo>
                  <a:pt x="86" y="3411"/>
                </a:lnTo>
                <a:lnTo>
                  <a:pt x="84" y="3371"/>
                </a:lnTo>
                <a:lnTo>
                  <a:pt x="82" y="3332"/>
                </a:lnTo>
                <a:lnTo>
                  <a:pt x="80" y="3292"/>
                </a:lnTo>
                <a:lnTo>
                  <a:pt x="79" y="3253"/>
                </a:lnTo>
                <a:lnTo>
                  <a:pt x="78" y="3212"/>
                </a:lnTo>
                <a:lnTo>
                  <a:pt x="77" y="3173"/>
                </a:lnTo>
                <a:lnTo>
                  <a:pt x="76" y="3133"/>
                </a:lnTo>
                <a:lnTo>
                  <a:pt x="76" y="3094"/>
                </a:lnTo>
                <a:lnTo>
                  <a:pt x="76" y="3054"/>
                </a:lnTo>
                <a:lnTo>
                  <a:pt x="77" y="3014"/>
                </a:lnTo>
                <a:lnTo>
                  <a:pt x="78" y="2975"/>
                </a:lnTo>
                <a:lnTo>
                  <a:pt x="80" y="2935"/>
                </a:lnTo>
                <a:lnTo>
                  <a:pt x="83" y="2895"/>
                </a:lnTo>
                <a:lnTo>
                  <a:pt x="87" y="2855"/>
                </a:lnTo>
                <a:lnTo>
                  <a:pt x="92" y="2815"/>
                </a:lnTo>
                <a:lnTo>
                  <a:pt x="98" y="2775"/>
                </a:lnTo>
                <a:lnTo>
                  <a:pt x="104" y="2734"/>
                </a:lnTo>
                <a:lnTo>
                  <a:pt x="112" y="2694"/>
                </a:lnTo>
                <a:lnTo>
                  <a:pt x="120" y="2656"/>
                </a:lnTo>
                <a:lnTo>
                  <a:pt x="132" y="2620"/>
                </a:lnTo>
                <a:lnTo>
                  <a:pt x="149" y="2582"/>
                </a:lnTo>
                <a:lnTo>
                  <a:pt x="169" y="2544"/>
                </a:lnTo>
                <a:lnTo>
                  <a:pt x="192" y="2507"/>
                </a:lnTo>
                <a:lnTo>
                  <a:pt x="217" y="2469"/>
                </a:lnTo>
                <a:lnTo>
                  <a:pt x="244" y="2432"/>
                </a:lnTo>
                <a:lnTo>
                  <a:pt x="270" y="2395"/>
                </a:lnTo>
                <a:lnTo>
                  <a:pt x="298" y="2358"/>
                </a:lnTo>
                <a:lnTo>
                  <a:pt x="325" y="2320"/>
                </a:lnTo>
                <a:lnTo>
                  <a:pt x="350" y="2284"/>
                </a:lnTo>
                <a:lnTo>
                  <a:pt x="372" y="2249"/>
                </a:lnTo>
                <a:lnTo>
                  <a:pt x="394" y="2213"/>
                </a:lnTo>
                <a:lnTo>
                  <a:pt x="418" y="2176"/>
                </a:lnTo>
                <a:lnTo>
                  <a:pt x="445" y="2139"/>
                </a:lnTo>
                <a:lnTo>
                  <a:pt x="481" y="2102"/>
                </a:lnTo>
                <a:lnTo>
                  <a:pt x="490" y="2085"/>
                </a:lnTo>
                <a:lnTo>
                  <a:pt x="507" y="2052"/>
                </a:lnTo>
                <a:lnTo>
                  <a:pt x="517" y="2035"/>
                </a:lnTo>
                <a:lnTo>
                  <a:pt x="527" y="1988"/>
                </a:lnTo>
                <a:lnTo>
                  <a:pt x="538" y="1943"/>
                </a:lnTo>
                <a:lnTo>
                  <a:pt x="548" y="1901"/>
                </a:lnTo>
                <a:lnTo>
                  <a:pt x="558" y="1859"/>
                </a:lnTo>
                <a:lnTo>
                  <a:pt x="567" y="1818"/>
                </a:lnTo>
                <a:lnTo>
                  <a:pt x="576" y="1777"/>
                </a:lnTo>
                <a:lnTo>
                  <a:pt x="582" y="1737"/>
                </a:lnTo>
                <a:lnTo>
                  <a:pt x="587" y="1695"/>
                </a:lnTo>
                <a:lnTo>
                  <a:pt x="590" y="1652"/>
                </a:lnTo>
                <a:lnTo>
                  <a:pt x="591" y="1608"/>
                </a:lnTo>
                <a:lnTo>
                  <a:pt x="595" y="1571"/>
                </a:lnTo>
                <a:lnTo>
                  <a:pt x="589" y="1535"/>
                </a:lnTo>
                <a:lnTo>
                  <a:pt x="556" y="1519"/>
                </a:lnTo>
                <a:lnTo>
                  <a:pt x="510" y="1524"/>
                </a:lnTo>
                <a:lnTo>
                  <a:pt x="463" y="1524"/>
                </a:lnTo>
                <a:lnTo>
                  <a:pt x="416" y="1519"/>
                </a:lnTo>
                <a:lnTo>
                  <a:pt x="371" y="1506"/>
                </a:lnTo>
                <a:lnTo>
                  <a:pt x="328" y="1489"/>
                </a:lnTo>
                <a:lnTo>
                  <a:pt x="289" y="1465"/>
                </a:lnTo>
                <a:lnTo>
                  <a:pt x="257" y="1432"/>
                </a:lnTo>
                <a:lnTo>
                  <a:pt x="234" y="1395"/>
                </a:lnTo>
                <a:lnTo>
                  <a:pt x="218" y="1355"/>
                </a:lnTo>
                <a:lnTo>
                  <a:pt x="208" y="1313"/>
                </a:lnTo>
                <a:lnTo>
                  <a:pt x="204" y="1270"/>
                </a:lnTo>
                <a:lnTo>
                  <a:pt x="201" y="1229"/>
                </a:lnTo>
                <a:lnTo>
                  <a:pt x="201" y="1189"/>
                </a:lnTo>
                <a:lnTo>
                  <a:pt x="200" y="1167"/>
                </a:lnTo>
                <a:lnTo>
                  <a:pt x="198" y="1140"/>
                </a:lnTo>
                <a:lnTo>
                  <a:pt x="197" y="1118"/>
                </a:lnTo>
                <a:lnTo>
                  <a:pt x="188" y="1066"/>
                </a:lnTo>
                <a:lnTo>
                  <a:pt x="166" y="1036"/>
                </a:lnTo>
                <a:lnTo>
                  <a:pt x="127" y="1018"/>
                </a:lnTo>
                <a:lnTo>
                  <a:pt x="68" y="1006"/>
                </a:lnTo>
                <a:lnTo>
                  <a:pt x="48" y="979"/>
                </a:lnTo>
                <a:lnTo>
                  <a:pt x="50" y="952"/>
                </a:lnTo>
                <a:lnTo>
                  <a:pt x="69" y="924"/>
                </a:lnTo>
                <a:lnTo>
                  <a:pt x="96" y="896"/>
                </a:lnTo>
                <a:lnTo>
                  <a:pt x="125" y="869"/>
                </a:lnTo>
                <a:lnTo>
                  <a:pt x="148" y="841"/>
                </a:lnTo>
                <a:lnTo>
                  <a:pt x="171" y="801"/>
                </a:lnTo>
                <a:lnTo>
                  <a:pt x="189" y="759"/>
                </a:lnTo>
                <a:lnTo>
                  <a:pt x="201" y="715"/>
                </a:lnTo>
                <a:lnTo>
                  <a:pt x="210" y="672"/>
                </a:lnTo>
                <a:lnTo>
                  <a:pt x="215" y="630"/>
                </a:lnTo>
                <a:lnTo>
                  <a:pt x="218" y="586"/>
                </a:lnTo>
                <a:lnTo>
                  <a:pt x="218" y="544"/>
                </a:lnTo>
                <a:lnTo>
                  <a:pt x="219" y="504"/>
                </a:lnTo>
                <a:lnTo>
                  <a:pt x="220" y="456"/>
                </a:lnTo>
                <a:lnTo>
                  <a:pt x="225" y="411"/>
                </a:lnTo>
                <a:lnTo>
                  <a:pt x="231" y="370"/>
                </a:lnTo>
                <a:lnTo>
                  <a:pt x="242" y="330"/>
                </a:lnTo>
                <a:lnTo>
                  <a:pt x="255" y="292"/>
                </a:lnTo>
                <a:lnTo>
                  <a:pt x="272" y="256"/>
                </a:lnTo>
                <a:lnTo>
                  <a:pt x="293" y="223"/>
                </a:lnTo>
                <a:lnTo>
                  <a:pt x="317" y="189"/>
                </a:lnTo>
                <a:lnTo>
                  <a:pt x="345" y="158"/>
                </a:lnTo>
                <a:lnTo>
                  <a:pt x="377" y="128"/>
                </a:lnTo>
                <a:lnTo>
                  <a:pt x="414" y="98"/>
                </a:lnTo>
                <a:lnTo>
                  <a:pt x="442" y="86"/>
                </a:lnTo>
                <a:lnTo>
                  <a:pt x="503" y="60"/>
                </a:lnTo>
                <a:lnTo>
                  <a:pt x="564" y="35"/>
                </a:lnTo>
                <a:lnTo>
                  <a:pt x="591" y="22"/>
                </a:lnTo>
              </a:path>
            </a:pathLst>
          </a:cu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10709"/>
      </p:ext>
    </p:extLst>
  </p:cSld>
  <p:clrMapOvr>
    <a:masterClrMapping/>
  </p:clrMapOvr>
  <p:transition advClick="0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59477"/>
            <a:ext cx="10668000" cy="889397"/>
          </a:xfrm>
        </p:spPr>
        <p:txBody>
          <a:bodyPr>
            <a:norm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Cancer mortality in urban and rural areas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E37A831A-DBAF-4C62-B5A7-91328B9CE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94539"/>
              </p:ext>
            </p:extLst>
          </p:nvPr>
        </p:nvGraphicFramePr>
        <p:xfrm>
          <a:off x="762000" y="1485900"/>
          <a:ext cx="10551843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Worksheet" r:id="rId4" imgW="8770525" imgH="4366367" progId="Excel.Sheet.8">
                  <p:embed/>
                </p:oleObj>
              </mc:Choice>
              <mc:Fallback>
                <p:oleObj name="Worksheet" r:id="rId4" imgW="8770525" imgH="4366367" progId="Excel.Sheet.8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3D13B36F-0A70-47DE-9DF1-55676B302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485900"/>
                        <a:ext cx="10551843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05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矩形 5"/>
          <p:cNvSpPr>
            <a:spLocks noChangeArrowheads="1"/>
          </p:cNvSpPr>
          <p:nvPr/>
        </p:nvSpPr>
        <p:spPr bwMode="auto">
          <a:xfrm>
            <a:off x="2755180" y="3385888"/>
            <a:ext cx="6925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50" dirty="0">
                <a:solidFill>
                  <a:srgbClr val="23387D"/>
                </a:solidFill>
              </a:rPr>
              <a:t>Urban</a:t>
            </a:r>
          </a:p>
          <a:p>
            <a:pPr eaLnBrk="1" hangingPunct="1"/>
            <a:r>
              <a:rPr lang="en-US" altLang="zh-CN" sz="1350" dirty="0">
                <a:solidFill>
                  <a:srgbClr val="23387D"/>
                </a:solidFill>
              </a:rPr>
              <a:t>Area</a:t>
            </a:r>
            <a:endParaRPr lang="zh-CN" altLang="en-US" sz="1350" dirty="0">
              <a:solidFill>
                <a:srgbClr val="23387D"/>
              </a:solidFill>
            </a:endParaRPr>
          </a:p>
        </p:txBody>
      </p:sp>
      <p:sp>
        <p:nvSpPr>
          <p:cNvPr id="26629" name="矩形 6"/>
          <p:cNvSpPr>
            <a:spLocks noChangeArrowheads="1"/>
          </p:cNvSpPr>
          <p:nvPr/>
        </p:nvSpPr>
        <p:spPr bwMode="auto">
          <a:xfrm>
            <a:off x="8510113" y="3592992"/>
            <a:ext cx="59824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50" dirty="0">
                <a:solidFill>
                  <a:srgbClr val="23387D"/>
                </a:solidFill>
              </a:rPr>
              <a:t>Rural</a:t>
            </a:r>
          </a:p>
          <a:p>
            <a:pPr eaLnBrk="1" hangingPunct="1"/>
            <a:r>
              <a:rPr lang="en-US" altLang="zh-CN" sz="1350" dirty="0">
                <a:solidFill>
                  <a:srgbClr val="23387D"/>
                </a:solidFill>
              </a:rPr>
              <a:t>Area</a:t>
            </a:r>
            <a:endParaRPr lang="zh-CN" altLang="en-US" sz="1350" dirty="0">
              <a:solidFill>
                <a:srgbClr val="23387D"/>
              </a:solidFill>
            </a:endParaRPr>
          </a:p>
        </p:txBody>
      </p:sp>
      <p:sp>
        <p:nvSpPr>
          <p:cNvPr id="26630" name="Freeform 3"/>
          <p:cNvSpPr/>
          <p:nvPr/>
        </p:nvSpPr>
        <p:spPr bwMode="auto">
          <a:xfrm>
            <a:off x="2993232" y="1181100"/>
            <a:ext cx="4763" cy="86916"/>
          </a:xfrm>
          <a:custGeom>
            <a:avLst/>
            <a:gdLst>
              <a:gd name="T0" fmla="*/ 3175 w 6350"/>
              <a:gd name="T1" fmla="*/ 0 h 127000"/>
              <a:gd name="T2" fmla="*/ 3175 w 6350"/>
              <a:gd name="T3" fmla="*/ 105748 h 127000"/>
              <a:gd name="T4" fmla="*/ 0 60000 65536"/>
              <a:gd name="T5" fmla="*/ 0 60000 65536"/>
              <a:gd name="T6" fmla="*/ 0 w 6350"/>
              <a:gd name="T7" fmla="*/ 0 h 127000"/>
              <a:gd name="T8" fmla="*/ 6350 w 6350"/>
              <a:gd name="T9" fmla="*/ 127000 h 127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50" h="127000">
                <a:moveTo>
                  <a:pt x="3175" y="0"/>
                </a:moveTo>
                <a:lnTo>
                  <a:pt x="3175" y="127000"/>
                </a:lnTo>
              </a:path>
            </a:pathLst>
          </a:custGeom>
          <a:noFill/>
          <a:ln w="0" cap="flat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594" tIns="31298" rIns="62594" bIns="31298" anchor="ctr"/>
          <a:lstStyle/>
          <a:p>
            <a:endParaRPr lang="zh-CN" altLang="en-US" sz="1350"/>
          </a:p>
        </p:txBody>
      </p:sp>
      <p:sp>
        <p:nvSpPr>
          <p:cNvPr id="13" name="标题占位符 1"/>
          <p:cNvSpPr txBox="1"/>
          <p:nvPr/>
        </p:nvSpPr>
        <p:spPr bwMode="auto">
          <a:xfrm>
            <a:off x="947748" y="456768"/>
            <a:ext cx="9263054" cy="529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fontAlgn="ctr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 10 cancer mortality </a:t>
            </a:r>
            <a:r>
              <a:rPr lang="en-US" altLang="zh-CN" sz="3600" b="1" ker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China , 2015</a:t>
            </a:r>
            <a:endParaRPr lang="zh-CN" altLang="en-US" sz="3600" b="1" kern="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00000000-0008-0000-0C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829702"/>
              </p:ext>
            </p:extLst>
          </p:nvPr>
        </p:nvGraphicFramePr>
        <p:xfrm>
          <a:off x="272891" y="1301786"/>
          <a:ext cx="5440681" cy="456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00000000-0008-0000-0E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565327"/>
              </p:ext>
            </p:extLst>
          </p:nvPr>
        </p:nvGraphicFramePr>
        <p:xfrm>
          <a:off x="5713572" y="1525190"/>
          <a:ext cx="5593081" cy="456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3AF2325-BA60-495C-AF13-EDD974AF8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4" t="24644" b="36107"/>
          <a:stretch/>
        </p:blipFill>
        <p:spPr>
          <a:xfrm>
            <a:off x="1676400" y="5471998"/>
            <a:ext cx="5791200" cy="5802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685340B-0F62-4DEA-A75B-D284ADA44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976575"/>
            <a:ext cx="5791200" cy="603133"/>
          </a:xfrm>
          <a:prstGeom prst="rect">
            <a:avLst/>
          </a:prstGeom>
        </p:spPr>
      </p:pic>
      <p:sp>
        <p:nvSpPr>
          <p:cNvPr id="3" name="标题占位符 1"/>
          <p:cNvSpPr txBox="1"/>
          <p:nvPr/>
        </p:nvSpPr>
        <p:spPr bwMode="auto">
          <a:xfrm>
            <a:off x="457200" y="387229"/>
            <a:ext cx="11582400" cy="6691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342900" fontAlgn="ctr">
              <a:defRPr/>
            </a:pPr>
            <a:r>
              <a:rPr lang="en-US" altLang="zh-CN" sz="40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Cancer mortality between China and the world </a:t>
            </a:r>
            <a:endParaRPr lang="zh-CN" altLang="en-US" sz="40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5E06B7F-38C4-4861-80E7-07CDE339A3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212" b="48282"/>
          <a:stretch/>
        </p:blipFill>
        <p:spPr>
          <a:xfrm>
            <a:off x="7659574" y="5446437"/>
            <a:ext cx="2932226" cy="58024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490C1B0-1670-4717-88B5-0258B301FD5C}"/>
              </a:ext>
            </a:extLst>
          </p:cNvPr>
          <p:cNvSpPr/>
          <p:nvPr/>
        </p:nvSpPr>
        <p:spPr>
          <a:xfrm>
            <a:off x="5166319" y="5255064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China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896A4E9-447F-49DD-A19B-99326954A1FF}"/>
              </a:ext>
            </a:extLst>
          </p:cNvPr>
          <p:cNvSpPr/>
          <p:nvPr/>
        </p:nvSpPr>
        <p:spPr>
          <a:xfrm>
            <a:off x="9016995" y="5255064"/>
            <a:ext cx="756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World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FFED968-130E-454A-AB86-6A960B078E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585"/>
          <a:stretch/>
        </p:blipFill>
        <p:spPr>
          <a:xfrm>
            <a:off x="7659574" y="5950309"/>
            <a:ext cx="2932226" cy="6450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D02D0C7-ABA9-4718-BFF7-B4B1DD92F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879" y="1220940"/>
            <a:ext cx="6629400" cy="413985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33D2807-15D9-4730-BFBF-DC3B84809F29}"/>
              </a:ext>
            </a:extLst>
          </p:cNvPr>
          <p:cNvSpPr/>
          <p:nvPr/>
        </p:nvSpPr>
        <p:spPr>
          <a:xfrm>
            <a:off x="7616652" y="2408028"/>
            <a:ext cx="252505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/>
              <a:t>China</a:t>
            </a:r>
            <a:r>
              <a:rPr lang="zh-CN" altLang="en-US" b="1" dirty="0"/>
              <a:t>，</a:t>
            </a:r>
            <a:r>
              <a:rPr lang="en-US" altLang="zh-CN" b="1" dirty="0"/>
              <a:t>286.5</a:t>
            </a:r>
            <a:r>
              <a:rPr lang="zh-CN" altLang="en-US" b="1" dirty="0"/>
              <a:t>万，</a:t>
            </a:r>
            <a:r>
              <a:rPr lang="en-US" altLang="zh-CN" b="1" dirty="0"/>
              <a:t>30.2%</a:t>
            </a:r>
            <a:endParaRPr lang="zh-CN" altLang="en-US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9450C5-AD77-44FF-9E68-768C3EBBA930}"/>
              </a:ext>
            </a:extLst>
          </p:cNvPr>
          <p:cNvSpPr/>
          <p:nvPr/>
        </p:nvSpPr>
        <p:spPr>
          <a:xfrm>
            <a:off x="1524000" y="6609466"/>
            <a:ext cx="2228850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ts val="1350"/>
              </a:lnSpc>
              <a:defRPr/>
            </a:pPr>
            <a:r>
              <a:rPr lang="zh-CN" altLang="en-US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 </a:t>
            </a:r>
            <a:r>
              <a:rPr lang="en-US" altLang="zh-CN" sz="1050" b="1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Globocan</a:t>
            </a:r>
            <a:r>
              <a:rPr lang="en-US" altLang="zh-CN" sz="105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5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sz="1050" b="1" kern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20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8B1F5-D88C-4332-998B-E55D0471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Lifetime risk of developing cancer</a:t>
            </a:r>
            <a:endParaRPr lang="zh-CN" altLang="en-US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28E3E1DC-967E-4656-84CB-B3F921BD1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669626"/>
              </p:ext>
            </p:extLst>
          </p:nvPr>
        </p:nvGraphicFramePr>
        <p:xfrm>
          <a:off x="304800" y="1274335"/>
          <a:ext cx="11658600" cy="547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256">
                  <a:extLst>
                    <a:ext uri="{9D8B030D-6E8A-4147-A177-3AD203B41FA5}">
                      <a16:colId xmlns:a16="http://schemas.microsoft.com/office/drawing/2014/main" val="2674419857"/>
                    </a:ext>
                  </a:extLst>
                </a:gridCol>
                <a:gridCol w="1275723">
                  <a:extLst>
                    <a:ext uri="{9D8B030D-6E8A-4147-A177-3AD203B41FA5}">
                      <a16:colId xmlns:a16="http://schemas.microsoft.com/office/drawing/2014/main" val="2265526570"/>
                    </a:ext>
                  </a:extLst>
                </a:gridCol>
                <a:gridCol w="1550198">
                  <a:extLst>
                    <a:ext uri="{9D8B030D-6E8A-4147-A177-3AD203B41FA5}">
                      <a16:colId xmlns:a16="http://schemas.microsoft.com/office/drawing/2014/main" val="2684682127"/>
                    </a:ext>
                  </a:extLst>
                </a:gridCol>
                <a:gridCol w="314991">
                  <a:extLst>
                    <a:ext uri="{9D8B030D-6E8A-4147-A177-3AD203B41FA5}">
                      <a16:colId xmlns:a16="http://schemas.microsoft.com/office/drawing/2014/main" val="3565010756"/>
                    </a:ext>
                  </a:extLst>
                </a:gridCol>
                <a:gridCol w="1496206">
                  <a:extLst>
                    <a:ext uri="{9D8B030D-6E8A-4147-A177-3AD203B41FA5}">
                      <a16:colId xmlns:a16="http://schemas.microsoft.com/office/drawing/2014/main" val="1344241649"/>
                    </a:ext>
                  </a:extLst>
                </a:gridCol>
                <a:gridCol w="1535580">
                  <a:extLst>
                    <a:ext uri="{9D8B030D-6E8A-4147-A177-3AD203B41FA5}">
                      <a16:colId xmlns:a16="http://schemas.microsoft.com/office/drawing/2014/main" val="3261084387"/>
                    </a:ext>
                  </a:extLst>
                </a:gridCol>
                <a:gridCol w="535485">
                  <a:extLst>
                    <a:ext uri="{9D8B030D-6E8A-4147-A177-3AD203B41FA5}">
                      <a16:colId xmlns:a16="http://schemas.microsoft.com/office/drawing/2014/main" val="1997555184"/>
                    </a:ext>
                  </a:extLst>
                </a:gridCol>
                <a:gridCol w="1488331">
                  <a:extLst>
                    <a:ext uri="{9D8B030D-6E8A-4147-A177-3AD203B41FA5}">
                      <a16:colId xmlns:a16="http://schemas.microsoft.com/office/drawing/2014/main" val="3799219280"/>
                    </a:ext>
                  </a:extLst>
                </a:gridCol>
                <a:gridCol w="1582830">
                  <a:extLst>
                    <a:ext uri="{9D8B030D-6E8A-4147-A177-3AD203B41FA5}">
                      <a16:colId xmlns:a16="http://schemas.microsoft.com/office/drawing/2014/main" val="2552522928"/>
                    </a:ext>
                  </a:extLst>
                </a:gridCol>
              </a:tblGrid>
              <a:tr h="3331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SITES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Both sexes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Male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Female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202630"/>
                  </a:ext>
                </a:extLst>
              </a:tr>
              <a:tr h="7340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Current Probability</a:t>
                      </a:r>
                      <a:r>
                        <a:rPr lang="zh-CN" sz="1600" kern="0" dirty="0">
                          <a:effectLst/>
                        </a:rPr>
                        <a:t>（</a:t>
                      </a:r>
                      <a:r>
                        <a:rPr lang="en-US" sz="1600" kern="0" dirty="0">
                          <a:effectLst/>
                        </a:rPr>
                        <a:t>%</a:t>
                      </a:r>
                      <a:r>
                        <a:rPr lang="zh-CN" sz="16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 in X 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Current Probability</a:t>
                      </a:r>
                      <a:r>
                        <a:rPr lang="zh-CN" sz="1600" kern="0" dirty="0">
                          <a:effectLst/>
                        </a:rPr>
                        <a:t>（</a:t>
                      </a:r>
                      <a:r>
                        <a:rPr lang="en-US" sz="1600" kern="0" dirty="0">
                          <a:effectLst/>
                        </a:rPr>
                        <a:t>%</a:t>
                      </a:r>
                      <a:r>
                        <a:rPr lang="zh-CN" sz="16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1 in X  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Current Probability</a:t>
                      </a:r>
                      <a:r>
                        <a:rPr lang="zh-CN" sz="1600" kern="0" dirty="0">
                          <a:effectLst/>
                        </a:rPr>
                        <a:t>（</a:t>
                      </a:r>
                      <a:r>
                        <a:rPr lang="en-US" sz="1600" kern="0" dirty="0">
                          <a:effectLst/>
                        </a:rPr>
                        <a:t>%</a:t>
                      </a:r>
                      <a:r>
                        <a:rPr lang="zh-CN" sz="16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1 in X  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ctr"/>
                </a:tc>
                <a:extLst>
                  <a:ext uri="{0D108BD9-81ED-4DB2-BD59-A6C34878D82A}">
                    <a16:rowId xmlns:a16="http://schemas.microsoft.com/office/drawing/2014/main" val="1560986928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Oesophagus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2.00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49.95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2.60 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38.4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1.33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75.5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3297954427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Stomach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3.18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31.40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4.13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24.2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2.11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47.4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1733944318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Colorectum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3.01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33.19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3.24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30.9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2.75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36.3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4264541904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Liver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2.60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38.47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3.45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29.0 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1.66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60.2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3852541030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Pancreas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0.79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126.06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0.81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123.4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0.77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129.1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3439393315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Lung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6.33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15.79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7.80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12.8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4.66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21.5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1219337794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Breast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3.48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28.72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3.48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28.7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3194253593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Cervix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1.23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81.53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1.23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81.5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736311077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Uterus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0.81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124.07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0.81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124.1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3135724033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Ovary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0.66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152.52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0.66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152.5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4100363673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Prostate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1.33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75.21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1.33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75.2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2783819632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Kidney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0.53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190.10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0.61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164.7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0.44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229.5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735492980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Bladder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0.68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147.23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0.98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101.7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0.33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301.4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2200331065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Brain,CNS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0.70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143.21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0.61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163.1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0.79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126.1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1908615668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Thyroid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0.98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102.16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0.47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212.3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1.53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65.5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2198903744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Lymphoma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0.64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157.47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0.70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142.7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0.56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178.7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968625216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Leukaemia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0.60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167.81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0.64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155.2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0.54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185.0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68872744"/>
                  </a:ext>
                </a:extLst>
              </a:tr>
              <a:tr h="24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 All sites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28.57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3.50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30.54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3.3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26.20 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3.8 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388" marR="47388" marT="0" marB="0" anchor="b"/>
                </a:tc>
                <a:extLst>
                  <a:ext uri="{0D108BD9-81ED-4DB2-BD59-A6C34878D82A}">
                    <a16:rowId xmlns:a16="http://schemas.microsoft.com/office/drawing/2014/main" val="1596721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38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187AA3-1C7C-4142-8E11-CA72D1B5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BASED ON GLOBOCAN2018</a:t>
            </a:r>
            <a:endParaRPr lang="zh-CN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DD4162B-EB55-4EF4-8185-7D9412ADA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38819" y="-149038"/>
            <a:ext cx="22551098" cy="46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内容占位符 10">
            <a:extLst>
              <a:ext uri="{FF2B5EF4-FFF2-40B4-BE49-F238E27FC236}">
                <a16:creationId xmlns:a16="http://schemas.microsoft.com/office/drawing/2014/main" id="{A014D86A-6C74-4AAC-B4B7-08AA94DE6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275477"/>
              </p:ext>
            </p:extLst>
          </p:nvPr>
        </p:nvGraphicFramePr>
        <p:xfrm>
          <a:off x="1143000" y="1686110"/>
          <a:ext cx="10210800" cy="4333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930">
                  <a:extLst>
                    <a:ext uri="{9D8B030D-6E8A-4147-A177-3AD203B41FA5}">
                      <a16:colId xmlns:a16="http://schemas.microsoft.com/office/drawing/2014/main" val="1049033940"/>
                    </a:ext>
                  </a:extLst>
                </a:gridCol>
                <a:gridCol w="1090743">
                  <a:extLst>
                    <a:ext uri="{9D8B030D-6E8A-4147-A177-3AD203B41FA5}">
                      <a16:colId xmlns:a16="http://schemas.microsoft.com/office/drawing/2014/main" val="3945615596"/>
                    </a:ext>
                  </a:extLst>
                </a:gridCol>
                <a:gridCol w="641084">
                  <a:extLst>
                    <a:ext uri="{9D8B030D-6E8A-4147-A177-3AD203B41FA5}">
                      <a16:colId xmlns:a16="http://schemas.microsoft.com/office/drawing/2014/main" val="3857270259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2233178483"/>
                    </a:ext>
                  </a:extLst>
                </a:gridCol>
                <a:gridCol w="641084">
                  <a:extLst>
                    <a:ext uri="{9D8B030D-6E8A-4147-A177-3AD203B41FA5}">
                      <a16:colId xmlns:a16="http://schemas.microsoft.com/office/drawing/2014/main" val="62226686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2558923150"/>
                    </a:ext>
                  </a:extLst>
                </a:gridCol>
                <a:gridCol w="641084">
                  <a:extLst>
                    <a:ext uri="{9D8B030D-6E8A-4147-A177-3AD203B41FA5}">
                      <a16:colId xmlns:a16="http://schemas.microsoft.com/office/drawing/2014/main" val="3330564289"/>
                    </a:ext>
                  </a:extLst>
                </a:gridCol>
                <a:gridCol w="1090743">
                  <a:extLst>
                    <a:ext uri="{9D8B030D-6E8A-4147-A177-3AD203B41FA5}">
                      <a16:colId xmlns:a16="http://schemas.microsoft.com/office/drawing/2014/main" val="2634888658"/>
                    </a:ext>
                  </a:extLst>
                </a:gridCol>
                <a:gridCol w="641084">
                  <a:extLst>
                    <a:ext uri="{9D8B030D-6E8A-4147-A177-3AD203B41FA5}">
                      <a16:colId xmlns:a16="http://schemas.microsoft.com/office/drawing/2014/main" val="1365321088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760131841"/>
                    </a:ext>
                  </a:extLst>
                </a:gridCol>
                <a:gridCol w="641084">
                  <a:extLst>
                    <a:ext uri="{9D8B030D-6E8A-4147-A177-3AD203B41FA5}">
                      <a16:colId xmlns:a16="http://schemas.microsoft.com/office/drawing/2014/main" val="2590485836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26847537"/>
                    </a:ext>
                  </a:extLst>
                </a:gridCol>
                <a:gridCol w="641084">
                  <a:extLst>
                    <a:ext uri="{9D8B030D-6E8A-4147-A177-3AD203B41FA5}">
                      <a16:colId xmlns:a16="http://schemas.microsoft.com/office/drawing/2014/main" val="812078053"/>
                    </a:ext>
                  </a:extLst>
                </a:gridCol>
              </a:tblGrid>
              <a:tr h="173656"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INCIDENCE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MORTALITY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09705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CASES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%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ASR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DEATHS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%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ASR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79160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ICD10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RANK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ASR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RANK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RANK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ASR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RANK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25490663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ALL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4285033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23.7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301.1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201.7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2865174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30.0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201.3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130.1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9246258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C11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60558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46.9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4.3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3.0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31413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43.0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1.5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1660016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C15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307359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53.7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21.6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283433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55.7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688040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C16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456124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44.1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32.1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390182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49.9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27.4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17.5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68210743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C18-21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521490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36.6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23.7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247563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17.4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81857781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C22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392868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46.7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27.6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18.3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368960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47.2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5024359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C23-24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54131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3.8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2.4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46753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28.3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3.3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99158035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C25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116291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25.3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110390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25.5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7.8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8833208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C33-34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774323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37.0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54.4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35.1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690567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39.2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48.5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9834825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C50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367900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17.6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53.3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36.1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97972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15.6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8.8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0208080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C53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106430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15.4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47739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15.3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4.4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3996428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C54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73253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10.6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13329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14.8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5935656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C56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52971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5.3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30886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4.5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2661179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C61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99322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7.8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13.6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51895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14.5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925404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C64-65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70407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17.5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3.4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43486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24.8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1302259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C67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82270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15.0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5.8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38208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1.6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86876623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C70-72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76494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25.8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5.4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63860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26.5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4.5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220580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C73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194232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34.2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13.6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8603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0.6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0.4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40086722"/>
                  </a:ext>
                </a:extLst>
              </a:tr>
              <a:tr h="339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C82-86</a:t>
                      </a:r>
                      <a:r>
                        <a:rPr lang="zh-CN" sz="1100" kern="0">
                          <a:effectLst/>
                        </a:rPr>
                        <a:t>，</a:t>
                      </a:r>
                      <a:r>
                        <a:rPr lang="en-US" sz="1100" kern="0">
                          <a:effectLst/>
                        </a:rPr>
                        <a:t>C96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88090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17.3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4.3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48129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19.4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3.4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2.3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76297927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C88+C90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20066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12.5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1.4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14655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13.8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1.0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0.7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4995009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C91-95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82607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18.9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5.8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5.1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65531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21.2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4.6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3.5 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65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1987860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7B725D09-14C3-4ADA-9B9E-9A7A38174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4366" y="-175869"/>
            <a:ext cx="14413127" cy="46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95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600" y="1828800"/>
            <a:ext cx="9296400" cy="30861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l"/>
              <a:defRPr/>
            </a:pPr>
            <a:r>
              <a:rPr lang="en-US" altLang="zh-CN" sz="3000" b="1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Burden of Cancer in China</a:t>
            </a:r>
          </a:p>
          <a:p>
            <a:pPr lvl="1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altLang="zh-CN" b="1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Cancer epidemiology</a:t>
            </a:r>
          </a:p>
          <a:p>
            <a:pPr lvl="1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Cancer trend</a:t>
            </a:r>
          </a:p>
          <a:p>
            <a:pPr lvl="1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altLang="zh-CN" b="1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Cancer survival</a:t>
            </a:r>
          </a:p>
          <a:p>
            <a:pPr lvl="1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en-US" altLang="zh-CN" b="1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标题占位符 1"/>
          <p:cNvSpPr txBox="1"/>
          <p:nvPr/>
        </p:nvSpPr>
        <p:spPr bwMode="auto">
          <a:xfrm>
            <a:off x="990600" y="228600"/>
            <a:ext cx="6971110" cy="99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zh-CN" sz="40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</a:t>
            </a:r>
            <a:endParaRPr lang="zh-CN" altLang="en-US" sz="4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163732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reeform 3"/>
          <p:cNvSpPr/>
          <p:nvPr/>
        </p:nvSpPr>
        <p:spPr bwMode="auto">
          <a:xfrm>
            <a:off x="2993232" y="1181100"/>
            <a:ext cx="4763" cy="86916"/>
          </a:xfrm>
          <a:custGeom>
            <a:avLst/>
            <a:gdLst>
              <a:gd name="T0" fmla="*/ 3175 w 6350"/>
              <a:gd name="T1" fmla="*/ 0 h 127000"/>
              <a:gd name="T2" fmla="*/ 3175 w 6350"/>
              <a:gd name="T3" fmla="*/ 105748 h 127000"/>
              <a:gd name="T4" fmla="*/ 0 60000 65536"/>
              <a:gd name="T5" fmla="*/ 0 60000 65536"/>
              <a:gd name="T6" fmla="*/ 0 w 6350"/>
              <a:gd name="T7" fmla="*/ 0 h 127000"/>
              <a:gd name="T8" fmla="*/ 6350 w 6350"/>
              <a:gd name="T9" fmla="*/ 127000 h 127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50" h="127000">
                <a:moveTo>
                  <a:pt x="3175" y="0"/>
                </a:moveTo>
                <a:lnTo>
                  <a:pt x="3175" y="127000"/>
                </a:lnTo>
              </a:path>
            </a:pathLst>
          </a:custGeom>
          <a:noFill/>
          <a:ln w="0" cap="flat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594" tIns="31298" rIns="62594" bIns="31298" anchor="ctr"/>
          <a:lstStyle/>
          <a:p>
            <a:endParaRPr lang="zh-CN" altLang="en-US" sz="1350"/>
          </a:p>
        </p:txBody>
      </p:sp>
      <p:sp>
        <p:nvSpPr>
          <p:cNvPr id="12" name="标题占位符 1"/>
          <p:cNvSpPr txBox="1"/>
          <p:nvPr/>
        </p:nvSpPr>
        <p:spPr bwMode="auto">
          <a:xfrm>
            <a:off x="1714500" y="464546"/>
            <a:ext cx="8763000" cy="529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fontAlgn="ctr" hangingPunct="1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National Retrospective Death Survey</a:t>
            </a:r>
            <a:endParaRPr lang="zh-CN" altLang="en-US" sz="3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76600" y="1268016"/>
            <a:ext cx="5829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The composition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malignant tumors in death</a:t>
            </a:r>
          </a:p>
        </p:txBody>
      </p:sp>
      <p:sp>
        <p:nvSpPr>
          <p:cNvPr id="3" name="矩形 2"/>
          <p:cNvSpPr/>
          <p:nvPr/>
        </p:nvSpPr>
        <p:spPr>
          <a:xfrm>
            <a:off x="3122296" y="1588144"/>
            <a:ext cx="534473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ctr" hangingPunct="1">
              <a:defRPr/>
            </a:pPr>
            <a:r>
              <a:rPr lang="en-US" altLang="zh-CN" sz="135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Comparison  of three National Retrospective </a:t>
            </a:r>
            <a:r>
              <a:rPr lang="en-US" altLang="zh-CN" sz="135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Death Survey </a:t>
            </a:r>
            <a:endParaRPr lang="zh-CN" altLang="en-US" sz="135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id="{3B50DF6A-9BA1-413D-8726-7D438F894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378463"/>
              </p:ext>
            </p:extLst>
          </p:nvPr>
        </p:nvGraphicFramePr>
        <p:xfrm>
          <a:off x="1000127" y="2133601"/>
          <a:ext cx="10106017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B15BD9B2-C263-4470-ACFE-A319E36B5EA5}"/>
              </a:ext>
            </a:extLst>
          </p:cNvPr>
          <p:cNvSpPr/>
          <p:nvPr/>
        </p:nvSpPr>
        <p:spPr>
          <a:xfrm>
            <a:off x="2057400" y="5676901"/>
            <a:ext cx="58293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b="1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source:</a:t>
            </a:r>
          </a:p>
          <a:p>
            <a:r>
              <a:rPr lang="en-US" altLang="zh-CN" sz="1050" b="1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 National Retrospective Death Survey(1973-75,1990-92,2004-05)</a:t>
            </a:r>
          </a:p>
          <a:p>
            <a:r>
              <a:rPr lang="en-US" altLang="zh-CN" sz="1050" b="1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Cancer registry(2014-15)</a:t>
            </a:r>
            <a:endParaRPr lang="zh-CN" altLang="en-US" sz="105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414030FE-75B5-49B6-92EA-D600F45E89E2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981201" y="365127"/>
            <a:ext cx="8059341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normAutofit/>
          </a:bodyPr>
          <a:lstStyle/>
          <a:p>
            <a:pPr fontAlgn="ctr">
              <a:defRPr/>
            </a:pPr>
            <a:r>
              <a:rPr lang="en-US" altLang="zh-CN" kern="0">
                <a:latin typeface="微软雅黑" panose="020B0503020204020204" pitchFamily="34" charset="-122"/>
              </a:rPr>
              <a:t>Trend for cancer mortality</a:t>
            </a:r>
            <a:endParaRPr lang="zh-CN" altLang="en-US" kern="0" dirty="0">
              <a:latin typeface="微软雅黑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455FD-578B-4AC3-830D-4DAD62EE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1848676"/>
            <a:ext cx="3868340" cy="823912"/>
          </a:xfrm>
        </p:spPr>
        <p:txBody>
          <a:bodyPr>
            <a:norm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Crude rate</a:t>
            </a:r>
            <a:endParaRPr lang="zh-CN" altLang="en-US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D0C3ACB8-D40A-4C07-B9E8-14308E5F88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2048471"/>
              </p:ext>
            </p:extLst>
          </p:nvPr>
        </p:nvGraphicFramePr>
        <p:xfrm>
          <a:off x="801291" y="2734168"/>
          <a:ext cx="5080379" cy="276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299EF6-A62F-45ED-A0D1-7EBCA5B09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951665"/>
            <a:ext cx="4514850" cy="617934"/>
          </a:xfrm>
        </p:spPr>
        <p:txBody>
          <a:bodyPr>
            <a:normAutofit/>
          </a:bodyPr>
          <a:lstStyle/>
          <a:p>
            <a:r>
              <a:rPr lang="en-US" altLang="zh-CN"/>
              <a:t>Age-standardized(1982 China)</a:t>
            </a:r>
            <a:endParaRPr lang="zh-CN" altLang="en-US"/>
          </a:p>
        </p:txBody>
      </p:sp>
      <p:graphicFrame>
        <p:nvGraphicFramePr>
          <p:cNvPr id="8" name="内容占位符 7">
            <a:extLst>
              <a:ext uri="{FF2B5EF4-FFF2-40B4-BE49-F238E27FC236}">
                <a16:creationId xmlns:a16="http://schemas.microsoft.com/office/drawing/2014/main" id="{EA31674F-6F53-4D37-98BE-CFA84260CEB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20703860"/>
              </p:ext>
            </p:extLst>
          </p:nvPr>
        </p:nvGraphicFramePr>
        <p:xfrm>
          <a:off x="6096001" y="2714292"/>
          <a:ext cx="5105399" cy="276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843BCD7B-377A-425E-9C13-9FF8EC3CCE9A}"/>
              </a:ext>
            </a:extLst>
          </p:cNvPr>
          <p:cNvSpPr/>
          <p:nvPr/>
        </p:nvSpPr>
        <p:spPr>
          <a:xfrm>
            <a:off x="2153843" y="1406863"/>
            <a:ext cx="8059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Comparison  of three National Retrospective </a:t>
            </a:r>
            <a:r>
              <a:rPr lang="en-US" altLang="zh-CN" sz="20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Death Survey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1FF7C3E-88B8-4470-9A95-686CB84EE2F7}"/>
              </a:ext>
            </a:extLst>
          </p:cNvPr>
          <p:cNvSpPr/>
          <p:nvPr/>
        </p:nvSpPr>
        <p:spPr>
          <a:xfrm>
            <a:off x="2065161" y="5539312"/>
            <a:ext cx="58293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b="1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source:</a:t>
            </a:r>
          </a:p>
          <a:p>
            <a:r>
              <a:rPr lang="en-US" altLang="zh-CN" sz="1050" b="1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 National Retrospective Death Survey(1973-75,1990-92,2004-05)</a:t>
            </a:r>
          </a:p>
          <a:p>
            <a:r>
              <a:rPr lang="en-US" altLang="zh-CN" sz="1050" b="1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Cancer registry(2014-15)</a:t>
            </a:r>
            <a:endParaRPr lang="zh-CN" altLang="en-US" sz="105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3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600" y="1828800"/>
            <a:ext cx="9296400" cy="30861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l"/>
              <a:defRPr/>
            </a:pPr>
            <a:r>
              <a:rPr lang="en-US" altLang="zh-CN" sz="3000" b="1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Burden of Cancer in China</a:t>
            </a:r>
          </a:p>
          <a:p>
            <a:pPr lvl="1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altLang="zh-CN" b="1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Cancer epidemiology</a:t>
            </a:r>
            <a:endParaRPr lang="en-US" altLang="zh-CN" b="1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lvl="1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altLang="zh-CN" b="1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Cancer trend</a:t>
            </a:r>
            <a:endParaRPr lang="en-US" altLang="zh-CN" b="1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lvl="1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altLang="zh-CN" b="1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Cancer survival</a:t>
            </a:r>
          </a:p>
          <a:p>
            <a:pPr lvl="1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en-US" altLang="zh-CN" b="1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标题占位符 1"/>
          <p:cNvSpPr txBox="1"/>
          <p:nvPr/>
        </p:nvSpPr>
        <p:spPr bwMode="auto">
          <a:xfrm>
            <a:off x="990600" y="228600"/>
            <a:ext cx="6971110" cy="99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zh-CN" sz="40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</a:t>
            </a:r>
            <a:endParaRPr lang="zh-CN" altLang="en-US" sz="4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401354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内容占位符 2"/>
          <p:cNvSpPr>
            <a:spLocks noGrp="1"/>
          </p:cNvSpPr>
          <p:nvPr>
            <p:ph idx="4294967295"/>
          </p:nvPr>
        </p:nvSpPr>
        <p:spPr>
          <a:xfrm>
            <a:off x="842963" y="1465263"/>
            <a:ext cx="11349037" cy="4211637"/>
          </a:xfrm>
        </p:spPr>
        <p:txBody>
          <a:bodyPr>
            <a:normAutofit/>
          </a:bodyPr>
          <a:lstStyle/>
          <a:p>
            <a:r>
              <a:rPr kumimoji="1" lang="en-US" altLang="zh-CN" sz="32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Lung cancer, colorectal cancer increased rapidly</a:t>
            </a:r>
          </a:p>
          <a:p>
            <a:r>
              <a:rPr kumimoji="1" lang="en-US" altLang="zh-CN" sz="32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Digestive cancers still stayed at a high level</a:t>
            </a:r>
            <a:endParaRPr kumimoji="1" lang="zh-CN" altLang="en-US" sz="32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2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60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69620"/>
              </p:ext>
            </p:extLst>
          </p:nvPr>
        </p:nvGraphicFramePr>
        <p:xfrm>
          <a:off x="990600" y="2590799"/>
          <a:ext cx="10358437" cy="3283346"/>
        </p:xfrm>
        <a:graphic>
          <a:graphicData uri="http://schemas.openxmlformats.org/drawingml/2006/table">
            <a:tbl>
              <a:tblPr/>
              <a:tblGrid>
                <a:gridCol w="107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8225">
                  <a:extLst>
                    <a:ext uri="{9D8B030D-6E8A-4147-A177-3AD203B41FA5}">
                      <a16:colId xmlns:a16="http://schemas.microsoft.com/office/drawing/2014/main" val="2293734815"/>
                    </a:ext>
                  </a:extLst>
                </a:gridCol>
              </a:tblGrid>
              <a:tr h="474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Rank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1973-75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1990-92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2004-05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2014-15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1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Stomach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Stomach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Lung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Lung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Esophagus 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Liver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Liver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Liver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Liver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Lung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Stomach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Stomach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Cervix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Esophagus 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Esophagus 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Esophagus 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Lung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Colorectum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Colorectum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Colorectum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952" name="Freeform 3"/>
          <p:cNvSpPr/>
          <p:nvPr/>
        </p:nvSpPr>
        <p:spPr bwMode="auto">
          <a:xfrm>
            <a:off x="2993232" y="1181100"/>
            <a:ext cx="4763" cy="86916"/>
          </a:xfrm>
          <a:custGeom>
            <a:avLst/>
            <a:gdLst>
              <a:gd name="T0" fmla="*/ 3175 w 6350"/>
              <a:gd name="T1" fmla="*/ 0 h 127000"/>
              <a:gd name="T2" fmla="*/ 3175 w 6350"/>
              <a:gd name="T3" fmla="*/ 105748 h 127000"/>
              <a:gd name="T4" fmla="*/ 0 60000 65536"/>
              <a:gd name="T5" fmla="*/ 0 60000 65536"/>
              <a:gd name="T6" fmla="*/ 0 w 6350"/>
              <a:gd name="T7" fmla="*/ 0 h 127000"/>
              <a:gd name="T8" fmla="*/ 6350 w 6350"/>
              <a:gd name="T9" fmla="*/ 127000 h 127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50" h="127000">
                <a:moveTo>
                  <a:pt x="3175" y="0"/>
                </a:moveTo>
                <a:lnTo>
                  <a:pt x="3175" y="127000"/>
                </a:lnTo>
              </a:path>
            </a:pathLst>
          </a:custGeom>
          <a:noFill/>
          <a:ln w="0" cap="flat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594" tIns="31298" rIns="62594" bIns="31298" anchor="ctr"/>
          <a:lstStyle/>
          <a:p>
            <a:endParaRPr lang="zh-CN" altLang="en-US" sz="1350"/>
          </a:p>
        </p:txBody>
      </p:sp>
      <p:sp>
        <p:nvSpPr>
          <p:cNvPr id="8" name="标题占位符 1"/>
          <p:cNvSpPr txBox="1"/>
          <p:nvPr/>
        </p:nvSpPr>
        <p:spPr bwMode="auto">
          <a:xfrm>
            <a:off x="842963" y="486175"/>
            <a:ext cx="7700963" cy="529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fontAlgn="ctr" hangingPunct="1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Cancer Patterns in China</a:t>
            </a:r>
            <a:endParaRPr lang="zh-CN" altLang="en-US" sz="3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718F9-02FC-4965-99F9-179E81D5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49" y="365127"/>
            <a:ext cx="9119592" cy="854074"/>
          </a:xfrm>
        </p:spPr>
        <p:txBody>
          <a:bodyPr/>
          <a:lstStyle/>
          <a:p>
            <a:r>
              <a:rPr lang="en-US" altLang="zh-CN"/>
              <a:t>Trend for cancer mortality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AFBF6D-F1AB-443C-94B2-86C405F60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3842" y="1600200"/>
            <a:ext cx="3868340" cy="617934"/>
          </a:xfrm>
        </p:spPr>
        <p:txBody>
          <a:bodyPr>
            <a:normAutofit fontScale="92500"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Crude rate</a:t>
            </a:r>
            <a:endParaRPr lang="zh-CN" altLang="en-US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800-0000011C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1348439"/>
              </p:ext>
            </p:extLst>
          </p:nvPr>
        </p:nvGraphicFramePr>
        <p:xfrm>
          <a:off x="920949" y="2218135"/>
          <a:ext cx="5099336" cy="321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33A3EF8-AB0A-4297-83D9-771443107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3151" y="1600200"/>
            <a:ext cx="3887391" cy="617934"/>
          </a:xfrm>
        </p:spPr>
        <p:txBody>
          <a:bodyPr>
            <a:normAutofit fontScale="92500"/>
          </a:bodyPr>
          <a:lstStyle/>
          <a:p>
            <a:r>
              <a:rPr lang="en-US" altLang="zh-CN"/>
              <a:t>Age-standardized (1982 China)</a:t>
            </a:r>
            <a:endParaRPr lang="zh-CN" altLang="en-US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EF122BE5-133B-4906-BBC9-055DECFD2CA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1832774"/>
              </p:ext>
            </p:extLst>
          </p:nvPr>
        </p:nvGraphicFramePr>
        <p:xfrm>
          <a:off x="6153151" y="2218135"/>
          <a:ext cx="5124449" cy="321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3DAD97D-A806-4103-BDF0-F51F92DC5FEC}"/>
              </a:ext>
            </a:extLst>
          </p:cNvPr>
          <p:cNvSpPr/>
          <p:nvPr/>
        </p:nvSpPr>
        <p:spPr>
          <a:xfrm>
            <a:off x="920949" y="5595437"/>
            <a:ext cx="58293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b="1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source:</a:t>
            </a:r>
          </a:p>
          <a:p>
            <a:r>
              <a:rPr lang="en-US" altLang="zh-CN" sz="1050" b="1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 National Retrospective Death Survey(1973-75,1990-92,2004-05)</a:t>
            </a:r>
          </a:p>
          <a:p>
            <a:r>
              <a:rPr lang="en-US" altLang="zh-CN" sz="1050" b="1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Cancer registry(2014-15)</a:t>
            </a:r>
            <a:endParaRPr lang="zh-CN" altLang="en-US" sz="1050">
              <a:solidFill>
                <a:srgbClr val="C00000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272D072-61D6-4792-8E5E-38AF1568FE70}"/>
              </a:ext>
            </a:extLst>
          </p:cNvPr>
          <p:cNvCxnSpPr>
            <a:cxnSpLocks/>
          </p:cNvCxnSpPr>
          <p:nvPr/>
        </p:nvCxnSpPr>
        <p:spPr>
          <a:xfrm>
            <a:off x="3671705" y="2789634"/>
            <a:ext cx="271648" cy="23196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74DEB58-4351-43C7-B44A-14DBE149CCED}"/>
              </a:ext>
            </a:extLst>
          </p:cNvPr>
          <p:cNvCxnSpPr>
            <a:cxnSpLocks/>
          </p:cNvCxnSpPr>
          <p:nvPr/>
        </p:nvCxnSpPr>
        <p:spPr>
          <a:xfrm>
            <a:off x="4243326" y="3599854"/>
            <a:ext cx="271648" cy="23196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845ED06-199F-4B24-A0CD-1A3E3025D6B4}"/>
              </a:ext>
            </a:extLst>
          </p:cNvPr>
          <p:cNvCxnSpPr>
            <a:cxnSpLocks/>
          </p:cNvCxnSpPr>
          <p:nvPr/>
        </p:nvCxnSpPr>
        <p:spPr>
          <a:xfrm>
            <a:off x="5181600" y="3790805"/>
            <a:ext cx="271648" cy="23196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B358B55-7B0F-4DBF-BC66-F936DA6D55EC}"/>
              </a:ext>
            </a:extLst>
          </p:cNvPr>
          <p:cNvCxnSpPr>
            <a:cxnSpLocks/>
          </p:cNvCxnSpPr>
          <p:nvPr/>
        </p:nvCxnSpPr>
        <p:spPr>
          <a:xfrm>
            <a:off x="7825197" y="2590330"/>
            <a:ext cx="271648" cy="23196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C824485-7826-42C9-8CD1-23D4E50EC34C}"/>
              </a:ext>
            </a:extLst>
          </p:cNvPr>
          <p:cNvCxnSpPr>
            <a:cxnSpLocks/>
          </p:cNvCxnSpPr>
          <p:nvPr/>
        </p:nvCxnSpPr>
        <p:spPr>
          <a:xfrm>
            <a:off x="8209358" y="3655629"/>
            <a:ext cx="271648" cy="23196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A7B9B10-BB81-4BBA-9454-935C4557A349}"/>
              </a:ext>
            </a:extLst>
          </p:cNvPr>
          <p:cNvCxnSpPr>
            <a:cxnSpLocks/>
          </p:cNvCxnSpPr>
          <p:nvPr/>
        </p:nvCxnSpPr>
        <p:spPr>
          <a:xfrm>
            <a:off x="9124949" y="3715835"/>
            <a:ext cx="271648" cy="23196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02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0C6795-5524-468A-9C56-098CC070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86" y="285751"/>
            <a:ext cx="10847114" cy="971549"/>
          </a:xfrm>
        </p:spPr>
        <p:txBody>
          <a:bodyPr>
            <a:norm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Trends for cancer Incidence in China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内容占位符 5">
            <a:extLst>
              <a:ext uri="{FF2B5EF4-FFF2-40B4-BE49-F238E27FC236}">
                <a16:creationId xmlns:a16="http://schemas.microsoft.com/office/drawing/2014/main" id="{B606CC38-EF93-4107-814E-38058225A53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526555"/>
              </p:ext>
            </p:extLst>
          </p:nvPr>
        </p:nvGraphicFramePr>
        <p:xfrm>
          <a:off x="963888" y="1452981"/>
          <a:ext cx="5080380" cy="252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内容占位符 7">
            <a:extLst>
              <a:ext uri="{FF2B5EF4-FFF2-40B4-BE49-F238E27FC236}">
                <a16:creationId xmlns:a16="http://schemas.microsoft.com/office/drawing/2014/main" id="{E2079E78-FCB1-4972-B9B5-D5CA49E291F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05822964"/>
              </p:ext>
            </p:extLst>
          </p:nvPr>
        </p:nvGraphicFramePr>
        <p:xfrm>
          <a:off x="6477000" y="1362290"/>
          <a:ext cx="5105400" cy="263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34985383-447B-4B7B-A828-D56DE9F808D2}"/>
              </a:ext>
            </a:extLst>
          </p:cNvPr>
          <p:cNvSpPr/>
          <p:nvPr/>
        </p:nvSpPr>
        <p:spPr>
          <a:xfrm>
            <a:off x="5210175" y="6421660"/>
            <a:ext cx="17716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zh-CN" altLang="en-US" sz="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（* Segi</a:t>
            </a:r>
            <a:r>
              <a:rPr lang="en-US" altLang="zh-CN" sz="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zh-CN" altLang="en-US" sz="900" b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  </a:t>
            </a:r>
            <a:r>
              <a:rPr lang="en-US" altLang="zh-CN" sz="900" b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population</a:t>
            </a:r>
            <a:r>
              <a:rPr lang="zh-CN" altLang="en-US" sz="900" b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9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2" name="内容占位符 10">
            <a:extLst>
              <a:ext uri="{FF2B5EF4-FFF2-40B4-BE49-F238E27FC236}">
                <a16:creationId xmlns:a16="http://schemas.microsoft.com/office/drawing/2014/main" id="{8756C506-D13D-4A4F-9C22-4D3BC3A77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386795"/>
              </p:ext>
            </p:extLst>
          </p:nvPr>
        </p:nvGraphicFramePr>
        <p:xfrm>
          <a:off x="963886" y="3981076"/>
          <a:ext cx="5172751" cy="253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内容占位符 12">
            <a:extLst>
              <a:ext uri="{FF2B5EF4-FFF2-40B4-BE49-F238E27FC236}">
                <a16:creationId xmlns:a16="http://schemas.microsoft.com/office/drawing/2014/main" id="{0A598C53-EDE6-413B-A1C1-2A28F6197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540439"/>
              </p:ext>
            </p:extLst>
          </p:nvPr>
        </p:nvGraphicFramePr>
        <p:xfrm>
          <a:off x="6476999" y="3918320"/>
          <a:ext cx="5198225" cy="253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BA73F033-62D2-45A7-928F-582FC6A1E47E}"/>
              </a:ext>
            </a:extLst>
          </p:cNvPr>
          <p:cNvSpPr/>
          <p:nvPr/>
        </p:nvSpPr>
        <p:spPr>
          <a:xfrm>
            <a:off x="2030688" y="1400015"/>
            <a:ext cx="204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Male crude rate</a:t>
            </a:r>
            <a:endParaRPr lang="en-US" altLang="zh-CN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61AB20C-EB5E-4F3D-8958-4B2EC1629DF0}"/>
              </a:ext>
            </a:extLst>
          </p:cNvPr>
          <p:cNvSpPr/>
          <p:nvPr/>
        </p:nvSpPr>
        <p:spPr>
          <a:xfrm>
            <a:off x="7620000" y="1415255"/>
            <a:ext cx="188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Female crude rate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62020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A57F9-C8F0-4027-A13B-795E57A9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11506199" cy="854074"/>
          </a:xfrm>
        </p:spPr>
        <p:txBody>
          <a:bodyPr>
            <a:no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Trends in Incidence for Selected Cancers</a:t>
            </a:r>
            <a:r>
              <a:rPr lang="zh-CN" altLang="en-US" sz="400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400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Male</a:t>
            </a:r>
            <a:endParaRPr lang="zh-CN" altLang="en-US" sz="400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FEF7593-EBEE-4DC9-B610-A91EB264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976" y="39955"/>
            <a:ext cx="19850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58D20C76-0FCE-4DDB-9FBD-4CE96B9ED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797817"/>
              </p:ext>
            </p:extLst>
          </p:nvPr>
        </p:nvGraphicFramePr>
        <p:xfrm>
          <a:off x="990599" y="1524000"/>
          <a:ext cx="10210798" cy="44196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79216">
                  <a:extLst>
                    <a:ext uri="{9D8B030D-6E8A-4147-A177-3AD203B41FA5}">
                      <a16:colId xmlns:a16="http://schemas.microsoft.com/office/drawing/2014/main" val="233964570"/>
                    </a:ext>
                  </a:extLst>
                </a:gridCol>
                <a:gridCol w="1387876">
                  <a:extLst>
                    <a:ext uri="{9D8B030D-6E8A-4147-A177-3AD203B41FA5}">
                      <a16:colId xmlns:a16="http://schemas.microsoft.com/office/drawing/2014/main" val="2706486194"/>
                    </a:ext>
                  </a:extLst>
                </a:gridCol>
                <a:gridCol w="1368048">
                  <a:extLst>
                    <a:ext uri="{9D8B030D-6E8A-4147-A177-3AD203B41FA5}">
                      <a16:colId xmlns:a16="http://schemas.microsoft.com/office/drawing/2014/main" val="3879759663"/>
                    </a:ext>
                  </a:extLst>
                </a:gridCol>
                <a:gridCol w="277576">
                  <a:extLst>
                    <a:ext uri="{9D8B030D-6E8A-4147-A177-3AD203B41FA5}">
                      <a16:colId xmlns:a16="http://schemas.microsoft.com/office/drawing/2014/main" val="4047804904"/>
                    </a:ext>
                  </a:extLst>
                </a:gridCol>
                <a:gridCol w="812898">
                  <a:extLst>
                    <a:ext uri="{9D8B030D-6E8A-4147-A177-3AD203B41FA5}">
                      <a16:colId xmlns:a16="http://schemas.microsoft.com/office/drawing/2014/main" val="1066210035"/>
                    </a:ext>
                  </a:extLst>
                </a:gridCol>
                <a:gridCol w="1368048">
                  <a:extLst>
                    <a:ext uri="{9D8B030D-6E8A-4147-A177-3AD203B41FA5}">
                      <a16:colId xmlns:a16="http://schemas.microsoft.com/office/drawing/2014/main" val="1259119312"/>
                    </a:ext>
                  </a:extLst>
                </a:gridCol>
                <a:gridCol w="436190">
                  <a:extLst>
                    <a:ext uri="{9D8B030D-6E8A-4147-A177-3AD203B41FA5}">
                      <a16:colId xmlns:a16="http://schemas.microsoft.com/office/drawing/2014/main" val="3634156329"/>
                    </a:ext>
                  </a:extLst>
                </a:gridCol>
                <a:gridCol w="812898">
                  <a:extLst>
                    <a:ext uri="{9D8B030D-6E8A-4147-A177-3AD203B41FA5}">
                      <a16:colId xmlns:a16="http://schemas.microsoft.com/office/drawing/2014/main" val="1833711820"/>
                    </a:ext>
                  </a:extLst>
                </a:gridCol>
                <a:gridCol w="1368048">
                  <a:extLst>
                    <a:ext uri="{9D8B030D-6E8A-4147-A177-3AD203B41FA5}">
                      <a16:colId xmlns:a16="http://schemas.microsoft.com/office/drawing/2014/main" val="1163740417"/>
                    </a:ext>
                  </a:extLst>
                </a:gridCol>
              </a:tblGrid>
              <a:tr h="31197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Site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Crude rate</a:t>
                      </a: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ASR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ASR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882867"/>
                  </a:ext>
                </a:extLst>
              </a:tr>
              <a:tr h="67593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AAPC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95%CI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AAPC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95%CI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AAPC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95%CI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295107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Oesophagus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-1.3~0.4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-3.5*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-3.9~-3.1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-3.4*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-3.8~-3.0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8254507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Stomach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-0.2~1.0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-3.0*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-3.7~-2.3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-2.9*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-3.6~-2.2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5117604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Colorectum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5.3~6.5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2.0~2.8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2.1~2.9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9868089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Liver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0.0~1.2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-2.2*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-2.8~-1.6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-2.7~-1.5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1206704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Pancreas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4.3~5.2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0.7~1.3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0.7~1.3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3851713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Lung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3.2~3.7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-0.4~0.0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-0.4~0.1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9897090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Prostate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10.5~13.3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6.8~8.1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6.8~8.2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3470694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Bladder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2.9~6.6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0.2~1.7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0.3~1.7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2111390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Brain,CNS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2.9~4.2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0.9~2.2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0.8~2.2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8526602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Lymphoma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3.4~6.2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0.7~3.2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0.6~3.1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468682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Allsites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3.4*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3.1~3.6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-0.1~0.3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-0.1~0.3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3603655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EB3D99A8-9184-4704-8933-CFA7396519D3}"/>
              </a:ext>
            </a:extLst>
          </p:cNvPr>
          <p:cNvSpPr/>
          <p:nvPr/>
        </p:nvSpPr>
        <p:spPr>
          <a:xfrm>
            <a:off x="838202" y="6058015"/>
            <a:ext cx="5542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Trends in Incidence Rates from 2000 to 2014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696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A57F9-C8F0-4027-A13B-795E57A9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7996"/>
            <a:ext cx="11277600" cy="854074"/>
          </a:xfrm>
        </p:spPr>
        <p:txBody>
          <a:bodyPr>
            <a:no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Trends in Incidence for Selected Cancers</a:t>
            </a:r>
            <a:r>
              <a:rPr lang="en-US" altLang="zh-CN" sz="4000">
                <a:ea typeface="Arial Unicode MS" panose="020B0604020202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400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Female</a:t>
            </a:r>
            <a:endParaRPr lang="zh-CN" altLang="en-US" sz="400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FEF7593-EBEE-4DC9-B610-A91EB264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976" y="39955"/>
            <a:ext cx="19850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58D20C76-0FCE-4DDB-9FBD-4CE96B9ED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147847"/>
              </p:ext>
            </p:extLst>
          </p:nvPr>
        </p:nvGraphicFramePr>
        <p:xfrm>
          <a:off x="990600" y="1524000"/>
          <a:ext cx="10210799" cy="44196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79217">
                  <a:extLst>
                    <a:ext uri="{9D8B030D-6E8A-4147-A177-3AD203B41FA5}">
                      <a16:colId xmlns:a16="http://schemas.microsoft.com/office/drawing/2014/main" val="233964570"/>
                    </a:ext>
                  </a:extLst>
                </a:gridCol>
                <a:gridCol w="1387876">
                  <a:extLst>
                    <a:ext uri="{9D8B030D-6E8A-4147-A177-3AD203B41FA5}">
                      <a16:colId xmlns:a16="http://schemas.microsoft.com/office/drawing/2014/main" val="2706486194"/>
                    </a:ext>
                  </a:extLst>
                </a:gridCol>
                <a:gridCol w="1368048">
                  <a:extLst>
                    <a:ext uri="{9D8B030D-6E8A-4147-A177-3AD203B41FA5}">
                      <a16:colId xmlns:a16="http://schemas.microsoft.com/office/drawing/2014/main" val="3879759663"/>
                    </a:ext>
                  </a:extLst>
                </a:gridCol>
                <a:gridCol w="277576">
                  <a:extLst>
                    <a:ext uri="{9D8B030D-6E8A-4147-A177-3AD203B41FA5}">
                      <a16:colId xmlns:a16="http://schemas.microsoft.com/office/drawing/2014/main" val="4047804904"/>
                    </a:ext>
                  </a:extLst>
                </a:gridCol>
                <a:gridCol w="812898">
                  <a:extLst>
                    <a:ext uri="{9D8B030D-6E8A-4147-A177-3AD203B41FA5}">
                      <a16:colId xmlns:a16="http://schemas.microsoft.com/office/drawing/2014/main" val="1066210035"/>
                    </a:ext>
                  </a:extLst>
                </a:gridCol>
                <a:gridCol w="1368048">
                  <a:extLst>
                    <a:ext uri="{9D8B030D-6E8A-4147-A177-3AD203B41FA5}">
                      <a16:colId xmlns:a16="http://schemas.microsoft.com/office/drawing/2014/main" val="1259119312"/>
                    </a:ext>
                  </a:extLst>
                </a:gridCol>
                <a:gridCol w="436190">
                  <a:extLst>
                    <a:ext uri="{9D8B030D-6E8A-4147-A177-3AD203B41FA5}">
                      <a16:colId xmlns:a16="http://schemas.microsoft.com/office/drawing/2014/main" val="3634156329"/>
                    </a:ext>
                  </a:extLst>
                </a:gridCol>
                <a:gridCol w="812898">
                  <a:extLst>
                    <a:ext uri="{9D8B030D-6E8A-4147-A177-3AD203B41FA5}">
                      <a16:colId xmlns:a16="http://schemas.microsoft.com/office/drawing/2014/main" val="1833711820"/>
                    </a:ext>
                  </a:extLst>
                </a:gridCol>
                <a:gridCol w="1368048">
                  <a:extLst>
                    <a:ext uri="{9D8B030D-6E8A-4147-A177-3AD203B41FA5}">
                      <a16:colId xmlns:a16="http://schemas.microsoft.com/office/drawing/2014/main" val="1163740417"/>
                    </a:ext>
                  </a:extLst>
                </a:gridCol>
              </a:tblGrid>
              <a:tr h="31197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0">
                          <a:effectLst/>
                        </a:rPr>
                        <a:t>Cancer Site</a:t>
                      </a:r>
                      <a:endParaRPr lang="zh-CN" sz="1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Crude rate</a:t>
                      </a: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ASR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China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ASR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World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882867"/>
                  </a:ext>
                </a:extLst>
              </a:tr>
              <a:tr h="67593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AAPC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95%CI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AAPC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95%CI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AAPC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95%CI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295107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Oesophagus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-3.0*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-4.0~-1.9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-5.7*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-6.3~-5.2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-5.7*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-6.2~-5.2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8254507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Stomach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-0.1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-0.5~0.4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-2.7*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-3.0~-2.4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-2.7*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-3.0~-2.5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5117604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Colorectum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4.3*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3.7~4.9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1.4*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1.0~1.8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1.4*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1.0~1.8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9868089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Liver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0.7*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0.3~1.1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-2.5*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-3.1~-1.9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-2.5*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-3.1~-1.8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1206704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Pancreas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5.1*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4.6~5.5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1.5*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0.9~2.0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1.5*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0.9~2.1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3851713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Lung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4.5*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4.1~5.0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1.4*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1.0~1.9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1.4*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1.0~1.9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9897090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Breast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5.1*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4.2~6.0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3.2*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2.5~4.0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3.4*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2.6~4.2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3470694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Cervix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10.5*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8.5~12.5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9.2*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7.3~11.2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9.5*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7.5~11.4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2111390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Ovary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3.7*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2.9~4.4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1.7*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1.0~2.3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1.7*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1.0~2.4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8526602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Thyroid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18.9*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16.7~21.1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18.1*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15.9~20.4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17.8*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15.6~20.1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3468682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All sites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4.6*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4.3~4.8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2.4*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2.2~2.7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2.3*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2.0~2.5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3603655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A3042277-84AB-4EFF-87EE-F43EA83F82D7}"/>
              </a:ext>
            </a:extLst>
          </p:cNvPr>
          <p:cNvSpPr/>
          <p:nvPr/>
        </p:nvSpPr>
        <p:spPr>
          <a:xfrm>
            <a:off x="990600" y="6030866"/>
            <a:ext cx="4421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Trends in Incidence Rates from 2000 to 2014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049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313B7957-31C1-4E9D-B42A-13A695AB2D79}"/>
              </a:ext>
            </a:extLst>
          </p:cNvPr>
          <p:cNvSpPr txBox="1">
            <a:spLocks/>
          </p:cNvSpPr>
          <p:nvPr/>
        </p:nvSpPr>
        <p:spPr>
          <a:xfrm>
            <a:off x="1866900" y="304620"/>
            <a:ext cx="7886700" cy="9143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Times New Roman Uni" panose="02020603050405020304" pitchFamily="18" charset="-122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Trends for cancer Incidence in China</a:t>
            </a:r>
            <a:endParaRPr lang="zh-CN" altLang="en-US" sz="4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55A0F15-93FB-48C3-9270-3435E41C6205}"/>
              </a:ext>
            </a:extLst>
          </p:cNvPr>
          <p:cNvSpPr/>
          <p:nvPr/>
        </p:nvSpPr>
        <p:spPr>
          <a:xfrm>
            <a:off x="5096648" y="6585920"/>
            <a:ext cx="29805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zh-CN" altLang="en-US" sz="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（* Segi</a:t>
            </a:r>
            <a:r>
              <a:rPr lang="en-US" altLang="zh-CN" sz="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zh-CN" altLang="en-US" sz="900" b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 </a:t>
            </a:r>
            <a:r>
              <a:rPr lang="en-US" altLang="zh-CN" sz="900" b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world standards population</a:t>
            </a:r>
            <a:r>
              <a:rPr lang="zh-CN" altLang="en-US" sz="900" b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9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1" name="内容占位符 9">
            <a:extLst>
              <a:ext uri="{FF2B5EF4-FFF2-40B4-BE49-F238E27FC236}">
                <a16:creationId xmlns:a16="http://schemas.microsoft.com/office/drawing/2014/main" id="{89C33756-9451-4B16-86C3-F12C5061434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7434451"/>
              </p:ext>
            </p:extLst>
          </p:nvPr>
        </p:nvGraphicFramePr>
        <p:xfrm>
          <a:off x="521009" y="1491178"/>
          <a:ext cx="5269176" cy="260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内容占位符 13">
            <a:extLst>
              <a:ext uri="{FF2B5EF4-FFF2-40B4-BE49-F238E27FC236}">
                <a16:creationId xmlns:a16="http://schemas.microsoft.com/office/drawing/2014/main" id="{BFAEDA24-C4D1-460B-BA39-F06C7A41291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39600731"/>
              </p:ext>
            </p:extLst>
          </p:nvPr>
        </p:nvGraphicFramePr>
        <p:xfrm>
          <a:off x="5982474" y="1447800"/>
          <a:ext cx="5295126" cy="260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内容占位符 9">
            <a:extLst>
              <a:ext uri="{FF2B5EF4-FFF2-40B4-BE49-F238E27FC236}">
                <a16:creationId xmlns:a16="http://schemas.microsoft.com/office/drawing/2014/main" id="{5663F5C8-BDC7-4110-AB1F-22038E99A9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715071"/>
              </p:ext>
            </p:extLst>
          </p:nvPr>
        </p:nvGraphicFramePr>
        <p:xfrm>
          <a:off x="531520" y="4004634"/>
          <a:ext cx="5118863" cy="245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内容占位符 13">
            <a:extLst>
              <a:ext uri="{FF2B5EF4-FFF2-40B4-BE49-F238E27FC236}">
                <a16:creationId xmlns:a16="http://schemas.microsoft.com/office/drawing/2014/main" id="{C21FB95D-6A4C-446B-B27A-A9F75AE4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278602"/>
              </p:ext>
            </p:extLst>
          </p:nvPr>
        </p:nvGraphicFramePr>
        <p:xfrm>
          <a:off x="6016131" y="4096266"/>
          <a:ext cx="5144072" cy="245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矩形 24">
            <a:extLst>
              <a:ext uri="{FF2B5EF4-FFF2-40B4-BE49-F238E27FC236}">
                <a16:creationId xmlns:a16="http://schemas.microsoft.com/office/drawing/2014/main" id="{EA8D2F07-C02F-46A0-96F9-A70BFE34E632}"/>
              </a:ext>
            </a:extLst>
          </p:cNvPr>
          <p:cNvSpPr/>
          <p:nvPr/>
        </p:nvSpPr>
        <p:spPr>
          <a:xfrm>
            <a:off x="1891022" y="1331591"/>
            <a:ext cx="1983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Male crude rate</a:t>
            </a:r>
            <a:endParaRPr lang="en-US" altLang="zh-CN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CD2FD4F-3B05-48C1-BB6C-4F41612C395A}"/>
              </a:ext>
            </a:extLst>
          </p:cNvPr>
          <p:cNvSpPr/>
          <p:nvPr/>
        </p:nvSpPr>
        <p:spPr>
          <a:xfrm>
            <a:off x="7620000" y="1415255"/>
            <a:ext cx="188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Female crude rate</a:t>
            </a:r>
            <a:endParaRPr lang="en-US" altLang="zh-CN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5EF562C-B93F-42D0-8FAA-AD5FB9D70C1E}"/>
              </a:ext>
            </a:extLst>
          </p:cNvPr>
          <p:cNvSpPr/>
          <p:nvPr/>
        </p:nvSpPr>
        <p:spPr>
          <a:xfrm>
            <a:off x="2857772" y="4122219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Male ASR</a:t>
            </a:r>
            <a:endParaRPr lang="en-US" altLang="zh-CN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E8EB384-A422-43D9-817A-DCF468DB1980}"/>
              </a:ext>
            </a:extLst>
          </p:cNvPr>
          <p:cNvSpPr/>
          <p:nvPr/>
        </p:nvSpPr>
        <p:spPr>
          <a:xfrm>
            <a:off x="7429772" y="4175184"/>
            <a:ext cx="128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Female ASR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646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A57F9-C8F0-4027-A13B-795E57A9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996"/>
            <a:ext cx="10210800" cy="854074"/>
          </a:xfrm>
        </p:spPr>
        <p:txBody>
          <a:bodyPr>
            <a:no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Trends in Mortality Rates for Selected Cancers</a:t>
            </a:r>
            <a:r>
              <a:rPr lang="zh-CN" altLang="en-US" sz="280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80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Male</a:t>
            </a:r>
            <a:endParaRPr lang="zh-CN" altLang="en-US" sz="280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FEF7593-EBEE-4DC9-B610-A91EB264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976" y="39955"/>
            <a:ext cx="19850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58D20C76-0FCE-4DDB-9FBD-4CE96B9ED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57417"/>
              </p:ext>
            </p:extLst>
          </p:nvPr>
        </p:nvGraphicFramePr>
        <p:xfrm>
          <a:off x="914400" y="1524000"/>
          <a:ext cx="9982196" cy="44196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25949">
                  <a:extLst>
                    <a:ext uri="{9D8B030D-6E8A-4147-A177-3AD203B41FA5}">
                      <a16:colId xmlns:a16="http://schemas.microsoft.com/office/drawing/2014/main" val="233964570"/>
                    </a:ext>
                  </a:extLst>
                </a:gridCol>
                <a:gridCol w="1356803">
                  <a:extLst>
                    <a:ext uri="{9D8B030D-6E8A-4147-A177-3AD203B41FA5}">
                      <a16:colId xmlns:a16="http://schemas.microsoft.com/office/drawing/2014/main" val="2706486194"/>
                    </a:ext>
                  </a:extLst>
                </a:gridCol>
                <a:gridCol w="1337420">
                  <a:extLst>
                    <a:ext uri="{9D8B030D-6E8A-4147-A177-3AD203B41FA5}">
                      <a16:colId xmlns:a16="http://schemas.microsoft.com/office/drawing/2014/main" val="3879759663"/>
                    </a:ext>
                  </a:extLst>
                </a:gridCol>
                <a:gridCol w="271362">
                  <a:extLst>
                    <a:ext uri="{9D8B030D-6E8A-4147-A177-3AD203B41FA5}">
                      <a16:colId xmlns:a16="http://schemas.microsoft.com/office/drawing/2014/main" val="4047804904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1066210035"/>
                    </a:ext>
                  </a:extLst>
                </a:gridCol>
                <a:gridCol w="1337420">
                  <a:extLst>
                    <a:ext uri="{9D8B030D-6E8A-4147-A177-3AD203B41FA5}">
                      <a16:colId xmlns:a16="http://schemas.microsoft.com/office/drawing/2014/main" val="1259119312"/>
                    </a:ext>
                  </a:extLst>
                </a:gridCol>
                <a:gridCol w="426424">
                  <a:extLst>
                    <a:ext uri="{9D8B030D-6E8A-4147-A177-3AD203B41FA5}">
                      <a16:colId xmlns:a16="http://schemas.microsoft.com/office/drawing/2014/main" val="3634156329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1833711820"/>
                    </a:ext>
                  </a:extLst>
                </a:gridCol>
                <a:gridCol w="1337420">
                  <a:extLst>
                    <a:ext uri="{9D8B030D-6E8A-4147-A177-3AD203B41FA5}">
                      <a16:colId xmlns:a16="http://schemas.microsoft.com/office/drawing/2014/main" val="1163740417"/>
                    </a:ext>
                  </a:extLst>
                </a:gridCol>
              </a:tblGrid>
              <a:tr h="31197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Site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Crude rate</a:t>
                      </a: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ASR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ASR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882867"/>
                  </a:ext>
                </a:extLst>
              </a:tr>
              <a:tr h="67593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AAPC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95%CI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AAPC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95%CI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AAPC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95%CI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295107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Oesophagus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-1.2~0.2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-3.9*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-4.7~-3.2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-3.9*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-4.7~-3.1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8254507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Stomach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-0.2~0.9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-3.5*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-4.0~-2.9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-3.4*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-4.0~-2.8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5117604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Colorectum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5.0~6.2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0.7~1.8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0.8~1.9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9868089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0.0~0.9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-2.7*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-3.2~-2.1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-2.6*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-3.1~-2.0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1206704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Pancreas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4.6~5.4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0.6~1.5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0.6~1.5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3851713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Lung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2.4~3.5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-1.0~-0.3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-1.0~-0.2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9897090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Prostate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10.1~11.9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4.1~5.6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4.2~5.7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3470694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Bladder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4.1~5.3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-1.3~-0.2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-1.1~0.0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2111390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Brain,CNS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1.8~3.2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-0.8~0.7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-0.6~1.0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8526602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Leukaemia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3.2~4.6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-0.7~1.8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-0.7~2.0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3468682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Allsites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1.8~2.7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-1.6~-0.9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-1.5~-0.8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3603655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8F83D02B-1D1A-47E4-91D6-4293A75F72F3}"/>
              </a:ext>
            </a:extLst>
          </p:cNvPr>
          <p:cNvSpPr/>
          <p:nvPr/>
        </p:nvSpPr>
        <p:spPr>
          <a:xfrm>
            <a:off x="914400" y="6058015"/>
            <a:ext cx="5415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Trends in Mortality Rates from 2000 to 2014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577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A57F9-C8F0-4027-A13B-795E57A9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97996"/>
            <a:ext cx="10134601" cy="854074"/>
          </a:xfrm>
        </p:spPr>
        <p:txBody>
          <a:bodyPr>
            <a:no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Trends in Mortality Rates for Selected Cancers</a:t>
            </a:r>
            <a:r>
              <a:rPr lang="zh-CN" altLang="en-US" sz="280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80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Female</a:t>
            </a:r>
            <a:endParaRPr lang="zh-CN" altLang="en-US" sz="280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FEF7593-EBEE-4DC9-B610-A91EB264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976" y="39955"/>
            <a:ext cx="19850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58D20C76-0FCE-4DDB-9FBD-4CE96B9ED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22802"/>
              </p:ext>
            </p:extLst>
          </p:nvPr>
        </p:nvGraphicFramePr>
        <p:xfrm>
          <a:off x="914399" y="1524001"/>
          <a:ext cx="9982200" cy="441960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25951">
                  <a:extLst>
                    <a:ext uri="{9D8B030D-6E8A-4147-A177-3AD203B41FA5}">
                      <a16:colId xmlns:a16="http://schemas.microsoft.com/office/drawing/2014/main" val="233964570"/>
                    </a:ext>
                  </a:extLst>
                </a:gridCol>
                <a:gridCol w="1356803">
                  <a:extLst>
                    <a:ext uri="{9D8B030D-6E8A-4147-A177-3AD203B41FA5}">
                      <a16:colId xmlns:a16="http://schemas.microsoft.com/office/drawing/2014/main" val="2706486194"/>
                    </a:ext>
                  </a:extLst>
                </a:gridCol>
                <a:gridCol w="1337421">
                  <a:extLst>
                    <a:ext uri="{9D8B030D-6E8A-4147-A177-3AD203B41FA5}">
                      <a16:colId xmlns:a16="http://schemas.microsoft.com/office/drawing/2014/main" val="3879759663"/>
                    </a:ext>
                  </a:extLst>
                </a:gridCol>
                <a:gridCol w="271361">
                  <a:extLst>
                    <a:ext uri="{9D8B030D-6E8A-4147-A177-3AD203B41FA5}">
                      <a16:colId xmlns:a16="http://schemas.microsoft.com/office/drawing/2014/main" val="4047804904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1066210035"/>
                    </a:ext>
                  </a:extLst>
                </a:gridCol>
                <a:gridCol w="1337421">
                  <a:extLst>
                    <a:ext uri="{9D8B030D-6E8A-4147-A177-3AD203B41FA5}">
                      <a16:colId xmlns:a16="http://schemas.microsoft.com/office/drawing/2014/main" val="1259119312"/>
                    </a:ext>
                  </a:extLst>
                </a:gridCol>
                <a:gridCol w="426424">
                  <a:extLst>
                    <a:ext uri="{9D8B030D-6E8A-4147-A177-3AD203B41FA5}">
                      <a16:colId xmlns:a16="http://schemas.microsoft.com/office/drawing/2014/main" val="3634156329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1833711820"/>
                    </a:ext>
                  </a:extLst>
                </a:gridCol>
                <a:gridCol w="1337421">
                  <a:extLst>
                    <a:ext uri="{9D8B030D-6E8A-4147-A177-3AD203B41FA5}">
                      <a16:colId xmlns:a16="http://schemas.microsoft.com/office/drawing/2014/main" val="1163740417"/>
                    </a:ext>
                  </a:extLst>
                </a:gridCol>
              </a:tblGrid>
              <a:tr h="33566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Site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Crude rate</a:t>
                      </a: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ASR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ASR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882867"/>
                  </a:ext>
                </a:extLst>
              </a:tr>
              <a:tr h="727275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AAPC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95%CI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AAPC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95%CI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AAPC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95%CI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295107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Oesophagus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-2.9*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-3.8~-2.0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-6.2*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-6.7~-5.7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-6.3*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-6.7~-5.8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8254507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Stomach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-1.5~-0.4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-4.1*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-5.2~-2.9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-4.1*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-5.1~-3.1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5117604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Colorectum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2.6~5.0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-0.2~0.6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-0.2~0.6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9868089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-0.5~0.8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-3.8~-2.4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-3.8~-2.4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1206704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Pancreas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4.5~5.6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0.7~2.0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0.7~2.1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3851713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Lung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2.8~3.5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-0.8~-0.1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-0.9~-0.1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9897090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Breast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3.6~4.7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0.5~1.2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0.7~1.3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3470694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Cervix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6.8~8.0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4.8~6.1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4.9~6.2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2111390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Ovary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5.4~10.8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2.3~7.8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2.3~8.0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8526602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Allsites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1.7~2.7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-1.2~-0.7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-0.9*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-1.2~-0.7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3468682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B8BCC321-3F84-46E8-9384-CD6815AF14A6}"/>
              </a:ext>
            </a:extLst>
          </p:cNvPr>
          <p:cNvSpPr/>
          <p:nvPr/>
        </p:nvSpPr>
        <p:spPr>
          <a:xfrm>
            <a:off x="914400" y="6058015"/>
            <a:ext cx="5415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Trends in Mortality Rates from 2000 to 2014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213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600" y="1828800"/>
            <a:ext cx="9296400" cy="30861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l"/>
              <a:defRPr/>
            </a:pPr>
            <a:r>
              <a:rPr lang="en-US" altLang="zh-CN" sz="3000" b="1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Burden of Cancer in China</a:t>
            </a:r>
          </a:p>
          <a:p>
            <a:pPr lvl="1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altLang="zh-CN" b="1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Cancer epidemiology</a:t>
            </a:r>
          </a:p>
          <a:p>
            <a:pPr lvl="1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altLang="zh-CN" b="1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Cancer trend</a:t>
            </a:r>
          </a:p>
          <a:p>
            <a:pPr lvl="1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Cancer survival</a:t>
            </a:r>
          </a:p>
          <a:p>
            <a:pPr lvl="1" indent="-34290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Ø"/>
              <a:defRPr/>
            </a:pPr>
            <a:endParaRPr lang="en-US" altLang="zh-CN" b="1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标题占位符 1"/>
          <p:cNvSpPr txBox="1"/>
          <p:nvPr/>
        </p:nvSpPr>
        <p:spPr bwMode="auto">
          <a:xfrm>
            <a:off x="990600" y="228600"/>
            <a:ext cx="6971110" cy="99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zh-CN" sz="40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</a:t>
            </a:r>
            <a:endParaRPr lang="zh-CN" altLang="en-US" sz="4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3301709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A5E09D0-DB35-42AF-A9F5-B0D32FC46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52" y="1458167"/>
            <a:ext cx="7259733" cy="39416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17F1FFB-7FB4-43A4-8129-F3968B8BE4F5}"/>
              </a:ext>
            </a:extLst>
          </p:cNvPr>
          <p:cNvSpPr/>
          <p:nvPr/>
        </p:nvSpPr>
        <p:spPr>
          <a:xfrm>
            <a:off x="2703746" y="5399834"/>
            <a:ext cx="6257925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in age-standardized 5-year survival  in 17 registries of China, 2003-2015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FF06E9-8F96-4CD4-95DF-54B77EEB9276}"/>
              </a:ext>
            </a:extLst>
          </p:cNvPr>
          <p:cNvSpPr/>
          <p:nvPr/>
        </p:nvSpPr>
        <p:spPr>
          <a:xfrm>
            <a:off x="457200" y="381000"/>
            <a:ext cx="10896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Cancer survival in China</a:t>
            </a:r>
            <a:endParaRPr lang="zh-CN" alt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60A98840-0464-438E-9DDC-70124F39D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769434"/>
            <a:ext cx="11734799" cy="1200329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is an indicator of the role of the process of diagnosis and care</a:t>
            </a:r>
          </a:p>
        </p:txBody>
      </p:sp>
    </p:spTree>
    <p:extLst>
      <p:ext uri="{BB962C8B-B14F-4D97-AF65-F5344CB8AC3E}">
        <p14:creationId xmlns:p14="http://schemas.microsoft.com/office/powerpoint/2010/main" val="291938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0D08B-2B59-463C-AD16-2688A090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Purpose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A0D951-EE9C-4DE4-8A26-C67816327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estimate the incidence and mortality of cancer in 2015 and give the patterns of cancer incidence and mortality rates and trends in China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6148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标题 1"/>
          <p:cNvSpPr>
            <a:spLocks noGrp="1" noChangeArrowheads="1"/>
          </p:cNvSpPr>
          <p:nvPr>
            <p:ph type="title"/>
          </p:nvPr>
        </p:nvSpPr>
        <p:spPr>
          <a:xfrm>
            <a:off x="685800" y="299809"/>
            <a:ext cx="11353800" cy="904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>
                <a:latin typeface="微软雅黑" panose="020B0503020204020204" pitchFamily="34" charset="-122"/>
              </a:rPr>
              <a:t>Compare with SEER data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5-year survival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06435"/>
              </p:ext>
            </p:extLst>
          </p:nvPr>
        </p:nvGraphicFramePr>
        <p:xfrm>
          <a:off x="914399" y="1667828"/>
          <a:ext cx="10363197" cy="3970970"/>
        </p:xfrm>
        <a:graphic>
          <a:graphicData uri="http://schemas.openxmlformats.org/drawingml/2006/table">
            <a:tbl>
              <a:tblPr/>
              <a:tblGrid>
                <a:gridCol w="111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84">
                  <a:extLst>
                    <a:ext uri="{9D8B030D-6E8A-4147-A177-3AD203B41FA5}">
                      <a16:colId xmlns:a16="http://schemas.microsoft.com/office/drawing/2014/main" val="2346797201"/>
                    </a:ext>
                  </a:extLst>
                </a:gridCol>
                <a:gridCol w="110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2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2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2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29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804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Cancer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China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SEER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04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2009-2011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2012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1975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1980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1985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1990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1995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2005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2009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3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Breast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79.5%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82.0%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75.2%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74.9%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78.4%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84.6%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86.8%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90.2%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90.5%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91.3%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3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Thyroid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77.2%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84.2%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92.3%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92.8%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92.6%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95.5%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95.8%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96.3%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97.3%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98.7%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785615"/>
                  </a:ext>
                </a:extLst>
              </a:tr>
              <a:tr h="298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Prostate 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59.2%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66.4%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66.0%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70.2%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75.0%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88.5%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95.7%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98.8%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99.1%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99.3%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Colorectum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52.7%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56.9%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48.6%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51.2%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58.1%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59.7%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64.8%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66.2%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66.4%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Stomach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31.8%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35.1%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14.3%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15.7%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17.6%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20.0%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21.9%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22.9%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31.4%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Esophagus 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25.6%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30.3%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4.0%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5.6%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8.6%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10.0%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11.6%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18.9%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18.9%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20.6%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Leukaemia</a:t>
                      </a: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19.2%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37.3%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33.1%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37.4%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41.3%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45.1%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48.1%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49.8%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62.9%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Brain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21.1%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26.7%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22.8%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22.8%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24.7%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28.5%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33.3%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34.8%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34.8%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36.1%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Lung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16.8%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19.7%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11.4%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12.5%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13.1%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13.3%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14.5%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15.7%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17.4%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19.6%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Pancreas 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7.4%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7.2%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3.0%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3.3%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3.2%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3.7%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3.6%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5.1%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6.2%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8.5%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Liver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9.8%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12.1%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3.0%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3.2%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7.0%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5.3%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5.7%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11.7%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16.8%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Both</a:t>
                      </a:r>
                      <a:endParaRPr kumimoji="0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35.8%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40.5%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48.7%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49.1%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52.5%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57.7%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61.6%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66.0%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67.7%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69.3%</a:t>
                      </a:r>
                    </a:p>
                  </a:txBody>
                  <a:tcPr marL="5715" marR="5715" marT="571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1889" name="矩形 3"/>
          <p:cNvSpPr>
            <a:spLocks noChangeArrowheads="1"/>
          </p:cNvSpPr>
          <p:nvPr/>
        </p:nvSpPr>
        <p:spPr bwMode="auto">
          <a:xfrm>
            <a:off x="914399" y="5766307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342900">
              <a:defRPr/>
            </a:pPr>
            <a:r>
              <a:rPr lang="en-US" altLang="zh-CN" sz="1200" dirty="0"/>
              <a:t>DATA</a:t>
            </a:r>
            <a:r>
              <a:rPr lang="zh-CN" altLang="en-US" sz="1200" dirty="0"/>
              <a:t>：</a:t>
            </a:r>
            <a:r>
              <a:rPr lang="zh-CN" alt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https://seer.cancer.gov/statfacts/html/all.html</a:t>
            </a:r>
            <a:r>
              <a:rPr lang="zh-CN" alt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0296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9515C-0837-45B1-A15A-930AE51A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BBE623-672D-4357-AD26-085034A24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058400" cy="3048000"/>
          </a:xfrm>
        </p:spPr>
        <p:txBody>
          <a:bodyPr/>
          <a:lstStyle/>
          <a:p>
            <a:r>
              <a:rPr lang="en-US" altLang="zh-CN" dirty="0"/>
              <a:t>The burden of Cancer in China increased during the </a:t>
            </a:r>
            <a:r>
              <a:rPr lang="en-US" altLang="zh-CN"/>
              <a:t>past decades</a:t>
            </a:r>
          </a:p>
          <a:p>
            <a:endParaRPr lang="en-US" altLang="zh-CN" dirty="0"/>
          </a:p>
          <a:p>
            <a:r>
              <a:rPr lang="en-US" altLang="zh-CN" dirty="0"/>
              <a:t>Coexistence of cancer patterns between developed and </a:t>
            </a:r>
            <a:r>
              <a:rPr lang="en-US" altLang="zh-CN"/>
              <a:t>developing countries</a:t>
            </a:r>
          </a:p>
          <a:p>
            <a:endParaRPr lang="en-US" altLang="zh-CN" dirty="0"/>
          </a:p>
          <a:p>
            <a:r>
              <a:rPr lang="en-US" altLang="zh-CN" dirty="0"/>
              <a:t>Disparities of cancer burden in China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7069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329B20-2522-4425-8441-31878462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893" y="225924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rgbClr val="C00000"/>
                </a:solidFill>
                <a:cs typeface="Times New Roman" panose="02020603050405020304" pitchFamily="18" charset="0"/>
              </a:rPr>
              <a:t>Thanks</a:t>
            </a:r>
            <a:r>
              <a:rPr lang="zh-CN" altLang="en-US" sz="54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5400" dirty="0">
                <a:solidFill>
                  <a:srgbClr val="C00000"/>
                </a:solidFill>
                <a:cs typeface="Times New Roman" panose="02020603050405020304" pitchFamily="18" charset="0"/>
              </a:rPr>
              <a:t>for</a:t>
            </a:r>
            <a:r>
              <a:rPr lang="zh-CN" altLang="en-US" sz="54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5400" dirty="0">
                <a:solidFill>
                  <a:srgbClr val="C00000"/>
                </a:solidFill>
                <a:cs typeface="Times New Roman" panose="02020603050405020304" pitchFamily="18" charset="0"/>
              </a:rPr>
              <a:t>your attention !</a:t>
            </a:r>
            <a:endParaRPr lang="zh-CN" altLang="en-US" sz="5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图片 11">
            <a:extLst>
              <a:ext uri="{FF2B5EF4-FFF2-40B4-BE49-F238E27FC236}">
                <a16:creationId xmlns:a16="http://schemas.microsoft.com/office/drawing/2014/main" id="{4DAC4164-B17A-4D32-AC9B-A2B2BA08F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6248400"/>
            <a:ext cx="2000250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B5A154-AA81-49D1-A686-A775064DAA60}"/>
              </a:ext>
            </a:extLst>
          </p:cNvPr>
          <p:cNvSpPr/>
          <p:nvPr/>
        </p:nvSpPr>
        <p:spPr>
          <a:xfrm>
            <a:off x="2081893" y="3621815"/>
            <a:ext cx="3591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zhangsw@cicams.ac.cn</a:t>
            </a:r>
            <a:endParaRPr lang="zh-CN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015248E-CEA9-430A-BF23-3A328DB98240}"/>
              </a:ext>
            </a:extLst>
          </p:cNvPr>
          <p:cNvSpPr/>
          <p:nvPr/>
        </p:nvSpPr>
        <p:spPr>
          <a:xfrm>
            <a:off x="2081893" y="4231415"/>
            <a:ext cx="4603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Zhengrongshou@cicams.ac.cn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4379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D0B8E5E3-EB3A-4AD6-9787-6643D87B91DF}"/>
              </a:ext>
            </a:extLst>
          </p:cNvPr>
          <p:cNvGrpSpPr/>
          <p:nvPr/>
        </p:nvGrpSpPr>
        <p:grpSpPr>
          <a:xfrm>
            <a:off x="171191" y="2789891"/>
            <a:ext cx="2738820" cy="3550861"/>
            <a:chOff x="5930389" y="4495800"/>
            <a:chExt cx="2738820" cy="3550861"/>
          </a:xfrm>
        </p:grpSpPr>
        <p:pic>
          <p:nvPicPr>
            <p:cNvPr id="4" name="内容占位符 10">
              <a:extLst>
                <a:ext uri="{FF2B5EF4-FFF2-40B4-BE49-F238E27FC236}">
                  <a16:creationId xmlns:a16="http://schemas.microsoft.com/office/drawing/2014/main" id="{830D9EAF-E155-4D02-BC55-14DEA18FF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14"/>
            <a:stretch/>
          </p:blipFill>
          <p:spPr>
            <a:xfrm>
              <a:off x="5930389" y="5510383"/>
              <a:ext cx="2738820" cy="253627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061E065-5B10-4CB6-B7E5-0D55796CEFAD}"/>
                </a:ext>
              </a:extLst>
            </p:cNvPr>
            <p:cNvSpPr/>
            <p:nvPr/>
          </p:nvSpPr>
          <p:spPr>
            <a:xfrm>
              <a:off x="7239000" y="4495800"/>
              <a:ext cx="5442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7DCF8938-70CC-4E98-B018-6E57368A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PBCR in China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564EC3-043D-491D-BB23-E2412AD6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90661"/>
            <a:ext cx="11506200" cy="2436088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/>
              <a:t>The first rural PBCR was established in </a:t>
            </a:r>
            <a:r>
              <a:rPr lang="en-US" altLang="zh-CN" sz="2400" dirty="0" err="1"/>
              <a:t>Linxian</a:t>
            </a:r>
            <a:r>
              <a:rPr lang="en-US" altLang="zh-CN" sz="2400" dirty="0"/>
              <a:t>, Henan province in 1959 in China</a:t>
            </a:r>
          </a:p>
          <a:p>
            <a:r>
              <a:rPr lang="en-US" altLang="zh-CN" sz="2400" dirty="0"/>
              <a:t>The first urban PBCR was established in Shanghai in 1961 in China</a:t>
            </a:r>
          </a:p>
          <a:p>
            <a:r>
              <a:rPr lang="en-US" altLang="zh-CN" sz="2400" dirty="0"/>
              <a:t>Total number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652</a:t>
            </a:r>
            <a:r>
              <a:rPr lang="zh-CN" altLang="en-US" sz="2400" dirty="0"/>
              <a:t> </a:t>
            </a:r>
            <a:r>
              <a:rPr lang="en-US" altLang="zh-CN" sz="2400" dirty="0"/>
              <a:t>PBCR established in China,</a:t>
            </a:r>
            <a:r>
              <a:rPr lang="zh-CN" altLang="en-US" sz="2400" dirty="0"/>
              <a:t> </a:t>
            </a:r>
            <a:r>
              <a:rPr lang="en-US" altLang="zh-CN" sz="2400" dirty="0"/>
              <a:t>covered about 480 million population</a:t>
            </a:r>
            <a:r>
              <a:rPr lang="zh-CN" altLang="en-US" sz="2400" dirty="0"/>
              <a:t>（</a:t>
            </a:r>
            <a:r>
              <a:rPr lang="en-US" altLang="zh-CN" sz="2400" dirty="0"/>
              <a:t>about 35% of the national population, until 2018/12/31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r>
              <a:rPr lang="en-US" altLang="zh-CN" sz="2400" dirty="0"/>
              <a:t>Only 308 PBCRs supported by the national financial with about 38.97 million yuan per year (4.87M </a:t>
            </a:r>
            <a:r>
              <a:rPr lang="zh-CN" altLang="en-US" sz="2400" dirty="0"/>
              <a:t>€ </a:t>
            </a:r>
            <a:r>
              <a:rPr lang="en-US" altLang="zh-CN" sz="2400" dirty="0"/>
              <a:t>per year), other PBCRs supported by local government</a:t>
            </a:r>
          </a:p>
          <a:p>
            <a:endParaRPr lang="en-US" altLang="zh-CN" sz="24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DC49E0D-BA67-4282-9960-A44E47414A92}"/>
              </a:ext>
            </a:extLst>
          </p:cNvPr>
          <p:cNvGrpSpPr/>
          <p:nvPr/>
        </p:nvGrpSpPr>
        <p:grpSpPr>
          <a:xfrm>
            <a:off x="5779000" y="4117975"/>
            <a:ext cx="3365000" cy="2663825"/>
            <a:chOff x="499360" y="3461450"/>
            <a:chExt cx="4221305" cy="3243261"/>
          </a:xfrm>
        </p:grpSpPr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A6310295-A5F6-4B5F-A093-9FE31F21A6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360" y="3461450"/>
            <a:ext cx="4221305" cy="3243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8" name="Worksheet" r:id="rId5" imgW="4587311" imgH="4053714" progId="Excel.Sheet.12">
                    <p:embed/>
                  </p:oleObj>
                </mc:Choice>
                <mc:Fallback>
                  <p:oleObj name="Worksheet" r:id="rId5" imgW="4587311" imgH="4053714" progId="Excel.Sheet.12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A6310295-A5F6-4B5F-A093-9FE31F21A6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360" y="3461450"/>
                          <a:ext cx="4221305" cy="324326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6ADC325-21F9-41B2-86F6-8B9EC77BDA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968" y="3833812"/>
              <a:ext cx="1618752" cy="233391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C5AEB618-F6BD-422A-B190-BC58D424F174}"/>
                </a:ext>
              </a:extLst>
            </p:cNvPr>
            <p:cNvSpPr txBox="1"/>
            <p:nvPr/>
          </p:nvSpPr>
          <p:spPr>
            <a:xfrm>
              <a:off x="1142381" y="4759325"/>
              <a:ext cx="2071702" cy="71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0000"/>
                  </a:solidFill>
                </a:rPr>
                <a:t>51.1% areas</a:t>
              </a:r>
            </a:p>
            <a:p>
              <a:r>
                <a:rPr lang="en-US" altLang="zh-CN" sz="1600" b="1" dirty="0">
                  <a:solidFill>
                    <a:srgbClr val="000000"/>
                  </a:solidFill>
                </a:rPr>
                <a:t>5.6% population</a:t>
              </a:r>
              <a:endParaRPr lang="zh-CN" alt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6F04CCE1-768D-4387-9118-B130F41C8ACE}"/>
                </a:ext>
              </a:extLst>
            </p:cNvPr>
            <p:cNvSpPr txBox="1"/>
            <p:nvPr/>
          </p:nvSpPr>
          <p:spPr>
            <a:xfrm>
              <a:off x="2314478" y="5579264"/>
              <a:ext cx="2214578" cy="71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0000"/>
                  </a:solidFill>
                </a:rPr>
                <a:t>48.9% areas</a:t>
              </a:r>
            </a:p>
            <a:p>
              <a:r>
                <a:rPr lang="en-US" altLang="zh-CN" sz="1600" b="1" dirty="0">
                  <a:solidFill>
                    <a:srgbClr val="000000"/>
                  </a:solidFill>
                </a:rPr>
                <a:t>94.4% population</a:t>
              </a:r>
              <a:endParaRPr lang="zh-CN" alt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C043664-500D-4AF2-A61C-EFFE3D91E8AA}"/>
              </a:ext>
            </a:extLst>
          </p:cNvPr>
          <p:cNvGrpSpPr/>
          <p:nvPr/>
        </p:nvGrpSpPr>
        <p:grpSpPr>
          <a:xfrm>
            <a:off x="8778158" y="4254000"/>
            <a:ext cx="2863312" cy="2462963"/>
            <a:chOff x="8778158" y="4254000"/>
            <a:chExt cx="2863312" cy="2462963"/>
          </a:xfrm>
        </p:grpSpPr>
        <p:pic>
          <p:nvPicPr>
            <p:cNvPr id="16" name="Picture 1" descr="C:\Users\siwei\AppData\Roaming\Tencent\Users\301953\QQ\WinTemp\RichOle\[CR%6%IIY`}({`L8M46R8@X.jpg">
              <a:extLst>
                <a:ext uri="{FF2B5EF4-FFF2-40B4-BE49-F238E27FC236}">
                  <a16:creationId xmlns:a16="http://schemas.microsoft.com/office/drawing/2014/main" id="{89F6E5D3-F9DC-48D4-8894-6D3E2793DD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778158" y="4254000"/>
              <a:ext cx="72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C:\Users\siwei\AppData\Roaming\Tencent\Users\301953\QQ\WinTemp\RichOle\W9F)NB4K(%(JMEE[FVU4YO2.jpg">
              <a:extLst>
                <a:ext uri="{FF2B5EF4-FFF2-40B4-BE49-F238E27FC236}">
                  <a16:creationId xmlns:a16="http://schemas.microsoft.com/office/drawing/2014/main" id="{4B252331-C699-4734-92FC-46BCA975C4B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492595" y="4254000"/>
              <a:ext cx="72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 descr="C:\Users\siwei\AppData\Roaming\Tencent\Users\301953\QQ\WinTemp\RichOle\NG]FLWGKYI)(M8NCQNE)%_E.jpg">
              <a:extLst>
                <a:ext uri="{FF2B5EF4-FFF2-40B4-BE49-F238E27FC236}">
                  <a16:creationId xmlns:a16="http://schemas.microsoft.com/office/drawing/2014/main" id="{4B7D2562-EC79-448B-811A-0C483B6DB6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921470" y="4254000"/>
              <a:ext cx="72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 descr="C:\Users\siwei\AppData\Roaming\Tencent\Users\301953\QQ\WinTemp\RichOle\%4MN_5DO)%2((35991XQL5C.jpg">
              <a:extLst>
                <a:ext uri="{FF2B5EF4-FFF2-40B4-BE49-F238E27FC236}">
                  <a16:creationId xmlns:a16="http://schemas.microsoft.com/office/drawing/2014/main" id="{628452B7-0526-4E0A-9978-33AF5407564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781394" y="4939800"/>
              <a:ext cx="72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 descr="C:\Users\siwei\AppData\Roaming\Tencent\Users\301953\QQ\WinTemp\RichOle\D$HTV)VNWE[TPBX[)8CMGC4.jpg">
              <a:extLst>
                <a:ext uri="{FF2B5EF4-FFF2-40B4-BE49-F238E27FC236}">
                  <a16:creationId xmlns:a16="http://schemas.microsoft.com/office/drawing/2014/main" id="{8E5C7D80-7DE7-4D4D-97CA-C1B876EFE5C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9494688" y="4939800"/>
              <a:ext cx="72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 descr="C:\Users\siwei\AppData\Roaming\Tencent\Users\301953\QQ\WinTemp\RichOle\NG]FLWGKYI)(M8NCQNE)%_E.jpg">
              <a:extLst>
                <a:ext uri="{FF2B5EF4-FFF2-40B4-BE49-F238E27FC236}">
                  <a16:creationId xmlns:a16="http://schemas.microsoft.com/office/drawing/2014/main" id="{3F91DEDB-E6C4-4705-9C4F-628562DD7DF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207032" y="4254000"/>
              <a:ext cx="72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5AAEBF3-F2C1-4DFF-A837-2F6D4C10CB58}"/>
                </a:ext>
              </a:extLst>
            </p:cNvPr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07982" y="4939800"/>
              <a:ext cx="720000" cy="108000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5AB94B2-9828-4E56-96BC-F6DC882962B3}"/>
                </a:ext>
              </a:extLst>
            </p:cNvPr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921276" y="4939800"/>
              <a:ext cx="720000" cy="108000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41537D5-0055-45B9-8558-966C09076EBE}"/>
                </a:ext>
              </a:extLst>
            </p:cNvPr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78158" y="5636963"/>
              <a:ext cx="720000" cy="1080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F4B0BC2-A258-4D0C-B2D7-16B7D6B66F9E}"/>
                </a:ext>
              </a:extLst>
            </p:cNvPr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88699" y="5636963"/>
              <a:ext cx="720000" cy="1080000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02C295A4-21A5-4707-B47F-95E1592876F0}"/>
                </a:ext>
              </a:extLst>
            </p:cNvPr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199240" y="5636963"/>
              <a:ext cx="720000" cy="108000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graphicFrame>
        <p:nvGraphicFramePr>
          <p:cNvPr id="28" name="图表 27">
            <a:extLst>
              <a:ext uri="{FF2B5EF4-FFF2-40B4-BE49-F238E27FC236}">
                <a16:creationId xmlns:a16="http://schemas.microsoft.com/office/drawing/2014/main" id="{DDC8524A-8CF9-4999-9229-FD482689D1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346108"/>
              </p:ext>
            </p:extLst>
          </p:nvPr>
        </p:nvGraphicFramePr>
        <p:xfrm>
          <a:off x="2446919" y="3804474"/>
          <a:ext cx="3583994" cy="290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421914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7DEEF3-7044-43B2-907D-13DD4B4D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Cancer Incidence in China</a:t>
            </a:r>
            <a:r>
              <a:rPr lang="zh-CN" altLang="en-US" b="1">
                <a:solidFill>
                  <a:schemeClr val="bg1"/>
                </a:solidFill>
              </a:rPr>
              <a:t>，</a:t>
            </a:r>
            <a:r>
              <a:rPr lang="en-US" altLang="zh-CN" b="1">
                <a:solidFill>
                  <a:schemeClr val="bg1"/>
                </a:solidFill>
              </a:rPr>
              <a:t>2015</a:t>
            </a:r>
            <a:endParaRPr lang="zh-CN" alt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内容占位符 8">
            <a:extLst>
              <a:ext uri="{FF2B5EF4-FFF2-40B4-BE49-F238E27FC236}">
                <a16:creationId xmlns:a16="http://schemas.microsoft.com/office/drawing/2014/main" id="{10F1AB75-4B13-4645-8378-251653513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453722"/>
              </p:ext>
            </p:extLst>
          </p:nvPr>
        </p:nvGraphicFramePr>
        <p:xfrm>
          <a:off x="990600" y="1600202"/>
          <a:ext cx="9448801" cy="4014044"/>
        </p:xfrm>
        <a:graphic>
          <a:graphicData uri="http://schemas.openxmlformats.org/drawingml/2006/table">
            <a:tbl>
              <a:tblPr/>
              <a:tblGrid>
                <a:gridCol w="1240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53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1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26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AREA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Gender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New Case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(1000</a:t>
                      </a: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Crude rate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(1/10</a:t>
                      </a:r>
                      <a:r>
                        <a:rPr lang="en-US" sz="1800" b="1" kern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ASR(</a:t>
                      </a:r>
                      <a:r>
                        <a:rPr lang="en-US" altLang="zh-CN" sz="1800" b="1" kern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cn</a:t>
                      </a: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(1/10</a:t>
                      </a:r>
                      <a:r>
                        <a:rPr lang="en-US" sz="1800" b="1" kern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ASR</a:t>
                      </a:r>
                      <a:r>
                        <a:rPr lang="zh-CN" sz="1800" b="1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(1/10</a:t>
                      </a:r>
                      <a:r>
                        <a:rPr lang="en-US" sz="1800" b="1" kern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Cum</a:t>
                      </a:r>
                      <a:r>
                        <a:rPr lang="en-US" altLang="zh-CN" sz="1800" b="1" kern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rate</a:t>
                      </a:r>
                      <a:endParaRPr lang="en-US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0-74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7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zh-CN" sz="1800" b="1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3929.1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285.83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190.64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186.39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21.44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MALE</a:t>
                      </a:r>
                      <a:endParaRPr lang="zh-CN" sz="1800" b="1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2151.0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305.47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207.99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206.49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24.36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4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FEMALE</a:t>
                      </a:r>
                      <a:endParaRPr lang="zh-CN" sz="1800" b="1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1778.2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265.21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175.47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168.45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18.60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14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URBAN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zh-CN" sz="1800" b="1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2351.7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304.96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196.09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191.38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21.81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MALE</a:t>
                      </a:r>
                      <a:endParaRPr lang="zh-CN" sz="1800" b="1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1258.7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319.82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209.14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207.44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24.26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4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FEMALE</a:t>
                      </a:r>
                      <a:endParaRPr lang="zh-CN" sz="1800" b="1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1093.1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289.47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185.42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177.64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19.50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056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RURAL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zh-CN" sz="1800" b="1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1577.4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261.40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182.70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179.17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20.88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4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MALE</a:t>
                      </a:r>
                      <a:endParaRPr lang="zh-CN" sz="1800" b="1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892.3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287.30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206.04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204.79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24.46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2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FEMALE</a:t>
                      </a:r>
                      <a:endParaRPr lang="zh-CN" sz="1800" b="1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685.1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233.92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161.27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155.48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17.33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3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381001"/>
            <a:ext cx="10668000" cy="726263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altLang="zh-CN"/>
              <a:t>Top 10 cancer incidence in China</a:t>
            </a:r>
            <a:r>
              <a:rPr lang="zh-CN" altLang="en-US"/>
              <a:t>，</a:t>
            </a:r>
            <a:r>
              <a:rPr lang="en-US" altLang="zh-CN"/>
              <a:t>2015</a:t>
            </a:r>
            <a:endParaRPr lang="en-US" altLang="en-US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363070"/>
              </p:ext>
            </p:extLst>
          </p:nvPr>
        </p:nvGraphicFramePr>
        <p:xfrm>
          <a:off x="1752600" y="1828800"/>
          <a:ext cx="3255562" cy="40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058709"/>
              </p:ext>
            </p:extLst>
          </p:nvPr>
        </p:nvGraphicFramePr>
        <p:xfrm>
          <a:off x="6705600" y="1828801"/>
          <a:ext cx="32766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Freeform 5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SpPr>
            <a:spLocks noChangeAspect="1"/>
          </p:cNvSpPr>
          <p:nvPr/>
        </p:nvSpPr>
        <p:spPr bwMode="auto">
          <a:xfrm>
            <a:off x="5983287" y="1830388"/>
            <a:ext cx="666750" cy="4016375"/>
          </a:xfrm>
          <a:custGeom>
            <a:avLst/>
            <a:gdLst>
              <a:gd name="T0" fmla="*/ 1453 w 1691"/>
              <a:gd name="T1" fmla="*/ 1071 h 10252"/>
              <a:gd name="T2" fmla="*/ 1299 w 1691"/>
              <a:gd name="T3" fmla="*/ 1243 h 10252"/>
              <a:gd name="T4" fmla="*/ 1043 w 1691"/>
              <a:gd name="T5" fmla="*/ 1483 h 10252"/>
              <a:gd name="T6" fmla="*/ 956 w 1691"/>
              <a:gd name="T7" fmla="*/ 1816 h 10252"/>
              <a:gd name="T8" fmla="*/ 1156 w 1691"/>
              <a:gd name="T9" fmla="*/ 2182 h 10252"/>
              <a:gd name="T10" fmla="*/ 1361 w 1691"/>
              <a:gd name="T11" fmla="*/ 2547 h 10252"/>
              <a:gd name="T12" fmla="*/ 1551 w 1691"/>
              <a:gd name="T13" fmla="*/ 2924 h 10252"/>
              <a:gd name="T14" fmla="*/ 1411 w 1691"/>
              <a:gd name="T15" fmla="*/ 3308 h 10252"/>
              <a:gd name="T16" fmla="*/ 1399 w 1691"/>
              <a:gd name="T17" fmla="*/ 3671 h 10252"/>
              <a:gd name="T18" fmla="*/ 1411 w 1691"/>
              <a:gd name="T19" fmla="*/ 3978 h 10252"/>
              <a:gd name="T20" fmla="*/ 1501 w 1691"/>
              <a:gd name="T21" fmla="*/ 4396 h 10252"/>
              <a:gd name="T22" fmla="*/ 1472 w 1691"/>
              <a:gd name="T23" fmla="*/ 4794 h 10252"/>
              <a:gd name="T24" fmla="*/ 1393 w 1691"/>
              <a:gd name="T25" fmla="*/ 5207 h 10252"/>
              <a:gd name="T26" fmla="*/ 1413 w 1691"/>
              <a:gd name="T27" fmla="*/ 5639 h 10252"/>
              <a:gd name="T28" fmla="*/ 1418 w 1691"/>
              <a:gd name="T29" fmla="*/ 6028 h 10252"/>
              <a:gd name="T30" fmla="*/ 1326 w 1691"/>
              <a:gd name="T31" fmla="*/ 6409 h 10252"/>
              <a:gd name="T32" fmla="*/ 1235 w 1691"/>
              <a:gd name="T33" fmla="*/ 6811 h 10252"/>
              <a:gd name="T34" fmla="*/ 1149 w 1691"/>
              <a:gd name="T35" fmla="*/ 7222 h 10252"/>
              <a:gd name="T36" fmla="*/ 1078 w 1691"/>
              <a:gd name="T37" fmla="*/ 7597 h 10252"/>
              <a:gd name="T38" fmla="*/ 949 w 1691"/>
              <a:gd name="T39" fmla="*/ 8005 h 10252"/>
              <a:gd name="T40" fmla="*/ 924 w 1691"/>
              <a:gd name="T41" fmla="*/ 8308 h 10252"/>
              <a:gd name="T42" fmla="*/ 881 w 1691"/>
              <a:gd name="T43" fmla="*/ 8634 h 10252"/>
              <a:gd name="T44" fmla="*/ 822 w 1691"/>
              <a:gd name="T45" fmla="*/ 9068 h 10252"/>
              <a:gd name="T46" fmla="*/ 816 w 1691"/>
              <a:gd name="T47" fmla="*/ 9525 h 10252"/>
              <a:gd name="T48" fmla="*/ 973 w 1691"/>
              <a:gd name="T49" fmla="*/ 9791 h 10252"/>
              <a:gd name="T50" fmla="*/ 1328 w 1691"/>
              <a:gd name="T51" fmla="*/ 9983 h 10252"/>
              <a:gd name="T52" fmla="*/ 1669 w 1691"/>
              <a:gd name="T53" fmla="*/ 10182 h 10252"/>
              <a:gd name="T54" fmla="*/ 1364 w 1691"/>
              <a:gd name="T55" fmla="*/ 10252 h 10252"/>
              <a:gd name="T56" fmla="*/ 948 w 1691"/>
              <a:gd name="T57" fmla="*/ 10236 h 10252"/>
              <a:gd name="T58" fmla="*/ 567 w 1691"/>
              <a:gd name="T59" fmla="*/ 10236 h 10252"/>
              <a:gd name="T60" fmla="*/ 209 w 1691"/>
              <a:gd name="T61" fmla="*/ 10136 h 10252"/>
              <a:gd name="T62" fmla="*/ 274 w 1691"/>
              <a:gd name="T63" fmla="*/ 9759 h 10252"/>
              <a:gd name="T64" fmla="*/ 266 w 1691"/>
              <a:gd name="T65" fmla="*/ 9348 h 10252"/>
              <a:gd name="T66" fmla="*/ 214 w 1691"/>
              <a:gd name="T67" fmla="*/ 8936 h 10252"/>
              <a:gd name="T68" fmla="*/ 158 w 1691"/>
              <a:gd name="T69" fmla="*/ 8528 h 10252"/>
              <a:gd name="T70" fmla="*/ 136 w 1691"/>
              <a:gd name="T71" fmla="*/ 8119 h 10252"/>
              <a:gd name="T72" fmla="*/ 190 w 1691"/>
              <a:gd name="T73" fmla="*/ 7795 h 10252"/>
              <a:gd name="T74" fmla="*/ 275 w 1691"/>
              <a:gd name="T75" fmla="*/ 7349 h 10252"/>
              <a:gd name="T76" fmla="*/ 238 w 1691"/>
              <a:gd name="T77" fmla="*/ 6945 h 10252"/>
              <a:gd name="T78" fmla="*/ 217 w 1691"/>
              <a:gd name="T79" fmla="*/ 6527 h 10252"/>
              <a:gd name="T80" fmla="*/ 224 w 1691"/>
              <a:gd name="T81" fmla="*/ 6147 h 10252"/>
              <a:gd name="T82" fmla="*/ 208 w 1691"/>
              <a:gd name="T83" fmla="*/ 5759 h 10252"/>
              <a:gd name="T84" fmla="*/ 23 w 1691"/>
              <a:gd name="T85" fmla="*/ 5440 h 10252"/>
              <a:gd name="T86" fmla="*/ 18 w 1691"/>
              <a:gd name="T87" fmla="*/ 5057 h 10252"/>
              <a:gd name="T88" fmla="*/ 177 w 1691"/>
              <a:gd name="T89" fmla="*/ 4679 h 10252"/>
              <a:gd name="T90" fmla="*/ 252 w 1691"/>
              <a:gd name="T91" fmla="*/ 4296 h 10252"/>
              <a:gd name="T92" fmla="*/ 263 w 1691"/>
              <a:gd name="T93" fmla="*/ 3871 h 10252"/>
              <a:gd name="T94" fmla="*/ 233 w 1691"/>
              <a:gd name="T95" fmla="*/ 3482 h 10252"/>
              <a:gd name="T96" fmla="*/ 158 w 1691"/>
              <a:gd name="T97" fmla="*/ 3065 h 10252"/>
              <a:gd name="T98" fmla="*/ 114 w 1691"/>
              <a:gd name="T99" fmla="*/ 2647 h 10252"/>
              <a:gd name="T100" fmla="*/ 169 w 1691"/>
              <a:gd name="T101" fmla="*/ 2277 h 10252"/>
              <a:gd name="T102" fmla="*/ 327 w 1691"/>
              <a:gd name="T103" fmla="*/ 1888 h 10252"/>
              <a:gd name="T104" fmla="*/ 171 w 1691"/>
              <a:gd name="T105" fmla="*/ 1730 h 10252"/>
              <a:gd name="T106" fmla="*/ 28 w 1691"/>
              <a:gd name="T107" fmla="*/ 1430 h 10252"/>
              <a:gd name="T108" fmla="*/ 133 w 1691"/>
              <a:gd name="T109" fmla="*/ 1026 h 10252"/>
              <a:gd name="T110" fmla="*/ 72 w 1691"/>
              <a:gd name="T111" fmla="*/ 660 h 10252"/>
              <a:gd name="T112" fmla="*/ 168 w 1691"/>
              <a:gd name="T113" fmla="*/ 270 h 10252"/>
              <a:gd name="T114" fmla="*/ 425 w 1691"/>
              <a:gd name="T115" fmla="*/ 51 h 10252"/>
              <a:gd name="T116" fmla="*/ 782 w 1691"/>
              <a:gd name="T117" fmla="*/ 3 h 10252"/>
              <a:gd name="T118" fmla="*/ 1140 w 1691"/>
              <a:gd name="T119" fmla="*/ 88 h 10252"/>
              <a:gd name="T120" fmla="*/ 1386 w 1691"/>
              <a:gd name="T121" fmla="*/ 332 h 10252"/>
              <a:gd name="T122" fmla="*/ 1393 w 1691"/>
              <a:gd name="T123" fmla="*/ 680 h 102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91"/>
              <a:gd name="T187" fmla="*/ 0 h 10252"/>
              <a:gd name="T188" fmla="*/ 1691 w 1691"/>
              <a:gd name="T189" fmla="*/ 10252 h 1025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91" h="10252">
                <a:moveTo>
                  <a:pt x="1380" y="723"/>
                </a:moveTo>
                <a:lnTo>
                  <a:pt x="1367" y="773"/>
                </a:lnTo>
                <a:lnTo>
                  <a:pt x="1358" y="822"/>
                </a:lnTo>
                <a:lnTo>
                  <a:pt x="1359" y="870"/>
                </a:lnTo>
                <a:lnTo>
                  <a:pt x="1376" y="920"/>
                </a:lnTo>
                <a:lnTo>
                  <a:pt x="1403" y="956"/>
                </a:lnTo>
                <a:lnTo>
                  <a:pt x="1437" y="991"/>
                </a:lnTo>
                <a:lnTo>
                  <a:pt x="1463" y="1026"/>
                </a:lnTo>
                <a:lnTo>
                  <a:pt x="1453" y="1071"/>
                </a:lnTo>
                <a:lnTo>
                  <a:pt x="1427" y="1100"/>
                </a:lnTo>
                <a:lnTo>
                  <a:pt x="1393" y="1109"/>
                </a:lnTo>
                <a:lnTo>
                  <a:pt x="1369" y="1100"/>
                </a:lnTo>
                <a:lnTo>
                  <a:pt x="1356" y="1097"/>
                </a:lnTo>
                <a:lnTo>
                  <a:pt x="1341" y="1097"/>
                </a:lnTo>
                <a:lnTo>
                  <a:pt x="1325" y="1131"/>
                </a:lnTo>
                <a:lnTo>
                  <a:pt x="1313" y="1167"/>
                </a:lnTo>
                <a:lnTo>
                  <a:pt x="1304" y="1206"/>
                </a:lnTo>
                <a:lnTo>
                  <a:pt x="1299" y="1243"/>
                </a:lnTo>
                <a:lnTo>
                  <a:pt x="1293" y="1280"/>
                </a:lnTo>
                <a:lnTo>
                  <a:pt x="1287" y="1317"/>
                </a:lnTo>
                <a:lnTo>
                  <a:pt x="1279" y="1350"/>
                </a:lnTo>
                <a:lnTo>
                  <a:pt x="1268" y="1381"/>
                </a:lnTo>
                <a:lnTo>
                  <a:pt x="1252" y="1407"/>
                </a:lnTo>
                <a:lnTo>
                  <a:pt x="1230" y="1431"/>
                </a:lnTo>
                <a:lnTo>
                  <a:pt x="1201" y="1448"/>
                </a:lnTo>
                <a:lnTo>
                  <a:pt x="1152" y="1457"/>
                </a:lnTo>
                <a:lnTo>
                  <a:pt x="1092" y="1462"/>
                </a:lnTo>
                <a:lnTo>
                  <a:pt x="1043" y="1483"/>
                </a:lnTo>
                <a:lnTo>
                  <a:pt x="1018" y="1509"/>
                </a:lnTo>
                <a:lnTo>
                  <a:pt x="1000" y="1539"/>
                </a:lnTo>
                <a:lnTo>
                  <a:pt x="989" y="1572"/>
                </a:lnTo>
                <a:lnTo>
                  <a:pt x="982" y="1608"/>
                </a:lnTo>
                <a:lnTo>
                  <a:pt x="978" y="1648"/>
                </a:lnTo>
                <a:lnTo>
                  <a:pt x="974" y="1688"/>
                </a:lnTo>
                <a:lnTo>
                  <a:pt x="970" y="1731"/>
                </a:lnTo>
                <a:lnTo>
                  <a:pt x="965" y="1774"/>
                </a:lnTo>
                <a:lnTo>
                  <a:pt x="956" y="1816"/>
                </a:lnTo>
                <a:lnTo>
                  <a:pt x="973" y="1851"/>
                </a:lnTo>
                <a:lnTo>
                  <a:pt x="991" y="1884"/>
                </a:lnTo>
                <a:lnTo>
                  <a:pt x="1009" y="1917"/>
                </a:lnTo>
                <a:lnTo>
                  <a:pt x="1027" y="1950"/>
                </a:lnTo>
                <a:lnTo>
                  <a:pt x="1045" y="1983"/>
                </a:lnTo>
                <a:lnTo>
                  <a:pt x="1063" y="2016"/>
                </a:lnTo>
                <a:lnTo>
                  <a:pt x="1081" y="2049"/>
                </a:lnTo>
                <a:lnTo>
                  <a:pt x="1101" y="2082"/>
                </a:lnTo>
                <a:lnTo>
                  <a:pt x="1119" y="2115"/>
                </a:lnTo>
                <a:lnTo>
                  <a:pt x="1138" y="2149"/>
                </a:lnTo>
                <a:lnTo>
                  <a:pt x="1156" y="2182"/>
                </a:lnTo>
                <a:lnTo>
                  <a:pt x="1175" y="2215"/>
                </a:lnTo>
                <a:lnTo>
                  <a:pt x="1195" y="2248"/>
                </a:lnTo>
                <a:lnTo>
                  <a:pt x="1213" y="2281"/>
                </a:lnTo>
                <a:lnTo>
                  <a:pt x="1232" y="2314"/>
                </a:lnTo>
                <a:lnTo>
                  <a:pt x="1250" y="2347"/>
                </a:lnTo>
                <a:lnTo>
                  <a:pt x="1269" y="2380"/>
                </a:lnTo>
                <a:lnTo>
                  <a:pt x="1287" y="2413"/>
                </a:lnTo>
                <a:lnTo>
                  <a:pt x="1307" y="2447"/>
                </a:lnTo>
                <a:lnTo>
                  <a:pt x="1325" y="2480"/>
                </a:lnTo>
                <a:lnTo>
                  <a:pt x="1343" y="2514"/>
                </a:lnTo>
                <a:lnTo>
                  <a:pt x="1361" y="2547"/>
                </a:lnTo>
                <a:lnTo>
                  <a:pt x="1379" y="2581"/>
                </a:lnTo>
                <a:lnTo>
                  <a:pt x="1397" y="2614"/>
                </a:lnTo>
                <a:lnTo>
                  <a:pt x="1415" y="2648"/>
                </a:lnTo>
                <a:lnTo>
                  <a:pt x="1434" y="2683"/>
                </a:lnTo>
                <a:lnTo>
                  <a:pt x="1451" y="2716"/>
                </a:lnTo>
                <a:lnTo>
                  <a:pt x="1468" y="2751"/>
                </a:lnTo>
                <a:lnTo>
                  <a:pt x="1485" y="2785"/>
                </a:lnTo>
                <a:lnTo>
                  <a:pt x="1502" y="2819"/>
                </a:lnTo>
                <a:lnTo>
                  <a:pt x="1519" y="2853"/>
                </a:lnTo>
                <a:lnTo>
                  <a:pt x="1535" y="2889"/>
                </a:lnTo>
                <a:lnTo>
                  <a:pt x="1551" y="2924"/>
                </a:lnTo>
                <a:lnTo>
                  <a:pt x="1563" y="2976"/>
                </a:lnTo>
                <a:lnTo>
                  <a:pt x="1563" y="3030"/>
                </a:lnTo>
                <a:lnTo>
                  <a:pt x="1551" y="3082"/>
                </a:lnTo>
                <a:lnTo>
                  <a:pt x="1533" y="3125"/>
                </a:lnTo>
                <a:lnTo>
                  <a:pt x="1510" y="3165"/>
                </a:lnTo>
                <a:lnTo>
                  <a:pt x="1485" y="3203"/>
                </a:lnTo>
                <a:lnTo>
                  <a:pt x="1459" y="3238"/>
                </a:lnTo>
                <a:lnTo>
                  <a:pt x="1434" y="3273"/>
                </a:lnTo>
                <a:lnTo>
                  <a:pt x="1411" y="3308"/>
                </a:lnTo>
                <a:lnTo>
                  <a:pt x="1393" y="3346"/>
                </a:lnTo>
                <a:lnTo>
                  <a:pt x="1382" y="3379"/>
                </a:lnTo>
                <a:lnTo>
                  <a:pt x="1378" y="3416"/>
                </a:lnTo>
                <a:lnTo>
                  <a:pt x="1378" y="3458"/>
                </a:lnTo>
                <a:lnTo>
                  <a:pt x="1382" y="3502"/>
                </a:lnTo>
                <a:lnTo>
                  <a:pt x="1388" y="3544"/>
                </a:lnTo>
                <a:lnTo>
                  <a:pt x="1392" y="3587"/>
                </a:lnTo>
                <a:lnTo>
                  <a:pt x="1393" y="3627"/>
                </a:lnTo>
                <a:lnTo>
                  <a:pt x="1399" y="3671"/>
                </a:lnTo>
                <a:lnTo>
                  <a:pt x="1405" y="3717"/>
                </a:lnTo>
                <a:lnTo>
                  <a:pt x="1408" y="3762"/>
                </a:lnTo>
                <a:lnTo>
                  <a:pt x="1409" y="3807"/>
                </a:lnTo>
                <a:lnTo>
                  <a:pt x="1410" y="3853"/>
                </a:lnTo>
                <a:lnTo>
                  <a:pt x="1411" y="3898"/>
                </a:lnTo>
                <a:lnTo>
                  <a:pt x="1411" y="3943"/>
                </a:lnTo>
                <a:lnTo>
                  <a:pt x="1411" y="3952"/>
                </a:lnTo>
                <a:lnTo>
                  <a:pt x="1411" y="3969"/>
                </a:lnTo>
                <a:lnTo>
                  <a:pt x="1411" y="3978"/>
                </a:lnTo>
                <a:lnTo>
                  <a:pt x="1420" y="4023"/>
                </a:lnTo>
                <a:lnTo>
                  <a:pt x="1429" y="4066"/>
                </a:lnTo>
                <a:lnTo>
                  <a:pt x="1440" y="4107"/>
                </a:lnTo>
                <a:lnTo>
                  <a:pt x="1452" y="4148"/>
                </a:lnTo>
                <a:lnTo>
                  <a:pt x="1462" y="4190"/>
                </a:lnTo>
                <a:lnTo>
                  <a:pt x="1472" y="4233"/>
                </a:lnTo>
                <a:lnTo>
                  <a:pt x="1480" y="4277"/>
                </a:lnTo>
                <a:lnTo>
                  <a:pt x="1489" y="4316"/>
                </a:lnTo>
                <a:lnTo>
                  <a:pt x="1495" y="4356"/>
                </a:lnTo>
                <a:lnTo>
                  <a:pt x="1501" y="4396"/>
                </a:lnTo>
                <a:lnTo>
                  <a:pt x="1504" y="4435"/>
                </a:lnTo>
                <a:lnTo>
                  <a:pt x="1506" y="4475"/>
                </a:lnTo>
                <a:lnTo>
                  <a:pt x="1507" y="4514"/>
                </a:lnTo>
                <a:lnTo>
                  <a:pt x="1506" y="4554"/>
                </a:lnTo>
                <a:lnTo>
                  <a:pt x="1504" y="4593"/>
                </a:lnTo>
                <a:lnTo>
                  <a:pt x="1501" y="4633"/>
                </a:lnTo>
                <a:lnTo>
                  <a:pt x="1495" y="4672"/>
                </a:lnTo>
                <a:lnTo>
                  <a:pt x="1489" y="4712"/>
                </a:lnTo>
                <a:lnTo>
                  <a:pt x="1480" y="4751"/>
                </a:lnTo>
                <a:lnTo>
                  <a:pt x="1472" y="4794"/>
                </a:lnTo>
                <a:lnTo>
                  <a:pt x="1463" y="4837"/>
                </a:lnTo>
                <a:lnTo>
                  <a:pt x="1455" y="4877"/>
                </a:lnTo>
                <a:lnTo>
                  <a:pt x="1447" y="4919"/>
                </a:lnTo>
                <a:lnTo>
                  <a:pt x="1441" y="4959"/>
                </a:lnTo>
                <a:lnTo>
                  <a:pt x="1434" y="5000"/>
                </a:lnTo>
                <a:lnTo>
                  <a:pt x="1426" y="5041"/>
                </a:lnTo>
                <a:lnTo>
                  <a:pt x="1419" y="5082"/>
                </a:lnTo>
                <a:lnTo>
                  <a:pt x="1411" y="5124"/>
                </a:lnTo>
                <a:lnTo>
                  <a:pt x="1403" y="5164"/>
                </a:lnTo>
                <a:lnTo>
                  <a:pt x="1393" y="5207"/>
                </a:lnTo>
                <a:lnTo>
                  <a:pt x="1387" y="5249"/>
                </a:lnTo>
                <a:lnTo>
                  <a:pt x="1383" y="5289"/>
                </a:lnTo>
                <a:lnTo>
                  <a:pt x="1381" y="5329"/>
                </a:lnTo>
                <a:lnTo>
                  <a:pt x="1382" y="5369"/>
                </a:lnTo>
                <a:lnTo>
                  <a:pt x="1383" y="5408"/>
                </a:lnTo>
                <a:lnTo>
                  <a:pt x="1387" y="5447"/>
                </a:lnTo>
                <a:lnTo>
                  <a:pt x="1391" y="5486"/>
                </a:lnTo>
                <a:lnTo>
                  <a:pt x="1396" y="5524"/>
                </a:lnTo>
                <a:lnTo>
                  <a:pt x="1402" y="5563"/>
                </a:lnTo>
                <a:lnTo>
                  <a:pt x="1408" y="5601"/>
                </a:lnTo>
                <a:lnTo>
                  <a:pt x="1413" y="5639"/>
                </a:lnTo>
                <a:lnTo>
                  <a:pt x="1419" y="5677"/>
                </a:lnTo>
                <a:lnTo>
                  <a:pt x="1424" y="5714"/>
                </a:lnTo>
                <a:lnTo>
                  <a:pt x="1428" y="5752"/>
                </a:lnTo>
                <a:lnTo>
                  <a:pt x="1428" y="5791"/>
                </a:lnTo>
                <a:lnTo>
                  <a:pt x="1428" y="5831"/>
                </a:lnTo>
                <a:lnTo>
                  <a:pt x="1427" y="5870"/>
                </a:lnTo>
                <a:lnTo>
                  <a:pt x="1426" y="5910"/>
                </a:lnTo>
                <a:lnTo>
                  <a:pt x="1425" y="5949"/>
                </a:lnTo>
                <a:lnTo>
                  <a:pt x="1422" y="5989"/>
                </a:lnTo>
                <a:lnTo>
                  <a:pt x="1418" y="6028"/>
                </a:lnTo>
                <a:lnTo>
                  <a:pt x="1413" y="6068"/>
                </a:lnTo>
                <a:lnTo>
                  <a:pt x="1406" y="6107"/>
                </a:lnTo>
                <a:lnTo>
                  <a:pt x="1398" y="6147"/>
                </a:lnTo>
                <a:lnTo>
                  <a:pt x="1388" y="6186"/>
                </a:lnTo>
                <a:lnTo>
                  <a:pt x="1376" y="6226"/>
                </a:lnTo>
                <a:lnTo>
                  <a:pt x="1365" y="6262"/>
                </a:lnTo>
                <a:lnTo>
                  <a:pt x="1355" y="6299"/>
                </a:lnTo>
                <a:lnTo>
                  <a:pt x="1345" y="6336"/>
                </a:lnTo>
                <a:lnTo>
                  <a:pt x="1335" y="6372"/>
                </a:lnTo>
                <a:lnTo>
                  <a:pt x="1326" y="6409"/>
                </a:lnTo>
                <a:lnTo>
                  <a:pt x="1316" y="6445"/>
                </a:lnTo>
                <a:lnTo>
                  <a:pt x="1308" y="6481"/>
                </a:lnTo>
                <a:lnTo>
                  <a:pt x="1299" y="6518"/>
                </a:lnTo>
                <a:lnTo>
                  <a:pt x="1291" y="6554"/>
                </a:lnTo>
                <a:lnTo>
                  <a:pt x="1282" y="6591"/>
                </a:lnTo>
                <a:lnTo>
                  <a:pt x="1275" y="6628"/>
                </a:lnTo>
                <a:lnTo>
                  <a:pt x="1266" y="6664"/>
                </a:lnTo>
                <a:lnTo>
                  <a:pt x="1259" y="6700"/>
                </a:lnTo>
                <a:lnTo>
                  <a:pt x="1250" y="6738"/>
                </a:lnTo>
                <a:lnTo>
                  <a:pt x="1243" y="6774"/>
                </a:lnTo>
                <a:lnTo>
                  <a:pt x="1235" y="6811"/>
                </a:lnTo>
                <a:lnTo>
                  <a:pt x="1228" y="6848"/>
                </a:lnTo>
                <a:lnTo>
                  <a:pt x="1220" y="6885"/>
                </a:lnTo>
                <a:lnTo>
                  <a:pt x="1213" y="6922"/>
                </a:lnTo>
                <a:lnTo>
                  <a:pt x="1204" y="6960"/>
                </a:lnTo>
                <a:lnTo>
                  <a:pt x="1197" y="6997"/>
                </a:lnTo>
                <a:lnTo>
                  <a:pt x="1189" y="7034"/>
                </a:lnTo>
                <a:lnTo>
                  <a:pt x="1181" y="7072"/>
                </a:lnTo>
                <a:lnTo>
                  <a:pt x="1173" y="7109"/>
                </a:lnTo>
                <a:lnTo>
                  <a:pt x="1165" y="7147"/>
                </a:lnTo>
                <a:lnTo>
                  <a:pt x="1157" y="7184"/>
                </a:lnTo>
                <a:lnTo>
                  <a:pt x="1149" y="7222"/>
                </a:lnTo>
                <a:lnTo>
                  <a:pt x="1139" y="7260"/>
                </a:lnTo>
                <a:lnTo>
                  <a:pt x="1131" y="7298"/>
                </a:lnTo>
                <a:lnTo>
                  <a:pt x="1121" y="7352"/>
                </a:lnTo>
                <a:lnTo>
                  <a:pt x="1120" y="7406"/>
                </a:lnTo>
                <a:lnTo>
                  <a:pt x="1113" y="7456"/>
                </a:lnTo>
                <a:lnTo>
                  <a:pt x="1104" y="7493"/>
                </a:lnTo>
                <a:lnTo>
                  <a:pt x="1087" y="7561"/>
                </a:lnTo>
                <a:lnTo>
                  <a:pt x="1078" y="7597"/>
                </a:lnTo>
                <a:lnTo>
                  <a:pt x="1061" y="7632"/>
                </a:lnTo>
                <a:lnTo>
                  <a:pt x="1045" y="7668"/>
                </a:lnTo>
                <a:lnTo>
                  <a:pt x="1030" y="7704"/>
                </a:lnTo>
                <a:lnTo>
                  <a:pt x="1015" y="7741"/>
                </a:lnTo>
                <a:lnTo>
                  <a:pt x="1002" y="7778"/>
                </a:lnTo>
                <a:lnTo>
                  <a:pt x="991" y="7815"/>
                </a:lnTo>
                <a:lnTo>
                  <a:pt x="980" y="7852"/>
                </a:lnTo>
                <a:lnTo>
                  <a:pt x="970" y="7891"/>
                </a:lnTo>
                <a:lnTo>
                  <a:pt x="962" y="7928"/>
                </a:lnTo>
                <a:lnTo>
                  <a:pt x="954" y="7967"/>
                </a:lnTo>
                <a:lnTo>
                  <a:pt x="949" y="8005"/>
                </a:lnTo>
                <a:lnTo>
                  <a:pt x="944" y="8044"/>
                </a:lnTo>
                <a:lnTo>
                  <a:pt x="941" y="8082"/>
                </a:lnTo>
                <a:lnTo>
                  <a:pt x="938" y="8121"/>
                </a:lnTo>
                <a:lnTo>
                  <a:pt x="937" y="8159"/>
                </a:lnTo>
                <a:lnTo>
                  <a:pt x="937" y="8184"/>
                </a:lnTo>
                <a:lnTo>
                  <a:pt x="936" y="8215"/>
                </a:lnTo>
                <a:lnTo>
                  <a:pt x="933" y="8248"/>
                </a:lnTo>
                <a:lnTo>
                  <a:pt x="929" y="8274"/>
                </a:lnTo>
                <a:lnTo>
                  <a:pt x="924" y="8308"/>
                </a:lnTo>
                <a:lnTo>
                  <a:pt x="920" y="8335"/>
                </a:lnTo>
                <a:lnTo>
                  <a:pt x="912" y="8388"/>
                </a:lnTo>
                <a:lnTo>
                  <a:pt x="908" y="8439"/>
                </a:lnTo>
                <a:lnTo>
                  <a:pt x="903" y="8486"/>
                </a:lnTo>
                <a:lnTo>
                  <a:pt x="894" y="8528"/>
                </a:lnTo>
                <a:lnTo>
                  <a:pt x="892" y="8566"/>
                </a:lnTo>
                <a:lnTo>
                  <a:pt x="885" y="8604"/>
                </a:lnTo>
                <a:lnTo>
                  <a:pt x="881" y="8634"/>
                </a:lnTo>
                <a:lnTo>
                  <a:pt x="877" y="8684"/>
                </a:lnTo>
                <a:lnTo>
                  <a:pt x="871" y="8734"/>
                </a:lnTo>
                <a:lnTo>
                  <a:pt x="864" y="8774"/>
                </a:lnTo>
                <a:lnTo>
                  <a:pt x="854" y="8815"/>
                </a:lnTo>
                <a:lnTo>
                  <a:pt x="849" y="8855"/>
                </a:lnTo>
                <a:lnTo>
                  <a:pt x="842" y="8898"/>
                </a:lnTo>
                <a:lnTo>
                  <a:pt x="837" y="8941"/>
                </a:lnTo>
                <a:lnTo>
                  <a:pt x="833" y="8983"/>
                </a:lnTo>
                <a:lnTo>
                  <a:pt x="828" y="9026"/>
                </a:lnTo>
                <a:lnTo>
                  <a:pt x="822" y="9068"/>
                </a:lnTo>
                <a:lnTo>
                  <a:pt x="816" y="9108"/>
                </a:lnTo>
                <a:lnTo>
                  <a:pt x="816" y="9119"/>
                </a:lnTo>
                <a:lnTo>
                  <a:pt x="816" y="9148"/>
                </a:lnTo>
                <a:lnTo>
                  <a:pt x="816" y="9192"/>
                </a:lnTo>
                <a:lnTo>
                  <a:pt x="816" y="9245"/>
                </a:lnTo>
                <a:lnTo>
                  <a:pt x="816" y="9306"/>
                </a:lnTo>
                <a:lnTo>
                  <a:pt x="816" y="9368"/>
                </a:lnTo>
                <a:lnTo>
                  <a:pt x="816" y="9428"/>
                </a:lnTo>
                <a:lnTo>
                  <a:pt x="816" y="9482"/>
                </a:lnTo>
                <a:lnTo>
                  <a:pt x="816" y="9525"/>
                </a:lnTo>
                <a:lnTo>
                  <a:pt x="816" y="9555"/>
                </a:lnTo>
                <a:lnTo>
                  <a:pt x="816" y="9565"/>
                </a:lnTo>
                <a:lnTo>
                  <a:pt x="829" y="9600"/>
                </a:lnTo>
                <a:lnTo>
                  <a:pt x="844" y="9632"/>
                </a:lnTo>
                <a:lnTo>
                  <a:pt x="858" y="9662"/>
                </a:lnTo>
                <a:lnTo>
                  <a:pt x="878" y="9690"/>
                </a:lnTo>
                <a:lnTo>
                  <a:pt x="899" y="9718"/>
                </a:lnTo>
                <a:lnTo>
                  <a:pt x="922" y="9744"/>
                </a:lnTo>
                <a:lnTo>
                  <a:pt x="947" y="9767"/>
                </a:lnTo>
                <a:lnTo>
                  <a:pt x="973" y="9791"/>
                </a:lnTo>
                <a:lnTo>
                  <a:pt x="1000" y="9812"/>
                </a:lnTo>
                <a:lnTo>
                  <a:pt x="1029" y="9832"/>
                </a:lnTo>
                <a:lnTo>
                  <a:pt x="1060" y="9852"/>
                </a:lnTo>
                <a:lnTo>
                  <a:pt x="1091" y="9871"/>
                </a:lnTo>
                <a:lnTo>
                  <a:pt x="1123" y="9888"/>
                </a:lnTo>
                <a:lnTo>
                  <a:pt x="1156" y="9905"/>
                </a:lnTo>
                <a:lnTo>
                  <a:pt x="1190" y="9921"/>
                </a:lnTo>
                <a:lnTo>
                  <a:pt x="1224" y="9937"/>
                </a:lnTo>
                <a:lnTo>
                  <a:pt x="1259" y="9953"/>
                </a:lnTo>
                <a:lnTo>
                  <a:pt x="1293" y="9968"/>
                </a:lnTo>
                <a:lnTo>
                  <a:pt x="1328" y="9983"/>
                </a:lnTo>
                <a:lnTo>
                  <a:pt x="1363" y="9998"/>
                </a:lnTo>
                <a:lnTo>
                  <a:pt x="1397" y="10012"/>
                </a:lnTo>
                <a:lnTo>
                  <a:pt x="1431" y="10027"/>
                </a:lnTo>
                <a:lnTo>
                  <a:pt x="1466" y="10042"/>
                </a:lnTo>
                <a:lnTo>
                  <a:pt x="1499" y="10057"/>
                </a:lnTo>
                <a:lnTo>
                  <a:pt x="1535" y="10076"/>
                </a:lnTo>
                <a:lnTo>
                  <a:pt x="1571" y="10098"/>
                </a:lnTo>
                <a:lnTo>
                  <a:pt x="1607" y="10123"/>
                </a:lnTo>
                <a:lnTo>
                  <a:pt x="1642" y="10151"/>
                </a:lnTo>
                <a:lnTo>
                  <a:pt x="1669" y="10182"/>
                </a:lnTo>
                <a:lnTo>
                  <a:pt x="1691" y="10216"/>
                </a:lnTo>
                <a:lnTo>
                  <a:pt x="1655" y="10223"/>
                </a:lnTo>
                <a:lnTo>
                  <a:pt x="1620" y="10231"/>
                </a:lnTo>
                <a:lnTo>
                  <a:pt x="1584" y="10236"/>
                </a:lnTo>
                <a:lnTo>
                  <a:pt x="1549" y="10241"/>
                </a:lnTo>
                <a:lnTo>
                  <a:pt x="1511" y="10245"/>
                </a:lnTo>
                <a:lnTo>
                  <a:pt x="1475" y="10248"/>
                </a:lnTo>
                <a:lnTo>
                  <a:pt x="1438" y="10250"/>
                </a:lnTo>
                <a:lnTo>
                  <a:pt x="1402" y="10251"/>
                </a:lnTo>
                <a:lnTo>
                  <a:pt x="1364" y="10252"/>
                </a:lnTo>
                <a:lnTo>
                  <a:pt x="1326" y="10252"/>
                </a:lnTo>
                <a:lnTo>
                  <a:pt x="1288" y="10251"/>
                </a:lnTo>
                <a:lnTo>
                  <a:pt x="1251" y="10250"/>
                </a:lnTo>
                <a:lnTo>
                  <a:pt x="1213" y="10249"/>
                </a:lnTo>
                <a:lnTo>
                  <a:pt x="1175" y="10248"/>
                </a:lnTo>
                <a:lnTo>
                  <a:pt x="1137" y="10246"/>
                </a:lnTo>
                <a:lnTo>
                  <a:pt x="1100" y="10244"/>
                </a:lnTo>
                <a:lnTo>
                  <a:pt x="1061" y="10243"/>
                </a:lnTo>
                <a:lnTo>
                  <a:pt x="1024" y="10240"/>
                </a:lnTo>
                <a:lnTo>
                  <a:pt x="985" y="10238"/>
                </a:lnTo>
                <a:lnTo>
                  <a:pt x="948" y="10236"/>
                </a:lnTo>
                <a:lnTo>
                  <a:pt x="910" y="10235"/>
                </a:lnTo>
                <a:lnTo>
                  <a:pt x="872" y="10234"/>
                </a:lnTo>
                <a:lnTo>
                  <a:pt x="836" y="10233"/>
                </a:lnTo>
                <a:lnTo>
                  <a:pt x="799" y="10233"/>
                </a:lnTo>
                <a:lnTo>
                  <a:pt x="761" y="10233"/>
                </a:lnTo>
                <a:lnTo>
                  <a:pt x="723" y="10234"/>
                </a:lnTo>
                <a:lnTo>
                  <a:pt x="685" y="10234"/>
                </a:lnTo>
                <a:lnTo>
                  <a:pt x="645" y="10235"/>
                </a:lnTo>
                <a:lnTo>
                  <a:pt x="606" y="10236"/>
                </a:lnTo>
                <a:lnTo>
                  <a:pt x="567" y="10236"/>
                </a:lnTo>
                <a:lnTo>
                  <a:pt x="528" y="10235"/>
                </a:lnTo>
                <a:lnTo>
                  <a:pt x="488" y="10234"/>
                </a:lnTo>
                <a:lnTo>
                  <a:pt x="449" y="10232"/>
                </a:lnTo>
                <a:lnTo>
                  <a:pt x="409" y="10228"/>
                </a:lnTo>
                <a:lnTo>
                  <a:pt x="371" y="10223"/>
                </a:lnTo>
                <a:lnTo>
                  <a:pt x="331" y="10216"/>
                </a:lnTo>
                <a:lnTo>
                  <a:pt x="294" y="10208"/>
                </a:lnTo>
                <a:lnTo>
                  <a:pt x="256" y="10198"/>
                </a:lnTo>
                <a:lnTo>
                  <a:pt x="227" y="10178"/>
                </a:lnTo>
                <a:lnTo>
                  <a:pt x="209" y="10136"/>
                </a:lnTo>
                <a:lnTo>
                  <a:pt x="203" y="10092"/>
                </a:lnTo>
                <a:lnTo>
                  <a:pt x="204" y="10052"/>
                </a:lnTo>
                <a:lnTo>
                  <a:pt x="210" y="10011"/>
                </a:lnTo>
                <a:lnTo>
                  <a:pt x="216" y="9968"/>
                </a:lnTo>
                <a:lnTo>
                  <a:pt x="225" y="9925"/>
                </a:lnTo>
                <a:lnTo>
                  <a:pt x="235" y="9883"/>
                </a:lnTo>
                <a:lnTo>
                  <a:pt x="247" y="9840"/>
                </a:lnTo>
                <a:lnTo>
                  <a:pt x="260" y="9798"/>
                </a:lnTo>
                <a:lnTo>
                  <a:pt x="274" y="9759"/>
                </a:lnTo>
                <a:lnTo>
                  <a:pt x="284" y="9718"/>
                </a:lnTo>
                <a:lnTo>
                  <a:pt x="291" y="9677"/>
                </a:lnTo>
                <a:lnTo>
                  <a:pt x="293" y="9634"/>
                </a:lnTo>
                <a:lnTo>
                  <a:pt x="293" y="9591"/>
                </a:lnTo>
                <a:lnTo>
                  <a:pt x="290" y="9548"/>
                </a:lnTo>
                <a:lnTo>
                  <a:pt x="286" y="9507"/>
                </a:lnTo>
                <a:lnTo>
                  <a:pt x="280" y="9465"/>
                </a:lnTo>
                <a:lnTo>
                  <a:pt x="274" y="9424"/>
                </a:lnTo>
                <a:lnTo>
                  <a:pt x="270" y="9386"/>
                </a:lnTo>
                <a:lnTo>
                  <a:pt x="266" y="9348"/>
                </a:lnTo>
                <a:lnTo>
                  <a:pt x="262" y="9309"/>
                </a:lnTo>
                <a:lnTo>
                  <a:pt x="258" y="9272"/>
                </a:lnTo>
                <a:lnTo>
                  <a:pt x="254" y="9234"/>
                </a:lnTo>
                <a:lnTo>
                  <a:pt x="248" y="9196"/>
                </a:lnTo>
                <a:lnTo>
                  <a:pt x="244" y="9159"/>
                </a:lnTo>
                <a:lnTo>
                  <a:pt x="240" y="9121"/>
                </a:lnTo>
                <a:lnTo>
                  <a:pt x="234" y="9084"/>
                </a:lnTo>
                <a:lnTo>
                  <a:pt x="229" y="9048"/>
                </a:lnTo>
                <a:lnTo>
                  <a:pt x="224" y="9010"/>
                </a:lnTo>
                <a:lnTo>
                  <a:pt x="219" y="8973"/>
                </a:lnTo>
                <a:lnTo>
                  <a:pt x="214" y="8936"/>
                </a:lnTo>
                <a:lnTo>
                  <a:pt x="209" y="8899"/>
                </a:lnTo>
                <a:lnTo>
                  <a:pt x="203" y="8863"/>
                </a:lnTo>
                <a:lnTo>
                  <a:pt x="198" y="8825"/>
                </a:lnTo>
                <a:lnTo>
                  <a:pt x="193" y="8788"/>
                </a:lnTo>
                <a:lnTo>
                  <a:pt x="187" y="8752"/>
                </a:lnTo>
                <a:lnTo>
                  <a:pt x="182" y="8714"/>
                </a:lnTo>
                <a:lnTo>
                  <a:pt x="178" y="8677"/>
                </a:lnTo>
                <a:lnTo>
                  <a:pt x="172" y="8641"/>
                </a:lnTo>
                <a:lnTo>
                  <a:pt x="167" y="8603"/>
                </a:lnTo>
                <a:lnTo>
                  <a:pt x="163" y="8566"/>
                </a:lnTo>
                <a:lnTo>
                  <a:pt x="158" y="8528"/>
                </a:lnTo>
                <a:lnTo>
                  <a:pt x="153" y="8491"/>
                </a:lnTo>
                <a:lnTo>
                  <a:pt x="149" y="8453"/>
                </a:lnTo>
                <a:lnTo>
                  <a:pt x="145" y="8415"/>
                </a:lnTo>
                <a:lnTo>
                  <a:pt x="140" y="8377"/>
                </a:lnTo>
                <a:lnTo>
                  <a:pt x="137" y="8338"/>
                </a:lnTo>
                <a:lnTo>
                  <a:pt x="133" y="8300"/>
                </a:lnTo>
                <a:lnTo>
                  <a:pt x="133" y="8255"/>
                </a:lnTo>
                <a:lnTo>
                  <a:pt x="134" y="8209"/>
                </a:lnTo>
                <a:lnTo>
                  <a:pt x="134" y="8164"/>
                </a:lnTo>
                <a:lnTo>
                  <a:pt x="136" y="8119"/>
                </a:lnTo>
                <a:lnTo>
                  <a:pt x="139" y="8074"/>
                </a:lnTo>
                <a:lnTo>
                  <a:pt x="145" y="8029"/>
                </a:lnTo>
                <a:lnTo>
                  <a:pt x="151" y="7984"/>
                </a:lnTo>
                <a:lnTo>
                  <a:pt x="154" y="7970"/>
                </a:lnTo>
                <a:lnTo>
                  <a:pt x="161" y="7944"/>
                </a:lnTo>
                <a:lnTo>
                  <a:pt x="164" y="7930"/>
                </a:lnTo>
                <a:lnTo>
                  <a:pt x="185" y="7808"/>
                </a:lnTo>
                <a:lnTo>
                  <a:pt x="190" y="7795"/>
                </a:lnTo>
                <a:lnTo>
                  <a:pt x="199" y="7758"/>
                </a:lnTo>
                <a:lnTo>
                  <a:pt x="213" y="7708"/>
                </a:lnTo>
                <a:lnTo>
                  <a:pt x="230" y="7650"/>
                </a:lnTo>
                <a:lnTo>
                  <a:pt x="246" y="7592"/>
                </a:lnTo>
                <a:lnTo>
                  <a:pt x="260" y="7541"/>
                </a:lnTo>
                <a:lnTo>
                  <a:pt x="270" y="7505"/>
                </a:lnTo>
                <a:lnTo>
                  <a:pt x="274" y="7492"/>
                </a:lnTo>
                <a:lnTo>
                  <a:pt x="280" y="7448"/>
                </a:lnTo>
                <a:lnTo>
                  <a:pt x="280" y="7400"/>
                </a:lnTo>
                <a:lnTo>
                  <a:pt x="275" y="7349"/>
                </a:lnTo>
                <a:lnTo>
                  <a:pt x="266" y="7298"/>
                </a:lnTo>
                <a:lnTo>
                  <a:pt x="256" y="7246"/>
                </a:lnTo>
                <a:lnTo>
                  <a:pt x="254" y="7209"/>
                </a:lnTo>
                <a:lnTo>
                  <a:pt x="251" y="7171"/>
                </a:lnTo>
                <a:lnTo>
                  <a:pt x="249" y="7134"/>
                </a:lnTo>
                <a:lnTo>
                  <a:pt x="247" y="7096"/>
                </a:lnTo>
                <a:lnTo>
                  <a:pt x="245" y="7059"/>
                </a:lnTo>
                <a:lnTo>
                  <a:pt x="242" y="7021"/>
                </a:lnTo>
                <a:lnTo>
                  <a:pt x="240" y="6983"/>
                </a:lnTo>
                <a:lnTo>
                  <a:pt x="238" y="6945"/>
                </a:lnTo>
                <a:lnTo>
                  <a:pt x="235" y="6907"/>
                </a:lnTo>
                <a:lnTo>
                  <a:pt x="232" y="6869"/>
                </a:lnTo>
                <a:lnTo>
                  <a:pt x="230" y="6832"/>
                </a:lnTo>
                <a:lnTo>
                  <a:pt x="228" y="6793"/>
                </a:lnTo>
                <a:lnTo>
                  <a:pt x="226" y="6755"/>
                </a:lnTo>
                <a:lnTo>
                  <a:pt x="225" y="6717"/>
                </a:lnTo>
                <a:lnTo>
                  <a:pt x="223" y="6679"/>
                </a:lnTo>
                <a:lnTo>
                  <a:pt x="220" y="6640"/>
                </a:lnTo>
                <a:lnTo>
                  <a:pt x="219" y="6603"/>
                </a:lnTo>
                <a:lnTo>
                  <a:pt x="218" y="6565"/>
                </a:lnTo>
                <a:lnTo>
                  <a:pt x="217" y="6527"/>
                </a:lnTo>
                <a:lnTo>
                  <a:pt x="216" y="6489"/>
                </a:lnTo>
                <a:lnTo>
                  <a:pt x="216" y="6451"/>
                </a:lnTo>
                <a:lnTo>
                  <a:pt x="216" y="6414"/>
                </a:lnTo>
                <a:lnTo>
                  <a:pt x="216" y="6376"/>
                </a:lnTo>
                <a:lnTo>
                  <a:pt x="217" y="6338"/>
                </a:lnTo>
                <a:lnTo>
                  <a:pt x="217" y="6301"/>
                </a:lnTo>
                <a:lnTo>
                  <a:pt x="219" y="6263"/>
                </a:lnTo>
                <a:lnTo>
                  <a:pt x="220" y="6226"/>
                </a:lnTo>
                <a:lnTo>
                  <a:pt x="222" y="6188"/>
                </a:lnTo>
                <a:lnTo>
                  <a:pt x="224" y="6147"/>
                </a:lnTo>
                <a:lnTo>
                  <a:pt x="227" y="6105"/>
                </a:lnTo>
                <a:lnTo>
                  <a:pt x="230" y="6064"/>
                </a:lnTo>
                <a:lnTo>
                  <a:pt x="232" y="6021"/>
                </a:lnTo>
                <a:lnTo>
                  <a:pt x="235" y="5979"/>
                </a:lnTo>
                <a:lnTo>
                  <a:pt x="236" y="5938"/>
                </a:lnTo>
                <a:lnTo>
                  <a:pt x="236" y="5898"/>
                </a:lnTo>
                <a:lnTo>
                  <a:pt x="233" y="5859"/>
                </a:lnTo>
                <a:lnTo>
                  <a:pt x="229" y="5822"/>
                </a:lnTo>
                <a:lnTo>
                  <a:pt x="220" y="5787"/>
                </a:lnTo>
                <a:lnTo>
                  <a:pt x="208" y="5759"/>
                </a:lnTo>
                <a:lnTo>
                  <a:pt x="188" y="5730"/>
                </a:lnTo>
                <a:lnTo>
                  <a:pt x="167" y="5699"/>
                </a:lnTo>
                <a:lnTo>
                  <a:pt x="143" y="5667"/>
                </a:lnTo>
                <a:lnTo>
                  <a:pt x="118" y="5633"/>
                </a:lnTo>
                <a:lnTo>
                  <a:pt x="94" y="5599"/>
                </a:lnTo>
                <a:lnTo>
                  <a:pt x="71" y="5563"/>
                </a:lnTo>
                <a:lnTo>
                  <a:pt x="52" y="5526"/>
                </a:lnTo>
                <a:lnTo>
                  <a:pt x="37" y="5490"/>
                </a:lnTo>
                <a:lnTo>
                  <a:pt x="28" y="5453"/>
                </a:lnTo>
                <a:lnTo>
                  <a:pt x="23" y="5440"/>
                </a:lnTo>
                <a:lnTo>
                  <a:pt x="16" y="5414"/>
                </a:lnTo>
                <a:lnTo>
                  <a:pt x="10" y="5400"/>
                </a:lnTo>
                <a:lnTo>
                  <a:pt x="5" y="5359"/>
                </a:lnTo>
                <a:lnTo>
                  <a:pt x="2" y="5316"/>
                </a:lnTo>
                <a:lnTo>
                  <a:pt x="0" y="5273"/>
                </a:lnTo>
                <a:lnTo>
                  <a:pt x="0" y="5230"/>
                </a:lnTo>
                <a:lnTo>
                  <a:pt x="1" y="5185"/>
                </a:lnTo>
                <a:lnTo>
                  <a:pt x="4" y="5141"/>
                </a:lnTo>
                <a:lnTo>
                  <a:pt x="9" y="5099"/>
                </a:lnTo>
                <a:lnTo>
                  <a:pt x="18" y="5057"/>
                </a:lnTo>
                <a:lnTo>
                  <a:pt x="28" y="5015"/>
                </a:lnTo>
                <a:lnTo>
                  <a:pt x="42" y="4976"/>
                </a:lnTo>
                <a:lnTo>
                  <a:pt x="58" y="4938"/>
                </a:lnTo>
                <a:lnTo>
                  <a:pt x="75" y="4901"/>
                </a:lnTo>
                <a:lnTo>
                  <a:pt x="92" y="4863"/>
                </a:lnTo>
                <a:lnTo>
                  <a:pt x="110" y="4826"/>
                </a:lnTo>
                <a:lnTo>
                  <a:pt x="128" y="4790"/>
                </a:lnTo>
                <a:lnTo>
                  <a:pt x="145" y="4752"/>
                </a:lnTo>
                <a:lnTo>
                  <a:pt x="161" y="4715"/>
                </a:lnTo>
                <a:lnTo>
                  <a:pt x="177" y="4679"/>
                </a:lnTo>
                <a:lnTo>
                  <a:pt x="192" y="4641"/>
                </a:lnTo>
                <a:lnTo>
                  <a:pt x="204" y="4604"/>
                </a:lnTo>
                <a:lnTo>
                  <a:pt x="216" y="4566"/>
                </a:lnTo>
                <a:lnTo>
                  <a:pt x="226" y="4529"/>
                </a:lnTo>
                <a:lnTo>
                  <a:pt x="233" y="4491"/>
                </a:lnTo>
                <a:lnTo>
                  <a:pt x="239" y="4452"/>
                </a:lnTo>
                <a:lnTo>
                  <a:pt x="243" y="4414"/>
                </a:lnTo>
                <a:lnTo>
                  <a:pt x="246" y="4374"/>
                </a:lnTo>
                <a:lnTo>
                  <a:pt x="249" y="4335"/>
                </a:lnTo>
                <a:lnTo>
                  <a:pt x="252" y="4296"/>
                </a:lnTo>
                <a:lnTo>
                  <a:pt x="256" y="4257"/>
                </a:lnTo>
                <a:lnTo>
                  <a:pt x="258" y="4218"/>
                </a:lnTo>
                <a:lnTo>
                  <a:pt x="260" y="4180"/>
                </a:lnTo>
                <a:lnTo>
                  <a:pt x="262" y="4141"/>
                </a:lnTo>
                <a:lnTo>
                  <a:pt x="263" y="4102"/>
                </a:lnTo>
                <a:lnTo>
                  <a:pt x="264" y="4063"/>
                </a:lnTo>
                <a:lnTo>
                  <a:pt x="264" y="4025"/>
                </a:lnTo>
                <a:lnTo>
                  <a:pt x="264" y="3986"/>
                </a:lnTo>
                <a:lnTo>
                  <a:pt x="264" y="3948"/>
                </a:lnTo>
                <a:lnTo>
                  <a:pt x="264" y="3910"/>
                </a:lnTo>
                <a:lnTo>
                  <a:pt x="263" y="3871"/>
                </a:lnTo>
                <a:lnTo>
                  <a:pt x="262" y="3833"/>
                </a:lnTo>
                <a:lnTo>
                  <a:pt x="260" y="3794"/>
                </a:lnTo>
                <a:lnTo>
                  <a:pt x="258" y="3756"/>
                </a:lnTo>
                <a:lnTo>
                  <a:pt x="256" y="3717"/>
                </a:lnTo>
                <a:lnTo>
                  <a:pt x="252" y="3678"/>
                </a:lnTo>
                <a:lnTo>
                  <a:pt x="249" y="3639"/>
                </a:lnTo>
                <a:lnTo>
                  <a:pt x="246" y="3600"/>
                </a:lnTo>
                <a:lnTo>
                  <a:pt x="243" y="3560"/>
                </a:lnTo>
                <a:lnTo>
                  <a:pt x="239" y="3521"/>
                </a:lnTo>
                <a:lnTo>
                  <a:pt x="233" y="3482"/>
                </a:lnTo>
                <a:lnTo>
                  <a:pt x="228" y="3443"/>
                </a:lnTo>
                <a:lnTo>
                  <a:pt x="223" y="3404"/>
                </a:lnTo>
                <a:lnTo>
                  <a:pt x="216" y="3366"/>
                </a:lnTo>
                <a:lnTo>
                  <a:pt x="209" y="3328"/>
                </a:lnTo>
                <a:lnTo>
                  <a:pt x="202" y="3289"/>
                </a:lnTo>
                <a:lnTo>
                  <a:pt x="195" y="3252"/>
                </a:lnTo>
                <a:lnTo>
                  <a:pt x="187" y="3214"/>
                </a:lnTo>
                <a:lnTo>
                  <a:pt x="180" y="3177"/>
                </a:lnTo>
                <a:lnTo>
                  <a:pt x="172" y="3140"/>
                </a:lnTo>
                <a:lnTo>
                  <a:pt x="165" y="3102"/>
                </a:lnTo>
                <a:lnTo>
                  <a:pt x="158" y="3065"/>
                </a:lnTo>
                <a:lnTo>
                  <a:pt x="150" y="3027"/>
                </a:lnTo>
                <a:lnTo>
                  <a:pt x="144" y="2990"/>
                </a:lnTo>
                <a:lnTo>
                  <a:pt x="137" y="2953"/>
                </a:lnTo>
                <a:lnTo>
                  <a:pt x="132" y="2914"/>
                </a:lnTo>
                <a:lnTo>
                  <a:pt x="127" y="2877"/>
                </a:lnTo>
                <a:lnTo>
                  <a:pt x="122" y="2840"/>
                </a:lnTo>
                <a:lnTo>
                  <a:pt x="119" y="2801"/>
                </a:lnTo>
                <a:lnTo>
                  <a:pt x="116" y="2763"/>
                </a:lnTo>
                <a:lnTo>
                  <a:pt x="115" y="2724"/>
                </a:lnTo>
                <a:lnTo>
                  <a:pt x="114" y="2686"/>
                </a:lnTo>
                <a:lnTo>
                  <a:pt x="114" y="2647"/>
                </a:lnTo>
                <a:lnTo>
                  <a:pt x="116" y="2608"/>
                </a:lnTo>
                <a:lnTo>
                  <a:pt x="116" y="2569"/>
                </a:lnTo>
                <a:lnTo>
                  <a:pt x="119" y="2532"/>
                </a:lnTo>
                <a:lnTo>
                  <a:pt x="122" y="2495"/>
                </a:lnTo>
                <a:lnTo>
                  <a:pt x="127" y="2457"/>
                </a:lnTo>
                <a:lnTo>
                  <a:pt x="133" y="2421"/>
                </a:lnTo>
                <a:lnTo>
                  <a:pt x="140" y="2385"/>
                </a:lnTo>
                <a:lnTo>
                  <a:pt x="149" y="2348"/>
                </a:lnTo>
                <a:lnTo>
                  <a:pt x="159" y="2312"/>
                </a:lnTo>
                <a:lnTo>
                  <a:pt x="169" y="2277"/>
                </a:lnTo>
                <a:lnTo>
                  <a:pt x="180" y="2241"/>
                </a:lnTo>
                <a:lnTo>
                  <a:pt x="193" y="2205"/>
                </a:lnTo>
                <a:lnTo>
                  <a:pt x="206" y="2170"/>
                </a:lnTo>
                <a:lnTo>
                  <a:pt x="218" y="2135"/>
                </a:lnTo>
                <a:lnTo>
                  <a:pt x="233" y="2099"/>
                </a:lnTo>
                <a:lnTo>
                  <a:pt x="248" y="2065"/>
                </a:lnTo>
                <a:lnTo>
                  <a:pt x="263" y="2030"/>
                </a:lnTo>
                <a:lnTo>
                  <a:pt x="279" y="1995"/>
                </a:lnTo>
                <a:lnTo>
                  <a:pt x="295" y="1960"/>
                </a:lnTo>
                <a:lnTo>
                  <a:pt x="311" y="1923"/>
                </a:lnTo>
                <a:lnTo>
                  <a:pt x="327" y="1888"/>
                </a:lnTo>
                <a:lnTo>
                  <a:pt x="344" y="1853"/>
                </a:lnTo>
                <a:lnTo>
                  <a:pt x="361" y="1816"/>
                </a:lnTo>
                <a:lnTo>
                  <a:pt x="363" y="1783"/>
                </a:lnTo>
                <a:lnTo>
                  <a:pt x="346" y="1757"/>
                </a:lnTo>
                <a:lnTo>
                  <a:pt x="326" y="1747"/>
                </a:lnTo>
                <a:lnTo>
                  <a:pt x="289" y="1750"/>
                </a:lnTo>
                <a:lnTo>
                  <a:pt x="250" y="1748"/>
                </a:lnTo>
                <a:lnTo>
                  <a:pt x="211" y="1742"/>
                </a:lnTo>
                <a:lnTo>
                  <a:pt x="171" y="1730"/>
                </a:lnTo>
                <a:lnTo>
                  <a:pt x="135" y="1714"/>
                </a:lnTo>
                <a:lnTo>
                  <a:pt x="103" y="1694"/>
                </a:lnTo>
                <a:lnTo>
                  <a:pt x="76" y="1668"/>
                </a:lnTo>
                <a:lnTo>
                  <a:pt x="56" y="1639"/>
                </a:lnTo>
                <a:lnTo>
                  <a:pt x="46" y="1606"/>
                </a:lnTo>
                <a:lnTo>
                  <a:pt x="33" y="1563"/>
                </a:lnTo>
                <a:lnTo>
                  <a:pt x="24" y="1518"/>
                </a:lnTo>
                <a:lnTo>
                  <a:pt x="21" y="1473"/>
                </a:lnTo>
                <a:lnTo>
                  <a:pt x="28" y="1430"/>
                </a:lnTo>
                <a:lnTo>
                  <a:pt x="47" y="1395"/>
                </a:lnTo>
                <a:lnTo>
                  <a:pt x="68" y="1359"/>
                </a:lnTo>
                <a:lnTo>
                  <a:pt x="89" y="1323"/>
                </a:lnTo>
                <a:lnTo>
                  <a:pt x="112" y="1285"/>
                </a:lnTo>
                <a:lnTo>
                  <a:pt x="132" y="1244"/>
                </a:lnTo>
                <a:lnTo>
                  <a:pt x="151" y="1201"/>
                </a:lnTo>
                <a:lnTo>
                  <a:pt x="158" y="1160"/>
                </a:lnTo>
                <a:lnTo>
                  <a:pt x="155" y="1114"/>
                </a:lnTo>
                <a:lnTo>
                  <a:pt x="146" y="1068"/>
                </a:lnTo>
                <a:lnTo>
                  <a:pt x="133" y="1026"/>
                </a:lnTo>
                <a:lnTo>
                  <a:pt x="126" y="989"/>
                </a:lnTo>
                <a:lnTo>
                  <a:pt x="118" y="951"/>
                </a:lnTo>
                <a:lnTo>
                  <a:pt x="111" y="914"/>
                </a:lnTo>
                <a:lnTo>
                  <a:pt x="103" y="878"/>
                </a:lnTo>
                <a:lnTo>
                  <a:pt x="96" y="840"/>
                </a:lnTo>
                <a:lnTo>
                  <a:pt x="89" y="804"/>
                </a:lnTo>
                <a:lnTo>
                  <a:pt x="84" y="768"/>
                </a:lnTo>
                <a:lnTo>
                  <a:pt x="79" y="731"/>
                </a:lnTo>
                <a:lnTo>
                  <a:pt x="75" y="695"/>
                </a:lnTo>
                <a:lnTo>
                  <a:pt x="72" y="660"/>
                </a:lnTo>
                <a:lnTo>
                  <a:pt x="71" y="624"/>
                </a:lnTo>
                <a:lnTo>
                  <a:pt x="72" y="588"/>
                </a:lnTo>
                <a:lnTo>
                  <a:pt x="73" y="553"/>
                </a:lnTo>
                <a:lnTo>
                  <a:pt x="78" y="517"/>
                </a:lnTo>
                <a:lnTo>
                  <a:pt x="83" y="481"/>
                </a:lnTo>
                <a:lnTo>
                  <a:pt x="91" y="446"/>
                </a:lnTo>
                <a:lnTo>
                  <a:pt x="101" y="411"/>
                </a:lnTo>
                <a:lnTo>
                  <a:pt x="114" y="376"/>
                </a:lnTo>
                <a:lnTo>
                  <a:pt x="129" y="341"/>
                </a:lnTo>
                <a:lnTo>
                  <a:pt x="147" y="305"/>
                </a:lnTo>
                <a:lnTo>
                  <a:pt x="168" y="270"/>
                </a:lnTo>
                <a:lnTo>
                  <a:pt x="190" y="239"/>
                </a:lnTo>
                <a:lnTo>
                  <a:pt x="212" y="210"/>
                </a:lnTo>
                <a:lnTo>
                  <a:pt x="235" y="184"/>
                </a:lnTo>
                <a:lnTo>
                  <a:pt x="260" y="159"/>
                </a:lnTo>
                <a:lnTo>
                  <a:pt x="286" y="137"/>
                </a:lnTo>
                <a:lnTo>
                  <a:pt x="312" y="115"/>
                </a:lnTo>
                <a:lnTo>
                  <a:pt x="339" y="97"/>
                </a:lnTo>
                <a:lnTo>
                  <a:pt x="368" y="80"/>
                </a:lnTo>
                <a:lnTo>
                  <a:pt x="397" y="65"/>
                </a:lnTo>
                <a:lnTo>
                  <a:pt x="425" y="51"/>
                </a:lnTo>
                <a:lnTo>
                  <a:pt x="456" y="39"/>
                </a:lnTo>
                <a:lnTo>
                  <a:pt x="487" y="30"/>
                </a:lnTo>
                <a:lnTo>
                  <a:pt x="518" y="21"/>
                </a:lnTo>
                <a:lnTo>
                  <a:pt x="550" y="14"/>
                </a:lnTo>
                <a:lnTo>
                  <a:pt x="582" y="8"/>
                </a:lnTo>
                <a:lnTo>
                  <a:pt x="615" y="4"/>
                </a:lnTo>
                <a:lnTo>
                  <a:pt x="648" y="2"/>
                </a:lnTo>
                <a:lnTo>
                  <a:pt x="681" y="0"/>
                </a:lnTo>
                <a:lnTo>
                  <a:pt x="714" y="0"/>
                </a:lnTo>
                <a:lnTo>
                  <a:pt x="749" y="1"/>
                </a:lnTo>
                <a:lnTo>
                  <a:pt x="782" y="3"/>
                </a:lnTo>
                <a:lnTo>
                  <a:pt x="816" y="7"/>
                </a:lnTo>
                <a:lnTo>
                  <a:pt x="849" y="12"/>
                </a:lnTo>
                <a:lnTo>
                  <a:pt x="882" y="17"/>
                </a:lnTo>
                <a:lnTo>
                  <a:pt x="915" y="23"/>
                </a:lnTo>
                <a:lnTo>
                  <a:pt x="948" y="30"/>
                </a:lnTo>
                <a:lnTo>
                  <a:pt x="981" y="38"/>
                </a:lnTo>
                <a:lnTo>
                  <a:pt x="1014" y="47"/>
                </a:lnTo>
                <a:lnTo>
                  <a:pt x="1046" y="56"/>
                </a:lnTo>
                <a:lnTo>
                  <a:pt x="1078" y="66"/>
                </a:lnTo>
                <a:lnTo>
                  <a:pt x="1109" y="77"/>
                </a:lnTo>
                <a:lnTo>
                  <a:pt x="1140" y="88"/>
                </a:lnTo>
                <a:lnTo>
                  <a:pt x="1171" y="100"/>
                </a:lnTo>
                <a:lnTo>
                  <a:pt x="1201" y="112"/>
                </a:lnTo>
                <a:lnTo>
                  <a:pt x="1236" y="132"/>
                </a:lnTo>
                <a:lnTo>
                  <a:pt x="1267" y="155"/>
                </a:lnTo>
                <a:lnTo>
                  <a:pt x="1295" y="179"/>
                </a:lnTo>
                <a:lnTo>
                  <a:pt x="1319" y="206"/>
                </a:lnTo>
                <a:lnTo>
                  <a:pt x="1341" y="236"/>
                </a:lnTo>
                <a:lnTo>
                  <a:pt x="1359" y="266"/>
                </a:lnTo>
                <a:lnTo>
                  <a:pt x="1374" y="299"/>
                </a:lnTo>
                <a:lnTo>
                  <a:pt x="1386" y="332"/>
                </a:lnTo>
                <a:lnTo>
                  <a:pt x="1395" y="367"/>
                </a:lnTo>
                <a:lnTo>
                  <a:pt x="1403" y="402"/>
                </a:lnTo>
                <a:lnTo>
                  <a:pt x="1408" y="440"/>
                </a:lnTo>
                <a:lnTo>
                  <a:pt x="1410" y="477"/>
                </a:lnTo>
                <a:lnTo>
                  <a:pt x="1411" y="515"/>
                </a:lnTo>
                <a:lnTo>
                  <a:pt x="1410" y="553"/>
                </a:lnTo>
                <a:lnTo>
                  <a:pt x="1408" y="590"/>
                </a:lnTo>
                <a:lnTo>
                  <a:pt x="1404" y="628"/>
                </a:lnTo>
                <a:lnTo>
                  <a:pt x="1397" y="666"/>
                </a:lnTo>
                <a:lnTo>
                  <a:pt x="1393" y="680"/>
                </a:lnTo>
                <a:lnTo>
                  <a:pt x="1384" y="708"/>
                </a:lnTo>
                <a:lnTo>
                  <a:pt x="1380" y="723"/>
                </a:lnTo>
              </a:path>
            </a:pathLst>
          </a:custGeom>
          <a:solidFill>
            <a:srgbClr val="FF0000"/>
          </a:solidFill>
          <a:ln w="27051">
            <a:solidFill>
              <a:srgbClr val="0000FF"/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00000000-0008-0000-0900-000005000000}"/>
              </a:ext>
            </a:extLst>
          </p:cNvPr>
          <p:cNvSpPr>
            <a:spLocks/>
          </p:cNvSpPr>
          <p:nvPr/>
        </p:nvSpPr>
        <p:spPr bwMode="auto">
          <a:xfrm>
            <a:off x="5008245" y="1819276"/>
            <a:ext cx="648652" cy="4048125"/>
          </a:xfrm>
          <a:custGeom>
            <a:avLst/>
            <a:gdLst>
              <a:gd name="T0" fmla="*/ 975 w 1514"/>
              <a:gd name="T1" fmla="*/ 11 h 10708"/>
              <a:gd name="T2" fmla="*/ 1342 w 1514"/>
              <a:gd name="T3" fmla="*/ 236 h 10708"/>
              <a:gd name="T4" fmla="*/ 1405 w 1514"/>
              <a:gd name="T5" fmla="*/ 623 h 10708"/>
              <a:gd name="T6" fmla="*/ 1280 w 1514"/>
              <a:gd name="T7" fmla="*/ 1042 h 10708"/>
              <a:gd name="T8" fmla="*/ 1142 w 1514"/>
              <a:gd name="T9" fmla="*/ 1422 h 10708"/>
              <a:gd name="T10" fmla="*/ 1220 w 1514"/>
              <a:gd name="T11" fmla="*/ 1810 h 10708"/>
              <a:gd name="T12" fmla="*/ 1381 w 1514"/>
              <a:gd name="T13" fmla="*/ 2124 h 10708"/>
              <a:gd name="T14" fmla="*/ 1486 w 1514"/>
              <a:gd name="T15" fmla="*/ 2503 h 10708"/>
              <a:gd name="T16" fmla="*/ 1514 w 1514"/>
              <a:gd name="T17" fmla="*/ 2944 h 10708"/>
              <a:gd name="T18" fmla="*/ 1477 w 1514"/>
              <a:gd name="T19" fmla="*/ 3325 h 10708"/>
              <a:gd name="T20" fmla="*/ 1404 w 1514"/>
              <a:gd name="T21" fmla="*/ 3741 h 10708"/>
              <a:gd name="T22" fmla="*/ 1336 w 1514"/>
              <a:gd name="T23" fmla="*/ 4156 h 10708"/>
              <a:gd name="T24" fmla="*/ 1312 w 1514"/>
              <a:gd name="T25" fmla="*/ 4574 h 10708"/>
              <a:gd name="T26" fmla="*/ 1362 w 1514"/>
              <a:gd name="T27" fmla="*/ 4922 h 10708"/>
              <a:gd name="T28" fmla="*/ 1467 w 1514"/>
              <a:gd name="T29" fmla="*/ 5308 h 10708"/>
              <a:gd name="T30" fmla="*/ 1493 w 1514"/>
              <a:gd name="T31" fmla="*/ 5686 h 10708"/>
              <a:gd name="T32" fmla="*/ 1384 w 1514"/>
              <a:gd name="T33" fmla="*/ 6026 h 10708"/>
              <a:gd name="T34" fmla="*/ 1356 w 1514"/>
              <a:gd name="T35" fmla="*/ 6455 h 10708"/>
              <a:gd name="T36" fmla="*/ 1352 w 1514"/>
              <a:gd name="T37" fmla="*/ 6876 h 10708"/>
              <a:gd name="T38" fmla="*/ 1333 w 1514"/>
              <a:gd name="T39" fmla="*/ 7284 h 10708"/>
              <a:gd name="T40" fmla="*/ 1337 w 1514"/>
              <a:gd name="T41" fmla="*/ 7681 h 10708"/>
              <a:gd name="T42" fmla="*/ 1372 w 1514"/>
              <a:gd name="T43" fmla="*/ 8089 h 10708"/>
              <a:gd name="T44" fmla="*/ 1450 w 1514"/>
              <a:gd name="T45" fmla="*/ 8482 h 10708"/>
              <a:gd name="T46" fmla="*/ 1410 w 1514"/>
              <a:gd name="T47" fmla="*/ 8891 h 10708"/>
              <a:gd name="T48" fmla="*/ 1366 w 1514"/>
              <a:gd name="T49" fmla="*/ 9324 h 10708"/>
              <a:gd name="T50" fmla="*/ 1350 w 1514"/>
              <a:gd name="T51" fmla="*/ 9731 h 10708"/>
              <a:gd name="T52" fmla="*/ 1374 w 1514"/>
              <a:gd name="T53" fmla="*/ 10159 h 10708"/>
              <a:gd name="T54" fmla="*/ 1458 w 1514"/>
              <a:gd name="T55" fmla="*/ 10530 h 10708"/>
              <a:gd name="T56" fmla="*/ 1175 w 1514"/>
              <a:gd name="T57" fmla="*/ 10699 h 10708"/>
              <a:gd name="T58" fmla="*/ 779 w 1514"/>
              <a:gd name="T59" fmla="*/ 10708 h 10708"/>
              <a:gd name="T60" fmla="*/ 327 w 1514"/>
              <a:gd name="T61" fmla="*/ 10704 h 10708"/>
              <a:gd name="T62" fmla="*/ 40 w 1514"/>
              <a:gd name="T63" fmla="*/ 10636 h 10708"/>
              <a:gd name="T64" fmla="*/ 375 w 1514"/>
              <a:gd name="T65" fmla="*/ 10466 h 10708"/>
              <a:gd name="T66" fmla="*/ 714 w 1514"/>
              <a:gd name="T67" fmla="*/ 10291 h 10708"/>
              <a:gd name="T68" fmla="*/ 894 w 1514"/>
              <a:gd name="T69" fmla="*/ 9956 h 10708"/>
              <a:gd name="T70" fmla="*/ 867 w 1514"/>
              <a:gd name="T71" fmla="*/ 9515 h 10708"/>
              <a:gd name="T72" fmla="*/ 816 w 1514"/>
              <a:gd name="T73" fmla="*/ 9113 h 10708"/>
              <a:gd name="T74" fmla="*/ 776 w 1514"/>
              <a:gd name="T75" fmla="*/ 8689 h 10708"/>
              <a:gd name="T76" fmla="*/ 698 w 1514"/>
              <a:gd name="T77" fmla="*/ 8291 h 10708"/>
              <a:gd name="T78" fmla="*/ 579 w 1514"/>
              <a:gd name="T79" fmla="*/ 7864 h 10708"/>
              <a:gd name="T80" fmla="*/ 518 w 1514"/>
              <a:gd name="T81" fmla="*/ 7467 h 10708"/>
              <a:gd name="T82" fmla="*/ 389 w 1514"/>
              <a:gd name="T83" fmla="*/ 7068 h 10708"/>
              <a:gd name="T84" fmla="*/ 308 w 1514"/>
              <a:gd name="T85" fmla="*/ 6657 h 10708"/>
              <a:gd name="T86" fmla="*/ 264 w 1514"/>
              <a:gd name="T87" fmla="*/ 6239 h 10708"/>
              <a:gd name="T88" fmla="*/ 240 w 1514"/>
              <a:gd name="T89" fmla="*/ 5816 h 10708"/>
              <a:gd name="T90" fmla="*/ 226 w 1514"/>
              <a:gd name="T91" fmla="*/ 5394 h 10708"/>
              <a:gd name="T92" fmla="*/ 191 w 1514"/>
              <a:gd name="T93" fmla="*/ 5005 h 10708"/>
              <a:gd name="T94" fmla="*/ 147 w 1514"/>
              <a:gd name="T95" fmla="*/ 4576 h 10708"/>
              <a:gd name="T96" fmla="*/ 129 w 1514"/>
              <a:gd name="T97" fmla="*/ 4144 h 10708"/>
              <a:gd name="T98" fmla="*/ 94 w 1514"/>
              <a:gd name="T99" fmla="*/ 3692 h 10708"/>
              <a:gd name="T100" fmla="*/ 80 w 1514"/>
              <a:gd name="T101" fmla="*/ 3292 h 10708"/>
              <a:gd name="T102" fmla="*/ 87 w 1514"/>
              <a:gd name="T103" fmla="*/ 2855 h 10708"/>
              <a:gd name="T104" fmla="*/ 217 w 1514"/>
              <a:gd name="T105" fmla="*/ 2469 h 10708"/>
              <a:gd name="T106" fmla="*/ 481 w 1514"/>
              <a:gd name="T107" fmla="*/ 2102 h 10708"/>
              <a:gd name="T108" fmla="*/ 576 w 1514"/>
              <a:gd name="T109" fmla="*/ 1777 h 10708"/>
              <a:gd name="T110" fmla="*/ 463 w 1514"/>
              <a:gd name="T111" fmla="*/ 1524 h 10708"/>
              <a:gd name="T112" fmla="*/ 201 w 1514"/>
              <a:gd name="T113" fmla="*/ 1229 h 10708"/>
              <a:gd name="T114" fmla="*/ 68 w 1514"/>
              <a:gd name="T115" fmla="*/ 1006 h 10708"/>
              <a:gd name="T116" fmla="*/ 210 w 1514"/>
              <a:gd name="T117" fmla="*/ 672 h 10708"/>
              <a:gd name="T118" fmla="*/ 272 w 1514"/>
              <a:gd name="T119" fmla="*/ 256 h 10708"/>
              <a:gd name="T120" fmla="*/ 591 w 1514"/>
              <a:gd name="T121" fmla="*/ 22 h 1070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14"/>
              <a:gd name="T184" fmla="*/ 0 h 10708"/>
              <a:gd name="T185" fmla="*/ 1514 w 1514"/>
              <a:gd name="T186" fmla="*/ 10708 h 1070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14" h="10708">
                <a:moveTo>
                  <a:pt x="591" y="22"/>
                </a:moveTo>
                <a:lnTo>
                  <a:pt x="632" y="17"/>
                </a:lnTo>
                <a:lnTo>
                  <a:pt x="676" y="6"/>
                </a:lnTo>
                <a:lnTo>
                  <a:pt x="716" y="0"/>
                </a:lnTo>
                <a:lnTo>
                  <a:pt x="769" y="0"/>
                </a:lnTo>
                <a:lnTo>
                  <a:pt x="824" y="0"/>
                </a:lnTo>
                <a:lnTo>
                  <a:pt x="878" y="1"/>
                </a:lnTo>
                <a:lnTo>
                  <a:pt x="928" y="4"/>
                </a:lnTo>
                <a:lnTo>
                  <a:pt x="975" y="11"/>
                </a:lnTo>
                <a:lnTo>
                  <a:pt x="1019" y="23"/>
                </a:lnTo>
                <a:lnTo>
                  <a:pt x="1064" y="39"/>
                </a:lnTo>
                <a:lnTo>
                  <a:pt x="1107" y="57"/>
                </a:lnTo>
                <a:lnTo>
                  <a:pt x="1151" y="75"/>
                </a:lnTo>
                <a:lnTo>
                  <a:pt x="1194" y="94"/>
                </a:lnTo>
                <a:lnTo>
                  <a:pt x="1232" y="117"/>
                </a:lnTo>
                <a:lnTo>
                  <a:pt x="1266" y="144"/>
                </a:lnTo>
                <a:lnTo>
                  <a:pt x="1296" y="173"/>
                </a:lnTo>
                <a:lnTo>
                  <a:pt x="1321" y="204"/>
                </a:lnTo>
                <a:lnTo>
                  <a:pt x="1342" y="236"/>
                </a:lnTo>
                <a:lnTo>
                  <a:pt x="1361" y="272"/>
                </a:lnTo>
                <a:lnTo>
                  <a:pt x="1376" y="308"/>
                </a:lnTo>
                <a:lnTo>
                  <a:pt x="1388" y="345"/>
                </a:lnTo>
                <a:lnTo>
                  <a:pt x="1397" y="384"/>
                </a:lnTo>
                <a:lnTo>
                  <a:pt x="1403" y="423"/>
                </a:lnTo>
                <a:lnTo>
                  <a:pt x="1407" y="464"/>
                </a:lnTo>
                <a:lnTo>
                  <a:pt x="1408" y="504"/>
                </a:lnTo>
                <a:lnTo>
                  <a:pt x="1409" y="544"/>
                </a:lnTo>
                <a:lnTo>
                  <a:pt x="1408" y="584"/>
                </a:lnTo>
                <a:lnTo>
                  <a:pt x="1405" y="623"/>
                </a:lnTo>
                <a:lnTo>
                  <a:pt x="1400" y="663"/>
                </a:lnTo>
                <a:lnTo>
                  <a:pt x="1394" y="701"/>
                </a:lnTo>
                <a:lnTo>
                  <a:pt x="1385" y="740"/>
                </a:lnTo>
                <a:lnTo>
                  <a:pt x="1376" y="778"/>
                </a:lnTo>
                <a:lnTo>
                  <a:pt x="1365" y="817"/>
                </a:lnTo>
                <a:lnTo>
                  <a:pt x="1352" y="855"/>
                </a:lnTo>
                <a:lnTo>
                  <a:pt x="1339" y="891"/>
                </a:lnTo>
                <a:lnTo>
                  <a:pt x="1325" y="929"/>
                </a:lnTo>
                <a:lnTo>
                  <a:pt x="1310" y="967"/>
                </a:lnTo>
                <a:lnTo>
                  <a:pt x="1296" y="1004"/>
                </a:lnTo>
                <a:lnTo>
                  <a:pt x="1280" y="1042"/>
                </a:lnTo>
                <a:lnTo>
                  <a:pt x="1264" y="1079"/>
                </a:lnTo>
                <a:lnTo>
                  <a:pt x="1249" y="1117"/>
                </a:lnTo>
                <a:lnTo>
                  <a:pt x="1233" y="1153"/>
                </a:lnTo>
                <a:lnTo>
                  <a:pt x="1219" y="1191"/>
                </a:lnTo>
                <a:lnTo>
                  <a:pt x="1204" y="1229"/>
                </a:lnTo>
                <a:lnTo>
                  <a:pt x="1190" y="1267"/>
                </a:lnTo>
                <a:lnTo>
                  <a:pt x="1176" y="1305"/>
                </a:lnTo>
                <a:lnTo>
                  <a:pt x="1163" y="1344"/>
                </a:lnTo>
                <a:lnTo>
                  <a:pt x="1152" y="1383"/>
                </a:lnTo>
                <a:lnTo>
                  <a:pt x="1142" y="1422"/>
                </a:lnTo>
                <a:lnTo>
                  <a:pt x="1135" y="1460"/>
                </a:lnTo>
                <a:lnTo>
                  <a:pt x="1131" y="1499"/>
                </a:lnTo>
                <a:lnTo>
                  <a:pt x="1130" y="1538"/>
                </a:lnTo>
                <a:lnTo>
                  <a:pt x="1132" y="1577"/>
                </a:lnTo>
                <a:lnTo>
                  <a:pt x="1137" y="1616"/>
                </a:lnTo>
                <a:lnTo>
                  <a:pt x="1146" y="1655"/>
                </a:lnTo>
                <a:lnTo>
                  <a:pt x="1160" y="1694"/>
                </a:lnTo>
                <a:lnTo>
                  <a:pt x="1176" y="1733"/>
                </a:lnTo>
                <a:lnTo>
                  <a:pt x="1198" y="1772"/>
                </a:lnTo>
                <a:lnTo>
                  <a:pt x="1220" y="1810"/>
                </a:lnTo>
                <a:lnTo>
                  <a:pt x="1242" y="1847"/>
                </a:lnTo>
                <a:lnTo>
                  <a:pt x="1266" y="1885"/>
                </a:lnTo>
                <a:lnTo>
                  <a:pt x="1289" y="1924"/>
                </a:lnTo>
                <a:lnTo>
                  <a:pt x="1311" y="1966"/>
                </a:lnTo>
                <a:lnTo>
                  <a:pt x="1333" y="2008"/>
                </a:lnTo>
                <a:lnTo>
                  <a:pt x="1355" y="2052"/>
                </a:lnTo>
                <a:lnTo>
                  <a:pt x="1360" y="2076"/>
                </a:lnTo>
                <a:lnTo>
                  <a:pt x="1371" y="2102"/>
                </a:lnTo>
                <a:lnTo>
                  <a:pt x="1381" y="2124"/>
                </a:lnTo>
                <a:lnTo>
                  <a:pt x="1397" y="2167"/>
                </a:lnTo>
                <a:lnTo>
                  <a:pt x="1410" y="2200"/>
                </a:lnTo>
                <a:lnTo>
                  <a:pt x="1426" y="2231"/>
                </a:lnTo>
                <a:lnTo>
                  <a:pt x="1437" y="2270"/>
                </a:lnTo>
                <a:lnTo>
                  <a:pt x="1447" y="2308"/>
                </a:lnTo>
                <a:lnTo>
                  <a:pt x="1457" y="2347"/>
                </a:lnTo>
                <a:lnTo>
                  <a:pt x="1465" y="2386"/>
                </a:lnTo>
                <a:lnTo>
                  <a:pt x="1473" y="2425"/>
                </a:lnTo>
                <a:lnTo>
                  <a:pt x="1481" y="2464"/>
                </a:lnTo>
                <a:lnTo>
                  <a:pt x="1486" y="2503"/>
                </a:lnTo>
                <a:lnTo>
                  <a:pt x="1492" y="2542"/>
                </a:lnTo>
                <a:lnTo>
                  <a:pt x="1496" y="2581"/>
                </a:lnTo>
                <a:lnTo>
                  <a:pt x="1501" y="2620"/>
                </a:lnTo>
                <a:lnTo>
                  <a:pt x="1504" y="2660"/>
                </a:lnTo>
                <a:lnTo>
                  <a:pt x="1507" y="2699"/>
                </a:lnTo>
                <a:lnTo>
                  <a:pt x="1510" y="2739"/>
                </a:lnTo>
                <a:lnTo>
                  <a:pt x="1512" y="2780"/>
                </a:lnTo>
                <a:lnTo>
                  <a:pt x="1513" y="2820"/>
                </a:lnTo>
                <a:lnTo>
                  <a:pt x="1514" y="2861"/>
                </a:lnTo>
                <a:lnTo>
                  <a:pt x="1514" y="2902"/>
                </a:lnTo>
                <a:lnTo>
                  <a:pt x="1514" y="2944"/>
                </a:lnTo>
                <a:lnTo>
                  <a:pt x="1513" y="2982"/>
                </a:lnTo>
                <a:lnTo>
                  <a:pt x="1511" y="3020"/>
                </a:lnTo>
                <a:lnTo>
                  <a:pt x="1508" y="3059"/>
                </a:lnTo>
                <a:lnTo>
                  <a:pt x="1505" y="3097"/>
                </a:lnTo>
                <a:lnTo>
                  <a:pt x="1502" y="3134"/>
                </a:lnTo>
                <a:lnTo>
                  <a:pt x="1497" y="3172"/>
                </a:lnTo>
                <a:lnTo>
                  <a:pt x="1493" y="3210"/>
                </a:lnTo>
                <a:lnTo>
                  <a:pt x="1488" y="3249"/>
                </a:lnTo>
                <a:lnTo>
                  <a:pt x="1483" y="3287"/>
                </a:lnTo>
                <a:lnTo>
                  <a:pt x="1477" y="3325"/>
                </a:lnTo>
                <a:lnTo>
                  <a:pt x="1472" y="3363"/>
                </a:lnTo>
                <a:lnTo>
                  <a:pt x="1466" y="3401"/>
                </a:lnTo>
                <a:lnTo>
                  <a:pt x="1459" y="3439"/>
                </a:lnTo>
                <a:lnTo>
                  <a:pt x="1453" y="3476"/>
                </a:lnTo>
                <a:lnTo>
                  <a:pt x="1446" y="3514"/>
                </a:lnTo>
                <a:lnTo>
                  <a:pt x="1439" y="3552"/>
                </a:lnTo>
                <a:lnTo>
                  <a:pt x="1433" y="3589"/>
                </a:lnTo>
                <a:lnTo>
                  <a:pt x="1425" y="3627"/>
                </a:lnTo>
                <a:lnTo>
                  <a:pt x="1418" y="3665"/>
                </a:lnTo>
                <a:lnTo>
                  <a:pt x="1411" y="3703"/>
                </a:lnTo>
                <a:lnTo>
                  <a:pt x="1404" y="3741"/>
                </a:lnTo>
                <a:lnTo>
                  <a:pt x="1397" y="3778"/>
                </a:lnTo>
                <a:lnTo>
                  <a:pt x="1390" y="3816"/>
                </a:lnTo>
                <a:lnTo>
                  <a:pt x="1383" y="3854"/>
                </a:lnTo>
                <a:lnTo>
                  <a:pt x="1376" y="3892"/>
                </a:lnTo>
                <a:lnTo>
                  <a:pt x="1369" y="3929"/>
                </a:lnTo>
                <a:lnTo>
                  <a:pt x="1364" y="3967"/>
                </a:lnTo>
                <a:lnTo>
                  <a:pt x="1357" y="4005"/>
                </a:lnTo>
                <a:lnTo>
                  <a:pt x="1351" y="4043"/>
                </a:lnTo>
                <a:lnTo>
                  <a:pt x="1346" y="4080"/>
                </a:lnTo>
                <a:lnTo>
                  <a:pt x="1340" y="4118"/>
                </a:lnTo>
                <a:lnTo>
                  <a:pt x="1336" y="4156"/>
                </a:lnTo>
                <a:lnTo>
                  <a:pt x="1330" y="4194"/>
                </a:lnTo>
                <a:lnTo>
                  <a:pt x="1327" y="4232"/>
                </a:lnTo>
                <a:lnTo>
                  <a:pt x="1322" y="4270"/>
                </a:lnTo>
                <a:lnTo>
                  <a:pt x="1319" y="4308"/>
                </a:lnTo>
                <a:lnTo>
                  <a:pt x="1317" y="4346"/>
                </a:lnTo>
                <a:lnTo>
                  <a:pt x="1315" y="4383"/>
                </a:lnTo>
                <a:lnTo>
                  <a:pt x="1312" y="4421"/>
                </a:lnTo>
                <a:lnTo>
                  <a:pt x="1311" y="4459"/>
                </a:lnTo>
                <a:lnTo>
                  <a:pt x="1311" y="4498"/>
                </a:lnTo>
                <a:lnTo>
                  <a:pt x="1311" y="4536"/>
                </a:lnTo>
                <a:lnTo>
                  <a:pt x="1312" y="4574"/>
                </a:lnTo>
                <a:lnTo>
                  <a:pt x="1313" y="4612"/>
                </a:lnTo>
                <a:lnTo>
                  <a:pt x="1316" y="4651"/>
                </a:lnTo>
                <a:lnTo>
                  <a:pt x="1319" y="4689"/>
                </a:lnTo>
                <a:lnTo>
                  <a:pt x="1322" y="4721"/>
                </a:lnTo>
                <a:lnTo>
                  <a:pt x="1327" y="4753"/>
                </a:lnTo>
                <a:lnTo>
                  <a:pt x="1332" y="4786"/>
                </a:lnTo>
                <a:lnTo>
                  <a:pt x="1339" y="4819"/>
                </a:lnTo>
                <a:lnTo>
                  <a:pt x="1347" y="4853"/>
                </a:lnTo>
                <a:lnTo>
                  <a:pt x="1355" y="4887"/>
                </a:lnTo>
                <a:lnTo>
                  <a:pt x="1362" y="4922"/>
                </a:lnTo>
                <a:lnTo>
                  <a:pt x="1372" y="4955"/>
                </a:lnTo>
                <a:lnTo>
                  <a:pt x="1381" y="4991"/>
                </a:lnTo>
                <a:lnTo>
                  <a:pt x="1391" y="5025"/>
                </a:lnTo>
                <a:lnTo>
                  <a:pt x="1401" y="5060"/>
                </a:lnTo>
                <a:lnTo>
                  <a:pt x="1411" y="5095"/>
                </a:lnTo>
                <a:lnTo>
                  <a:pt x="1421" y="5131"/>
                </a:lnTo>
                <a:lnTo>
                  <a:pt x="1432" y="5166"/>
                </a:lnTo>
                <a:lnTo>
                  <a:pt x="1440" y="5201"/>
                </a:lnTo>
                <a:lnTo>
                  <a:pt x="1450" y="5237"/>
                </a:lnTo>
                <a:lnTo>
                  <a:pt x="1459" y="5273"/>
                </a:lnTo>
                <a:lnTo>
                  <a:pt x="1467" y="5308"/>
                </a:lnTo>
                <a:lnTo>
                  <a:pt x="1475" y="5343"/>
                </a:lnTo>
                <a:lnTo>
                  <a:pt x="1482" y="5377"/>
                </a:lnTo>
                <a:lnTo>
                  <a:pt x="1488" y="5413"/>
                </a:lnTo>
                <a:lnTo>
                  <a:pt x="1493" y="5448"/>
                </a:lnTo>
                <a:lnTo>
                  <a:pt x="1497" y="5482"/>
                </a:lnTo>
                <a:lnTo>
                  <a:pt x="1501" y="5517"/>
                </a:lnTo>
                <a:lnTo>
                  <a:pt x="1502" y="5551"/>
                </a:lnTo>
                <a:lnTo>
                  <a:pt x="1502" y="5586"/>
                </a:lnTo>
                <a:lnTo>
                  <a:pt x="1501" y="5619"/>
                </a:lnTo>
                <a:lnTo>
                  <a:pt x="1497" y="5653"/>
                </a:lnTo>
                <a:lnTo>
                  <a:pt x="1493" y="5686"/>
                </a:lnTo>
                <a:lnTo>
                  <a:pt x="1487" y="5718"/>
                </a:lnTo>
                <a:lnTo>
                  <a:pt x="1478" y="5751"/>
                </a:lnTo>
                <a:lnTo>
                  <a:pt x="1468" y="5783"/>
                </a:lnTo>
                <a:lnTo>
                  <a:pt x="1456" y="5814"/>
                </a:lnTo>
                <a:lnTo>
                  <a:pt x="1442" y="5845"/>
                </a:lnTo>
                <a:lnTo>
                  <a:pt x="1425" y="5875"/>
                </a:lnTo>
                <a:lnTo>
                  <a:pt x="1406" y="5906"/>
                </a:lnTo>
                <a:lnTo>
                  <a:pt x="1384" y="5935"/>
                </a:lnTo>
                <a:lnTo>
                  <a:pt x="1384" y="5981"/>
                </a:lnTo>
                <a:lnTo>
                  <a:pt x="1384" y="6026"/>
                </a:lnTo>
                <a:lnTo>
                  <a:pt x="1381" y="6069"/>
                </a:lnTo>
                <a:lnTo>
                  <a:pt x="1379" y="6112"/>
                </a:lnTo>
                <a:lnTo>
                  <a:pt x="1376" y="6153"/>
                </a:lnTo>
                <a:lnTo>
                  <a:pt x="1372" y="6195"/>
                </a:lnTo>
                <a:lnTo>
                  <a:pt x="1368" y="6238"/>
                </a:lnTo>
                <a:lnTo>
                  <a:pt x="1364" y="6279"/>
                </a:lnTo>
                <a:lnTo>
                  <a:pt x="1361" y="6321"/>
                </a:lnTo>
                <a:lnTo>
                  <a:pt x="1359" y="6365"/>
                </a:lnTo>
                <a:lnTo>
                  <a:pt x="1357" y="6409"/>
                </a:lnTo>
                <a:lnTo>
                  <a:pt x="1356" y="6455"/>
                </a:lnTo>
                <a:lnTo>
                  <a:pt x="1355" y="6501"/>
                </a:lnTo>
                <a:lnTo>
                  <a:pt x="1355" y="6547"/>
                </a:lnTo>
                <a:lnTo>
                  <a:pt x="1355" y="6594"/>
                </a:lnTo>
                <a:lnTo>
                  <a:pt x="1355" y="6633"/>
                </a:lnTo>
                <a:lnTo>
                  <a:pt x="1355" y="6673"/>
                </a:lnTo>
                <a:lnTo>
                  <a:pt x="1355" y="6713"/>
                </a:lnTo>
                <a:lnTo>
                  <a:pt x="1354" y="6753"/>
                </a:lnTo>
                <a:lnTo>
                  <a:pt x="1354" y="6795"/>
                </a:lnTo>
                <a:lnTo>
                  <a:pt x="1354" y="6835"/>
                </a:lnTo>
                <a:lnTo>
                  <a:pt x="1352" y="6876"/>
                </a:lnTo>
                <a:lnTo>
                  <a:pt x="1351" y="6917"/>
                </a:lnTo>
                <a:lnTo>
                  <a:pt x="1350" y="6957"/>
                </a:lnTo>
                <a:lnTo>
                  <a:pt x="1349" y="6999"/>
                </a:lnTo>
                <a:lnTo>
                  <a:pt x="1347" y="7040"/>
                </a:lnTo>
                <a:lnTo>
                  <a:pt x="1346" y="7080"/>
                </a:lnTo>
                <a:lnTo>
                  <a:pt x="1342" y="7120"/>
                </a:lnTo>
                <a:lnTo>
                  <a:pt x="1340" y="7160"/>
                </a:lnTo>
                <a:lnTo>
                  <a:pt x="1337" y="7199"/>
                </a:lnTo>
                <a:lnTo>
                  <a:pt x="1336" y="7239"/>
                </a:lnTo>
                <a:lnTo>
                  <a:pt x="1333" y="7284"/>
                </a:lnTo>
                <a:lnTo>
                  <a:pt x="1332" y="7324"/>
                </a:lnTo>
                <a:lnTo>
                  <a:pt x="1327" y="7370"/>
                </a:lnTo>
                <a:lnTo>
                  <a:pt x="1322" y="7414"/>
                </a:lnTo>
                <a:lnTo>
                  <a:pt x="1321" y="7459"/>
                </a:lnTo>
                <a:lnTo>
                  <a:pt x="1321" y="7502"/>
                </a:lnTo>
                <a:lnTo>
                  <a:pt x="1322" y="7546"/>
                </a:lnTo>
                <a:lnTo>
                  <a:pt x="1326" y="7589"/>
                </a:lnTo>
                <a:lnTo>
                  <a:pt x="1330" y="7634"/>
                </a:lnTo>
                <a:lnTo>
                  <a:pt x="1337" y="7681"/>
                </a:lnTo>
                <a:lnTo>
                  <a:pt x="1337" y="7718"/>
                </a:lnTo>
                <a:lnTo>
                  <a:pt x="1337" y="7757"/>
                </a:lnTo>
                <a:lnTo>
                  <a:pt x="1338" y="7796"/>
                </a:lnTo>
                <a:lnTo>
                  <a:pt x="1339" y="7838"/>
                </a:lnTo>
                <a:lnTo>
                  <a:pt x="1341" y="7878"/>
                </a:lnTo>
                <a:lnTo>
                  <a:pt x="1345" y="7920"/>
                </a:lnTo>
                <a:lnTo>
                  <a:pt x="1349" y="7962"/>
                </a:lnTo>
                <a:lnTo>
                  <a:pt x="1355" y="8005"/>
                </a:lnTo>
                <a:lnTo>
                  <a:pt x="1362" y="8047"/>
                </a:lnTo>
                <a:lnTo>
                  <a:pt x="1372" y="8089"/>
                </a:lnTo>
                <a:lnTo>
                  <a:pt x="1379" y="8124"/>
                </a:lnTo>
                <a:lnTo>
                  <a:pt x="1394" y="8159"/>
                </a:lnTo>
                <a:lnTo>
                  <a:pt x="1408" y="8196"/>
                </a:lnTo>
                <a:lnTo>
                  <a:pt x="1419" y="8239"/>
                </a:lnTo>
                <a:lnTo>
                  <a:pt x="1428" y="8280"/>
                </a:lnTo>
                <a:lnTo>
                  <a:pt x="1436" y="8320"/>
                </a:lnTo>
                <a:lnTo>
                  <a:pt x="1443" y="8361"/>
                </a:lnTo>
                <a:lnTo>
                  <a:pt x="1447" y="8401"/>
                </a:lnTo>
                <a:lnTo>
                  <a:pt x="1450" y="8442"/>
                </a:lnTo>
                <a:lnTo>
                  <a:pt x="1450" y="8482"/>
                </a:lnTo>
                <a:lnTo>
                  <a:pt x="1450" y="8523"/>
                </a:lnTo>
                <a:lnTo>
                  <a:pt x="1447" y="8564"/>
                </a:lnTo>
                <a:lnTo>
                  <a:pt x="1443" y="8606"/>
                </a:lnTo>
                <a:lnTo>
                  <a:pt x="1438" y="8648"/>
                </a:lnTo>
                <a:lnTo>
                  <a:pt x="1434" y="8689"/>
                </a:lnTo>
                <a:lnTo>
                  <a:pt x="1428" y="8729"/>
                </a:lnTo>
                <a:lnTo>
                  <a:pt x="1424" y="8770"/>
                </a:lnTo>
                <a:lnTo>
                  <a:pt x="1419" y="8810"/>
                </a:lnTo>
                <a:lnTo>
                  <a:pt x="1415" y="8851"/>
                </a:lnTo>
                <a:lnTo>
                  <a:pt x="1410" y="8891"/>
                </a:lnTo>
                <a:lnTo>
                  <a:pt x="1405" y="8931"/>
                </a:lnTo>
                <a:lnTo>
                  <a:pt x="1400" y="8970"/>
                </a:lnTo>
                <a:lnTo>
                  <a:pt x="1396" y="9010"/>
                </a:lnTo>
                <a:lnTo>
                  <a:pt x="1393" y="9050"/>
                </a:lnTo>
                <a:lnTo>
                  <a:pt x="1388" y="9089"/>
                </a:lnTo>
                <a:lnTo>
                  <a:pt x="1384" y="9128"/>
                </a:lnTo>
                <a:lnTo>
                  <a:pt x="1380" y="9167"/>
                </a:lnTo>
                <a:lnTo>
                  <a:pt x="1376" y="9207"/>
                </a:lnTo>
                <a:lnTo>
                  <a:pt x="1372" y="9246"/>
                </a:lnTo>
                <a:lnTo>
                  <a:pt x="1369" y="9285"/>
                </a:lnTo>
                <a:lnTo>
                  <a:pt x="1366" y="9324"/>
                </a:lnTo>
                <a:lnTo>
                  <a:pt x="1362" y="9363"/>
                </a:lnTo>
                <a:lnTo>
                  <a:pt x="1359" y="9401"/>
                </a:lnTo>
                <a:lnTo>
                  <a:pt x="1357" y="9440"/>
                </a:lnTo>
                <a:lnTo>
                  <a:pt x="1355" y="9479"/>
                </a:lnTo>
                <a:lnTo>
                  <a:pt x="1355" y="9521"/>
                </a:lnTo>
                <a:lnTo>
                  <a:pt x="1354" y="9564"/>
                </a:lnTo>
                <a:lnTo>
                  <a:pt x="1352" y="9605"/>
                </a:lnTo>
                <a:lnTo>
                  <a:pt x="1351" y="9647"/>
                </a:lnTo>
                <a:lnTo>
                  <a:pt x="1351" y="9690"/>
                </a:lnTo>
                <a:lnTo>
                  <a:pt x="1350" y="9731"/>
                </a:lnTo>
                <a:lnTo>
                  <a:pt x="1350" y="9773"/>
                </a:lnTo>
                <a:lnTo>
                  <a:pt x="1350" y="9815"/>
                </a:lnTo>
                <a:lnTo>
                  <a:pt x="1351" y="9857"/>
                </a:lnTo>
                <a:lnTo>
                  <a:pt x="1354" y="9899"/>
                </a:lnTo>
                <a:lnTo>
                  <a:pt x="1356" y="9941"/>
                </a:lnTo>
                <a:lnTo>
                  <a:pt x="1360" y="9983"/>
                </a:lnTo>
                <a:lnTo>
                  <a:pt x="1366" y="10025"/>
                </a:lnTo>
                <a:lnTo>
                  <a:pt x="1372" y="10067"/>
                </a:lnTo>
                <a:lnTo>
                  <a:pt x="1372" y="10112"/>
                </a:lnTo>
                <a:lnTo>
                  <a:pt x="1374" y="10159"/>
                </a:lnTo>
                <a:lnTo>
                  <a:pt x="1376" y="10207"/>
                </a:lnTo>
                <a:lnTo>
                  <a:pt x="1381" y="10253"/>
                </a:lnTo>
                <a:lnTo>
                  <a:pt x="1390" y="10299"/>
                </a:lnTo>
                <a:lnTo>
                  <a:pt x="1395" y="10326"/>
                </a:lnTo>
                <a:lnTo>
                  <a:pt x="1403" y="10378"/>
                </a:lnTo>
                <a:lnTo>
                  <a:pt x="1408" y="10405"/>
                </a:lnTo>
                <a:lnTo>
                  <a:pt x="1425" y="10445"/>
                </a:lnTo>
                <a:lnTo>
                  <a:pt x="1443" y="10487"/>
                </a:lnTo>
                <a:lnTo>
                  <a:pt x="1458" y="10530"/>
                </a:lnTo>
                <a:lnTo>
                  <a:pt x="1469" y="10569"/>
                </a:lnTo>
                <a:lnTo>
                  <a:pt x="1473" y="10604"/>
                </a:lnTo>
                <a:lnTo>
                  <a:pt x="1465" y="10633"/>
                </a:lnTo>
                <a:lnTo>
                  <a:pt x="1443" y="10654"/>
                </a:lnTo>
                <a:lnTo>
                  <a:pt x="1400" y="10673"/>
                </a:lnTo>
                <a:lnTo>
                  <a:pt x="1358" y="10687"/>
                </a:lnTo>
                <a:lnTo>
                  <a:pt x="1315" y="10693"/>
                </a:lnTo>
                <a:lnTo>
                  <a:pt x="1270" y="10697"/>
                </a:lnTo>
                <a:lnTo>
                  <a:pt x="1223" y="10698"/>
                </a:lnTo>
                <a:lnTo>
                  <a:pt x="1175" y="10699"/>
                </a:lnTo>
                <a:lnTo>
                  <a:pt x="1124" y="10699"/>
                </a:lnTo>
                <a:lnTo>
                  <a:pt x="1078" y="10700"/>
                </a:lnTo>
                <a:lnTo>
                  <a:pt x="1036" y="10702"/>
                </a:lnTo>
                <a:lnTo>
                  <a:pt x="994" y="10704"/>
                </a:lnTo>
                <a:lnTo>
                  <a:pt x="951" y="10706"/>
                </a:lnTo>
                <a:lnTo>
                  <a:pt x="909" y="10707"/>
                </a:lnTo>
                <a:lnTo>
                  <a:pt x="867" y="10708"/>
                </a:lnTo>
                <a:lnTo>
                  <a:pt x="822" y="10708"/>
                </a:lnTo>
                <a:lnTo>
                  <a:pt x="779" y="10708"/>
                </a:lnTo>
                <a:lnTo>
                  <a:pt x="738" y="10708"/>
                </a:lnTo>
                <a:lnTo>
                  <a:pt x="696" y="10708"/>
                </a:lnTo>
                <a:lnTo>
                  <a:pt x="655" y="10708"/>
                </a:lnTo>
                <a:lnTo>
                  <a:pt x="614" y="10707"/>
                </a:lnTo>
                <a:lnTo>
                  <a:pt x="572" y="10707"/>
                </a:lnTo>
                <a:lnTo>
                  <a:pt x="531" y="10706"/>
                </a:lnTo>
                <a:lnTo>
                  <a:pt x="490" y="10706"/>
                </a:lnTo>
                <a:lnTo>
                  <a:pt x="450" y="10705"/>
                </a:lnTo>
                <a:lnTo>
                  <a:pt x="409" y="10705"/>
                </a:lnTo>
                <a:lnTo>
                  <a:pt x="369" y="10704"/>
                </a:lnTo>
                <a:lnTo>
                  <a:pt x="327" y="10704"/>
                </a:lnTo>
                <a:lnTo>
                  <a:pt x="287" y="10702"/>
                </a:lnTo>
                <a:lnTo>
                  <a:pt x="246" y="10701"/>
                </a:lnTo>
                <a:lnTo>
                  <a:pt x="206" y="10700"/>
                </a:lnTo>
                <a:lnTo>
                  <a:pt x="165" y="10700"/>
                </a:lnTo>
                <a:lnTo>
                  <a:pt x="123" y="10699"/>
                </a:lnTo>
                <a:lnTo>
                  <a:pt x="82" y="10698"/>
                </a:lnTo>
                <a:lnTo>
                  <a:pt x="41" y="10697"/>
                </a:lnTo>
                <a:lnTo>
                  <a:pt x="0" y="10697"/>
                </a:lnTo>
                <a:lnTo>
                  <a:pt x="19" y="10665"/>
                </a:lnTo>
                <a:lnTo>
                  <a:pt x="40" y="10636"/>
                </a:lnTo>
                <a:lnTo>
                  <a:pt x="63" y="10611"/>
                </a:lnTo>
                <a:lnTo>
                  <a:pt x="89" y="10589"/>
                </a:lnTo>
                <a:lnTo>
                  <a:pt x="116" y="10569"/>
                </a:lnTo>
                <a:lnTo>
                  <a:pt x="145" y="10552"/>
                </a:lnTo>
                <a:lnTo>
                  <a:pt x="175" y="10536"/>
                </a:lnTo>
                <a:lnTo>
                  <a:pt x="206" y="10523"/>
                </a:lnTo>
                <a:lnTo>
                  <a:pt x="239" y="10510"/>
                </a:lnTo>
                <a:lnTo>
                  <a:pt x="272" y="10498"/>
                </a:lnTo>
                <a:lnTo>
                  <a:pt x="306" y="10487"/>
                </a:lnTo>
                <a:lnTo>
                  <a:pt x="341" y="10476"/>
                </a:lnTo>
                <a:lnTo>
                  <a:pt x="375" y="10466"/>
                </a:lnTo>
                <a:lnTo>
                  <a:pt x="411" y="10454"/>
                </a:lnTo>
                <a:lnTo>
                  <a:pt x="445" y="10443"/>
                </a:lnTo>
                <a:lnTo>
                  <a:pt x="480" y="10429"/>
                </a:lnTo>
                <a:lnTo>
                  <a:pt x="515" y="10414"/>
                </a:lnTo>
                <a:lnTo>
                  <a:pt x="549" y="10398"/>
                </a:lnTo>
                <a:lnTo>
                  <a:pt x="581" y="10379"/>
                </a:lnTo>
                <a:lnTo>
                  <a:pt x="614" y="10358"/>
                </a:lnTo>
                <a:lnTo>
                  <a:pt x="645" y="10334"/>
                </a:lnTo>
                <a:lnTo>
                  <a:pt x="678" y="10312"/>
                </a:lnTo>
                <a:lnTo>
                  <a:pt x="714" y="10291"/>
                </a:lnTo>
                <a:lnTo>
                  <a:pt x="750" y="10270"/>
                </a:lnTo>
                <a:lnTo>
                  <a:pt x="784" y="10247"/>
                </a:lnTo>
                <a:lnTo>
                  <a:pt x="814" y="10221"/>
                </a:lnTo>
                <a:lnTo>
                  <a:pt x="838" y="10191"/>
                </a:lnTo>
                <a:lnTo>
                  <a:pt x="851" y="10156"/>
                </a:lnTo>
                <a:lnTo>
                  <a:pt x="870" y="10098"/>
                </a:lnTo>
                <a:lnTo>
                  <a:pt x="886" y="10042"/>
                </a:lnTo>
                <a:lnTo>
                  <a:pt x="892" y="9996"/>
                </a:lnTo>
                <a:lnTo>
                  <a:pt x="894" y="9956"/>
                </a:lnTo>
                <a:lnTo>
                  <a:pt x="896" y="9916"/>
                </a:lnTo>
                <a:lnTo>
                  <a:pt x="896" y="9876"/>
                </a:lnTo>
                <a:lnTo>
                  <a:pt x="896" y="9836"/>
                </a:lnTo>
                <a:lnTo>
                  <a:pt x="894" y="9795"/>
                </a:lnTo>
                <a:lnTo>
                  <a:pt x="892" y="9755"/>
                </a:lnTo>
                <a:lnTo>
                  <a:pt x="889" y="9715"/>
                </a:lnTo>
                <a:lnTo>
                  <a:pt x="886" y="9675"/>
                </a:lnTo>
                <a:lnTo>
                  <a:pt x="881" y="9635"/>
                </a:lnTo>
                <a:lnTo>
                  <a:pt x="877" y="9595"/>
                </a:lnTo>
                <a:lnTo>
                  <a:pt x="872" y="9555"/>
                </a:lnTo>
                <a:lnTo>
                  <a:pt x="867" y="9515"/>
                </a:lnTo>
                <a:lnTo>
                  <a:pt x="861" y="9475"/>
                </a:lnTo>
                <a:lnTo>
                  <a:pt x="855" y="9434"/>
                </a:lnTo>
                <a:lnTo>
                  <a:pt x="850" y="9394"/>
                </a:lnTo>
                <a:lnTo>
                  <a:pt x="844" y="9354"/>
                </a:lnTo>
                <a:lnTo>
                  <a:pt x="839" y="9314"/>
                </a:lnTo>
                <a:lnTo>
                  <a:pt x="833" y="9274"/>
                </a:lnTo>
                <a:lnTo>
                  <a:pt x="826" y="9234"/>
                </a:lnTo>
                <a:lnTo>
                  <a:pt x="822" y="9194"/>
                </a:lnTo>
                <a:lnTo>
                  <a:pt x="819" y="9154"/>
                </a:lnTo>
                <a:lnTo>
                  <a:pt x="816" y="9113"/>
                </a:lnTo>
                <a:lnTo>
                  <a:pt x="814" y="9074"/>
                </a:lnTo>
                <a:lnTo>
                  <a:pt x="811" y="9034"/>
                </a:lnTo>
                <a:lnTo>
                  <a:pt x="809" y="8995"/>
                </a:lnTo>
                <a:lnTo>
                  <a:pt x="805" y="8957"/>
                </a:lnTo>
                <a:lnTo>
                  <a:pt x="802" y="8918"/>
                </a:lnTo>
                <a:lnTo>
                  <a:pt x="799" y="8879"/>
                </a:lnTo>
                <a:lnTo>
                  <a:pt x="794" y="8842"/>
                </a:lnTo>
                <a:lnTo>
                  <a:pt x="791" y="8804"/>
                </a:lnTo>
                <a:lnTo>
                  <a:pt x="786" y="8766"/>
                </a:lnTo>
                <a:lnTo>
                  <a:pt x="781" y="8727"/>
                </a:lnTo>
                <a:lnTo>
                  <a:pt x="776" y="8689"/>
                </a:lnTo>
                <a:lnTo>
                  <a:pt x="771" y="8651"/>
                </a:lnTo>
                <a:lnTo>
                  <a:pt x="764" y="8612"/>
                </a:lnTo>
                <a:lnTo>
                  <a:pt x="757" y="8573"/>
                </a:lnTo>
                <a:lnTo>
                  <a:pt x="750" y="8534"/>
                </a:lnTo>
                <a:lnTo>
                  <a:pt x="743" y="8495"/>
                </a:lnTo>
                <a:lnTo>
                  <a:pt x="735" y="8455"/>
                </a:lnTo>
                <a:lnTo>
                  <a:pt x="726" y="8415"/>
                </a:lnTo>
                <a:lnTo>
                  <a:pt x="716" y="8375"/>
                </a:lnTo>
                <a:lnTo>
                  <a:pt x="708" y="8332"/>
                </a:lnTo>
                <a:lnTo>
                  <a:pt x="698" y="8291"/>
                </a:lnTo>
                <a:lnTo>
                  <a:pt x="687" y="8250"/>
                </a:lnTo>
                <a:lnTo>
                  <a:pt x="676" y="8211"/>
                </a:lnTo>
                <a:lnTo>
                  <a:pt x="664" y="8171"/>
                </a:lnTo>
                <a:lnTo>
                  <a:pt x="650" y="8132"/>
                </a:lnTo>
                <a:lnTo>
                  <a:pt x="638" y="8094"/>
                </a:lnTo>
                <a:lnTo>
                  <a:pt x="626" y="8055"/>
                </a:lnTo>
                <a:lnTo>
                  <a:pt x="614" y="8017"/>
                </a:lnTo>
                <a:lnTo>
                  <a:pt x="603" y="7979"/>
                </a:lnTo>
                <a:lnTo>
                  <a:pt x="594" y="7941"/>
                </a:lnTo>
                <a:lnTo>
                  <a:pt x="586" y="7903"/>
                </a:lnTo>
                <a:lnTo>
                  <a:pt x="579" y="7864"/>
                </a:lnTo>
                <a:lnTo>
                  <a:pt x="576" y="7827"/>
                </a:lnTo>
                <a:lnTo>
                  <a:pt x="574" y="7788"/>
                </a:lnTo>
                <a:lnTo>
                  <a:pt x="575" y="7741"/>
                </a:lnTo>
                <a:lnTo>
                  <a:pt x="575" y="7689"/>
                </a:lnTo>
                <a:lnTo>
                  <a:pt x="572" y="7636"/>
                </a:lnTo>
                <a:lnTo>
                  <a:pt x="564" y="7584"/>
                </a:lnTo>
                <a:lnTo>
                  <a:pt x="547" y="7538"/>
                </a:lnTo>
                <a:lnTo>
                  <a:pt x="532" y="7502"/>
                </a:lnTo>
                <a:lnTo>
                  <a:pt x="518" y="7467"/>
                </a:lnTo>
                <a:lnTo>
                  <a:pt x="503" y="7431"/>
                </a:lnTo>
                <a:lnTo>
                  <a:pt x="490" y="7395"/>
                </a:lnTo>
                <a:lnTo>
                  <a:pt x="477" y="7360"/>
                </a:lnTo>
                <a:lnTo>
                  <a:pt x="464" y="7323"/>
                </a:lnTo>
                <a:lnTo>
                  <a:pt x="452" y="7287"/>
                </a:lnTo>
                <a:lnTo>
                  <a:pt x="440" y="7250"/>
                </a:lnTo>
                <a:lnTo>
                  <a:pt x="429" y="7215"/>
                </a:lnTo>
                <a:lnTo>
                  <a:pt x="418" y="7178"/>
                </a:lnTo>
                <a:lnTo>
                  <a:pt x="408" y="7141"/>
                </a:lnTo>
                <a:lnTo>
                  <a:pt x="398" y="7104"/>
                </a:lnTo>
                <a:lnTo>
                  <a:pt x="389" y="7068"/>
                </a:lnTo>
                <a:lnTo>
                  <a:pt x="379" y="7031"/>
                </a:lnTo>
                <a:lnTo>
                  <a:pt x="371" y="6994"/>
                </a:lnTo>
                <a:lnTo>
                  <a:pt x="362" y="6956"/>
                </a:lnTo>
                <a:lnTo>
                  <a:pt x="354" y="6920"/>
                </a:lnTo>
                <a:lnTo>
                  <a:pt x="346" y="6882"/>
                </a:lnTo>
                <a:lnTo>
                  <a:pt x="340" y="6845"/>
                </a:lnTo>
                <a:lnTo>
                  <a:pt x="333" y="6807"/>
                </a:lnTo>
                <a:lnTo>
                  <a:pt x="326" y="6770"/>
                </a:lnTo>
                <a:lnTo>
                  <a:pt x="320" y="6732"/>
                </a:lnTo>
                <a:lnTo>
                  <a:pt x="314" y="6694"/>
                </a:lnTo>
                <a:lnTo>
                  <a:pt x="308" y="6657"/>
                </a:lnTo>
                <a:lnTo>
                  <a:pt x="303" y="6619"/>
                </a:lnTo>
                <a:lnTo>
                  <a:pt x="297" y="6581"/>
                </a:lnTo>
                <a:lnTo>
                  <a:pt x="293" y="6543"/>
                </a:lnTo>
                <a:lnTo>
                  <a:pt x="288" y="6505"/>
                </a:lnTo>
                <a:lnTo>
                  <a:pt x="284" y="6467"/>
                </a:lnTo>
                <a:lnTo>
                  <a:pt x="281" y="6429"/>
                </a:lnTo>
                <a:lnTo>
                  <a:pt x="276" y="6391"/>
                </a:lnTo>
                <a:lnTo>
                  <a:pt x="273" y="6352"/>
                </a:lnTo>
                <a:lnTo>
                  <a:pt x="269" y="6314"/>
                </a:lnTo>
                <a:lnTo>
                  <a:pt x="266" y="6277"/>
                </a:lnTo>
                <a:lnTo>
                  <a:pt x="264" y="6239"/>
                </a:lnTo>
                <a:lnTo>
                  <a:pt x="260" y="6200"/>
                </a:lnTo>
                <a:lnTo>
                  <a:pt x="258" y="6162"/>
                </a:lnTo>
                <a:lnTo>
                  <a:pt x="256" y="6123"/>
                </a:lnTo>
                <a:lnTo>
                  <a:pt x="254" y="6085"/>
                </a:lnTo>
                <a:lnTo>
                  <a:pt x="252" y="6047"/>
                </a:lnTo>
                <a:lnTo>
                  <a:pt x="249" y="6008"/>
                </a:lnTo>
                <a:lnTo>
                  <a:pt x="247" y="5970"/>
                </a:lnTo>
                <a:lnTo>
                  <a:pt x="246" y="5931"/>
                </a:lnTo>
                <a:lnTo>
                  <a:pt x="244" y="5893"/>
                </a:lnTo>
                <a:lnTo>
                  <a:pt x="243" y="5854"/>
                </a:lnTo>
                <a:lnTo>
                  <a:pt x="240" y="5816"/>
                </a:lnTo>
                <a:lnTo>
                  <a:pt x="239" y="5777"/>
                </a:lnTo>
                <a:lnTo>
                  <a:pt x="238" y="5740"/>
                </a:lnTo>
                <a:lnTo>
                  <a:pt x="237" y="5701"/>
                </a:lnTo>
                <a:lnTo>
                  <a:pt x="235" y="5663"/>
                </a:lnTo>
                <a:lnTo>
                  <a:pt x="234" y="5624"/>
                </a:lnTo>
                <a:lnTo>
                  <a:pt x="233" y="5586"/>
                </a:lnTo>
                <a:lnTo>
                  <a:pt x="231" y="5548"/>
                </a:lnTo>
                <a:lnTo>
                  <a:pt x="230" y="5509"/>
                </a:lnTo>
                <a:lnTo>
                  <a:pt x="229" y="5471"/>
                </a:lnTo>
                <a:lnTo>
                  <a:pt x="228" y="5433"/>
                </a:lnTo>
                <a:lnTo>
                  <a:pt x="226" y="5394"/>
                </a:lnTo>
                <a:lnTo>
                  <a:pt x="225" y="5356"/>
                </a:lnTo>
                <a:lnTo>
                  <a:pt x="224" y="5319"/>
                </a:lnTo>
                <a:lnTo>
                  <a:pt x="223" y="5282"/>
                </a:lnTo>
                <a:lnTo>
                  <a:pt x="220" y="5244"/>
                </a:lnTo>
                <a:lnTo>
                  <a:pt x="219" y="5206"/>
                </a:lnTo>
                <a:lnTo>
                  <a:pt x="217" y="5195"/>
                </a:lnTo>
                <a:lnTo>
                  <a:pt x="214" y="5165"/>
                </a:lnTo>
                <a:lnTo>
                  <a:pt x="207" y="5121"/>
                </a:lnTo>
                <a:lnTo>
                  <a:pt x="200" y="5067"/>
                </a:lnTo>
                <a:lnTo>
                  <a:pt x="191" y="5005"/>
                </a:lnTo>
                <a:lnTo>
                  <a:pt x="184" y="4943"/>
                </a:lnTo>
                <a:lnTo>
                  <a:pt x="176" y="4882"/>
                </a:lnTo>
                <a:lnTo>
                  <a:pt x="168" y="4827"/>
                </a:lnTo>
                <a:lnTo>
                  <a:pt x="162" y="4782"/>
                </a:lnTo>
                <a:lnTo>
                  <a:pt x="158" y="4753"/>
                </a:lnTo>
                <a:lnTo>
                  <a:pt x="157" y="4742"/>
                </a:lnTo>
                <a:lnTo>
                  <a:pt x="153" y="4702"/>
                </a:lnTo>
                <a:lnTo>
                  <a:pt x="151" y="4661"/>
                </a:lnTo>
                <a:lnTo>
                  <a:pt x="149" y="4619"/>
                </a:lnTo>
                <a:lnTo>
                  <a:pt x="147" y="4576"/>
                </a:lnTo>
                <a:lnTo>
                  <a:pt x="146" y="4534"/>
                </a:lnTo>
                <a:lnTo>
                  <a:pt x="145" y="4490"/>
                </a:lnTo>
                <a:lnTo>
                  <a:pt x="143" y="4447"/>
                </a:lnTo>
                <a:lnTo>
                  <a:pt x="141" y="4404"/>
                </a:lnTo>
                <a:lnTo>
                  <a:pt x="139" y="4359"/>
                </a:lnTo>
                <a:lnTo>
                  <a:pt x="137" y="4314"/>
                </a:lnTo>
                <a:lnTo>
                  <a:pt x="133" y="4270"/>
                </a:lnTo>
                <a:lnTo>
                  <a:pt x="130" y="4226"/>
                </a:lnTo>
                <a:lnTo>
                  <a:pt x="130" y="4185"/>
                </a:lnTo>
                <a:lnTo>
                  <a:pt x="129" y="4144"/>
                </a:lnTo>
                <a:lnTo>
                  <a:pt x="128" y="4103"/>
                </a:lnTo>
                <a:lnTo>
                  <a:pt x="126" y="4061"/>
                </a:lnTo>
                <a:lnTo>
                  <a:pt x="123" y="4020"/>
                </a:lnTo>
                <a:lnTo>
                  <a:pt x="120" y="3979"/>
                </a:lnTo>
                <a:lnTo>
                  <a:pt x="118" y="3938"/>
                </a:lnTo>
                <a:lnTo>
                  <a:pt x="113" y="3897"/>
                </a:lnTo>
                <a:lnTo>
                  <a:pt x="110" y="3855"/>
                </a:lnTo>
                <a:lnTo>
                  <a:pt x="107" y="3815"/>
                </a:lnTo>
                <a:lnTo>
                  <a:pt x="102" y="3774"/>
                </a:lnTo>
                <a:lnTo>
                  <a:pt x="99" y="3733"/>
                </a:lnTo>
                <a:lnTo>
                  <a:pt x="94" y="3692"/>
                </a:lnTo>
                <a:lnTo>
                  <a:pt x="94" y="3651"/>
                </a:lnTo>
                <a:lnTo>
                  <a:pt x="93" y="3610"/>
                </a:lnTo>
                <a:lnTo>
                  <a:pt x="92" y="3570"/>
                </a:lnTo>
                <a:lnTo>
                  <a:pt x="91" y="3530"/>
                </a:lnTo>
                <a:lnTo>
                  <a:pt x="90" y="3490"/>
                </a:lnTo>
                <a:lnTo>
                  <a:pt x="88" y="3451"/>
                </a:lnTo>
                <a:lnTo>
                  <a:pt x="86" y="3411"/>
                </a:lnTo>
                <a:lnTo>
                  <a:pt x="84" y="3371"/>
                </a:lnTo>
                <a:lnTo>
                  <a:pt x="82" y="3332"/>
                </a:lnTo>
                <a:lnTo>
                  <a:pt x="80" y="3292"/>
                </a:lnTo>
                <a:lnTo>
                  <a:pt x="79" y="3253"/>
                </a:lnTo>
                <a:lnTo>
                  <a:pt x="78" y="3212"/>
                </a:lnTo>
                <a:lnTo>
                  <a:pt x="77" y="3173"/>
                </a:lnTo>
                <a:lnTo>
                  <a:pt x="76" y="3133"/>
                </a:lnTo>
                <a:lnTo>
                  <a:pt x="76" y="3094"/>
                </a:lnTo>
                <a:lnTo>
                  <a:pt x="76" y="3054"/>
                </a:lnTo>
                <a:lnTo>
                  <a:pt x="77" y="3014"/>
                </a:lnTo>
                <a:lnTo>
                  <a:pt x="78" y="2975"/>
                </a:lnTo>
                <a:lnTo>
                  <a:pt x="80" y="2935"/>
                </a:lnTo>
                <a:lnTo>
                  <a:pt x="83" y="2895"/>
                </a:lnTo>
                <a:lnTo>
                  <a:pt x="87" y="2855"/>
                </a:lnTo>
                <a:lnTo>
                  <a:pt x="92" y="2815"/>
                </a:lnTo>
                <a:lnTo>
                  <a:pt x="98" y="2775"/>
                </a:lnTo>
                <a:lnTo>
                  <a:pt x="104" y="2734"/>
                </a:lnTo>
                <a:lnTo>
                  <a:pt x="112" y="2694"/>
                </a:lnTo>
                <a:lnTo>
                  <a:pt x="120" y="2656"/>
                </a:lnTo>
                <a:lnTo>
                  <a:pt x="132" y="2620"/>
                </a:lnTo>
                <a:lnTo>
                  <a:pt x="149" y="2582"/>
                </a:lnTo>
                <a:lnTo>
                  <a:pt x="169" y="2544"/>
                </a:lnTo>
                <a:lnTo>
                  <a:pt x="192" y="2507"/>
                </a:lnTo>
                <a:lnTo>
                  <a:pt x="217" y="2469"/>
                </a:lnTo>
                <a:lnTo>
                  <a:pt x="244" y="2432"/>
                </a:lnTo>
                <a:lnTo>
                  <a:pt x="270" y="2395"/>
                </a:lnTo>
                <a:lnTo>
                  <a:pt x="298" y="2358"/>
                </a:lnTo>
                <a:lnTo>
                  <a:pt x="325" y="2320"/>
                </a:lnTo>
                <a:lnTo>
                  <a:pt x="350" y="2284"/>
                </a:lnTo>
                <a:lnTo>
                  <a:pt x="372" y="2249"/>
                </a:lnTo>
                <a:lnTo>
                  <a:pt x="394" y="2213"/>
                </a:lnTo>
                <a:lnTo>
                  <a:pt x="418" y="2176"/>
                </a:lnTo>
                <a:lnTo>
                  <a:pt x="445" y="2139"/>
                </a:lnTo>
                <a:lnTo>
                  <a:pt x="481" y="2102"/>
                </a:lnTo>
                <a:lnTo>
                  <a:pt x="490" y="2085"/>
                </a:lnTo>
                <a:lnTo>
                  <a:pt x="507" y="2052"/>
                </a:lnTo>
                <a:lnTo>
                  <a:pt x="517" y="2035"/>
                </a:lnTo>
                <a:lnTo>
                  <a:pt x="527" y="1988"/>
                </a:lnTo>
                <a:lnTo>
                  <a:pt x="538" y="1943"/>
                </a:lnTo>
                <a:lnTo>
                  <a:pt x="548" y="1901"/>
                </a:lnTo>
                <a:lnTo>
                  <a:pt x="558" y="1859"/>
                </a:lnTo>
                <a:lnTo>
                  <a:pt x="567" y="1818"/>
                </a:lnTo>
                <a:lnTo>
                  <a:pt x="576" y="1777"/>
                </a:lnTo>
                <a:lnTo>
                  <a:pt x="582" y="1737"/>
                </a:lnTo>
                <a:lnTo>
                  <a:pt x="587" y="1695"/>
                </a:lnTo>
                <a:lnTo>
                  <a:pt x="590" y="1652"/>
                </a:lnTo>
                <a:lnTo>
                  <a:pt x="591" y="1608"/>
                </a:lnTo>
                <a:lnTo>
                  <a:pt x="595" y="1571"/>
                </a:lnTo>
                <a:lnTo>
                  <a:pt x="589" y="1535"/>
                </a:lnTo>
                <a:lnTo>
                  <a:pt x="556" y="1519"/>
                </a:lnTo>
                <a:lnTo>
                  <a:pt x="510" y="1524"/>
                </a:lnTo>
                <a:lnTo>
                  <a:pt x="463" y="1524"/>
                </a:lnTo>
                <a:lnTo>
                  <a:pt x="416" y="1519"/>
                </a:lnTo>
                <a:lnTo>
                  <a:pt x="371" y="1506"/>
                </a:lnTo>
                <a:lnTo>
                  <a:pt x="328" y="1489"/>
                </a:lnTo>
                <a:lnTo>
                  <a:pt x="289" y="1465"/>
                </a:lnTo>
                <a:lnTo>
                  <a:pt x="257" y="1432"/>
                </a:lnTo>
                <a:lnTo>
                  <a:pt x="234" y="1395"/>
                </a:lnTo>
                <a:lnTo>
                  <a:pt x="218" y="1355"/>
                </a:lnTo>
                <a:lnTo>
                  <a:pt x="208" y="1313"/>
                </a:lnTo>
                <a:lnTo>
                  <a:pt x="204" y="1270"/>
                </a:lnTo>
                <a:lnTo>
                  <a:pt x="201" y="1229"/>
                </a:lnTo>
                <a:lnTo>
                  <a:pt x="201" y="1189"/>
                </a:lnTo>
                <a:lnTo>
                  <a:pt x="200" y="1167"/>
                </a:lnTo>
                <a:lnTo>
                  <a:pt x="198" y="1140"/>
                </a:lnTo>
                <a:lnTo>
                  <a:pt x="197" y="1118"/>
                </a:lnTo>
                <a:lnTo>
                  <a:pt x="188" y="1066"/>
                </a:lnTo>
                <a:lnTo>
                  <a:pt x="166" y="1036"/>
                </a:lnTo>
                <a:lnTo>
                  <a:pt x="127" y="1018"/>
                </a:lnTo>
                <a:lnTo>
                  <a:pt x="68" y="1006"/>
                </a:lnTo>
                <a:lnTo>
                  <a:pt x="48" y="979"/>
                </a:lnTo>
                <a:lnTo>
                  <a:pt x="50" y="952"/>
                </a:lnTo>
                <a:lnTo>
                  <a:pt x="69" y="924"/>
                </a:lnTo>
                <a:lnTo>
                  <a:pt x="96" y="896"/>
                </a:lnTo>
                <a:lnTo>
                  <a:pt x="125" y="869"/>
                </a:lnTo>
                <a:lnTo>
                  <a:pt x="148" y="841"/>
                </a:lnTo>
                <a:lnTo>
                  <a:pt x="171" y="801"/>
                </a:lnTo>
                <a:lnTo>
                  <a:pt x="189" y="759"/>
                </a:lnTo>
                <a:lnTo>
                  <a:pt x="201" y="715"/>
                </a:lnTo>
                <a:lnTo>
                  <a:pt x="210" y="672"/>
                </a:lnTo>
                <a:lnTo>
                  <a:pt x="215" y="630"/>
                </a:lnTo>
                <a:lnTo>
                  <a:pt x="218" y="586"/>
                </a:lnTo>
                <a:lnTo>
                  <a:pt x="218" y="544"/>
                </a:lnTo>
                <a:lnTo>
                  <a:pt x="219" y="504"/>
                </a:lnTo>
                <a:lnTo>
                  <a:pt x="220" y="456"/>
                </a:lnTo>
                <a:lnTo>
                  <a:pt x="225" y="411"/>
                </a:lnTo>
                <a:lnTo>
                  <a:pt x="231" y="370"/>
                </a:lnTo>
                <a:lnTo>
                  <a:pt x="242" y="330"/>
                </a:lnTo>
                <a:lnTo>
                  <a:pt x="255" y="292"/>
                </a:lnTo>
                <a:lnTo>
                  <a:pt x="272" y="256"/>
                </a:lnTo>
                <a:lnTo>
                  <a:pt x="293" y="223"/>
                </a:lnTo>
                <a:lnTo>
                  <a:pt x="317" y="189"/>
                </a:lnTo>
                <a:lnTo>
                  <a:pt x="345" y="158"/>
                </a:lnTo>
                <a:lnTo>
                  <a:pt x="377" y="128"/>
                </a:lnTo>
                <a:lnTo>
                  <a:pt x="414" y="98"/>
                </a:lnTo>
                <a:lnTo>
                  <a:pt x="442" y="86"/>
                </a:lnTo>
                <a:lnTo>
                  <a:pt x="503" y="60"/>
                </a:lnTo>
                <a:lnTo>
                  <a:pt x="564" y="35"/>
                </a:lnTo>
                <a:lnTo>
                  <a:pt x="591" y="22"/>
                </a:lnTo>
              </a:path>
            </a:pathLst>
          </a:cu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842811"/>
      </p:ext>
    </p:extLst>
  </p:cSld>
  <p:clrMapOvr>
    <a:masterClrMapping/>
  </p:clrMapOvr>
  <p:transition advClick="0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04801"/>
            <a:ext cx="11049000" cy="889397"/>
          </a:xfrm>
        </p:spPr>
        <p:txBody>
          <a:bodyPr>
            <a:noAutofit/>
          </a:bodyPr>
          <a:lstStyle/>
          <a:p>
            <a:r>
              <a:rPr lang="en-US" altLang="zh-CN" sz="3200">
                <a:ea typeface="宋体" panose="02010600030101010101" pitchFamily="2" charset="-122"/>
              </a:rPr>
              <a:t>Cancer Incidence in urban and rural areas of  China</a:t>
            </a:r>
            <a:r>
              <a:rPr lang="zh-CN" altLang="en-US" sz="3200">
                <a:ea typeface="宋体" panose="02010600030101010101" pitchFamily="2" charset="-122"/>
              </a:rPr>
              <a:t>，</a:t>
            </a:r>
            <a:r>
              <a:rPr lang="en-US" altLang="zh-CN" sz="3200">
                <a:ea typeface="宋体" panose="02010600030101010101" pitchFamily="2" charset="-122"/>
              </a:rPr>
              <a:t>2015</a:t>
            </a:r>
            <a:endParaRPr lang="zh-CN" altLang="en-US" sz="320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AA782A9C-B900-445C-A805-AA1D2E673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88318"/>
              </p:ext>
            </p:extLst>
          </p:nvPr>
        </p:nvGraphicFramePr>
        <p:xfrm>
          <a:off x="914400" y="1575593"/>
          <a:ext cx="10485097" cy="444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Worksheet" r:id="rId4" imgW="9189599" imgH="4366367" progId="Excel.Sheet.8">
                  <p:embed/>
                </p:oleObj>
              </mc:Choice>
              <mc:Fallback>
                <p:oleObj name="Worksheet" r:id="rId4" imgW="9189599" imgH="4366367" progId="Excel.Sheet.8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5BD004F5-6D63-488B-8E71-F5F8A6FA85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575593"/>
                        <a:ext cx="10485097" cy="4444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56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矩形 5"/>
          <p:cNvSpPr>
            <a:spLocks noChangeArrowheads="1"/>
          </p:cNvSpPr>
          <p:nvPr/>
        </p:nvSpPr>
        <p:spPr bwMode="auto">
          <a:xfrm>
            <a:off x="2699665" y="3549341"/>
            <a:ext cx="68480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350" b="1" dirty="0">
                <a:solidFill>
                  <a:srgbClr val="23387D"/>
                </a:solidFill>
              </a:rPr>
              <a:t>Urban</a:t>
            </a:r>
          </a:p>
          <a:p>
            <a:pPr algn="ctr" eaLnBrk="1" hangingPunct="1"/>
            <a:r>
              <a:rPr lang="en-US" altLang="zh-CN" sz="1350" b="1" dirty="0">
                <a:solidFill>
                  <a:srgbClr val="23387D"/>
                </a:solidFill>
              </a:rPr>
              <a:t>Area</a:t>
            </a:r>
            <a:endParaRPr lang="zh-CN" altLang="en-US" sz="1350" b="1" dirty="0">
              <a:solidFill>
                <a:srgbClr val="23387D"/>
              </a:solidFill>
            </a:endParaRPr>
          </a:p>
        </p:txBody>
      </p:sp>
      <p:sp>
        <p:nvSpPr>
          <p:cNvPr id="25605" name="矩形 6"/>
          <p:cNvSpPr>
            <a:spLocks noChangeArrowheads="1"/>
          </p:cNvSpPr>
          <p:nvPr/>
        </p:nvSpPr>
        <p:spPr bwMode="auto">
          <a:xfrm>
            <a:off x="8140522" y="3486728"/>
            <a:ext cx="62709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350" b="1" dirty="0">
                <a:solidFill>
                  <a:srgbClr val="23387D"/>
                </a:solidFill>
              </a:rPr>
              <a:t>Rural</a:t>
            </a:r>
          </a:p>
          <a:p>
            <a:pPr algn="ctr" eaLnBrk="1" hangingPunct="1"/>
            <a:r>
              <a:rPr lang="en-US" altLang="zh-CN" sz="1350" b="1" dirty="0">
                <a:solidFill>
                  <a:srgbClr val="23387D"/>
                </a:solidFill>
              </a:rPr>
              <a:t>Area</a:t>
            </a:r>
            <a:endParaRPr lang="zh-CN" altLang="en-US" sz="1350" b="1" dirty="0">
              <a:solidFill>
                <a:srgbClr val="23387D"/>
              </a:solidFill>
            </a:endParaRPr>
          </a:p>
        </p:txBody>
      </p:sp>
      <p:sp>
        <p:nvSpPr>
          <p:cNvPr id="25606" name="Freeform 3"/>
          <p:cNvSpPr/>
          <p:nvPr/>
        </p:nvSpPr>
        <p:spPr bwMode="auto">
          <a:xfrm>
            <a:off x="2993232" y="1181100"/>
            <a:ext cx="4763" cy="86916"/>
          </a:xfrm>
          <a:custGeom>
            <a:avLst/>
            <a:gdLst>
              <a:gd name="T0" fmla="*/ 3175 w 6350"/>
              <a:gd name="T1" fmla="*/ 0 h 127000"/>
              <a:gd name="T2" fmla="*/ 3175 w 6350"/>
              <a:gd name="T3" fmla="*/ 105748 h 127000"/>
              <a:gd name="T4" fmla="*/ 0 60000 65536"/>
              <a:gd name="T5" fmla="*/ 0 60000 65536"/>
              <a:gd name="T6" fmla="*/ 0 w 6350"/>
              <a:gd name="T7" fmla="*/ 0 h 127000"/>
              <a:gd name="T8" fmla="*/ 6350 w 6350"/>
              <a:gd name="T9" fmla="*/ 127000 h 127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50" h="127000">
                <a:moveTo>
                  <a:pt x="3175" y="0"/>
                </a:moveTo>
                <a:lnTo>
                  <a:pt x="3175" y="127000"/>
                </a:lnTo>
              </a:path>
            </a:pathLst>
          </a:custGeom>
          <a:noFill/>
          <a:ln w="0" cap="flat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594" tIns="31298" rIns="62594" bIns="31298" anchor="ctr"/>
          <a:lstStyle/>
          <a:p>
            <a:endParaRPr lang="zh-CN" altLang="en-US" sz="1350"/>
          </a:p>
        </p:txBody>
      </p:sp>
      <p:sp>
        <p:nvSpPr>
          <p:cNvPr id="13" name="标题占位符 1"/>
          <p:cNvSpPr txBox="1"/>
          <p:nvPr/>
        </p:nvSpPr>
        <p:spPr bwMode="auto">
          <a:xfrm>
            <a:off x="838200" y="429219"/>
            <a:ext cx="8675371" cy="529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fontAlgn="ctr" hangingPunct="1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 10 cancer incidence </a:t>
            </a:r>
            <a:r>
              <a:rPr lang="en-US" altLang="zh-CN" sz="3600" b="1" ker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China, 2015</a:t>
            </a:r>
            <a:endParaRPr lang="zh-CN" altLang="en-US" sz="3600" b="1" kern="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00000000-0008-0000-0B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344429"/>
              </p:ext>
            </p:extLst>
          </p:nvPr>
        </p:nvGraphicFramePr>
        <p:xfrm>
          <a:off x="457200" y="1748237"/>
          <a:ext cx="5875476" cy="467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00000000-0008-0000-0D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635464"/>
              </p:ext>
            </p:extLst>
          </p:nvPr>
        </p:nvGraphicFramePr>
        <p:xfrm>
          <a:off x="5562601" y="1754982"/>
          <a:ext cx="5669281" cy="467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占位符 1"/>
          <p:cNvSpPr txBox="1"/>
          <p:nvPr/>
        </p:nvSpPr>
        <p:spPr bwMode="auto">
          <a:xfrm>
            <a:off x="609600" y="381000"/>
            <a:ext cx="11353800" cy="6691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342900" fontAlgn="ctr">
              <a:defRPr/>
            </a:pPr>
            <a:r>
              <a:rPr lang="en-US" altLang="zh-CN" sz="32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Cancer incidence between China and the world </a:t>
            </a:r>
            <a:endParaRPr lang="zh-CN" altLang="en-US" sz="32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8586" y="6477000"/>
            <a:ext cx="2228850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ts val="1350"/>
              </a:lnSpc>
              <a:defRPr/>
            </a:pPr>
            <a:r>
              <a:rPr lang="zh-CN" altLang="en-US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 </a:t>
            </a:r>
            <a:r>
              <a:rPr lang="en-US" altLang="zh-CN" sz="1050" b="1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Globocan</a:t>
            </a:r>
            <a:r>
              <a:rPr lang="en-US" altLang="zh-CN" sz="105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5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sz="1050" b="1" kern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51BC33-DBEF-4C77-A34F-2CF49D90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542" y="1676401"/>
            <a:ext cx="4310008" cy="26669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ECD1727-E789-44BA-BCB5-EE44ECF60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50" y="1674092"/>
            <a:ext cx="4275568" cy="26693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EA4A1B3-2077-4250-A51A-5E0D8D1D0D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24" t="24644" b="1142"/>
          <a:stretch/>
        </p:blipFill>
        <p:spPr>
          <a:xfrm>
            <a:off x="1639774" y="4695366"/>
            <a:ext cx="5791200" cy="10971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C51F3C-D15C-4ED2-9139-309B0696C5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212"/>
          <a:stretch/>
        </p:blipFill>
        <p:spPr>
          <a:xfrm>
            <a:off x="7507174" y="4669805"/>
            <a:ext cx="2932226" cy="112193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A69B214-411C-4AA4-B901-029B2F079BA5}"/>
              </a:ext>
            </a:extLst>
          </p:cNvPr>
          <p:cNvSpPr/>
          <p:nvPr/>
        </p:nvSpPr>
        <p:spPr>
          <a:xfrm>
            <a:off x="5242519" y="4402233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China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7ABCE4-4023-4E07-B51C-123629BDC437}"/>
              </a:ext>
            </a:extLst>
          </p:cNvPr>
          <p:cNvSpPr/>
          <p:nvPr/>
        </p:nvSpPr>
        <p:spPr>
          <a:xfrm>
            <a:off x="8748821" y="4402233"/>
            <a:ext cx="756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World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16EE48F-7F16-458F-B72C-BA226DD365E9}"/>
              </a:ext>
            </a:extLst>
          </p:cNvPr>
          <p:cNvSpPr/>
          <p:nvPr/>
        </p:nvSpPr>
        <p:spPr>
          <a:xfrm>
            <a:off x="2438401" y="1304759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CC3300"/>
                </a:solidFill>
              </a:rPr>
              <a:t>China</a:t>
            </a:r>
            <a:endParaRPr lang="zh-CN" altLang="en-US" b="1" dirty="0">
              <a:solidFill>
                <a:srgbClr val="CC33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AA84244-8D08-40AC-9FF0-B00676F3BF08}"/>
              </a:ext>
            </a:extLst>
          </p:cNvPr>
          <p:cNvSpPr/>
          <p:nvPr/>
        </p:nvSpPr>
        <p:spPr>
          <a:xfrm>
            <a:off x="7107809" y="1308096"/>
            <a:ext cx="770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srgbClr val="CC3300"/>
                </a:solidFill>
              </a:rPr>
              <a:t>World</a:t>
            </a:r>
            <a:endParaRPr lang="zh-CN" altLang="en-US" b="1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74150"/>
      </p:ext>
    </p:extLst>
  </p:cSld>
  <p:clrMapOvr>
    <a:masterClrMapping/>
  </p:clrMapOvr>
</p:sld>
</file>

<file path=ppt/theme/theme1.xml><?xml version="1.0" encoding="utf-8"?>
<a:theme xmlns:a="http://schemas.openxmlformats.org/drawingml/2006/main" name="3_Network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1469</TotalTime>
  <Words>3014</Words>
  <Application>Microsoft Office PowerPoint</Application>
  <PresentationFormat>宽屏</PresentationFormat>
  <Paragraphs>1284</Paragraphs>
  <Slides>32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Times New Roman Uni</vt:lpstr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Wingdings 2</vt:lpstr>
      <vt:lpstr>3_Network</vt:lpstr>
      <vt:lpstr>Worksheet</vt:lpstr>
      <vt:lpstr>PowerPoint 演示文稿</vt:lpstr>
      <vt:lpstr>PowerPoint 演示文稿</vt:lpstr>
      <vt:lpstr>Purpose</vt:lpstr>
      <vt:lpstr>PBCR in China </vt:lpstr>
      <vt:lpstr>Cancer Incidence in China，2015</vt:lpstr>
      <vt:lpstr>Top 10 cancer incidence in China，2015</vt:lpstr>
      <vt:lpstr>Cancer Incidence in urban and rural areas of  China，2015</vt:lpstr>
      <vt:lpstr>PowerPoint 演示文稿</vt:lpstr>
      <vt:lpstr>PowerPoint 演示文稿</vt:lpstr>
      <vt:lpstr>Cancer Mortality in China , 2015</vt:lpstr>
      <vt:lpstr>Top 10 Cancer mortality in China, 2015</vt:lpstr>
      <vt:lpstr>Cancer mortality in urban and rural areas</vt:lpstr>
      <vt:lpstr>PowerPoint 演示文稿</vt:lpstr>
      <vt:lpstr>PowerPoint 演示文稿</vt:lpstr>
      <vt:lpstr>Lifetime risk of developing cancer</vt:lpstr>
      <vt:lpstr>BASED ON GLOBOCAN2018</vt:lpstr>
      <vt:lpstr>PowerPoint 演示文稿</vt:lpstr>
      <vt:lpstr>PowerPoint 演示文稿</vt:lpstr>
      <vt:lpstr>Trend for cancer mortality</vt:lpstr>
      <vt:lpstr>PowerPoint 演示文稿</vt:lpstr>
      <vt:lpstr>Trend for cancer mortality</vt:lpstr>
      <vt:lpstr>Trends for cancer Incidence in China</vt:lpstr>
      <vt:lpstr>Trends in Incidence for Selected Cancers：Male</vt:lpstr>
      <vt:lpstr>Trends in Incidence for Selected Cancers:Female</vt:lpstr>
      <vt:lpstr>PowerPoint 演示文稿</vt:lpstr>
      <vt:lpstr>Trends in Mortality Rates for Selected Cancers：Male</vt:lpstr>
      <vt:lpstr>Trends in Mortality Rates for Selected Cancers：Female</vt:lpstr>
      <vt:lpstr>PowerPoint 演示文稿</vt:lpstr>
      <vt:lpstr>PowerPoint 演示文稿</vt:lpstr>
      <vt:lpstr>Compare with SEER data（5-year survival）</vt:lpstr>
      <vt:lpstr>Summary</vt:lpstr>
      <vt:lpstr>Thanks for your attention !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iGoogle Gadgets @ Your Library</dc:title>
  <dc:creator>Tom</dc:creator>
  <cp:lastModifiedBy>Rongshou ZHENG</cp:lastModifiedBy>
  <cp:revision>1408</cp:revision>
  <cp:lastPrinted>2018-05-25T01:41:50Z</cp:lastPrinted>
  <dcterms:created xsi:type="dcterms:W3CDTF">2007-08-31T15:38:00Z</dcterms:created>
  <dcterms:modified xsi:type="dcterms:W3CDTF">2019-06-13T05:25:03Z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