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8"/>
  </p:notesMasterIdLst>
  <p:handoutMasterIdLst>
    <p:handoutMasterId r:id="rId29"/>
  </p:handoutMasterIdLst>
  <p:sldIdLst>
    <p:sldId id="257" r:id="rId3"/>
    <p:sldId id="909" r:id="rId4"/>
    <p:sldId id="904" r:id="rId5"/>
    <p:sldId id="896" r:id="rId6"/>
    <p:sldId id="897" r:id="rId7"/>
    <p:sldId id="261" r:id="rId8"/>
    <p:sldId id="258" r:id="rId9"/>
    <p:sldId id="905" r:id="rId10"/>
    <p:sldId id="907" r:id="rId11"/>
    <p:sldId id="908" r:id="rId12"/>
    <p:sldId id="910" r:id="rId13"/>
    <p:sldId id="912" r:id="rId14"/>
    <p:sldId id="911" r:id="rId15"/>
    <p:sldId id="915" r:id="rId16"/>
    <p:sldId id="919" r:id="rId17"/>
    <p:sldId id="918" r:id="rId18"/>
    <p:sldId id="917" r:id="rId19"/>
    <p:sldId id="920" r:id="rId20"/>
    <p:sldId id="921" r:id="rId21"/>
    <p:sldId id="922" r:id="rId22"/>
    <p:sldId id="923" r:id="rId23"/>
    <p:sldId id="924" r:id="rId24"/>
    <p:sldId id="925" r:id="rId25"/>
    <p:sldId id="926"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031"/>
    <a:srgbClr val="F47422"/>
    <a:srgbClr val="779F8A"/>
    <a:srgbClr val="F1B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9"/>
    <p:restoredTop sz="75888"/>
  </p:normalViewPr>
  <p:slideViewPr>
    <p:cSldViewPr snapToGrid="0" snapToObjects="1">
      <p:cViewPr varScale="1">
        <p:scale>
          <a:sx n="83" d="100"/>
          <a:sy n="83" d="100"/>
        </p:scale>
        <p:origin x="1848" y="1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074C53-4DEE-6046-A201-99F0B7A3A5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E9F0C4-2CF4-C44A-AD32-D54244925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1E276-C6D6-1347-AE40-DAC42B2B8FAC}" type="datetimeFigureOut">
              <a:rPr lang="en-US" smtClean="0"/>
              <a:t>6/13/19</a:t>
            </a:fld>
            <a:endParaRPr lang="en-US"/>
          </a:p>
        </p:txBody>
      </p:sp>
      <p:sp>
        <p:nvSpPr>
          <p:cNvPr id="4" name="Footer Placeholder 3">
            <a:extLst>
              <a:ext uri="{FF2B5EF4-FFF2-40B4-BE49-F238E27FC236}">
                <a16:creationId xmlns:a16="http://schemas.microsoft.com/office/drawing/2014/main" id="{0950DF7B-C961-4B4D-9408-2A359A915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3E89F0-FA5C-D945-A4CB-62D87FCCEC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1F821E-86F8-5640-B0DA-A193E7131499}" type="slidenum">
              <a:rPr lang="en-US" smtClean="0"/>
              <a:t>‹#›</a:t>
            </a:fld>
            <a:endParaRPr lang="en-US"/>
          </a:p>
        </p:txBody>
      </p:sp>
    </p:spTree>
    <p:extLst>
      <p:ext uri="{BB962C8B-B14F-4D97-AF65-F5344CB8AC3E}">
        <p14:creationId xmlns:p14="http://schemas.microsoft.com/office/powerpoint/2010/main" val="128282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F638E-5034-454A-BB5D-7C8BBFFE0B10}" type="datetimeFigureOut">
              <a:rPr lang="en-US" smtClean="0"/>
              <a:t>6/13/19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D40B-D1B9-1B42-BC08-86B2F5538262}" type="slidenum">
              <a:rPr lang="en-US" smtClean="0"/>
              <a:t>‹#›</a:t>
            </a:fld>
            <a:endParaRPr lang="en-US"/>
          </a:p>
        </p:txBody>
      </p:sp>
    </p:spTree>
    <p:extLst>
      <p:ext uri="{BB962C8B-B14F-4D97-AF65-F5344CB8AC3E}">
        <p14:creationId xmlns:p14="http://schemas.microsoft.com/office/powerpoint/2010/main" val="31855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2</a:t>
            </a:fld>
            <a:endParaRPr lang="en-US"/>
          </a:p>
        </p:txBody>
      </p:sp>
    </p:spTree>
    <p:extLst>
      <p:ext uri="{BB962C8B-B14F-4D97-AF65-F5344CB8AC3E}">
        <p14:creationId xmlns:p14="http://schemas.microsoft.com/office/powerpoint/2010/main" val="188107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Restricting to records with work history may lead to bias so we took the female approach. </a:t>
            </a:r>
          </a:p>
        </p:txBody>
      </p:sp>
      <p:sp>
        <p:nvSpPr>
          <p:cNvPr id="4" name="Slide Number Placeholder 3"/>
          <p:cNvSpPr>
            <a:spLocks noGrp="1"/>
          </p:cNvSpPr>
          <p:nvPr>
            <p:ph type="sldNum" sz="quarter" idx="5"/>
          </p:nvPr>
        </p:nvSpPr>
        <p:spPr/>
        <p:txBody>
          <a:bodyPr/>
          <a:lstStyle/>
          <a:p>
            <a:fld id="{B81FD40B-D1B9-1B42-BC08-86B2F5538262}" type="slidenum">
              <a:rPr lang="en-US" smtClean="0"/>
              <a:t>11</a:t>
            </a:fld>
            <a:endParaRPr lang="en-US"/>
          </a:p>
        </p:txBody>
      </p:sp>
    </p:spTree>
    <p:extLst>
      <p:ext uri="{BB962C8B-B14F-4D97-AF65-F5344CB8AC3E}">
        <p14:creationId xmlns:p14="http://schemas.microsoft.com/office/powerpoint/2010/main" val="207592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12</a:t>
            </a:fld>
            <a:endParaRPr lang="en-US"/>
          </a:p>
        </p:txBody>
      </p:sp>
    </p:spTree>
    <p:extLst>
      <p:ext uri="{BB962C8B-B14F-4D97-AF65-F5344CB8AC3E}">
        <p14:creationId xmlns:p14="http://schemas.microsoft.com/office/powerpoint/2010/main" val="320915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13</a:t>
            </a:fld>
            <a:endParaRPr lang="en-US"/>
          </a:p>
        </p:txBody>
      </p:sp>
    </p:spTree>
    <p:extLst>
      <p:ext uri="{BB962C8B-B14F-4D97-AF65-F5344CB8AC3E}">
        <p14:creationId xmlns:p14="http://schemas.microsoft.com/office/powerpoint/2010/main" val="297446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14</a:t>
            </a:fld>
            <a:endParaRPr lang="en-US"/>
          </a:p>
        </p:txBody>
      </p:sp>
    </p:spTree>
    <p:extLst>
      <p:ext uri="{BB962C8B-B14F-4D97-AF65-F5344CB8AC3E}">
        <p14:creationId xmlns:p14="http://schemas.microsoft.com/office/powerpoint/2010/main" val="72327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15</a:t>
            </a:fld>
            <a:endParaRPr lang="en-US"/>
          </a:p>
        </p:txBody>
      </p:sp>
    </p:spTree>
    <p:extLst>
      <p:ext uri="{BB962C8B-B14F-4D97-AF65-F5344CB8AC3E}">
        <p14:creationId xmlns:p14="http://schemas.microsoft.com/office/powerpoint/2010/main" val="169013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16</a:t>
            </a:fld>
            <a:endParaRPr lang="en-US"/>
          </a:p>
        </p:txBody>
      </p:sp>
    </p:spTree>
    <p:extLst>
      <p:ext uri="{BB962C8B-B14F-4D97-AF65-F5344CB8AC3E}">
        <p14:creationId xmlns:p14="http://schemas.microsoft.com/office/powerpoint/2010/main" val="8355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17</a:t>
            </a:fld>
            <a:endParaRPr lang="en-US"/>
          </a:p>
        </p:txBody>
      </p:sp>
    </p:spTree>
    <p:extLst>
      <p:ext uri="{BB962C8B-B14F-4D97-AF65-F5344CB8AC3E}">
        <p14:creationId xmlns:p14="http://schemas.microsoft.com/office/powerpoint/2010/main" val="3095612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18</a:t>
            </a:fld>
            <a:endParaRPr lang="en-US"/>
          </a:p>
        </p:txBody>
      </p:sp>
    </p:spTree>
    <p:extLst>
      <p:ext uri="{BB962C8B-B14F-4D97-AF65-F5344CB8AC3E}">
        <p14:creationId xmlns:p14="http://schemas.microsoft.com/office/powerpoint/2010/main" val="25546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19</a:t>
            </a:fld>
            <a:endParaRPr lang="en-US"/>
          </a:p>
        </p:txBody>
      </p:sp>
    </p:spTree>
    <p:extLst>
      <p:ext uri="{BB962C8B-B14F-4D97-AF65-F5344CB8AC3E}">
        <p14:creationId xmlns:p14="http://schemas.microsoft.com/office/powerpoint/2010/main" val="290108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20</a:t>
            </a:fld>
            <a:endParaRPr lang="en-US"/>
          </a:p>
        </p:txBody>
      </p:sp>
    </p:spTree>
    <p:extLst>
      <p:ext uri="{BB962C8B-B14F-4D97-AF65-F5344CB8AC3E}">
        <p14:creationId xmlns:p14="http://schemas.microsoft.com/office/powerpoint/2010/main" val="366690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3</a:t>
            </a:fld>
            <a:endParaRPr lang="en-US"/>
          </a:p>
        </p:txBody>
      </p:sp>
    </p:spTree>
    <p:extLst>
      <p:ext uri="{BB962C8B-B14F-4D97-AF65-F5344CB8AC3E}">
        <p14:creationId xmlns:p14="http://schemas.microsoft.com/office/powerpoint/2010/main" val="178451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21</a:t>
            </a:fld>
            <a:endParaRPr lang="en-US"/>
          </a:p>
        </p:txBody>
      </p:sp>
    </p:spTree>
    <p:extLst>
      <p:ext uri="{BB962C8B-B14F-4D97-AF65-F5344CB8AC3E}">
        <p14:creationId xmlns:p14="http://schemas.microsoft.com/office/powerpoint/2010/main" val="129922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22</a:t>
            </a:fld>
            <a:endParaRPr lang="en-US"/>
          </a:p>
        </p:txBody>
      </p:sp>
    </p:spTree>
    <p:extLst>
      <p:ext uri="{BB962C8B-B14F-4D97-AF65-F5344CB8AC3E}">
        <p14:creationId xmlns:p14="http://schemas.microsoft.com/office/powerpoint/2010/main" val="183485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23</a:t>
            </a:fld>
            <a:endParaRPr lang="en-US"/>
          </a:p>
        </p:txBody>
      </p:sp>
    </p:spTree>
    <p:extLst>
      <p:ext uri="{BB962C8B-B14F-4D97-AF65-F5344CB8AC3E}">
        <p14:creationId xmlns:p14="http://schemas.microsoft.com/office/powerpoint/2010/main" val="96466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24</a:t>
            </a:fld>
            <a:endParaRPr lang="en-US"/>
          </a:p>
        </p:txBody>
      </p:sp>
    </p:spTree>
    <p:extLst>
      <p:ext uri="{BB962C8B-B14F-4D97-AF65-F5344CB8AC3E}">
        <p14:creationId xmlns:p14="http://schemas.microsoft.com/office/powerpoint/2010/main" val="408080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analysis of 32 studies; undertook a meta-analysis and a synthesis of  results across study types to identify probable (4)  and possible candidate cancers (7). </a:t>
            </a:r>
          </a:p>
        </p:txBody>
      </p:sp>
      <p:sp>
        <p:nvSpPr>
          <p:cNvPr id="4" name="Slide Number Placeholder 3"/>
          <p:cNvSpPr>
            <a:spLocks noGrp="1"/>
          </p:cNvSpPr>
          <p:nvPr>
            <p:ph type="sldNum" sz="quarter" idx="5"/>
          </p:nvPr>
        </p:nvSpPr>
        <p:spPr/>
        <p:txBody>
          <a:bodyPr/>
          <a:lstStyle/>
          <a:p>
            <a:fld id="{B81FD40B-D1B9-1B42-BC08-86B2F5538262}" type="slidenum">
              <a:rPr lang="en-US" smtClean="0"/>
              <a:t>4</a:t>
            </a:fld>
            <a:endParaRPr lang="en-US"/>
          </a:p>
        </p:txBody>
      </p:sp>
    </p:spTree>
    <p:extLst>
      <p:ext uri="{BB962C8B-B14F-4D97-AF65-F5344CB8AC3E}">
        <p14:creationId xmlns:p14="http://schemas.microsoft.com/office/powerpoint/2010/main" val="280673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analysis of 32 studies; undertook a meta-analysis and a synthesis of  results across study types to identify probable (4)  and possible candidate cancers (7). </a:t>
            </a:r>
          </a:p>
        </p:txBody>
      </p:sp>
      <p:sp>
        <p:nvSpPr>
          <p:cNvPr id="4" name="Slide Number Placeholder 3"/>
          <p:cNvSpPr>
            <a:spLocks noGrp="1"/>
          </p:cNvSpPr>
          <p:nvPr>
            <p:ph type="sldNum" sz="quarter" idx="5"/>
          </p:nvPr>
        </p:nvSpPr>
        <p:spPr/>
        <p:txBody>
          <a:bodyPr/>
          <a:lstStyle/>
          <a:p>
            <a:fld id="{B81FD40B-D1B9-1B42-BC08-86B2F5538262}" type="slidenum">
              <a:rPr lang="en-US" smtClean="0"/>
              <a:t>5</a:t>
            </a:fld>
            <a:endParaRPr lang="en-US"/>
          </a:p>
        </p:txBody>
      </p:sp>
    </p:spTree>
    <p:extLst>
      <p:ext uri="{BB962C8B-B14F-4D97-AF65-F5344CB8AC3E}">
        <p14:creationId xmlns:p14="http://schemas.microsoft.com/office/powerpoint/2010/main" val="420191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Jalilian</a:t>
            </a:r>
            <a:r>
              <a:rPr lang="en-US" sz="1200" kern="1200" dirty="0">
                <a:solidFill>
                  <a:schemeClr val="tx1"/>
                </a:solidFill>
                <a:effectLst/>
                <a:latin typeface="+mn-lt"/>
                <a:ea typeface="+mn-ea"/>
                <a:cs typeface="+mn-cs"/>
              </a:rPr>
              <a:t> incidence data pulled from 29 studies representing over 30,000 mostly male firefighters;  for mortality 26 studies with a maximum of 30,057 firefighters</a:t>
            </a:r>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6</a:t>
            </a:fld>
            <a:endParaRPr lang="en-US"/>
          </a:p>
        </p:txBody>
      </p:sp>
    </p:spTree>
    <p:extLst>
      <p:ext uri="{BB962C8B-B14F-4D97-AF65-F5344CB8AC3E}">
        <p14:creationId xmlns:p14="http://schemas.microsoft.com/office/powerpoint/2010/main" val="392263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Created a randomly selected cohort of Norwegian workers hired between 1981 and 2003 (n =366,114) </a:t>
            </a:r>
          </a:p>
          <a:p>
            <a:endParaRPr lang="en-US" sz="1200" dirty="0"/>
          </a:p>
          <a:p>
            <a:pPr marL="457200" indent="-457200">
              <a:buFont typeface="Arial" panose="020B0604020202020204" pitchFamily="34" charset="0"/>
              <a:buChar char="•"/>
            </a:pPr>
            <a:r>
              <a:rPr lang="en-US" sz="1200" dirty="0"/>
              <a:t>The cohort was linked to the Cancer Registry of Norway, including all new cancer cases (n = 11,271) reported up to 2003.</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Calculated standardized incidence ratios for this worker cohort using the entire Norwegian population as the comparison</a:t>
            </a:r>
          </a:p>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7</a:t>
            </a:fld>
            <a:endParaRPr lang="en-US"/>
          </a:p>
        </p:txBody>
      </p:sp>
    </p:spTree>
    <p:extLst>
      <p:ext uri="{BB962C8B-B14F-4D97-AF65-F5344CB8AC3E}">
        <p14:creationId xmlns:p14="http://schemas.microsoft.com/office/powerpoint/2010/main" val="414214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were registry-based case–control studies  in with o</a:t>
            </a:r>
            <a:r>
              <a:rPr lang="en-US" dirty="0"/>
              <a:t>ther cancer cases are selected as controls. Selection of control cancers can be based on those for which you do not anticipate common risk factor exposures or you can treat all other other cancers other that the cancer of interest as controls.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definition </a:t>
            </a:r>
            <a:r>
              <a:rPr lang="en-US" sz="1200" kern="1200" dirty="0">
                <a:solidFill>
                  <a:schemeClr val="tx1"/>
                </a:solidFill>
                <a:effectLst/>
                <a:latin typeface="+mn-lt"/>
                <a:ea typeface="+mn-ea"/>
                <a:cs typeface="+mn-cs"/>
              </a:rPr>
              <a:t>registry-based case–control studies must restrict their analyses to records with information on work history.  This is needed to identify your exposure variable: firefighters vs. all other employed or previously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potential advantage to this approach is that it may help to partially mitigate the healthy worker effect since you are comparing firefighters to those who are either currently employed or was previously in the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 attempt was to select neutral cancers identified in the </a:t>
            </a:r>
            <a:r>
              <a:rPr lang="en-US" sz="1200" kern="1200" dirty="0" err="1">
                <a:solidFill>
                  <a:schemeClr val="tx1"/>
                </a:solidFill>
                <a:effectLst/>
                <a:latin typeface="+mn-lt"/>
                <a:ea typeface="+mn-ea"/>
                <a:cs typeface="+mn-cs"/>
              </a:rPr>
              <a:t>Jallian</a:t>
            </a:r>
            <a:r>
              <a:rPr lang="en-US" sz="1200" kern="1200" dirty="0">
                <a:solidFill>
                  <a:schemeClr val="tx1"/>
                </a:solidFill>
                <a:effectLst/>
                <a:latin typeface="+mn-lt"/>
                <a:ea typeface="+mn-ea"/>
                <a:cs typeface="+mn-cs"/>
              </a:rPr>
              <a:t> meta-analysis for the male analysis: pharynx, stomach, liver, and pancreas </a:t>
            </a:r>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8</a:t>
            </a:fld>
            <a:endParaRPr lang="en-US"/>
          </a:p>
        </p:txBody>
      </p:sp>
    </p:spTree>
    <p:extLst>
      <p:ext uri="{BB962C8B-B14F-4D97-AF65-F5344CB8AC3E}">
        <p14:creationId xmlns:p14="http://schemas.microsoft.com/office/powerpoint/2010/main" val="314886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9</a:t>
            </a:fld>
            <a:endParaRPr lang="en-US"/>
          </a:p>
        </p:txBody>
      </p:sp>
    </p:spTree>
    <p:extLst>
      <p:ext uri="{BB962C8B-B14F-4D97-AF65-F5344CB8AC3E}">
        <p14:creationId xmlns:p14="http://schemas.microsoft.com/office/powerpoint/2010/main" val="215551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FD40B-D1B9-1B42-BC08-86B2F5538262}" type="slidenum">
              <a:rPr lang="en-US" smtClean="0"/>
              <a:t>10</a:t>
            </a:fld>
            <a:endParaRPr lang="en-US"/>
          </a:p>
        </p:txBody>
      </p:sp>
    </p:spTree>
    <p:extLst>
      <p:ext uri="{BB962C8B-B14F-4D97-AF65-F5344CB8AC3E}">
        <p14:creationId xmlns:p14="http://schemas.microsoft.com/office/powerpoint/2010/main" val="3800522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23BCB9-7F86-604D-8D98-976DBAB1326C}"/>
              </a:ext>
            </a:extLst>
          </p:cNvPr>
          <p:cNvSpPr>
            <a:spLocks noGrp="1"/>
          </p:cNvSpPr>
          <p:nvPr>
            <p:ph type="ctrTitle"/>
          </p:nvPr>
        </p:nvSpPr>
        <p:spPr>
          <a:xfrm>
            <a:off x="1618736" y="1805353"/>
            <a:ext cx="8967204" cy="1441939"/>
          </a:xfrm>
          <a:prstGeom prst="rect">
            <a:avLst/>
          </a:prstGeom>
          <a:noFill/>
          <a:ln>
            <a:noFill/>
          </a:ln>
        </p:spPr>
        <p:txBody>
          <a:bodyPr anchor="b">
            <a:noAutofit/>
          </a:bodyPr>
          <a:lstStyle>
            <a:lvl1pPr algn="ctr">
              <a:defRPr sz="4800" b="1" i="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062178E5-B4FB-F549-A329-52931A13B7BB}"/>
              </a:ext>
            </a:extLst>
          </p:cNvPr>
          <p:cNvSpPr>
            <a:spLocks noGrp="1"/>
          </p:cNvSpPr>
          <p:nvPr>
            <p:ph type="subTitle" idx="1" hasCustomPrompt="1"/>
          </p:nvPr>
        </p:nvSpPr>
        <p:spPr>
          <a:xfrm>
            <a:off x="1618737" y="3420858"/>
            <a:ext cx="8967204" cy="881511"/>
          </a:xfrm>
          <a:prstGeom prst="rect">
            <a:avLst/>
          </a:prstGeom>
        </p:spPr>
        <p:txBody>
          <a:bodyPr/>
          <a:lstStyle>
            <a:lvl1pPr marL="0" indent="0" algn="ctr">
              <a:buNone/>
              <a:defRPr sz="2800">
                <a:solidFill>
                  <a:srgbClr val="F4742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Box 4">
            <a:extLst>
              <a:ext uri="{FF2B5EF4-FFF2-40B4-BE49-F238E27FC236}">
                <a16:creationId xmlns:a16="http://schemas.microsoft.com/office/drawing/2014/main" id="{A223FFE0-DF3E-9B44-9838-59B83AACBB0E}"/>
              </a:ext>
            </a:extLst>
          </p:cNvPr>
          <p:cNvSpPr txBox="1"/>
          <p:nvPr userDrawn="1"/>
        </p:nvSpPr>
        <p:spPr>
          <a:xfrm>
            <a:off x="660399" y="6366932"/>
            <a:ext cx="4157134"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015031"/>
                </a:solidFill>
                <a:latin typeface="Arial" panose="020B0604020202020204" pitchFamily="34" charset="0"/>
                <a:cs typeface="Arial" panose="020B0604020202020204" pitchFamily="34" charset="0"/>
              </a:rPr>
              <a:t>State of the Science National Firefighter Cancer Symposium</a:t>
            </a:r>
          </a:p>
        </p:txBody>
      </p:sp>
    </p:spTree>
    <p:extLst>
      <p:ext uri="{BB962C8B-B14F-4D97-AF65-F5344CB8AC3E}">
        <p14:creationId xmlns:p14="http://schemas.microsoft.com/office/powerpoint/2010/main" val="128561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02" name="Rectangle 22"/>
          <p:cNvSpPr>
            <a:spLocks noGrp="1" noChangeArrowheads="1"/>
          </p:cNvSpPr>
          <p:nvPr>
            <p:ph type="ctrTitle" sz="quarter"/>
          </p:nvPr>
        </p:nvSpPr>
        <p:spPr>
          <a:xfrm>
            <a:off x="3223879" y="5359443"/>
            <a:ext cx="8376068" cy="696685"/>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3733"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3" name="Text Placeholder 2"/>
          <p:cNvSpPr>
            <a:spLocks noGrp="1"/>
          </p:cNvSpPr>
          <p:nvPr>
            <p:ph type="body" sz="quarter" idx="10"/>
          </p:nvPr>
        </p:nvSpPr>
        <p:spPr>
          <a:xfrm>
            <a:off x="3227116" y="6041619"/>
            <a:ext cx="8398827" cy="636071"/>
          </a:xfrm>
        </p:spPr>
        <p:txBody>
          <a:bodyPr/>
          <a:lstStyle>
            <a:lvl1pPr marL="0" indent="0" algn="l">
              <a:spcBef>
                <a:spcPts val="0"/>
              </a:spcBef>
              <a:buNone/>
              <a:defRPr sz="2400">
                <a:solidFill>
                  <a:schemeClr val="bg1"/>
                </a:solidFill>
              </a:defRPr>
            </a:lvl1pPr>
          </a:lstStyle>
          <a:p>
            <a:pPr lvl="0"/>
            <a:r>
              <a:rPr lang="en-US" dirty="0"/>
              <a:t>Click to edit Master</a:t>
            </a:r>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782" y="1534101"/>
            <a:ext cx="4660571" cy="972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0381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hoto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6326" y="1424108"/>
            <a:ext cx="5177332" cy="4154517"/>
          </a:xfrm>
        </p:spPr>
        <p:txBody>
          <a:bodyPr/>
          <a:lstStyle>
            <a:lvl1pPr>
              <a:spcBef>
                <a:spcPts val="1600"/>
              </a:spcBef>
              <a:defRPr sz="2400">
                <a:solidFill>
                  <a:schemeClr val="tx1"/>
                </a:solidFill>
              </a:defRPr>
            </a:lvl1pPr>
            <a:lvl2pPr>
              <a:defRPr sz="2201">
                <a:solidFill>
                  <a:schemeClr val="tx1"/>
                </a:solidFill>
              </a:defRPr>
            </a:lvl2pPr>
            <a:lvl3pPr>
              <a:defRPr sz="2000">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666326" y="438152"/>
            <a:ext cx="5177332" cy="833608"/>
          </a:xfrm>
        </p:spPr>
        <p:txBody>
          <a:bodyPr anchor="ctr" anchorCtr="0"/>
          <a:lstStyle>
            <a:lvl1pPr>
              <a:lnSpc>
                <a:spcPct val="85000"/>
              </a:lnSpc>
              <a:defRPr sz="3467">
                <a:solidFill>
                  <a:schemeClr val="tx2"/>
                </a:solidFill>
              </a:defRPr>
            </a:lvl1pPr>
          </a:lstStyle>
          <a:p>
            <a:r>
              <a:rPr lang="en-US" dirty="0"/>
              <a:t>Click to edit Master title style</a:t>
            </a:r>
          </a:p>
        </p:txBody>
      </p:sp>
      <p:sp>
        <p:nvSpPr>
          <p:cNvPr id="8"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sp>
        <p:nvSpPr>
          <p:cNvPr id="6" name="Picture Placeholder 5"/>
          <p:cNvSpPr>
            <a:spLocks noGrp="1"/>
          </p:cNvSpPr>
          <p:nvPr>
            <p:ph type="pic" sz="quarter" idx="10" hasCustomPrompt="1"/>
          </p:nvPr>
        </p:nvSpPr>
        <p:spPr>
          <a:xfrm>
            <a:off x="0" y="0"/>
            <a:ext cx="6378222" cy="6597651"/>
          </a:xfrm>
          <a:solidFill>
            <a:schemeClr val="bg2">
              <a:lumMod val="95000"/>
            </a:schemeClr>
          </a:solidFill>
        </p:spPr>
        <p:txBody>
          <a:bodyPr anchor="ctr" anchorCtr="0"/>
          <a:lstStyle>
            <a:lvl1pPr marL="0" indent="0" algn="ctr">
              <a:buNone/>
              <a:defRPr sz="2133"/>
            </a:lvl1pPr>
          </a:lstStyle>
          <a:p>
            <a:r>
              <a:rPr lang="en-US" dirty="0"/>
              <a:t>click icon to insert image</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775" y="6058359"/>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0065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Screen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287" y="3884276"/>
            <a:ext cx="10199276" cy="1899667"/>
          </a:xfrm>
        </p:spPr>
        <p:txBody>
          <a:bodyPr/>
          <a:lstStyle>
            <a:lvl1pPr>
              <a:defRPr sz="2400">
                <a:solidFill>
                  <a:schemeClr val="tx1"/>
                </a:solidFill>
              </a:defRPr>
            </a:lvl1pPr>
            <a:lvl2pPr>
              <a:defRPr sz="2201">
                <a:solidFill>
                  <a:schemeClr val="tx1"/>
                </a:solidFill>
              </a:defRPr>
            </a:lvl2pPr>
            <a:lvl3pPr>
              <a:defRPr sz="2000">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870287" y="3246665"/>
            <a:ext cx="10199276" cy="635907"/>
          </a:xfrm>
        </p:spPr>
        <p:txBody>
          <a:bodyPr anchor="t" anchorCtr="0"/>
          <a:lstStyle>
            <a:lvl1pPr>
              <a:lnSpc>
                <a:spcPct val="85000"/>
              </a:lnSpc>
              <a:defRPr sz="3200">
                <a:solidFill>
                  <a:schemeClr val="tx2"/>
                </a:solidFill>
              </a:defRPr>
            </a:lvl1pPr>
          </a:lstStyle>
          <a:p>
            <a:r>
              <a:rPr lang="en-US" dirty="0"/>
              <a:t>Click to edit Master title style</a:t>
            </a:r>
          </a:p>
        </p:txBody>
      </p:sp>
      <p:sp>
        <p:nvSpPr>
          <p:cNvPr id="8"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sp>
        <p:nvSpPr>
          <p:cNvPr id="6" name="Picture Placeholder 5"/>
          <p:cNvSpPr>
            <a:spLocks noGrp="1"/>
          </p:cNvSpPr>
          <p:nvPr>
            <p:ph type="pic" sz="quarter" idx="10" hasCustomPrompt="1"/>
          </p:nvPr>
        </p:nvSpPr>
        <p:spPr>
          <a:xfrm>
            <a:off x="0" y="0"/>
            <a:ext cx="12192000" cy="3084285"/>
          </a:xfrm>
          <a:solidFill>
            <a:schemeClr val="bg2">
              <a:lumMod val="95000"/>
            </a:schemeClr>
          </a:solidFill>
        </p:spPr>
        <p:txBody>
          <a:bodyPr anchor="ctr" anchorCtr="0"/>
          <a:lstStyle>
            <a:lvl1pPr marL="0" indent="0" algn="ctr">
              <a:buNone/>
              <a:defRPr sz="2133"/>
            </a:lvl1pPr>
          </a:lstStyle>
          <a:p>
            <a:r>
              <a:rPr lang="en-US" dirty="0"/>
              <a:t>click icon to insert image</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775" y="6058359"/>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449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 divider 1">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5284802" y="1190560"/>
            <a:ext cx="5299028" cy="1713907"/>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sz="4000"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7" name="Text Placeholder 6"/>
          <p:cNvSpPr>
            <a:spLocks noGrp="1"/>
          </p:cNvSpPr>
          <p:nvPr>
            <p:ph type="body" sz="quarter" idx="11"/>
          </p:nvPr>
        </p:nvSpPr>
        <p:spPr>
          <a:xfrm>
            <a:off x="5284060" y="3069277"/>
            <a:ext cx="5300133" cy="1285760"/>
          </a:xfr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ct val="75000"/>
              </a:lnSpc>
              <a:buNone/>
              <a:defRPr lang="en-US" sz="3200" b="1" kern="1200" smtClean="0">
                <a:solidFill>
                  <a:schemeClr val="bg1"/>
                </a:solidFill>
                <a:latin typeface="+mj-lt"/>
                <a:ea typeface="+mj-ea"/>
                <a:cs typeface="+mj-cs"/>
              </a:defRPr>
            </a:lvl1pPr>
            <a:lvl2pPr>
              <a:defRPr lang="en-US" sz="3200" kern="1200" smtClean="0">
                <a:solidFill>
                  <a:schemeClr val="tx1"/>
                </a:solidFill>
                <a:latin typeface="Arial" charset="0"/>
                <a:ea typeface="+mn-ea"/>
                <a:cs typeface="+mn-cs"/>
              </a:defRPr>
            </a:lvl2pPr>
            <a:lvl3pPr>
              <a:defRPr lang="en-US" sz="3200" kern="1200" smtClean="0">
                <a:solidFill>
                  <a:schemeClr val="tx1"/>
                </a:solidFill>
                <a:latin typeface="Arial" charset="0"/>
                <a:ea typeface="+mn-ea"/>
                <a:cs typeface="+mn-cs"/>
              </a:defRPr>
            </a:lvl3pPr>
            <a:lvl4pPr>
              <a:defRPr lang="en-US" sz="3200" kern="1200" smtClean="0">
                <a:solidFill>
                  <a:schemeClr val="tx1"/>
                </a:solidFill>
                <a:latin typeface="Arial" charset="0"/>
                <a:ea typeface="+mn-ea"/>
                <a:cs typeface="+mn-cs"/>
              </a:defRPr>
            </a:lvl4pPr>
            <a:lvl5pPr>
              <a:defRPr lang="en-US" sz="3200" kern="1200">
                <a:solidFill>
                  <a:schemeClr val="tx1"/>
                </a:solidFill>
                <a:latin typeface="Arial" charset="0"/>
                <a:ea typeface="+mn-ea"/>
                <a:cs typeface="+mn-cs"/>
              </a:defRPr>
            </a:lvl5pPr>
          </a:lstStyle>
          <a:p>
            <a:pPr lvl="0">
              <a:spcBef>
                <a:spcPct val="0"/>
              </a:spcBef>
            </a:pPr>
            <a:r>
              <a:rPr lang="en-US" dirty="0"/>
              <a:t>Click to edit Master text styles</a:t>
            </a:r>
          </a:p>
        </p:txBody>
      </p:sp>
      <p:sp>
        <p:nvSpPr>
          <p:cNvPr id="6"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cxnSp>
        <p:nvCxnSpPr>
          <p:cNvPr id="4" name="Straight Connector 3"/>
          <p:cNvCxnSpPr/>
          <p:nvPr userDrawn="1"/>
        </p:nvCxnSpPr>
        <p:spPr>
          <a:xfrm flipH="1">
            <a:off x="4773916" y="2909104"/>
            <a:ext cx="6883081" cy="0"/>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66775" y="6280122"/>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6983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985112" y="1992568"/>
            <a:ext cx="7168677" cy="2072131"/>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4267"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3" name="Slide Number Placeholder 2"/>
          <p:cNvSpPr>
            <a:spLocks noGrp="1"/>
          </p:cNvSpPr>
          <p:nvPr>
            <p:ph type="sldNum" sz="quarter" idx="10"/>
          </p:nvPr>
        </p:nvSpPr>
        <p:spPr/>
        <p:txBody>
          <a:bodyPr/>
          <a:lstStyle/>
          <a:p>
            <a:fld id="{3C956E73-2E7A-40C4-98E5-5009DBC8D49F}" type="slidenum">
              <a:rPr lang="en-US" smtClean="0"/>
              <a:pPr/>
              <a:t>‹#›</a:t>
            </a:fld>
            <a:endParaRPr lang="en-US" dirty="0"/>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66775" y="6280122"/>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4168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Layout">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224068" y="2410898"/>
            <a:ext cx="7404064" cy="3732159"/>
          </a:xfrm>
        </p:spPr>
        <p:txBody>
          <a:bodyPr/>
          <a:lstStyle>
            <a:lvl1pPr>
              <a:spcBef>
                <a:spcPts val="2400"/>
              </a:spcBef>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438399" y="725349"/>
            <a:ext cx="9296578" cy="1368836"/>
          </a:xfrm>
        </p:spPr>
        <p:txBody>
          <a:bodyPr anchor="b" anchorCtr="0"/>
          <a:lstStyle>
            <a:lvl1pPr>
              <a:lnSpc>
                <a:spcPct val="80000"/>
              </a:lnSpc>
              <a:defRPr sz="4267" b="1" i="0" spc="-201">
                <a:solidFill>
                  <a:schemeClr val="bg1"/>
                </a:solidFill>
                <a:effectLst>
                  <a:outerShdw blurRad="25400" dist="38100" dir="2700000" algn="tl" rotWithShape="0">
                    <a:schemeClr val="accent3">
                      <a:lumMod val="75000"/>
                      <a:alpha val="50000"/>
                    </a:schemeClr>
                  </a:outerShdw>
                </a:effectLst>
              </a:defRPr>
            </a:lvl1pPr>
          </a:lstStyle>
          <a:p>
            <a:r>
              <a:rPr lang="en-US" dirty="0"/>
              <a:t>CLICK TO EDIT MASTER TITLE STYLE</a:t>
            </a:r>
          </a:p>
        </p:txBody>
      </p:sp>
      <p:sp>
        <p:nvSpPr>
          <p:cNvPr id="8"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66775" y="6280122"/>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336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32422" y="438151"/>
            <a:ext cx="10212916" cy="672735"/>
          </a:xfrm>
        </p:spPr>
        <p:txBody>
          <a:bodyPr anchor="ctr" anchorCtr="0"/>
          <a:lstStyle>
            <a:lvl1pPr>
              <a:lnSpc>
                <a:spcPct val="85000"/>
              </a:lnSpc>
              <a:defRPr sz="3467">
                <a:solidFill>
                  <a:schemeClr val="tx2"/>
                </a:solidFill>
              </a:defRPr>
            </a:lvl1pPr>
          </a:lstStyle>
          <a:p>
            <a:r>
              <a:rPr lang="en-US" dirty="0"/>
              <a:t>Click to edit Master title style</a:t>
            </a:r>
          </a:p>
        </p:txBody>
      </p:sp>
      <p:sp>
        <p:nvSpPr>
          <p:cNvPr id="5"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775" y="6058359"/>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0007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36082" y="6493766"/>
            <a:ext cx="981753" cy="366183"/>
          </a:xfrm>
          <a:prstGeom prst="rect">
            <a:avLst/>
          </a:prstGeom>
        </p:spPr>
        <p:txBody>
          <a:bodyPr vert="horz" lIns="91440" tIns="45720" rIns="91440" bIns="45720" rtlCol="0" anchor="b" anchorCtr="0"/>
          <a:lstStyle>
            <a:lvl1pPr>
              <a:defRPr lang="en-US" smtClean="0">
                <a:solidFill>
                  <a:schemeClr val="tx2">
                    <a:lumMod val="20000"/>
                    <a:lumOff val="80000"/>
                  </a:schemeClr>
                </a:solidFill>
              </a:defRPr>
            </a:lvl1pPr>
          </a:lstStyle>
          <a:p>
            <a:fld id="{3C956E73-2E7A-40C4-98E5-5009DBC8D49F}" type="slidenum">
              <a:rPr lang="en-US" smtClean="0"/>
              <a:pPr/>
              <a:t>‹#›</a:t>
            </a:fld>
            <a:endParaRPr lang="en-US" dirty="0"/>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775" y="6058359"/>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5322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36082" y="6493766"/>
            <a:ext cx="981753" cy="366183"/>
          </a:xfrm>
          <a:prstGeom prst="rect">
            <a:avLst/>
          </a:prstGeom>
        </p:spPr>
        <p:txBody>
          <a:bodyPr vert="horz" lIns="91440" tIns="45720" rIns="91440" bIns="45720" rtlCol="0" anchor="b" anchorCtr="0"/>
          <a:lstStyle>
            <a:lvl1pPr>
              <a:defRPr lang="en-US" smtClean="0">
                <a:solidFill>
                  <a:schemeClr val="tx2">
                    <a:lumMod val="20000"/>
                    <a:lumOff val="80000"/>
                  </a:schemeClr>
                </a:solidFill>
              </a:defRPr>
            </a:lvl1pPr>
          </a:lstStyle>
          <a:p>
            <a:fld id="{3C956E73-2E7A-40C4-98E5-5009DBC8D49F}" type="slidenum">
              <a:rPr lang="en-US" smtClean="0"/>
              <a:pPr/>
              <a:t>‹#›</a:t>
            </a:fld>
            <a:endParaRPr lang="en-US" dirty="0"/>
          </a:p>
        </p:txBody>
      </p:sp>
    </p:spTree>
    <p:extLst>
      <p:ext uri="{BB962C8B-B14F-4D97-AF65-F5344CB8AC3E}">
        <p14:creationId xmlns:p14="http://schemas.microsoft.com/office/powerpoint/2010/main" val="41727041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No logo, No DNA">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36082" y="6493766"/>
            <a:ext cx="981753" cy="366183"/>
          </a:xfrm>
          <a:prstGeom prst="rect">
            <a:avLst/>
          </a:prstGeom>
        </p:spPr>
        <p:txBody>
          <a:bodyPr vert="horz" lIns="91440" tIns="45720" rIns="91440" bIns="45720" rtlCol="0" anchor="b" anchorCtr="0"/>
          <a:lstStyle>
            <a:lvl1pPr>
              <a:defRPr lang="en-US" smtClean="0">
                <a:solidFill>
                  <a:schemeClr val="tx2">
                    <a:lumMod val="20000"/>
                    <a:lumOff val="80000"/>
                  </a:schemeClr>
                </a:solidFill>
              </a:defRPr>
            </a:lvl1pPr>
          </a:lstStyle>
          <a:p>
            <a:fld id="{3C956E73-2E7A-40C4-98E5-5009DBC8D49F}" type="slidenum">
              <a:rPr lang="en-US" smtClean="0"/>
              <a:pPr/>
              <a:t>‹#›</a:t>
            </a:fld>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287"/>
          <a:stretch/>
        </p:blipFill>
        <p:spPr>
          <a:xfrm>
            <a:off x="0" y="0"/>
            <a:ext cx="12192000" cy="5741043"/>
          </a:xfrm>
          <a:prstGeom prst="rect">
            <a:avLst/>
          </a:prstGeom>
        </p:spPr>
      </p:pic>
    </p:spTree>
    <p:extLst>
      <p:ext uri="{BB962C8B-B14F-4D97-AF65-F5344CB8AC3E}">
        <p14:creationId xmlns:p14="http://schemas.microsoft.com/office/powerpoint/2010/main" val="31561169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EACB-4A67-BB44-8019-68258280AFF4}"/>
              </a:ext>
            </a:extLst>
          </p:cNvPr>
          <p:cNvSpPr>
            <a:spLocks noGrp="1"/>
          </p:cNvSpPr>
          <p:nvPr>
            <p:ph type="ctrTitle"/>
          </p:nvPr>
        </p:nvSpPr>
        <p:spPr>
          <a:xfrm>
            <a:off x="3941805" y="840259"/>
            <a:ext cx="7838303" cy="729693"/>
          </a:xfrm>
          <a:prstGeom prst="rect">
            <a:avLst/>
          </a:prstGeom>
          <a:noFill/>
          <a:ln>
            <a:noFill/>
          </a:ln>
        </p:spPr>
        <p:txBody>
          <a:bodyPr anchor="b">
            <a:normAutofit/>
          </a:bodyPr>
          <a:lstStyle>
            <a:lvl1pPr algn="r">
              <a:defRPr sz="4000" b="1" i="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DF1CED6-A57C-684D-A590-92B688EFD635}"/>
              </a:ext>
            </a:extLst>
          </p:cNvPr>
          <p:cNvSpPr>
            <a:spLocks noGrp="1"/>
          </p:cNvSpPr>
          <p:nvPr>
            <p:ph type="subTitle" idx="1" hasCustomPrompt="1"/>
          </p:nvPr>
        </p:nvSpPr>
        <p:spPr>
          <a:xfrm>
            <a:off x="3941805" y="1946233"/>
            <a:ext cx="7838304" cy="2860545"/>
          </a:xfrm>
          <a:prstGeom prst="rect">
            <a:avLst/>
          </a:prstGeom>
        </p:spPr>
        <p:txBody>
          <a:bodyPr/>
          <a:lstStyle>
            <a:lvl1pPr marL="0" indent="0" algn="r">
              <a:buNone/>
              <a:defRPr sz="24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D0FA1019-0FC7-1943-B91E-F14B60A6DF91}"/>
              </a:ext>
            </a:extLst>
          </p:cNvPr>
          <p:cNvCxnSpPr/>
          <p:nvPr userDrawn="1"/>
        </p:nvCxnSpPr>
        <p:spPr>
          <a:xfrm flipH="1">
            <a:off x="10317892" y="1754659"/>
            <a:ext cx="14622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488C03-2702-794D-ABF4-7F95BE6B9690}"/>
              </a:ext>
            </a:extLst>
          </p:cNvPr>
          <p:cNvSpPr txBox="1"/>
          <p:nvPr userDrawn="1"/>
        </p:nvSpPr>
        <p:spPr>
          <a:xfrm>
            <a:off x="5698066" y="6333066"/>
            <a:ext cx="40817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015031"/>
                </a:solidFill>
                <a:latin typeface="Arial" panose="020B0604020202020204" pitchFamily="34" charset="0"/>
                <a:cs typeface="Arial" panose="020B0604020202020204" pitchFamily="34" charset="0"/>
              </a:rPr>
              <a:t>State of the Science National Firefighter Cancer Symposium</a:t>
            </a:r>
          </a:p>
        </p:txBody>
      </p:sp>
    </p:spTree>
    <p:extLst>
      <p:ext uri="{BB962C8B-B14F-4D97-AF65-F5344CB8AC3E}">
        <p14:creationId xmlns:p14="http://schemas.microsoft.com/office/powerpoint/2010/main" val="16170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rgbClr val="000000"/>
        </a:solidFill>
        <a:effectLst/>
      </p:bgPr>
    </p:bg>
    <p:spTree>
      <p:nvGrpSpPr>
        <p:cNvPr id="1" name=""/>
        <p:cNvGrpSpPr/>
        <p:nvPr/>
      </p:nvGrpSpPr>
      <p:grpSpPr>
        <a:xfrm>
          <a:off x="0" y="0"/>
          <a:ext cx="0" cy="0"/>
          <a:chOff x="0" y="0"/>
          <a:chExt cx="0" cy="0"/>
        </a:xfrm>
      </p:grpSpPr>
      <p:sp>
        <p:nvSpPr>
          <p:cNvPr id="4" name="Media Placeholder 3"/>
          <p:cNvSpPr>
            <a:spLocks noGrp="1"/>
          </p:cNvSpPr>
          <p:nvPr>
            <p:ph type="media" sz="quarter" idx="10" hasCustomPrompt="1"/>
          </p:nvPr>
        </p:nvSpPr>
        <p:spPr>
          <a:xfrm>
            <a:off x="3047" y="0"/>
            <a:ext cx="12188953" cy="6858000"/>
          </a:xfrm>
        </p:spPr>
        <p:txBody>
          <a:bodyPr anchor="ctr"/>
          <a:lstStyle>
            <a:lvl1pPr marL="0" indent="0" algn="ctr">
              <a:buNone/>
              <a:defRPr sz="900">
                <a:solidFill>
                  <a:schemeClr val="bg1"/>
                </a:solidFill>
              </a:defRPr>
            </a:lvl1pPr>
          </a:lstStyle>
          <a:p>
            <a:r>
              <a:rPr lang="en-US" dirty="0"/>
              <a:t>Click icon to add video</a:t>
            </a:r>
          </a:p>
        </p:txBody>
      </p:sp>
    </p:spTree>
    <p:extLst>
      <p:ext uri="{BB962C8B-B14F-4D97-AF65-F5344CB8AC3E}">
        <p14:creationId xmlns:p14="http://schemas.microsoft.com/office/powerpoint/2010/main" val="4942527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7A3BE5-7EAD-4035-A975-CCB4D38E020F}" type="datetimeFigureOut">
              <a:rPr lang="en-US" smtClean="0"/>
              <a:t>6/13/19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F4BF3-451D-45B2-B030-BDA46109C6AE}" type="slidenum">
              <a:rPr lang="en-US" smtClean="0"/>
              <a:t>‹#›</a:t>
            </a:fld>
            <a:endParaRPr lang="en-US"/>
          </a:p>
        </p:txBody>
      </p:sp>
    </p:spTree>
    <p:extLst>
      <p:ext uri="{BB962C8B-B14F-4D97-AF65-F5344CB8AC3E}">
        <p14:creationId xmlns:p14="http://schemas.microsoft.com/office/powerpoint/2010/main" val="357085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8E1A86-1008-2A43-BB78-56F3709D418E}" type="datetime1">
              <a:rPr lang="en-US" smtClean="0"/>
              <a:t>6/13/19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7AF84-89B6-2A47-ADFE-9B48C29C2CE7}" type="slidenum">
              <a:rPr lang="en-US" smtClean="0"/>
              <a:t>‹#›</a:t>
            </a:fld>
            <a:endParaRPr lang="en-US"/>
          </a:p>
        </p:txBody>
      </p:sp>
      <p:sp>
        <p:nvSpPr>
          <p:cNvPr id="8" name="Rectangle 7"/>
          <p:cNvSpPr/>
          <p:nvPr userDrawn="1"/>
        </p:nvSpPr>
        <p:spPr>
          <a:xfrm>
            <a:off x="0" y="0"/>
            <a:ext cx="12192000" cy="137565"/>
          </a:xfrm>
          <a:prstGeom prst="rect">
            <a:avLst/>
          </a:prstGeom>
          <a:solidFill>
            <a:srgbClr val="F473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51755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7A3BE5-7EAD-4035-A975-CCB4D38E020F}" type="datetimeFigureOut">
              <a:rPr lang="en-US" smtClean="0"/>
              <a:t>6/13/19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4BF3-451D-45B2-B030-BDA46109C6AE}" type="slidenum">
              <a:rPr lang="en-US" smtClean="0"/>
              <a:t>‹#›</a:t>
            </a:fld>
            <a:endParaRPr lang="en-US"/>
          </a:p>
        </p:txBody>
      </p:sp>
    </p:spTree>
    <p:extLst>
      <p:ext uri="{BB962C8B-B14F-4D97-AF65-F5344CB8AC3E}">
        <p14:creationId xmlns:p14="http://schemas.microsoft.com/office/powerpoint/2010/main" val="413640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6697-B75C-D045-9886-38CF32F75983}"/>
              </a:ext>
            </a:extLst>
          </p:cNvPr>
          <p:cNvSpPr>
            <a:spLocks noGrp="1"/>
          </p:cNvSpPr>
          <p:nvPr>
            <p:ph type="title" hasCustomPrompt="1"/>
          </p:nvPr>
        </p:nvSpPr>
        <p:spPr>
          <a:xfrm>
            <a:off x="603421" y="580768"/>
            <a:ext cx="10515600" cy="457200"/>
          </a:xfrm>
          <a:prstGeom prst="rect">
            <a:avLst/>
          </a:prstGeom>
        </p:spPr>
        <p:txBody>
          <a:bodyPr>
            <a:normAutofit/>
          </a:bodyPr>
          <a:lstStyle>
            <a:lvl1pPr algn="l">
              <a:defRPr sz="2800">
                <a:solidFill>
                  <a:schemeClr val="tx1">
                    <a:lumMod val="65000"/>
                    <a:lumOff val="3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99D66FC-A739-634F-86A2-B240B2B1F7B4}"/>
              </a:ext>
            </a:extLst>
          </p:cNvPr>
          <p:cNvSpPr>
            <a:spLocks noGrp="1"/>
          </p:cNvSpPr>
          <p:nvPr>
            <p:ph type="sldNum" sz="quarter" idx="12"/>
          </p:nvPr>
        </p:nvSpPr>
        <p:spPr>
          <a:xfrm>
            <a:off x="11353799" y="5762764"/>
            <a:ext cx="518983" cy="365125"/>
          </a:xfrm>
          <a:prstGeom prst="rect">
            <a:avLst/>
          </a:prstGeom>
        </p:spPr>
        <p:txBody>
          <a:bodyPr/>
          <a:lstStyle>
            <a:lvl1pPr>
              <a:defRPr>
                <a:solidFill>
                  <a:schemeClr val="tx1">
                    <a:lumMod val="65000"/>
                    <a:lumOff val="35000"/>
                  </a:schemeClr>
                </a:solidFill>
              </a:defRPr>
            </a:lvl1pPr>
          </a:lstStyle>
          <a:p>
            <a:fld id="{9603D6DC-9068-6E47-AB44-82C7DFB17DB7}" type="slidenum">
              <a:rPr lang="en-US" smtClean="0"/>
              <a:pPr/>
              <a:t>‹#›</a:t>
            </a:fld>
            <a:endParaRPr lang="en-US" dirty="0"/>
          </a:p>
        </p:txBody>
      </p:sp>
      <p:cxnSp>
        <p:nvCxnSpPr>
          <p:cNvPr id="7" name="Straight Connector 6">
            <a:extLst>
              <a:ext uri="{FF2B5EF4-FFF2-40B4-BE49-F238E27FC236}">
                <a16:creationId xmlns:a16="http://schemas.microsoft.com/office/drawing/2014/main" id="{C8755356-ACDD-2D4A-8F1B-FB799CBE48A1}"/>
              </a:ext>
            </a:extLst>
          </p:cNvPr>
          <p:cNvCxnSpPr/>
          <p:nvPr userDrawn="1"/>
        </p:nvCxnSpPr>
        <p:spPr>
          <a:xfrm flipH="1">
            <a:off x="603421" y="1359243"/>
            <a:ext cx="14622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BDAB4CDE-A343-7740-ABBE-0DE0297965F9}"/>
              </a:ext>
            </a:extLst>
          </p:cNvPr>
          <p:cNvSpPr>
            <a:spLocks noGrp="1"/>
          </p:cNvSpPr>
          <p:nvPr>
            <p:ph type="body" idx="1"/>
          </p:nvPr>
        </p:nvSpPr>
        <p:spPr>
          <a:xfrm>
            <a:off x="603421" y="1680519"/>
            <a:ext cx="10515600" cy="3904735"/>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Box 9">
            <a:extLst>
              <a:ext uri="{FF2B5EF4-FFF2-40B4-BE49-F238E27FC236}">
                <a16:creationId xmlns:a16="http://schemas.microsoft.com/office/drawing/2014/main" id="{217E43B4-B478-0B42-B6C8-1CF0D23C1CFF}"/>
              </a:ext>
            </a:extLst>
          </p:cNvPr>
          <p:cNvSpPr txBox="1"/>
          <p:nvPr userDrawn="1"/>
        </p:nvSpPr>
        <p:spPr>
          <a:xfrm>
            <a:off x="5698066" y="6333066"/>
            <a:ext cx="40817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015031"/>
                </a:solidFill>
                <a:latin typeface="Arial" panose="020B0604020202020204" pitchFamily="34" charset="0"/>
                <a:cs typeface="Arial" panose="020B0604020202020204" pitchFamily="34" charset="0"/>
              </a:rPr>
              <a:t>State of the Science National Firefighter Cancer Symposium</a:t>
            </a:r>
          </a:p>
        </p:txBody>
      </p:sp>
    </p:spTree>
    <p:extLst>
      <p:ext uri="{BB962C8B-B14F-4D97-AF65-F5344CB8AC3E}">
        <p14:creationId xmlns:p14="http://schemas.microsoft.com/office/powerpoint/2010/main" val="83820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9D66FC-A739-634F-86A2-B240B2B1F7B4}"/>
              </a:ext>
            </a:extLst>
          </p:cNvPr>
          <p:cNvSpPr>
            <a:spLocks noGrp="1"/>
          </p:cNvSpPr>
          <p:nvPr>
            <p:ph type="sldNum" sz="quarter" idx="12"/>
          </p:nvPr>
        </p:nvSpPr>
        <p:spPr>
          <a:xfrm>
            <a:off x="11353799" y="5762764"/>
            <a:ext cx="518983" cy="365125"/>
          </a:xfrm>
          <a:prstGeom prst="rect">
            <a:avLst/>
          </a:prstGeom>
        </p:spPr>
        <p:txBody>
          <a:bodyPr/>
          <a:lstStyle>
            <a:lvl1pPr>
              <a:defRPr>
                <a:solidFill>
                  <a:schemeClr val="tx1">
                    <a:lumMod val="65000"/>
                    <a:lumOff val="35000"/>
                  </a:schemeClr>
                </a:solidFill>
              </a:defRPr>
            </a:lvl1pPr>
          </a:lstStyle>
          <a:p>
            <a:fld id="{9603D6DC-9068-6E47-AB44-82C7DFB17DB7}" type="slidenum">
              <a:rPr lang="en-US" smtClean="0"/>
              <a:pPr/>
              <a:t>‹#›</a:t>
            </a:fld>
            <a:endParaRPr lang="en-US" dirty="0"/>
          </a:p>
        </p:txBody>
      </p:sp>
      <p:sp>
        <p:nvSpPr>
          <p:cNvPr id="3" name="TextBox 2">
            <a:extLst>
              <a:ext uri="{FF2B5EF4-FFF2-40B4-BE49-F238E27FC236}">
                <a16:creationId xmlns:a16="http://schemas.microsoft.com/office/drawing/2014/main" id="{F4DD3579-72F3-5347-A676-B6C2B63D1649}"/>
              </a:ext>
            </a:extLst>
          </p:cNvPr>
          <p:cNvSpPr txBox="1"/>
          <p:nvPr userDrawn="1"/>
        </p:nvSpPr>
        <p:spPr>
          <a:xfrm>
            <a:off x="660399" y="6366932"/>
            <a:ext cx="4157134"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rgbClr val="015031"/>
                </a:solidFill>
                <a:latin typeface="Arial" panose="020B0604020202020204" pitchFamily="34" charset="0"/>
                <a:cs typeface="Arial" panose="020B0604020202020204" pitchFamily="34" charset="0"/>
              </a:rPr>
              <a:t>State of the Science National Firefighter Cancer Symposium</a:t>
            </a:r>
          </a:p>
        </p:txBody>
      </p:sp>
    </p:spTree>
    <p:extLst>
      <p:ext uri="{BB962C8B-B14F-4D97-AF65-F5344CB8AC3E}">
        <p14:creationId xmlns:p14="http://schemas.microsoft.com/office/powerpoint/2010/main" val="370633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02" name="Rectangle 22"/>
          <p:cNvSpPr>
            <a:spLocks noGrp="1" noChangeArrowheads="1"/>
          </p:cNvSpPr>
          <p:nvPr>
            <p:ph type="ctrTitle" sz="quarter"/>
          </p:nvPr>
        </p:nvSpPr>
        <p:spPr>
          <a:xfrm>
            <a:off x="3223879" y="5359443"/>
            <a:ext cx="8376068" cy="696685"/>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3733"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3" name="Text Placeholder 2"/>
          <p:cNvSpPr>
            <a:spLocks noGrp="1"/>
          </p:cNvSpPr>
          <p:nvPr>
            <p:ph type="body" sz="quarter" idx="10"/>
          </p:nvPr>
        </p:nvSpPr>
        <p:spPr>
          <a:xfrm>
            <a:off x="3227116" y="6041619"/>
            <a:ext cx="8398827" cy="636071"/>
          </a:xfrm>
        </p:spPr>
        <p:txBody>
          <a:bodyPr/>
          <a:lstStyle>
            <a:lvl1pPr marL="0" indent="0" algn="l">
              <a:spcBef>
                <a:spcPts val="0"/>
              </a:spcBef>
              <a:buNone/>
              <a:defRPr sz="2400">
                <a:solidFill>
                  <a:schemeClr val="bg1"/>
                </a:solidFill>
              </a:defRPr>
            </a:lvl1pPr>
          </a:lstStyle>
          <a:p>
            <a:pPr lvl="0"/>
            <a:r>
              <a:rPr lang="en-US" dirty="0"/>
              <a:t>Click to edit Master</a:t>
            </a:r>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782" y="1534101"/>
            <a:ext cx="4660571" cy="972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4070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713" y="1337734"/>
            <a:ext cx="10212916" cy="4484823"/>
          </a:xfrm>
        </p:spPr>
        <p:txBody>
          <a:bodyPr/>
          <a:lstStyle>
            <a:lvl1pPr>
              <a:spcBef>
                <a:spcPts val="1600"/>
              </a:spcBef>
              <a:defRPr sz="2933">
                <a:solidFill>
                  <a:schemeClr val="tx1"/>
                </a:solidFill>
              </a:defRPr>
            </a:lvl1pPr>
            <a:lvl2pPr>
              <a:spcBef>
                <a:spcPts val="400"/>
              </a:spcBef>
              <a:defRPr sz="2667">
                <a:solidFill>
                  <a:schemeClr val="tx1"/>
                </a:solidFill>
              </a:defRPr>
            </a:lvl2pPr>
            <a:lvl3pPr>
              <a:spcBef>
                <a:spcPts val="400"/>
              </a:spcBef>
              <a:defRPr sz="2400">
                <a:solidFill>
                  <a:schemeClr val="tx1"/>
                </a:solidFill>
              </a:defRPr>
            </a:lvl3pPr>
            <a:lvl4pPr>
              <a:spcBef>
                <a:spcPts val="400"/>
              </a:spcBef>
              <a:defRPr sz="2133">
                <a:solidFill>
                  <a:schemeClr val="tx1"/>
                </a:solidFill>
              </a:defRPr>
            </a:lvl4pPr>
            <a:lvl5pPr>
              <a:spcBef>
                <a:spcPts val="400"/>
              </a:spcBef>
              <a:defRPr sz="213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31713" y="438151"/>
            <a:ext cx="10212916" cy="672735"/>
          </a:xfrm>
        </p:spPr>
        <p:txBody>
          <a:bodyPr anchor="ctr" anchorCtr="0"/>
          <a:lstStyle>
            <a:lvl1pPr>
              <a:lnSpc>
                <a:spcPct val="85000"/>
              </a:lnSpc>
              <a:defRPr sz="3467" b="1">
                <a:solidFill>
                  <a:schemeClr val="tx2"/>
                </a:solidFill>
              </a:defRPr>
            </a:lvl1pPr>
          </a:lstStyle>
          <a:p>
            <a:r>
              <a:rPr lang="en-US" dirty="0"/>
              <a:t>Click to edit Master title style</a:t>
            </a:r>
          </a:p>
        </p:txBody>
      </p:sp>
      <p:sp>
        <p:nvSpPr>
          <p:cNvPr id="8"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775" y="6058359"/>
            <a:ext cx="2125148" cy="4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168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02" name="Rectangle 22"/>
          <p:cNvSpPr>
            <a:spLocks noGrp="1" noChangeArrowheads="1"/>
          </p:cNvSpPr>
          <p:nvPr>
            <p:ph type="ctrTitle" sz="quarter"/>
          </p:nvPr>
        </p:nvSpPr>
        <p:spPr>
          <a:xfrm>
            <a:off x="3223879" y="5359443"/>
            <a:ext cx="8376068" cy="696685"/>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3733"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3" name="Text Placeholder 2"/>
          <p:cNvSpPr>
            <a:spLocks noGrp="1"/>
          </p:cNvSpPr>
          <p:nvPr>
            <p:ph type="body" sz="quarter" idx="10"/>
          </p:nvPr>
        </p:nvSpPr>
        <p:spPr>
          <a:xfrm>
            <a:off x="3227116" y="6041619"/>
            <a:ext cx="8398827" cy="636071"/>
          </a:xfrm>
        </p:spPr>
        <p:txBody>
          <a:bodyPr/>
          <a:lstStyle>
            <a:lvl1pPr marL="0" indent="0" algn="l">
              <a:spcBef>
                <a:spcPts val="0"/>
              </a:spcBef>
              <a:buNone/>
              <a:defRPr sz="2400">
                <a:solidFill>
                  <a:schemeClr val="bg1"/>
                </a:solidFill>
              </a:defRPr>
            </a:lvl1pPr>
          </a:lstStyle>
          <a:p>
            <a:pPr lvl="0"/>
            <a:r>
              <a:rPr lang="en-US" dirty="0"/>
              <a:t>Click to edit Master</a:t>
            </a:r>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782" y="1534101"/>
            <a:ext cx="4660571" cy="972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1145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02" name="Rectangle 22"/>
          <p:cNvSpPr>
            <a:spLocks noGrp="1" noChangeArrowheads="1"/>
          </p:cNvSpPr>
          <p:nvPr>
            <p:ph type="ctrTitle" sz="quarter"/>
          </p:nvPr>
        </p:nvSpPr>
        <p:spPr>
          <a:xfrm>
            <a:off x="3223879" y="5359443"/>
            <a:ext cx="8376068" cy="696685"/>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3733"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3" name="Text Placeholder 2"/>
          <p:cNvSpPr>
            <a:spLocks noGrp="1"/>
          </p:cNvSpPr>
          <p:nvPr>
            <p:ph type="body" sz="quarter" idx="10"/>
          </p:nvPr>
        </p:nvSpPr>
        <p:spPr>
          <a:xfrm>
            <a:off x="3227116" y="6041619"/>
            <a:ext cx="8398827" cy="636071"/>
          </a:xfrm>
        </p:spPr>
        <p:txBody>
          <a:bodyPr/>
          <a:lstStyle>
            <a:lvl1pPr marL="0" indent="0" algn="l">
              <a:spcBef>
                <a:spcPts val="0"/>
              </a:spcBef>
              <a:buNone/>
              <a:defRPr sz="2400">
                <a:solidFill>
                  <a:schemeClr val="bg1"/>
                </a:solidFill>
              </a:defRPr>
            </a:lvl1pPr>
          </a:lstStyle>
          <a:p>
            <a:pPr lvl="0"/>
            <a:r>
              <a:rPr lang="en-US" dirty="0"/>
              <a:t>Click to edit Master</a:t>
            </a:r>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782" y="1534101"/>
            <a:ext cx="4660571" cy="972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2935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02" name="Rectangle 22"/>
          <p:cNvSpPr>
            <a:spLocks noGrp="1" noChangeArrowheads="1"/>
          </p:cNvSpPr>
          <p:nvPr>
            <p:ph type="ctrTitle" sz="quarter"/>
          </p:nvPr>
        </p:nvSpPr>
        <p:spPr>
          <a:xfrm>
            <a:off x="3223879" y="5359443"/>
            <a:ext cx="8376068" cy="696685"/>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3733" b="1" i="0" spc="-201" dirty="0">
                <a:solidFill>
                  <a:schemeClr val="bg1"/>
                </a:solidFill>
                <a:effectLst>
                  <a:outerShdw blurRad="25400" dist="38100" dir="2700000" algn="tl" rotWithShape="0">
                    <a:schemeClr val="accent3">
                      <a:lumMod val="75000"/>
                      <a:alpha val="50000"/>
                    </a:schemeClr>
                  </a:outerShdw>
                </a:effectLst>
              </a:defRPr>
            </a:lvl1pPr>
          </a:lstStyle>
          <a:p>
            <a:pPr lvl="0">
              <a:lnSpc>
                <a:spcPct val="80000"/>
              </a:lnSpc>
            </a:pPr>
            <a:r>
              <a:rPr lang="en-US" dirty="0"/>
              <a:t>Click to edit Master title style</a:t>
            </a:r>
          </a:p>
        </p:txBody>
      </p:sp>
      <p:sp>
        <p:nvSpPr>
          <p:cNvPr id="3" name="Text Placeholder 2"/>
          <p:cNvSpPr>
            <a:spLocks noGrp="1"/>
          </p:cNvSpPr>
          <p:nvPr>
            <p:ph type="body" sz="quarter" idx="10"/>
          </p:nvPr>
        </p:nvSpPr>
        <p:spPr>
          <a:xfrm>
            <a:off x="3227116" y="6041619"/>
            <a:ext cx="8398827" cy="636071"/>
          </a:xfrm>
        </p:spPr>
        <p:txBody>
          <a:bodyPr/>
          <a:lstStyle>
            <a:lvl1pPr marL="0" indent="0" algn="l">
              <a:spcBef>
                <a:spcPts val="0"/>
              </a:spcBef>
              <a:buNone/>
              <a:defRPr sz="2400">
                <a:solidFill>
                  <a:schemeClr val="bg1"/>
                </a:solidFill>
              </a:defRPr>
            </a:lvl1pPr>
          </a:lstStyle>
          <a:p>
            <a:pPr lvl="0"/>
            <a:r>
              <a:rPr lang="en-US" dirty="0"/>
              <a:t>Click to edit Master</a:t>
            </a:r>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782" y="1534101"/>
            <a:ext cx="4660571" cy="972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7568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6.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168298"/>
      </p:ext>
    </p:extLst>
  </p:cSld>
  <p:clrMap bg1="lt1" tx1="dk1" bg2="lt2" tx2="dk2" accent1="accent1" accent2="accent2" accent3="accent3" accent4="accent4" accent5="accent5" accent6="accent6" hlink="hlink" folHlink="folHlink"/>
  <p:sldLayoutIdLst>
    <p:sldLayoutId id="2147483654" r:id="rId1"/>
    <p:sldLayoutId id="2147483669" r:id="rId2"/>
    <p:sldLayoutId id="2147483660" r:id="rId3"/>
    <p:sldLayoutId id="2147483667" r:id="rId4"/>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1131713" y="438151"/>
            <a:ext cx="10212916" cy="79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131713" y="1337734"/>
            <a:ext cx="10212916" cy="4133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36082" y="6524502"/>
            <a:ext cx="981753" cy="366183"/>
          </a:xfrm>
          <a:prstGeom prst="rect">
            <a:avLst/>
          </a:prstGeom>
        </p:spPr>
        <p:txBody>
          <a:bodyPr vert="horz" lIns="91440" tIns="45720" rIns="91440" bIns="45720" rtlCol="0" anchor="b" anchorCtr="0"/>
          <a:lstStyle>
            <a:lvl1pPr>
              <a:defRPr lang="en-US" sz="1001" smtClean="0">
                <a:solidFill>
                  <a:schemeClr val="accent1">
                    <a:lumMod val="40000"/>
                    <a:lumOff val="60000"/>
                  </a:schemeClr>
                </a:solidFill>
              </a:defRPr>
            </a:lvl1pPr>
          </a:lstStyle>
          <a:p>
            <a:fld id="{3C956E73-2E7A-40C4-98E5-5009DBC8D49F}" type="slidenum">
              <a:rPr lang="en-US" smtClean="0"/>
              <a:pPr/>
              <a:t>‹#›</a:t>
            </a:fld>
            <a:endParaRPr lang="en-US" dirty="0"/>
          </a:p>
        </p:txBody>
      </p:sp>
    </p:spTree>
    <p:extLst>
      <p:ext uri="{BB962C8B-B14F-4D97-AF65-F5344CB8AC3E}">
        <p14:creationId xmlns:p14="http://schemas.microsoft.com/office/powerpoint/2010/main" val="418678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p:fade/>
  </p:transition>
  <p:hf hdr="0" ftr="0" dt="0"/>
  <p:txStyles>
    <p:titleStyle>
      <a:lvl1pPr algn="l" rtl="0" fontAlgn="base">
        <a:lnSpc>
          <a:spcPct val="85000"/>
        </a:lnSpc>
        <a:spcBef>
          <a:spcPct val="0"/>
        </a:spcBef>
        <a:spcAft>
          <a:spcPct val="0"/>
        </a:spcAft>
        <a:defRPr sz="3467" b="1">
          <a:solidFill>
            <a:schemeClr val="tx2"/>
          </a:solidFill>
          <a:latin typeface="+mj-lt"/>
          <a:ea typeface="+mj-ea"/>
          <a:cs typeface="+mj-cs"/>
        </a:defRPr>
      </a:lvl1pPr>
      <a:lvl2pPr algn="l" rtl="0" fontAlgn="base">
        <a:lnSpc>
          <a:spcPct val="85000"/>
        </a:lnSpc>
        <a:spcBef>
          <a:spcPct val="0"/>
        </a:spcBef>
        <a:spcAft>
          <a:spcPct val="0"/>
        </a:spcAft>
        <a:defRPr sz="3200">
          <a:solidFill>
            <a:schemeClr val="tx1"/>
          </a:solidFill>
          <a:latin typeface="Arial" charset="0"/>
        </a:defRPr>
      </a:lvl2pPr>
      <a:lvl3pPr algn="l" rtl="0" fontAlgn="base">
        <a:lnSpc>
          <a:spcPct val="85000"/>
        </a:lnSpc>
        <a:spcBef>
          <a:spcPct val="0"/>
        </a:spcBef>
        <a:spcAft>
          <a:spcPct val="0"/>
        </a:spcAft>
        <a:defRPr sz="3200">
          <a:solidFill>
            <a:schemeClr val="tx1"/>
          </a:solidFill>
          <a:latin typeface="Arial" charset="0"/>
        </a:defRPr>
      </a:lvl3pPr>
      <a:lvl4pPr algn="l" rtl="0" fontAlgn="base">
        <a:lnSpc>
          <a:spcPct val="85000"/>
        </a:lnSpc>
        <a:spcBef>
          <a:spcPct val="0"/>
        </a:spcBef>
        <a:spcAft>
          <a:spcPct val="0"/>
        </a:spcAft>
        <a:defRPr sz="3200">
          <a:solidFill>
            <a:schemeClr val="tx1"/>
          </a:solidFill>
          <a:latin typeface="Arial" charset="0"/>
        </a:defRPr>
      </a:lvl4pPr>
      <a:lvl5pPr algn="l" rtl="0" fontAlgn="base">
        <a:lnSpc>
          <a:spcPct val="85000"/>
        </a:lnSpc>
        <a:spcBef>
          <a:spcPct val="0"/>
        </a:spcBef>
        <a:spcAft>
          <a:spcPct val="0"/>
        </a:spcAft>
        <a:defRPr sz="3200">
          <a:solidFill>
            <a:schemeClr val="tx1"/>
          </a:solidFill>
          <a:latin typeface="Arial" charset="0"/>
        </a:defRPr>
      </a:lvl5pPr>
      <a:lvl6pPr marL="457143" algn="l" rtl="0" eaLnBrk="1" fontAlgn="base" hangingPunct="1">
        <a:lnSpc>
          <a:spcPct val="85000"/>
        </a:lnSpc>
        <a:spcBef>
          <a:spcPct val="0"/>
        </a:spcBef>
        <a:spcAft>
          <a:spcPct val="0"/>
        </a:spcAft>
        <a:defRPr sz="3200">
          <a:solidFill>
            <a:schemeClr val="tx2"/>
          </a:solidFill>
          <a:latin typeface="Arial" charset="0"/>
        </a:defRPr>
      </a:lvl6pPr>
      <a:lvl7pPr marL="914289" algn="l" rtl="0" eaLnBrk="1" fontAlgn="base" hangingPunct="1">
        <a:lnSpc>
          <a:spcPct val="85000"/>
        </a:lnSpc>
        <a:spcBef>
          <a:spcPct val="0"/>
        </a:spcBef>
        <a:spcAft>
          <a:spcPct val="0"/>
        </a:spcAft>
        <a:defRPr sz="3200">
          <a:solidFill>
            <a:schemeClr val="tx2"/>
          </a:solidFill>
          <a:latin typeface="Arial" charset="0"/>
        </a:defRPr>
      </a:lvl7pPr>
      <a:lvl8pPr marL="1371430" algn="l" rtl="0" eaLnBrk="1" fontAlgn="base" hangingPunct="1">
        <a:lnSpc>
          <a:spcPct val="85000"/>
        </a:lnSpc>
        <a:spcBef>
          <a:spcPct val="0"/>
        </a:spcBef>
        <a:spcAft>
          <a:spcPct val="0"/>
        </a:spcAft>
        <a:defRPr sz="3200">
          <a:solidFill>
            <a:schemeClr val="tx2"/>
          </a:solidFill>
          <a:latin typeface="Arial" charset="0"/>
        </a:defRPr>
      </a:lvl8pPr>
      <a:lvl9pPr marL="1828573" algn="l" rtl="0" eaLnBrk="1" fontAlgn="base" hangingPunct="1">
        <a:lnSpc>
          <a:spcPct val="85000"/>
        </a:lnSpc>
        <a:spcBef>
          <a:spcPct val="0"/>
        </a:spcBef>
        <a:spcAft>
          <a:spcPct val="0"/>
        </a:spcAft>
        <a:defRPr sz="3200">
          <a:solidFill>
            <a:schemeClr val="tx2"/>
          </a:solidFill>
          <a:latin typeface="Arial" charset="0"/>
        </a:defRPr>
      </a:lvl9pPr>
    </p:titleStyle>
    <p:bodyStyle>
      <a:lvl1pPr marL="290478" indent="-290478" algn="l" rtl="0" fontAlgn="base">
        <a:lnSpc>
          <a:spcPct val="85000"/>
        </a:lnSpc>
        <a:spcBef>
          <a:spcPts val="1200"/>
        </a:spcBef>
        <a:spcAft>
          <a:spcPct val="0"/>
        </a:spcAft>
        <a:buClr>
          <a:srgbClr val="B2B2B2"/>
        </a:buClr>
        <a:buFont typeface="Wingdings" pitchFamily="2" charset="2"/>
        <a:buChar char="§"/>
        <a:defRPr sz="2933">
          <a:solidFill>
            <a:schemeClr val="tx1"/>
          </a:solidFill>
          <a:latin typeface="+mn-lt"/>
          <a:ea typeface="+mn-ea"/>
          <a:cs typeface="+mn-cs"/>
        </a:defRPr>
      </a:lvl1pPr>
      <a:lvl2pPr marL="742857" indent="-285716" algn="l" rtl="0" fontAlgn="base">
        <a:lnSpc>
          <a:spcPct val="85000"/>
        </a:lnSpc>
        <a:spcBef>
          <a:spcPts val="601"/>
        </a:spcBef>
        <a:spcAft>
          <a:spcPct val="0"/>
        </a:spcAft>
        <a:buClr>
          <a:srgbClr val="B2B2B2"/>
        </a:buClr>
        <a:buFont typeface="Wingdings" pitchFamily="2" charset="2"/>
        <a:buChar char="§"/>
        <a:defRPr sz="2667">
          <a:solidFill>
            <a:schemeClr val="tx1"/>
          </a:solidFill>
          <a:latin typeface="+mn-lt"/>
        </a:defRPr>
      </a:lvl2pPr>
      <a:lvl3pPr marL="1142857" indent="-228573" algn="l" rtl="0" fontAlgn="base">
        <a:lnSpc>
          <a:spcPct val="85000"/>
        </a:lnSpc>
        <a:spcBef>
          <a:spcPct val="35000"/>
        </a:spcBef>
        <a:spcAft>
          <a:spcPct val="0"/>
        </a:spcAft>
        <a:buClr>
          <a:srgbClr val="B2B2B2"/>
        </a:buClr>
        <a:buFont typeface="Wingdings" pitchFamily="2" charset="2"/>
        <a:buChar char="§"/>
        <a:defRPr sz="2400">
          <a:solidFill>
            <a:schemeClr val="tx1"/>
          </a:solidFill>
          <a:latin typeface="+mn-lt"/>
        </a:defRPr>
      </a:lvl3pPr>
      <a:lvl4pPr marL="1600001" indent="-228573" algn="l" rtl="0" fontAlgn="base">
        <a:lnSpc>
          <a:spcPct val="85000"/>
        </a:lnSpc>
        <a:spcBef>
          <a:spcPct val="35000"/>
        </a:spcBef>
        <a:spcAft>
          <a:spcPct val="0"/>
        </a:spcAft>
        <a:buClr>
          <a:srgbClr val="B2B2B2"/>
        </a:buClr>
        <a:buFont typeface="Wingdings" pitchFamily="2" charset="2"/>
        <a:buChar char="§"/>
        <a:defRPr sz="2400">
          <a:solidFill>
            <a:schemeClr val="tx1"/>
          </a:solidFill>
          <a:latin typeface="+mn-lt"/>
        </a:defRPr>
      </a:lvl4pPr>
      <a:lvl5pPr marL="2057145" indent="-228573" algn="l" rtl="0" fontAlgn="base">
        <a:lnSpc>
          <a:spcPct val="85000"/>
        </a:lnSpc>
        <a:spcBef>
          <a:spcPct val="35000"/>
        </a:spcBef>
        <a:spcAft>
          <a:spcPct val="0"/>
        </a:spcAft>
        <a:buClr>
          <a:srgbClr val="B2B2B2"/>
        </a:buClr>
        <a:buFont typeface="Wingdings" pitchFamily="2" charset="2"/>
        <a:buChar char="§"/>
        <a:defRPr sz="2400">
          <a:solidFill>
            <a:schemeClr val="tx1"/>
          </a:solidFill>
          <a:latin typeface="+mn-lt"/>
        </a:defRPr>
      </a:lvl5pPr>
      <a:lvl6pPr marL="2514286" indent="-228573"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6pPr>
      <a:lvl7pPr marL="2971428" indent="-228573"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7pPr>
      <a:lvl8pPr marL="3428573" indent="-228573"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8pPr>
      <a:lvl9pPr marL="3885715" indent="-228573"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9pPr>
    </p:bodyStyle>
    <p:otherStyle>
      <a:defPPr>
        <a:defRPr lang="en-US"/>
      </a:defPPr>
      <a:lvl1pPr marL="0" algn="l" defTabSz="914289" rtl="0" eaLnBrk="1" latinLnBrk="0" hangingPunct="1">
        <a:defRPr sz="1801" kern="1200">
          <a:solidFill>
            <a:schemeClr val="tx1"/>
          </a:solidFill>
          <a:latin typeface="+mn-lt"/>
          <a:ea typeface="+mn-ea"/>
          <a:cs typeface="+mn-cs"/>
        </a:defRPr>
      </a:lvl1pPr>
      <a:lvl2pPr marL="457143" algn="l" defTabSz="914289" rtl="0" eaLnBrk="1" latinLnBrk="0" hangingPunct="1">
        <a:defRPr sz="1801" kern="1200">
          <a:solidFill>
            <a:schemeClr val="tx1"/>
          </a:solidFill>
          <a:latin typeface="+mn-lt"/>
          <a:ea typeface="+mn-ea"/>
          <a:cs typeface="+mn-cs"/>
        </a:defRPr>
      </a:lvl2pPr>
      <a:lvl3pPr marL="914289" algn="l" defTabSz="914289" rtl="0" eaLnBrk="1" latinLnBrk="0" hangingPunct="1">
        <a:defRPr sz="1801" kern="1200">
          <a:solidFill>
            <a:schemeClr val="tx1"/>
          </a:solidFill>
          <a:latin typeface="+mn-lt"/>
          <a:ea typeface="+mn-ea"/>
          <a:cs typeface="+mn-cs"/>
        </a:defRPr>
      </a:lvl3pPr>
      <a:lvl4pPr marL="1371430" algn="l" defTabSz="914289" rtl="0" eaLnBrk="1" latinLnBrk="0" hangingPunct="1">
        <a:defRPr sz="1801" kern="1200">
          <a:solidFill>
            <a:schemeClr val="tx1"/>
          </a:solidFill>
          <a:latin typeface="+mn-lt"/>
          <a:ea typeface="+mn-ea"/>
          <a:cs typeface="+mn-cs"/>
        </a:defRPr>
      </a:lvl4pPr>
      <a:lvl5pPr marL="1828573" algn="l" defTabSz="914289" rtl="0" eaLnBrk="1" latinLnBrk="0" hangingPunct="1">
        <a:defRPr sz="1801" kern="1200">
          <a:solidFill>
            <a:schemeClr val="tx1"/>
          </a:solidFill>
          <a:latin typeface="+mn-lt"/>
          <a:ea typeface="+mn-ea"/>
          <a:cs typeface="+mn-cs"/>
        </a:defRPr>
      </a:lvl5pPr>
      <a:lvl6pPr marL="2285715" algn="l" defTabSz="914289" rtl="0" eaLnBrk="1" latinLnBrk="0" hangingPunct="1">
        <a:defRPr sz="1801" kern="1200">
          <a:solidFill>
            <a:schemeClr val="tx1"/>
          </a:solidFill>
          <a:latin typeface="+mn-lt"/>
          <a:ea typeface="+mn-ea"/>
          <a:cs typeface="+mn-cs"/>
        </a:defRPr>
      </a:lvl6pPr>
      <a:lvl7pPr marL="2742858" algn="l" defTabSz="914289" rtl="0" eaLnBrk="1" latinLnBrk="0" hangingPunct="1">
        <a:defRPr sz="1801" kern="1200">
          <a:solidFill>
            <a:schemeClr val="tx1"/>
          </a:solidFill>
          <a:latin typeface="+mn-lt"/>
          <a:ea typeface="+mn-ea"/>
          <a:cs typeface="+mn-cs"/>
        </a:defRPr>
      </a:lvl7pPr>
      <a:lvl8pPr marL="3200000" algn="l" defTabSz="914289" rtl="0" eaLnBrk="1" latinLnBrk="0" hangingPunct="1">
        <a:defRPr sz="1801" kern="1200">
          <a:solidFill>
            <a:schemeClr val="tx1"/>
          </a:solidFill>
          <a:latin typeface="+mn-lt"/>
          <a:ea typeface="+mn-ea"/>
          <a:cs typeface="+mn-cs"/>
        </a:defRPr>
      </a:lvl8pPr>
      <a:lvl9pPr marL="3657143" algn="l" defTabSz="91428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imai.princeton.edu/research/files/linkag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3.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monographs.iarc.fr/iarc-monographs-on-the-evaluation-of-carcinogenic-risks-to-humans-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CBCB9-2CD5-854D-B2E1-7B988F29CECF}"/>
              </a:ext>
            </a:extLst>
          </p:cNvPr>
          <p:cNvSpPr>
            <a:spLocks noGrp="1"/>
          </p:cNvSpPr>
          <p:nvPr>
            <p:ph type="ctrTitle"/>
          </p:nvPr>
        </p:nvSpPr>
        <p:spPr>
          <a:xfrm>
            <a:off x="6339" y="1030438"/>
            <a:ext cx="12192000" cy="1464789"/>
          </a:xfrm>
        </p:spPr>
        <p:txBody>
          <a:bodyPr/>
          <a:lstStyle/>
          <a:p>
            <a:r>
              <a:rPr lang="en-US" sz="3600" dirty="0"/>
              <a:t>Cancer Risk Among Florida Firefighters (1981-2014): Evidence from the Florida Firefighter Cancer Registry </a:t>
            </a:r>
          </a:p>
        </p:txBody>
      </p:sp>
      <p:sp>
        <p:nvSpPr>
          <p:cNvPr id="5" name="Subtitle 4">
            <a:extLst>
              <a:ext uri="{FF2B5EF4-FFF2-40B4-BE49-F238E27FC236}">
                <a16:creationId xmlns:a16="http://schemas.microsoft.com/office/drawing/2014/main" id="{B24D2C27-714D-344F-A0C5-F9C240C0E40C}"/>
              </a:ext>
            </a:extLst>
          </p:cNvPr>
          <p:cNvSpPr>
            <a:spLocks noGrp="1"/>
          </p:cNvSpPr>
          <p:nvPr>
            <p:ph type="subTitle" idx="1"/>
          </p:nvPr>
        </p:nvSpPr>
        <p:spPr>
          <a:xfrm>
            <a:off x="650930" y="2893915"/>
            <a:ext cx="11541070" cy="1213135"/>
          </a:xfrm>
        </p:spPr>
        <p:txBody>
          <a:bodyPr/>
          <a:lstStyle/>
          <a:p>
            <a:r>
              <a:rPr lang="en-US" dirty="0"/>
              <a:t>David J. Lee </a:t>
            </a:r>
          </a:p>
          <a:p>
            <a:r>
              <a:rPr lang="en-US" dirty="0" err="1"/>
              <a:t>Tulay</a:t>
            </a:r>
            <a:r>
              <a:rPr lang="en-US" dirty="0"/>
              <a:t> Koru-</a:t>
            </a:r>
            <a:r>
              <a:rPr lang="en-US" dirty="0" err="1"/>
              <a:t>Sengul</a:t>
            </a:r>
            <a:r>
              <a:rPr lang="en-US" dirty="0"/>
              <a:t>, Monique N. Hernandez, Jill. A. Mackinnon, Laura A. McClure, Alberto J. </a:t>
            </a:r>
            <a:r>
              <a:rPr lang="en-US" dirty="0" err="1"/>
              <a:t>Caban</a:t>
            </a:r>
            <a:r>
              <a:rPr lang="en-US" dirty="0"/>
              <a:t>-Martinez, Erin N. </a:t>
            </a:r>
            <a:r>
              <a:rPr lang="en-US" dirty="0" err="1"/>
              <a:t>Kobetz</a:t>
            </a:r>
            <a:r>
              <a:rPr lang="en-US" dirty="0"/>
              <a:t> </a:t>
            </a:r>
          </a:p>
        </p:txBody>
      </p:sp>
      <p:sp>
        <p:nvSpPr>
          <p:cNvPr id="2" name="Rectangle 1">
            <a:extLst>
              <a:ext uri="{FF2B5EF4-FFF2-40B4-BE49-F238E27FC236}">
                <a16:creationId xmlns:a16="http://schemas.microsoft.com/office/drawing/2014/main" id="{C4695C27-58C9-CA47-BB4B-030211B1379F}"/>
              </a:ext>
            </a:extLst>
          </p:cNvPr>
          <p:cNvSpPr/>
          <p:nvPr/>
        </p:nvSpPr>
        <p:spPr>
          <a:xfrm>
            <a:off x="-1379622" y="4876346"/>
            <a:ext cx="11742821" cy="369332"/>
          </a:xfrm>
          <a:prstGeom prst="rect">
            <a:avLst/>
          </a:prstGeom>
        </p:spPr>
        <p:txBody>
          <a:bodyPr wrap="square">
            <a:spAutoFit/>
          </a:bodyPr>
          <a:lstStyle/>
          <a:p>
            <a:pPr lvl="7" algn="ctr"/>
            <a:r>
              <a:rPr lang="en-US" b="1" dirty="0"/>
              <a:t>This work was supported by State of Florida appropriation #2382A </a:t>
            </a:r>
            <a:endParaRPr lang="en-US" altLang="en-US" sz="1600" b="1" dirty="0">
              <a:cs typeface="Arial" panose="020B0604020202020204" pitchFamily="34" charset="0"/>
            </a:endParaRPr>
          </a:p>
        </p:txBody>
      </p:sp>
    </p:spTree>
    <p:extLst>
      <p:ext uri="{BB962C8B-B14F-4D97-AF65-F5344CB8AC3E}">
        <p14:creationId xmlns:p14="http://schemas.microsoft.com/office/powerpoint/2010/main" val="248281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53009" y="1192773"/>
            <a:ext cx="12192000" cy="500227"/>
          </a:xfrm>
        </p:spPr>
        <p:txBody>
          <a:bodyPr>
            <a:normAutofit fontScale="90000"/>
          </a:bodyPr>
          <a:lstStyle/>
          <a:p>
            <a:pPr algn="l"/>
            <a:r>
              <a:rPr lang="en-US" dirty="0"/>
              <a:t>Firefighter occupation is more likely to be correctly classified if male, &lt;65 </a:t>
            </a:r>
            <a:r>
              <a:rPr lang="en-US" dirty="0" err="1"/>
              <a:t>yrs</a:t>
            </a:r>
            <a:r>
              <a:rPr lang="en-US" dirty="0"/>
              <a:t> &amp; more recently diagnosed </a:t>
            </a:r>
            <a:br>
              <a:rPr lang="en-US" dirty="0"/>
            </a:br>
            <a:endParaRPr lang="en-US" cap="all" dirty="0"/>
          </a:p>
        </p:txBody>
      </p:sp>
      <p:sp>
        <p:nvSpPr>
          <p:cNvPr id="4" name="TextBox 3">
            <a:extLst>
              <a:ext uri="{FF2B5EF4-FFF2-40B4-BE49-F238E27FC236}">
                <a16:creationId xmlns:a16="http://schemas.microsoft.com/office/drawing/2014/main" id="{3BBF193C-649A-C14F-8111-EC30947B9E0E}"/>
              </a:ext>
            </a:extLst>
          </p:cNvPr>
          <p:cNvSpPr txBox="1"/>
          <p:nvPr/>
        </p:nvSpPr>
        <p:spPr>
          <a:xfrm>
            <a:off x="223490" y="5567852"/>
            <a:ext cx="6967723" cy="1077218"/>
          </a:xfrm>
          <a:prstGeom prst="rect">
            <a:avLst/>
          </a:prstGeom>
          <a:noFill/>
        </p:spPr>
        <p:txBody>
          <a:bodyPr wrap="square" rtlCol="0">
            <a:spAutoFit/>
          </a:bodyPr>
          <a:lstStyle/>
          <a:p>
            <a:r>
              <a:rPr lang="en-US" sz="1600" dirty="0" err="1"/>
              <a:t>PLoS</a:t>
            </a:r>
            <a:r>
              <a:rPr lang="en-US" sz="1600" dirty="0"/>
              <a:t> ONE 14(4): e0215867. https:// </a:t>
            </a:r>
            <a:r>
              <a:rPr lang="en-US" sz="1600" dirty="0" err="1"/>
              <a:t>doi.org</a:t>
            </a:r>
            <a:r>
              <a:rPr lang="en-US" sz="1600" dirty="0"/>
              <a:t>/10.1371/journal.pone.0215867</a:t>
            </a:r>
          </a:p>
          <a:p>
            <a:endParaRPr lang="en-US" sz="1600" dirty="0"/>
          </a:p>
          <a:p>
            <a:br>
              <a:rPr lang="en-US" sz="1600" dirty="0"/>
            </a:br>
            <a:r>
              <a:rPr lang="en-US" sz="1600" dirty="0"/>
              <a:t> </a:t>
            </a:r>
          </a:p>
        </p:txBody>
      </p:sp>
      <p:pic>
        <p:nvPicPr>
          <p:cNvPr id="5" name="Picture 4">
            <a:extLst>
              <a:ext uri="{FF2B5EF4-FFF2-40B4-BE49-F238E27FC236}">
                <a16:creationId xmlns:a16="http://schemas.microsoft.com/office/drawing/2014/main" id="{7B0A6C66-6821-1840-9994-E61AFD4875BD}"/>
              </a:ext>
            </a:extLst>
          </p:cNvPr>
          <p:cNvPicPr>
            <a:picLocks noChangeAspect="1"/>
          </p:cNvPicPr>
          <p:nvPr/>
        </p:nvPicPr>
        <p:blipFill>
          <a:blip r:embed="rId4"/>
          <a:stretch>
            <a:fillRect/>
          </a:stretch>
        </p:blipFill>
        <p:spPr>
          <a:xfrm>
            <a:off x="53009" y="1693000"/>
            <a:ext cx="12192000" cy="3775128"/>
          </a:xfrm>
          <a:prstGeom prst="rect">
            <a:avLst/>
          </a:prstGeom>
        </p:spPr>
      </p:pic>
    </p:spTree>
    <p:extLst>
      <p:ext uri="{BB962C8B-B14F-4D97-AF65-F5344CB8AC3E}">
        <p14:creationId xmlns:p14="http://schemas.microsoft.com/office/powerpoint/2010/main" val="220763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53009" y="1192773"/>
            <a:ext cx="12192000" cy="500227"/>
          </a:xfrm>
        </p:spPr>
        <p:txBody>
          <a:bodyPr>
            <a:normAutofit fontScale="90000"/>
          </a:bodyPr>
          <a:lstStyle/>
          <a:p>
            <a:pPr algn="l"/>
            <a:r>
              <a:rPr lang="en-US" dirty="0"/>
              <a:t>Firefighter occupation is more likely to be correctly classified if male, &lt;65 </a:t>
            </a:r>
            <a:r>
              <a:rPr lang="en-US" dirty="0" err="1"/>
              <a:t>yrs</a:t>
            </a:r>
            <a:r>
              <a:rPr lang="en-US" dirty="0"/>
              <a:t> &amp; more recently diagnosed </a:t>
            </a:r>
            <a:br>
              <a:rPr lang="en-US" dirty="0"/>
            </a:br>
            <a:endParaRPr lang="en-US" cap="all" dirty="0"/>
          </a:p>
        </p:txBody>
      </p:sp>
      <p:sp>
        <p:nvSpPr>
          <p:cNvPr id="4" name="TextBox 3">
            <a:extLst>
              <a:ext uri="{FF2B5EF4-FFF2-40B4-BE49-F238E27FC236}">
                <a16:creationId xmlns:a16="http://schemas.microsoft.com/office/drawing/2014/main" id="{3BBF193C-649A-C14F-8111-EC30947B9E0E}"/>
              </a:ext>
            </a:extLst>
          </p:cNvPr>
          <p:cNvSpPr txBox="1"/>
          <p:nvPr/>
        </p:nvSpPr>
        <p:spPr>
          <a:xfrm>
            <a:off x="223490" y="5567852"/>
            <a:ext cx="6967723" cy="1077218"/>
          </a:xfrm>
          <a:prstGeom prst="rect">
            <a:avLst/>
          </a:prstGeom>
          <a:noFill/>
        </p:spPr>
        <p:txBody>
          <a:bodyPr wrap="square" rtlCol="0">
            <a:spAutoFit/>
          </a:bodyPr>
          <a:lstStyle/>
          <a:p>
            <a:r>
              <a:rPr lang="en-US" sz="1600" dirty="0" err="1"/>
              <a:t>PLoS</a:t>
            </a:r>
            <a:r>
              <a:rPr lang="en-US" sz="1600" dirty="0"/>
              <a:t> ONE 14(4): e0215867. https:// </a:t>
            </a:r>
            <a:r>
              <a:rPr lang="en-US" sz="1600" dirty="0" err="1"/>
              <a:t>doi.org</a:t>
            </a:r>
            <a:r>
              <a:rPr lang="en-US" sz="1600" dirty="0"/>
              <a:t>/10.1371/journal.pone.0215867</a:t>
            </a:r>
          </a:p>
          <a:p>
            <a:endParaRPr lang="en-US" sz="1600" dirty="0"/>
          </a:p>
          <a:p>
            <a:br>
              <a:rPr lang="en-US" sz="1600" dirty="0"/>
            </a:br>
            <a:r>
              <a:rPr lang="en-US" sz="1600" dirty="0"/>
              <a:t> </a:t>
            </a:r>
          </a:p>
        </p:txBody>
      </p:sp>
      <p:pic>
        <p:nvPicPr>
          <p:cNvPr id="5" name="Picture 4">
            <a:extLst>
              <a:ext uri="{FF2B5EF4-FFF2-40B4-BE49-F238E27FC236}">
                <a16:creationId xmlns:a16="http://schemas.microsoft.com/office/drawing/2014/main" id="{7B0A6C66-6821-1840-9994-E61AFD4875BD}"/>
              </a:ext>
            </a:extLst>
          </p:cNvPr>
          <p:cNvPicPr>
            <a:picLocks noChangeAspect="1"/>
          </p:cNvPicPr>
          <p:nvPr/>
        </p:nvPicPr>
        <p:blipFill>
          <a:blip r:embed="rId4"/>
          <a:stretch>
            <a:fillRect/>
          </a:stretch>
        </p:blipFill>
        <p:spPr>
          <a:xfrm>
            <a:off x="53009" y="1693000"/>
            <a:ext cx="12192000" cy="3775128"/>
          </a:xfrm>
          <a:prstGeom prst="rect">
            <a:avLst/>
          </a:prstGeom>
        </p:spPr>
      </p:pic>
    </p:spTree>
    <p:extLst>
      <p:ext uri="{BB962C8B-B14F-4D97-AF65-F5344CB8AC3E}">
        <p14:creationId xmlns:p14="http://schemas.microsoft.com/office/powerpoint/2010/main" val="331053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2" y="720085"/>
            <a:ext cx="12192000" cy="500227"/>
          </a:xfrm>
        </p:spPr>
        <p:txBody>
          <a:bodyPr>
            <a:normAutofit fontScale="90000"/>
          </a:bodyPr>
          <a:lstStyle/>
          <a:p>
            <a:pPr algn="l"/>
            <a:r>
              <a:rPr lang="en-US" dirty="0"/>
              <a:t>Newly available </a:t>
            </a:r>
            <a:r>
              <a:rPr lang="en-US" dirty="0" err="1"/>
              <a:t>fastLink</a:t>
            </a:r>
            <a:r>
              <a:rPr lang="en-US" dirty="0"/>
              <a:t> software was used to undertake a probabilistic record linkage</a:t>
            </a:r>
            <a:endParaRPr lang="en-US" cap="all" dirty="0"/>
          </a:p>
        </p:txBody>
      </p:sp>
      <p:sp>
        <p:nvSpPr>
          <p:cNvPr id="4" name="TextBox 3">
            <a:extLst>
              <a:ext uri="{FF2B5EF4-FFF2-40B4-BE49-F238E27FC236}">
                <a16:creationId xmlns:a16="http://schemas.microsoft.com/office/drawing/2014/main" id="{3BBF193C-649A-C14F-8111-EC30947B9E0E}"/>
              </a:ext>
            </a:extLst>
          </p:cNvPr>
          <p:cNvSpPr txBox="1"/>
          <p:nvPr/>
        </p:nvSpPr>
        <p:spPr>
          <a:xfrm>
            <a:off x="7522647" y="5508922"/>
            <a:ext cx="6967723" cy="1107996"/>
          </a:xfrm>
          <a:prstGeom prst="rect">
            <a:avLst/>
          </a:prstGeom>
          <a:noFill/>
        </p:spPr>
        <p:txBody>
          <a:bodyPr wrap="square" rtlCol="0">
            <a:spAutoFit/>
          </a:bodyPr>
          <a:lstStyle/>
          <a:p>
            <a:r>
              <a:rPr lang="en-US" sz="1600" dirty="0">
                <a:latin typeface="Helvetica" pitchFamily="2" charset="0"/>
                <a:hlinkClick r:id="rId4"/>
              </a:rPr>
              <a:t>http://imai.princeton.edu/research/files/linkage.pdf</a:t>
            </a:r>
            <a:endParaRPr lang="en-US" sz="1600" dirty="0">
              <a:latin typeface="Helvetica" pitchFamily="2" charset="0"/>
            </a:endParaRPr>
          </a:p>
          <a:p>
            <a:endParaRPr lang="en-US" sz="1600" dirty="0"/>
          </a:p>
          <a:p>
            <a:br>
              <a:rPr lang="en-US" sz="1600" dirty="0"/>
            </a:br>
            <a:r>
              <a:rPr lang="en-US" sz="1600" dirty="0"/>
              <a:t> </a:t>
            </a:r>
          </a:p>
        </p:txBody>
      </p:sp>
      <p:sp>
        <p:nvSpPr>
          <p:cNvPr id="6" name="object 37">
            <a:extLst>
              <a:ext uri="{FF2B5EF4-FFF2-40B4-BE49-F238E27FC236}">
                <a16:creationId xmlns:a16="http://schemas.microsoft.com/office/drawing/2014/main" id="{328C496B-E2A4-4548-937B-F17088B5C615}"/>
              </a:ext>
            </a:extLst>
          </p:cNvPr>
          <p:cNvSpPr txBox="1"/>
          <p:nvPr/>
        </p:nvSpPr>
        <p:spPr>
          <a:xfrm>
            <a:off x="1143872" y="1660012"/>
            <a:ext cx="10414000" cy="4825360"/>
          </a:xfrm>
          <a:prstGeom prst="rect">
            <a:avLst/>
          </a:prstGeom>
        </p:spPr>
        <p:txBody>
          <a:bodyPr vert="horz" wrap="square" lIns="0" tIns="0" rIns="0" bIns="0" rtlCol="0">
            <a:spAutoFit/>
          </a:bodyPr>
          <a:lstStyle/>
          <a:p>
            <a:pPr marL="534844" marR="2931" lvl="2">
              <a:lnSpc>
                <a:spcPct val="115599"/>
              </a:lnSpc>
              <a:buClr>
                <a:srgbClr val="005030"/>
              </a:buClr>
              <a:buSzPct val="60000"/>
              <a:tabLst>
                <a:tab pos="204779" algn="l"/>
                <a:tab pos="1029392" algn="l"/>
              </a:tabLst>
            </a:pPr>
            <a:endParaRPr lang="en-US" sz="2800" spc="-58" dirty="0">
              <a:solidFill>
                <a:srgbClr val="231F20"/>
              </a:solidFill>
              <a:latin typeface="Calibri" panose="020F0502020204030204" pitchFamily="34" charset="0"/>
              <a:cs typeface="Calibri" panose="020F0502020204030204" pitchFamily="34" charset="0"/>
            </a:endParaRPr>
          </a:p>
          <a:p>
            <a:pPr marL="355600" marR="2931">
              <a:lnSpc>
                <a:spcPct val="115599"/>
              </a:lnSpc>
              <a:buClr>
                <a:srgbClr val="005030"/>
              </a:buClr>
              <a:buSzPct val="60000"/>
              <a:tabLst>
                <a:tab pos="203200" algn="l"/>
                <a:tab pos="1028700" algn="l"/>
              </a:tabLst>
            </a:pPr>
            <a:r>
              <a:rPr lang="en-US" sz="3200" dirty="0">
                <a:latin typeface="Calibri" panose="020F0502020204030204" pitchFamily="34" charset="0"/>
                <a:cs typeface="Calibri" panose="020F0502020204030204" pitchFamily="34" charset="0"/>
              </a:rPr>
              <a:t>Computationally faster</a:t>
            </a:r>
          </a:p>
          <a:p>
            <a:pPr marL="355600" marR="2931">
              <a:lnSpc>
                <a:spcPct val="115599"/>
              </a:lnSpc>
              <a:buClr>
                <a:srgbClr val="005030"/>
              </a:buClr>
              <a:buSzPct val="60000"/>
              <a:tabLst>
                <a:tab pos="203200" algn="l"/>
                <a:tab pos="1028700" algn="l"/>
              </a:tabLst>
            </a:pPr>
            <a:r>
              <a:rPr lang="en-US" sz="3200" dirty="0">
                <a:latin typeface="Calibri" panose="020F0502020204030204" pitchFamily="34" charset="0"/>
                <a:cs typeface="Calibri" panose="020F0502020204030204" pitchFamily="34" charset="0"/>
              </a:rPr>
              <a:t>Reproducible </a:t>
            </a:r>
          </a:p>
          <a:p>
            <a:pPr marL="355600" marR="2931">
              <a:lnSpc>
                <a:spcPct val="115599"/>
              </a:lnSpc>
              <a:buClr>
                <a:srgbClr val="005030"/>
              </a:buClr>
              <a:buSzPct val="60000"/>
              <a:tabLst>
                <a:tab pos="203200" algn="l"/>
                <a:tab pos="1028700" algn="l"/>
              </a:tabLst>
            </a:pPr>
            <a:r>
              <a:rPr lang="en-US" sz="3200" dirty="0">
                <a:latin typeface="Calibri" panose="020F0502020204030204" pitchFamily="34" charset="0"/>
                <a:cs typeface="Calibri" panose="020F0502020204030204" pitchFamily="34" charset="0"/>
              </a:rPr>
              <a:t>Provides estimates of linkage quality (‘confusion tables’) </a:t>
            </a:r>
          </a:p>
          <a:p>
            <a:pPr marL="2184400" marR="2931" lvl="3" indent="-457200">
              <a:lnSpc>
                <a:spcPct val="115599"/>
              </a:lnSpc>
              <a:buClr>
                <a:srgbClr val="005030"/>
              </a:buClr>
              <a:buSzPct val="60000"/>
              <a:buFont typeface="Arial" panose="020B0604020202020204" pitchFamily="34" charset="0"/>
              <a:buChar char="•"/>
              <a:tabLst>
                <a:tab pos="203200" algn="l"/>
                <a:tab pos="1028700" algn="l"/>
              </a:tabLst>
            </a:pPr>
            <a:r>
              <a:rPr lang="en-US" sz="3200" dirty="0"/>
              <a:t> Sensitivity=98.9%</a:t>
            </a:r>
          </a:p>
          <a:p>
            <a:pPr marL="2184400" marR="2931" lvl="3" indent="-457200">
              <a:lnSpc>
                <a:spcPct val="115599"/>
              </a:lnSpc>
              <a:buClr>
                <a:srgbClr val="005030"/>
              </a:buClr>
              <a:buSzPct val="60000"/>
              <a:buFont typeface="Arial" panose="020B0604020202020204" pitchFamily="34" charset="0"/>
              <a:buChar char="•"/>
              <a:tabLst>
                <a:tab pos="203200" algn="l"/>
                <a:tab pos="1028700" algn="l"/>
              </a:tabLst>
            </a:pPr>
            <a:r>
              <a:rPr lang="en-US" sz="3200" dirty="0"/>
              <a:t> Specificity=100% </a:t>
            </a:r>
            <a:endParaRPr lang="en-US" sz="3200" dirty="0">
              <a:latin typeface="Calibri" panose="020F0502020204030204" pitchFamily="34" charset="0"/>
              <a:cs typeface="Calibri" panose="020F0502020204030204" pitchFamily="34" charset="0"/>
            </a:endParaRPr>
          </a:p>
          <a:p>
            <a:pPr marL="1270000" marR="2931" lvl="2">
              <a:lnSpc>
                <a:spcPct val="115599"/>
              </a:lnSpc>
              <a:buClr>
                <a:srgbClr val="005030"/>
              </a:buClr>
              <a:buSzPct val="60000"/>
              <a:tabLst>
                <a:tab pos="203200" algn="l"/>
                <a:tab pos="1028700" algn="l"/>
              </a:tabLst>
            </a:pPr>
            <a:endParaRPr lang="en-US" sz="2800" dirty="0">
              <a:latin typeface="Calibri" panose="020F0502020204030204" pitchFamily="34" charset="0"/>
              <a:cs typeface="Calibri" panose="020F0502020204030204" pitchFamily="34" charset="0"/>
            </a:endParaRPr>
          </a:p>
          <a:p>
            <a:pPr marL="1270000" marR="2931" lvl="2">
              <a:lnSpc>
                <a:spcPct val="115599"/>
              </a:lnSpc>
              <a:buClr>
                <a:srgbClr val="005030"/>
              </a:buClr>
              <a:buSzPct val="60000"/>
              <a:tabLst>
                <a:tab pos="203200" algn="l"/>
                <a:tab pos="1028700" algn="l"/>
              </a:tabLst>
            </a:pPr>
            <a:endParaRPr lang="en-US" sz="2800" dirty="0">
              <a:latin typeface="Calibri" panose="020F0502020204030204" pitchFamily="34" charset="0"/>
              <a:cs typeface="Calibri" panose="020F0502020204030204" pitchFamily="34" charset="0"/>
            </a:endParaRPr>
          </a:p>
          <a:p>
            <a:pPr marL="930275" marR="2931" indent="-574675">
              <a:lnSpc>
                <a:spcPct val="115599"/>
              </a:lnSpc>
              <a:buClr>
                <a:srgbClr val="005030"/>
              </a:buClr>
              <a:buSzPct val="60000"/>
              <a:buFont typeface="Arial" panose="020B0604020202020204" pitchFamily="34" charset="0"/>
              <a:buChar char="•"/>
              <a:tabLst>
                <a:tab pos="203200" algn="l"/>
                <a:tab pos="1028700" algn="l"/>
              </a:tabLst>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649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53009" y="1192773"/>
            <a:ext cx="12192000" cy="500227"/>
          </a:xfrm>
        </p:spPr>
        <p:txBody>
          <a:bodyPr>
            <a:normAutofit fontScale="90000"/>
          </a:bodyPr>
          <a:lstStyle/>
          <a:p>
            <a:pPr algn="l"/>
            <a:br>
              <a:rPr lang="en-US" dirty="0"/>
            </a:br>
            <a:endParaRPr lang="en-US" cap="all" dirty="0"/>
          </a:p>
        </p:txBody>
      </p:sp>
      <p:pic>
        <p:nvPicPr>
          <p:cNvPr id="5" name="Picture 4">
            <a:extLst>
              <a:ext uri="{FF2B5EF4-FFF2-40B4-BE49-F238E27FC236}">
                <a16:creationId xmlns:a16="http://schemas.microsoft.com/office/drawing/2014/main" id="{7B0A6C66-6821-1840-9994-E61AFD4875BD}"/>
              </a:ext>
            </a:extLst>
          </p:cNvPr>
          <p:cNvPicPr>
            <a:picLocks noChangeAspect="1"/>
          </p:cNvPicPr>
          <p:nvPr/>
        </p:nvPicPr>
        <p:blipFill>
          <a:blip r:embed="rId4"/>
          <a:stretch>
            <a:fillRect/>
          </a:stretch>
        </p:blipFill>
        <p:spPr>
          <a:xfrm>
            <a:off x="6758609" y="7307737"/>
            <a:ext cx="12192000" cy="3775128"/>
          </a:xfrm>
          <a:prstGeom prst="rect">
            <a:avLst/>
          </a:prstGeom>
        </p:spPr>
      </p:pic>
      <p:pic>
        <p:nvPicPr>
          <p:cNvPr id="3" name="Picture 2">
            <a:extLst>
              <a:ext uri="{FF2B5EF4-FFF2-40B4-BE49-F238E27FC236}">
                <a16:creationId xmlns:a16="http://schemas.microsoft.com/office/drawing/2014/main" id="{7864D84D-C148-1E43-A940-0A794B4CEE0D}"/>
              </a:ext>
            </a:extLst>
          </p:cNvPr>
          <p:cNvPicPr>
            <a:picLocks noChangeAspect="1"/>
          </p:cNvPicPr>
          <p:nvPr/>
        </p:nvPicPr>
        <p:blipFill>
          <a:blip r:embed="rId5"/>
          <a:stretch>
            <a:fillRect/>
          </a:stretch>
        </p:blipFill>
        <p:spPr>
          <a:xfrm>
            <a:off x="4590510" y="1523999"/>
            <a:ext cx="7601490" cy="4563978"/>
          </a:xfrm>
          <a:prstGeom prst="rect">
            <a:avLst/>
          </a:prstGeom>
        </p:spPr>
      </p:pic>
      <p:sp>
        <p:nvSpPr>
          <p:cNvPr id="7" name="Rectangle 6">
            <a:extLst>
              <a:ext uri="{FF2B5EF4-FFF2-40B4-BE49-F238E27FC236}">
                <a16:creationId xmlns:a16="http://schemas.microsoft.com/office/drawing/2014/main" id="{5F90C94A-23E1-DC43-B2A3-DCB92A319F3E}"/>
              </a:ext>
            </a:extLst>
          </p:cNvPr>
          <p:cNvSpPr/>
          <p:nvPr/>
        </p:nvSpPr>
        <p:spPr>
          <a:xfrm>
            <a:off x="176464" y="25182"/>
            <a:ext cx="11598442" cy="1200329"/>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Linkage led to more than a tripling of the number of career firefighter cases available for analysis </a:t>
            </a:r>
          </a:p>
        </p:txBody>
      </p:sp>
      <p:pic>
        <p:nvPicPr>
          <p:cNvPr id="8" name="Picture 7">
            <a:extLst>
              <a:ext uri="{FF2B5EF4-FFF2-40B4-BE49-F238E27FC236}">
                <a16:creationId xmlns:a16="http://schemas.microsoft.com/office/drawing/2014/main" id="{ECA454C3-AE32-FE4A-923F-5C7D232651E9}"/>
              </a:ext>
            </a:extLst>
          </p:cNvPr>
          <p:cNvPicPr>
            <a:picLocks noChangeAspect="1"/>
          </p:cNvPicPr>
          <p:nvPr/>
        </p:nvPicPr>
        <p:blipFill>
          <a:blip r:embed="rId6"/>
          <a:stretch>
            <a:fillRect/>
          </a:stretch>
        </p:blipFill>
        <p:spPr>
          <a:xfrm>
            <a:off x="307499" y="1788824"/>
            <a:ext cx="1241921" cy="1992686"/>
          </a:xfrm>
          <a:prstGeom prst="rect">
            <a:avLst/>
          </a:prstGeom>
        </p:spPr>
      </p:pic>
      <p:pic>
        <p:nvPicPr>
          <p:cNvPr id="9" name="Picture 8">
            <a:extLst>
              <a:ext uri="{FF2B5EF4-FFF2-40B4-BE49-F238E27FC236}">
                <a16:creationId xmlns:a16="http://schemas.microsoft.com/office/drawing/2014/main" id="{04C5F8E5-A230-DD4E-856D-404DEBAEC56C}"/>
              </a:ext>
            </a:extLst>
          </p:cNvPr>
          <p:cNvPicPr>
            <a:picLocks noChangeAspect="1"/>
          </p:cNvPicPr>
          <p:nvPr/>
        </p:nvPicPr>
        <p:blipFill>
          <a:blip r:embed="rId7"/>
          <a:stretch>
            <a:fillRect/>
          </a:stretch>
        </p:blipFill>
        <p:spPr>
          <a:xfrm>
            <a:off x="176464" y="3611029"/>
            <a:ext cx="1572852" cy="2221966"/>
          </a:xfrm>
          <a:prstGeom prst="rect">
            <a:avLst/>
          </a:prstGeom>
        </p:spPr>
      </p:pic>
      <p:sp>
        <p:nvSpPr>
          <p:cNvPr id="10" name="TextBox 9">
            <a:extLst>
              <a:ext uri="{FF2B5EF4-FFF2-40B4-BE49-F238E27FC236}">
                <a16:creationId xmlns:a16="http://schemas.microsoft.com/office/drawing/2014/main" id="{347E6379-C777-7E47-8D57-5E8C9D8B5FC6}"/>
              </a:ext>
            </a:extLst>
          </p:cNvPr>
          <p:cNvSpPr txBox="1"/>
          <p:nvPr/>
        </p:nvSpPr>
        <p:spPr>
          <a:xfrm>
            <a:off x="2636806" y="4437465"/>
            <a:ext cx="1395318" cy="1569660"/>
          </a:xfrm>
          <a:prstGeom prst="rect">
            <a:avLst/>
          </a:prstGeom>
          <a:noFill/>
        </p:spPr>
        <p:txBody>
          <a:bodyPr wrap="none" rtlCol="0">
            <a:spAutoFit/>
          </a:bodyPr>
          <a:lstStyle/>
          <a:p>
            <a:pPr algn="ctr"/>
            <a:r>
              <a:rPr lang="en-US" sz="3200" dirty="0"/>
              <a:t>N=168</a:t>
            </a:r>
          </a:p>
          <a:p>
            <a:pPr algn="ctr"/>
            <a:r>
              <a:rPr lang="en-US" sz="3200" dirty="0"/>
              <a:t>Female</a:t>
            </a:r>
          </a:p>
          <a:p>
            <a:pPr algn="ctr"/>
            <a:r>
              <a:rPr lang="en-US" sz="3200" dirty="0"/>
              <a:t>cases</a:t>
            </a:r>
          </a:p>
        </p:txBody>
      </p:sp>
      <p:sp>
        <p:nvSpPr>
          <p:cNvPr id="11" name="TextBox 10">
            <a:extLst>
              <a:ext uri="{FF2B5EF4-FFF2-40B4-BE49-F238E27FC236}">
                <a16:creationId xmlns:a16="http://schemas.microsoft.com/office/drawing/2014/main" id="{31FDB9EA-EC26-1B4A-99CA-900EE705CD7B}"/>
              </a:ext>
            </a:extLst>
          </p:cNvPr>
          <p:cNvSpPr txBox="1"/>
          <p:nvPr/>
        </p:nvSpPr>
        <p:spPr>
          <a:xfrm>
            <a:off x="2590800" y="2312889"/>
            <a:ext cx="1487908" cy="1569660"/>
          </a:xfrm>
          <a:prstGeom prst="rect">
            <a:avLst/>
          </a:prstGeom>
          <a:noFill/>
        </p:spPr>
        <p:txBody>
          <a:bodyPr wrap="none" rtlCol="0">
            <a:spAutoFit/>
          </a:bodyPr>
          <a:lstStyle/>
          <a:p>
            <a:r>
              <a:rPr lang="en-US" sz="3200" dirty="0"/>
              <a:t>N=3760</a:t>
            </a:r>
          </a:p>
          <a:p>
            <a:pPr algn="ctr"/>
            <a:r>
              <a:rPr lang="en-US" sz="3200" dirty="0"/>
              <a:t>Male</a:t>
            </a:r>
          </a:p>
          <a:p>
            <a:pPr algn="ctr"/>
            <a:r>
              <a:rPr lang="en-US" sz="3200" dirty="0"/>
              <a:t>cases</a:t>
            </a:r>
          </a:p>
        </p:txBody>
      </p:sp>
    </p:spTree>
    <p:extLst>
      <p:ext uri="{BB962C8B-B14F-4D97-AF65-F5344CB8AC3E}">
        <p14:creationId xmlns:p14="http://schemas.microsoft.com/office/powerpoint/2010/main" val="421606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2" y="775886"/>
            <a:ext cx="12192000" cy="500227"/>
          </a:xfrm>
        </p:spPr>
        <p:txBody>
          <a:bodyPr>
            <a:normAutofit fontScale="90000"/>
          </a:bodyPr>
          <a:lstStyle/>
          <a:p>
            <a:pPr algn="l"/>
            <a:r>
              <a:rPr lang="en-US" dirty="0"/>
              <a:t>Calculated gender-specific age &amp; calendar year adjusted odds ratios and 95% confidence intervals</a:t>
            </a:r>
            <a:endParaRPr lang="en-US" cap="all" dirty="0"/>
          </a:p>
        </p:txBody>
      </p:sp>
      <p:sp>
        <p:nvSpPr>
          <p:cNvPr id="6" name="object 37">
            <a:extLst>
              <a:ext uri="{FF2B5EF4-FFF2-40B4-BE49-F238E27FC236}">
                <a16:creationId xmlns:a16="http://schemas.microsoft.com/office/drawing/2014/main" id="{328C496B-E2A4-4548-937B-F17088B5C615}"/>
              </a:ext>
            </a:extLst>
          </p:cNvPr>
          <p:cNvSpPr txBox="1"/>
          <p:nvPr/>
        </p:nvSpPr>
        <p:spPr>
          <a:xfrm>
            <a:off x="1143872" y="1660012"/>
            <a:ext cx="10414000" cy="3682868"/>
          </a:xfrm>
          <a:prstGeom prst="rect">
            <a:avLst/>
          </a:prstGeom>
        </p:spPr>
        <p:txBody>
          <a:bodyPr vert="horz" wrap="square" lIns="0" tIns="0" rIns="0" bIns="0" rtlCol="0">
            <a:spAutoFit/>
          </a:bodyPr>
          <a:lstStyle/>
          <a:p>
            <a:pPr marL="534844" marR="2931" lvl="2">
              <a:lnSpc>
                <a:spcPct val="115599"/>
              </a:lnSpc>
              <a:buClr>
                <a:srgbClr val="005030"/>
              </a:buClr>
              <a:buSzPct val="60000"/>
              <a:tabLst>
                <a:tab pos="204779" algn="l"/>
                <a:tab pos="1029392" algn="l"/>
              </a:tabLst>
            </a:pPr>
            <a:endParaRPr lang="en-US" sz="2800" spc="-58" dirty="0">
              <a:solidFill>
                <a:srgbClr val="231F20"/>
              </a:solidFill>
              <a:latin typeface="Calibri" panose="020F0502020204030204" pitchFamily="34" charset="0"/>
              <a:cs typeface="Calibri" panose="020F0502020204030204" pitchFamily="34" charset="0"/>
            </a:endParaRP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Overall</a:t>
            </a: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&lt;50 versus 50 and older (males only)</a:t>
            </a: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Late-stage versus early stage (males only)</a:t>
            </a:r>
          </a:p>
          <a:p>
            <a:pPr marL="1270000" marR="2931" lvl="2">
              <a:lnSpc>
                <a:spcPct val="115599"/>
              </a:lnSpc>
              <a:buClr>
                <a:srgbClr val="005030"/>
              </a:buClr>
              <a:buSzPct val="60000"/>
              <a:tabLst>
                <a:tab pos="203200" algn="l"/>
                <a:tab pos="1028700" algn="l"/>
              </a:tabLst>
            </a:pPr>
            <a:endParaRPr lang="en-US" sz="2800" dirty="0">
              <a:latin typeface="Calibri" panose="020F0502020204030204" pitchFamily="34" charset="0"/>
              <a:cs typeface="Calibri" panose="020F0502020204030204" pitchFamily="34" charset="0"/>
            </a:endParaRPr>
          </a:p>
          <a:p>
            <a:pPr marL="1270000" marR="2931" lvl="2">
              <a:lnSpc>
                <a:spcPct val="115599"/>
              </a:lnSpc>
              <a:buClr>
                <a:srgbClr val="005030"/>
              </a:buClr>
              <a:buSzPct val="60000"/>
              <a:tabLst>
                <a:tab pos="203200" algn="l"/>
                <a:tab pos="1028700" algn="l"/>
              </a:tabLst>
            </a:pPr>
            <a:endParaRPr lang="en-US" sz="2800" dirty="0">
              <a:latin typeface="Calibri" panose="020F0502020204030204" pitchFamily="34" charset="0"/>
              <a:cs typeface="Calibri" panose="020F0502020204030204" pitchFamily="34" charset="0"/>
            </a:endParaRPr>
          </a:p>
          <a:p>
            <a:pPr marL="930275" marR="2931" indent="-574675">
              <a:lnSpc>
                <a:spcPct val="115599"/>
              </a:lnSpc>
              <a:buClr>
                <a:srgbClr val="005030"/>
              </a:buClr>
              <a:buSzPct val="60000"/>
              <a:buFont typeface="Arial" panose="020B0604020202020204" pitchFamily="34" charset="0"/>
              <a:buChar char="•"/>
              <a:tabLst>
                <a:tab pos="203200" algn="l"/>
                <a:tab pos="1028700" algn="l"/>
              </a:tabLst>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13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1" y="2941570"/>
            <a:ext cx="12192000" cy="500227"/>
          </a:xfrm>
        </p:spPr>
        <p:txBody>
          <a:bodyPr>
            <a:noAutofit/>
          </a:bodyPr>
          <a:lstStyle/>
          <a:p>
            <a:pPr algn="l"/>
            <a:r>
              <a:rPr lang="en-US" sz="3200" dirty="0"/>
              <a:t>Overall Male:</a:t>
            </a:r>
            <a:br>
              <a:rPr lang="en-US" sz="3200" dirty="0"/>
            </a:br>
            <a:r>
              <a:rPr lang="en-US" sz="3200" dirty="0"/>
              <a:t> </a:t>
            </a:r>
            <a:br>
              <a:rPr lang="en-US" sz="3200" dirty="0"/>
            </a:br>
            <a:r>
              <a:rPr lang="en-US" sz="3200" dirty="0"/>
              <a:t>Elevated Sites </a:t>
            </a:r>
            <a:endParaRPr lang="en-US" sz="3200" cap="all" dirty="0"/>
          </a:p>
        </p:txBody>
      </p:sp>
      <p:pic>
        <p:nvPicPr>
          <p:cNvPr id="4" name="Picture 3">
            <a:extLst>
              <a:ext uri="{FF2B5EF4-FFF2-40B4-BE49-F238E27FC236}">
                <a16:creationId xmlns:a16="http://schemas.microsoft.com/office/drawing/2014/main" id="{FC0B6062-AC60-A04C-B16E-0E056161A159}"/>
              </a:ext>
            </a:extLst>
          </p:cNvPr>
          <p:cNvPicPr>
            <a:picLocks noChangeAspect="1"/>
          </p:cNvPicPr>
          <p:nvPr/>
        </p:nvPicPr>
        <p:blipFill>
          <a:blip r:embed="rId4"/>
          <a:stretch>
            <a:fillRect/>
          </a:stretch>
        </p:blipFill>
        <p:spPr>
          <a:xfrm>
            <a:off x="3507438" y="383381"/>
            <a:ext cx="8411846" cy="5461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120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1" y="2941570"/>
            <a:ext cx="12192000" cy="500227"/>
          </a:xfrm>
        </p:spPr>
        <p:txBody>
          <a:bodyPr>
            <a:noAutofit/>
          </a:bodyPr>
          <a:lstStyle/>
          <a:p>
            <a:pPr algn="l"/>
            <a:r>
              <a:rPr lang="en-US" sz="3200" dirty="0"/>
              <a:t>Overall Male:</a:t>
            </a:r>
            <a:br>
              <a:rPr lang="en-US" sz="3200" dirty="0"/>
            </a:br>
            <a:r>
              <a:rPr lang="en-US" sz="3200" dirty="0"/>
              <a:t> </a:t>
            </a:r>
            <a:br>
              <a:rPr lang="en-US" sz="3200" dirty="0"/>
            </a:br>
            <a:r>
              <a:rPr lang="en-US" sz="3200" dirty="0"/>
              <a:t>Reduced Risk</a:t>
            </a:r>
            <a:br>
              <a:rPr lang="en-US" sz="3200" dirty="0"/>
            </a:br>
            <a:r>
              <a:rPr lang="en-US" sz="3200" dirty="0"/>
              <a:t>Sites </a:t>
            </a:r>
            <a:endParaRPr lang="en-US" sz="3200" cap="all" dirty="0"/>
          </a:p>
        </p:txBody>
      </p:sp>
      <p:pic>
        <p:nvPicPr>
          <p:cNvPr id="5" name="Picture 4">
            <a:extLst>
              <a:ext uri="{FF2B5EF4-FFF2-40B4-BE49-F238E27FC236}">
                <a16:creationId xmlns:a16="http://schemas.microsoft.com/office/drawing/2014/main" id="{5F025EE1-F357-694E-B3CD-DFAE66A3213F}"/>
              </a:ext>
            </a:extLst>
          </p:cNvPr>
          <p:cNvPicPr>
            <a:picLocks noChangeAspect="1"/>
          </p:cNvPicPr>
          <p:nvPr/>
        </p:nvPicPr>
        <p:blipFill>
          <a:blip r:embed="rId4"/>
          <a:stretch>
            <a:fillRect/>
          </a:stretch>
        </p:blipFill>
        <p:spPr>
          <a:xfrm>
            <a:off x="3459909" y="336884"/>
            <a:ext cx="8485359" cy="5478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259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126534" y="3067775"/>
            <a:ext cx="12192000" cy="500227"/>
          </a:xfrm>
        </p:spPr>
        <p:txBody>
          <a:bodyPr>
            <a:noAutofit/>
          </a:bodyPr>
          <a:lstStyle/>
          <a:p>
            <a:pPr algn="l"/>
            <a:r>
              <a:rPr lang="en-US" sz="3200" dirty="0"/>
              <a:t>Overall Female:</a:t>
            </a:r>
            <a:br>
              <a:rPr lang="en-US" sz="3200" dirty="0"/>
            </a:br>
            <a:r>
              <a:rPr lang="en-US" sz="3200" dirty="0"/>
              <a:t> </a:t>
            </a:r>
            <a:br>
              <a:rPr lang="en-US" sz="3200" dirty="0"/>
            </a:br>
            <a:r>
              <a:rPr lang="en-US" sz="3200" dirty="0"/>
              <a:t>Elevated Sites </a:t>
            </a:r>
            <a:endParaRPr lang="en-US" sz="3200" cap="all" dirty="0"/>
          </a:p>
        </p:txBody>
      </p:sp>
      <p:pic>
        <p:nvPicPr>
          <p:cNvPr id="7" name="Picture 6">
            <a:extLst>
              <a:ext uri="{FF2B5EF4-FFF2-40B4-BE49-F238E27FC236}">
                <a16:creationId xmlns:a16="http://schemas.microsoft.com/office/drawing/2014/main" id="{74D7EB71-E840-8A4D-9E74-553E078710C5}"/>
              </a:ext>
            </a:extLst>
          </p:cNvPr>
          <p:cNvPicPr>
            <a:picLocks noChangeAspect="1"/>
          </p:cNvPicPr>
          <p:nvPr/>
        </p:nvPicPr>
        <p:blipFill>
          <a:blip r:embed="rId4"/>
          <a:stretch>
            <a:fillRect/>
          </a:stretch>
        </p:blipFill>
        <p:spPr>
          <a:xfrm>
            <a:off x="3320715" y="817012"/>
            <a:ext cx="8726905" cy="5047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787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1" y="2941570"/>
            <a:ext cx="12192000" cy="500227"/>
          </a:xfrm>
        </p:spPr>
        <p:txBody>
          <a:bodyPr>
            <a:noAutofit/>
          </a:bodyPr>
          <a:lstStyle/>
          <a:p>
            <a:pPr algn="l"/>
            <a:r>
              <a:rPr lang="en-US" sz="3200" dirty="0"/>
              <a:t>Overall Female:</a:t>
            </a:r>
            <a:br>
              <a:rPr lang="en-US" sz="3200" dirty="0"/>
            </a:br>
            <a:r>
              <a:rPr lang="en-US" sz="3200" dirty="0"/>
              <a:t> </a:t>
            </a:r>
            <a:br>
              <a:rPr lang="en-US" sz="3200" dirty="0"/>
            </a:br>
            <a:r>
              <a:rPr lang="en-US" sz="3200" dirty="0"/>
              <a:t>Reduced Risk</a:t>
            </a:r>
            <a:br>
              <a:rPr lang="en-US" sz="3200" dirty="0"/>
            </a:br>
            <a:r>
              <a:rPr lang="en-US" sz="3200" dirty="0"/>
              <a:t>Sites </a:t>
            </a:r>
            <a:endParaRPr lang="en-US" sz="3200" cap="all" dirty="0"/>
          </a:p>
        </p:txBody>
      </p:sp>
      <p:pic>
        <p:nvPicPr>
          <p:cNvPr id="4" name="Picture 3">
            <a:extLst>
              <a:ext uri="{FF2B5EF4-FFF2-40B4-BE49-F238E27FC236}">
                <a16:creationId xmlns:a16="http://schemas.microsoft.com/office/drawing/2014/main" id="{43EDEDBF-E815-A646-A2BB-0C0D89659F7F}"/>
              </a:ext>
            </a:extLst>
          </p:cNvPr>
          <p:cNvPicPr>
            <a:picLocks noChangeAspect="1"/>
          </p:cNvPicPr>
          <p:nvPr/>
        </p:nvPicPr>
        <p:blipFill>
          <a:blip r:embed="rId4"/>
          <a:stretch>
            <a:fillRect/>
          </a:stretch>
        </p:blipFill>
        <p:spPr>
          <a:xfrm>
            <a:off x="3492813" y="561474"/>
            <a:ext cx="8563540" cy="5366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24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1" y="2941570"/>
            <a:ext cx="12192000" cy="500227"/>
          </a:xfrm>
        </p:spPr>
        <p:txBody>
          <a:bodyPr>
            <a:noAutofit/>
          </a:bodyPr>
          <a:lstStyle/>
          <a:p>
            <a:pPr algn="l"/>
            <a:r>
              <a:rPr lang="en-US" sz="3200" dirty="0"/>
              <a:t>Males:</a:t>
            </a:r>
            <a:br>
              <a:rPr lang="en-US" sz="3200" dirty="0"/>
            </a:br>
            <a:r>
              <a:rPr lang="en-US" sz="3200" dirty="0"/>
              <a:t> </a:t>
            </a:r>
            <a:br>
              <a:rPr lang="en-US" sz="3200" dirty="0"/>
            </a:br>
            <a:r>
              <a:rPr lang="en-US" sz="3200" dirty="0"/>
              <a:t>&lt;50 years</a:t>
            </a:r>
            <a:endParaRPr lang="en-US" sz="3200" cap="all" dirty="0"/>
          </a:p>
        </p:txBody>
      </p:sp>
      <p:pic>
        <p:nvPicPr>
          <p:cNvPr id="5" name="Picture 4">
            <a:extLst>
              <a:ext uri="{FF2B5EF4-FFF2-40B4-BE49-F238E27FC236}">
                <a16:creationId xmlns:a16="http://schemas.microsoft.com/office/drawing/2014/main" id="{65F5E140-193F-E448-A50C-9E3FAE817F4A}"/>
              </a:ext>
            </a:extLst>
          </p:cNvPr>
          <p:cNvPicPr>
            <a:picLocks noChangeAspect="1"/>
          </p:cNvPicPr>
          <p:nvPr/>
        </p:nvPicPr>
        <p:blipFill>
          <a:blip r:embed="rId4"/>
          <a:stretch>
            <a:fillRect/>
          </a:stretch>
        </p:blipFill>
        <p:spPr>
          <a:xfrm>
            <a:off x="2750563" y="346234"/>
            <a:ext cx="9321374" cy="5461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9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53009" y="1192773"/>
            <a:ext cx="12192000" cy="500227"/>
          </a:xfrm>
        </p:spPr>
        <p:txBody>
          <a:bodyPr>
            <a:normAutofit fontScale="90000"/>
          </a:bodyPr>
          <a:lstStyle/>
          <a:p>
            <a:pPr algn="l"/>
            <a:r>
              <a:rPr lang="en-US" dirty="0"/>
              <a:t>Objective of this study was to update a previous firefighter linkage initiated 15 years ago </a:t>
            </a:r>
            <a:br>
              <a:rPr lang="en-US" dirty="0"/>
            </a:br>
            <a:endParaRPr lang="en-US" cap="all" dirty="0"/>
          </a:p>
        </p:txBody>
      </p:sp>
      <p:pic>
        <p:nvPicPr>
          <p:cNvPr id="8" name="Picture 7">
            <a:extLst>
              <a:ext uri="{FF2B5EF4-FFF2-40B4-BE49-F238E27FC236}">
                <a16:creationId xmlns:a16="http://schemas.microsoft.com/office/drawing/2014/main" id="{834BB704-D38F-E341-94A8-C329E179BCB5}"/>
              </a:ext>
            </a:extLst>
          </p:cNvPr>
          <p:cNvPicPr>
            <a:picLocks noChangeAspect="1"/>
          </p:cNvPicPr>
          <p:nvPr/>
        </p:nvPicPr>
        <p:blipFill>
          <a:blip r:embed="rId4"/>
          <a:stretch>
            <a:fillRect/>
          </a:stretch>
        </p:blipFill>
        <p:spPr>
          <a:xfrm>
            <a:off x="179934" y="3549113"/>
            <a:ext cx="2848672" cy="1494242"/>
          </a:xfrm>
          <a:prstGeom prst="rect">
            <a:avLst/>
          </a:prstGeom>
        </p:spPr>
      </p:pic>
      <p:pic>
        <p:nvPicPr>
          <p:cNvPr id="10" name="Picture 9">
            <a:extLst>
              <a:ext uri="{FF2B5EF4-FFF2-40B4-BE49-F238E27FC236}">
                <a16:creationId xmlns:a16="http://schemas.microsoft.com/office/drawing/2014/main" id="{BD561590-A11C-D54C-886D-D13E4BE1FA02}"/>
              </a:ext>
            </a:extLst>
          </p:cNvPr>
          <p:cNvPicPr>
            <a:picLocks noChangeAspect="1"/>
          </p:cNvPicPr>
          <p:nvPr/>
        </p:nvPicPr>
        <p:blipFill>
          <a:blip r:embed="rId5"/>
          <a:stretch>
            <a:fillRect/>
          </a:stretch>
        </p:blipFill>
        <p:spPr>
          <a:xfrm>
            <a:off x="53010" y="1655284"/>
            <a:ext cx="5226696" cy="1553138"/>
          </a:xfrm>
          <a:prstGeom prst="rect">
            <a:avLst/>
          </a:prstGeom>
        </p:spPr>
      </p:pic>
      <p:pic>
        <p:nvPicPr>
          <p:cNvPr id="11" name="Picture 10">
            <a:extLst>
              <a:ext uri="{FF2B5EF4-FFF2-40B4-BE49-F238E27FC236}">
                <a16:creationId xmlns:a16="http://schemas.microsoft.com/office/drawing/2014/main" id="{E9007BFC-705B-DC49-A9A7-6300ED28262E}"/>
              </a:ext>
            </a:extLst>
          </p:cNvPr>
          <p:cNvPicPr>
            <a:picLocks noChangeAspect="1"/>
          </p:cNvPicPr>
          <p:nvPr/>
        </p:nvPicPr>
        <p:blipFill>
          <a:blip r:embed="rId6"/>
          <a:stretch>
            <a:fillRect/>
          </a:stretch>
        </p:blipFill>
        <p:spPr>
          <a:xfrm>
            <a:off x="5074050" y="1442886"/>
            <a:ext cx="7283254" cy="4685198"/>
          </a:xfrm>
          <a:prstGeom prst="rect">
            <a:avLst/>
          </a:prstGeom>
        </p:spPr>
      </p:pic>
    </p:spTree>
    <p:extLst>
      <p:ext uri="{BB962C8B-B14F-4D97-AF65-F5344CB8AC3E}">
        <p14:creationId xmlns:p14="http://schemas.microsoft.com/office/powerpoint/2010/main" val="807310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1" y="2858455"/>
            <a:ext cx="12192000" cy="500227"/>
          </a:xfrm>
        </p:spPr>
        <p:txBody>
          <a:bodyPr>
            <a:noAutofit/>
          </a:bodyPr>
          <a:lstStyle/>
          <a:p>
            <a:pPr algn="l"/>
            <a:r>
              <a:rPr lang="en-US" sz="3200" dirty="0"/>
              <a:t>Males:</a:t>
            </a:r>
            <a:br>
              <a:rPr lang="en-US" sz="3200" dirty="0"/>
            </a:br>
            <a:r>
              <a:rPr lang="en-US" sz="3200" dirty="0"/>
              <a:t> </a:t>
            </a:r>
            <a:br>
              <a:rPr lang="en-US" sz="3200" dirty="0"/>
            </a:br>
            <a:r>
              <a:rPr lang="en-US" sz="3200" dirty="0"/>
              <a:t>=&gt;50</a:t>
            </a:r>
            <a:endParaRPr lang="en-US" sz="3200" cap="all" dirty="0"/>
          </a:p>
        </p:txBody>
      </p:sp>
      <p:pic>
        <p:nvPicPr>
          <p:cNvPr id="4" name="Picture 3">
            <a:extLst>
              <a:ext uri="{FF2B5EF4-FFF2-40B4-BE49-F238E27FC236}">
                <a16:creationId xmlns:a16="http://schemas.microsoft.com/office/drawing/2014/main" id="{552D817F-ADA1-824D-94A4-DE364B02A8D7}"/>
              </a:ext>
            </a:extLst>
          </p:cNvPr>
          <p:cNvPicPr>
            <a:picLocks noChangeAspect="1"/>
          </p:cNvPicPr>
          <p:nvPr/>
        </p:nvPicPr>
        <p:blipFill>
          <a:blip r:embed="rId4"/>
          <a:stretch>
            <a:fillRect/>
          </a:stretch>
        </p:blipFill>
        <p:spPr>
          <a:xfrm>
            <a:off x="1396295" y="112295"/>
            <a:ext cx="10795706" cy="5864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008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1" y="2941570"/>
            <a:ext cx="12192000" cy="500227"/>
          </a:xfrm>
        </p:spPr>
        <p:txBody>
          <a:bodyPr>
            <a:noAutofit/>
          </a:bodyPr>
          <a:lstStyle/>
          <a:p>
            <a:pPr algn="l"/>
            <a:r>
              <a:rPr lang="en-US" sz="3200" dirty="0"/>
              <a:t>Males:</a:t>
            </a:r>
            <a:br>
              <a:rPr lang="en-US" sz="3200" dirty="0"/>
            </a:br>
            <a:r>
              <a:rPr lang="en-US" sz="3200" dirty="0"/>
              <a:t> </a:t>
            </a:r>
            <a:br>
              <a:rPr lang="en-US" sz="3200" dirty="0"/>
            </a:br>
            <a:r>
              <a:rPr lang="en-US" sz="3200" dirty="0"/>
              <a:t>Early </a:t>
            </a:r>
            <a:br>
              <a:rPr lang="en-US" sz="3200" dirty="0"/>
            </a:br>
            <a:r>
              <a:rPr lang="en-US" sz="3200" dirty="0"/>
              <a:t>Stage</a:t>
            </a:r>
            <a:endParaRPr lang="en-US" sz="3200" cap="all" dirty="0"/>
          </a:p>
        </p:txBody>
      </p:sp>
      <p:pic>
        <p:nvPicPr>
          <p:cNvPr id="4" name="Picture 3">
            <a:extLst>
              <a:ext uri="{FF2B5EF4-FFF2-40B4-BE49-F238E27FC236}">
                <a16:creationId xmlns:a16="http://schemas.microsoft.com/office/drawing/2014/main" id="{7B941BE7-40DF-3C45-8731-37D4E7815241}"/>
              </a:ext>
            </a:extLst>
          </p:cNvPr>
          <p:cNvPicPr>
            <a:picLocks noChangeAspect="1"/>
          </p:cNvPicPr>
          <p:nvPr/>
        </p:nvPicPr>
        <p:blipFill>
          <a:blip r:embed="rId4"/>
          <a:stretch>
            <a:fillRect/>
          </a:stretch>
        </p:blipFill>
        <p:spPr>
          <a:xfrm>
            <a:off x="2181727" y="370775"/>
            <a:ext cx="9866146" cy="5387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274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1" y="2941570"/>
            <a:ext cx="12192000" cy="500227"/>
          </a:xfrm>
        </p:spPr>
        <p:txBody>
          <a:bodyPr>
            <a:noAutofit/>
          </a:bodyPr>
          <a:lstStyle/>
          <a:p>
            <a:pPr algn="l"/>
            <a:r>
              <a:rPr lang="en-US" sz="3200" dirty="0"/>
              <a:t>Males:</a:t>
            </a:r>
            <a:br>
              <a:rPr lang="en-US" sz="3200" dirty="0"/>
            </a:br>
            <a:r>
              <a:rPr lang="en-US" sz="3200" dirty="0"/>
              <a:t> </a:t>
            </a:r>
            <a:br>
              <a:rPr lang="en-US" sz="3200" dirty="0"/>
            </a:br>
            <a:r>
              <a:rPr lang="en-US" sz="3200" dirty="0"/>
              <a:t>Late </a:t>
            </a:r>
            <a:br>
              <a:rPr lang="en-US" sz="3200" dirty="0"/>
            </a:br>
            <a:r>
              <a:rPr lang="en-US" sz="3200" dirty="0"/>
              <a:t>Stage</a:t>
            </a:r>
            <a:endParaRPr lang="en-US" sz="3200" cap="all" dirty="0"/>
          </a:p>
        </p:txBody>
      </p:sp>
      <p:pic>
        <p:nvPicPr>
          <p:cNvPr id="5" name="Picture 4">
            <a:extLst>
              <a:ext uri="{FF2B5EF4-FFF2-40B4-BE49-F238E27FC236}">
                <a16:creationId xmlns:a16="http://schemas.microsoft.com/office/drawing/2014/main" id="{E04BA91F-D4D7-9C41-A798-74B9C0F34367}"/>
              </a:ext>
            </a:extLst>
          </p:cNvPr>
          <p:cNvPicPr>
            <a:picLocks noChangeAspect="1"/>
          </p:cNvPicPr>
          <p:nvPr/>
        </p:nvPicPr>
        <p:blipFill>
          <a:blip r:embed="rId4"/>
          <a:stretch>
            <a:fillRect/>
          </a:stretch>
        </p:blipFill>
        <p:spPr>
          <a:xfrm>
            <a:off x="1843088" y="866274"/>
            <a:ext cx="10193254" cy="4942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732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16977" y="2061273"/>
            <a:ext cx="3379446" cy="3223647"/>
          </a:xfrm>
        </p:spPr>
        <p:txBody>
          <a:bodyPr>
            <a:normAutofit fontScale="90000"/>
          </a:bodyPr>
          <a:lstStyle/>
          <a:p>
            <a:pPr algn="l"/>
            <a:r>
              <a:rPr lang="en-US" dirty="0"/>
              <a:t>Florida associations often stronger then those identified in the </a:t>
            </a:r>
            <a:r>
              <a:rPr lang="en-US" dirty="0" err="1"/>
              <a:t>Jalilian</a:t>
            </a:r>
            <a:r>
              <a:rPr lang="en-US" dirty="0"/>
              <a:t> meta-analysis</a:t>
            </a:r>
            <a:br>
              <a:rPr lang="en-US" dirty="0"/>
            </a:br>
            <a:endParaRPr lang="en-US" cap="all" dirty="0"/>
          </a:p>
        </p:txBody>
      </p:sp>
      <p:graphicFrame>
        <p:nvGraphicFramePr>
          <p:cNvPr id="5" name="Content Placeholder 4">
            <a:extLst>
              <a:ext uri="{FF2B5EF4-FFF2-40B4-BE49-F238E27FC236}">
                <a16:creationId xmlns:a16="http://schemas.microsoft.com/office/drawing/2014/main" id="{CEEF1494-849A-7D42-8EF6-2CAC518D2242}"/>
              </a:ext>
            </a:extLst>
          </p:cNvPr>
          <p:cNvGraphicFramePr>
            <a:graphicFrameLocks/>
          </p:cNvGraphicFramePr>
          <p:nvPr>
            <p:extLst>
              <p:ext uri="{D42A27DB-BD31-4B8C-83A1-F6EECF244321}">
                <p14:modId xmlns:p14="http://schemas.microsoft.com/office/powerpoint/2010/main" val="3211638467"/>
              </p:ext>
            </p:extLst>
          </p:nvPr>
        </p:nvGraphicFramePr>
        <p:xfrm>
          <a:off x="3735907" y="666427"/>
          <a:ext cx="8228785" cy="4677662"/>
        </p:xfrm>
        <a:graphic>
          <a:graphicData uri="http://schemas.openxmlformats.org/drawingml/2006/table">
            <a:tbl>
              <a:tblPr firstRow="1" bandRow="1">
                <a:tableStyleId>{9DCAF9ED-07DC-4A11-8D7F-57B35C25682E}</a:tableStyleId>
              </a:tblPr>
              <a:tblGrid>
                <a:gridCol w="1595510">
                  <a:extLst>
                    <a:ext uri="{9D8B030D-6E8A-4147-A177-3AD203B41FA5}">
                      <a16:colId xmlns:a16="http://schemas.microsoft.com/office/drawing/2014/main" val="90365230"/>
                    </a:ext>
                  </a:extLst>
                </a:gridCol>
                <a:gridCol w="2309247">
                  <a:extLst>
                    <a:ext uri="{9D8B030D-6E8A-4147-A177-3AD203B41FA5}">
                      <a16:colId xmlns:a16="http://schemas.microsoft.com/office/drawing/2014/main" val="334702596"/>
                    </a:ext>
                  </a:extLst>
                </a:gridCol>
                <a:gridCol w="4324028">
                  <a:extLst>
                    <a:ext uri="{9D8B030D-6E8A-4147-A177-3AD203B41FA5}">
                      <a16:colId xmlns:a16="http://schemas.microsoft.com/office/drawing/2014/main" val="2640862064"/>
                    </a:ext>
                  </a:extLst>
                </a:gridCol>
              </a:tblGrid>
              <a:tr h="957915">
                <a:tc>
                  <a:txBody>
                    <a:bodyPr/>
                    <a:lstStyle/>
                    <a:p>
                      <a:r>
                        <a:rPr lang="en-US" sz="1800" dirty="0"/>
                        <a:t>Cancer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Jalilian</a:t>
                      </a:r>
                      <a:r>
                        <a:rPr lang="en-US" sz="1800" dirty="0"/>
                        <a:t> et al Meta-Analysis</a:t>
                      </a:r>
                    </a:p>
                    <a:p>
                      <a:pPr algn="ctr"/>
                      <a:r>
                        <a:rPr lang="en-US" sz="18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Florida </a:t>
                      </a:r>
                    </a:p>
                    <a:p>
                      <a:pPr algn="ctr"/>
                      <a:r>
                        <a:rPr lang="en-US" sz="1800" dirty="0"/>
                        <a:t>1981-2014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507027"/>
                  </a:ext>
                </a:extLst>
              </a:tr>
              <a:tr h="415096">
                <a:tc>
                  <a:txBody>
                    <a:bodyPr/>
                    <a:lstStyle/>
                    <a:p>
                      <a:r>
                        <a:rPr lang="en-US" sz="2000" kern="1200" dirty="0">
                          <a:effectLst/>
                        </a:rPr>
                        <a:t>Prostate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1.15 [1.05-1.27]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1.36 [1.27-1.46]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198010"/>
                  </a:ext>
                </a:extLst>
              </a:tr>
              <a:tr h="396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Testicular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1.34 [1.08-1.68]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1.66 [1.34-2.07]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2250590"/>
                  </a:ext>
                </a:extLst>
              </a:tr>
              <a:tr h="396963">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kern="1200" dirty="0">
                          <a:effectLst/>
                        </a:rPr>
                        <a:t>Thyroid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1.22 [1.01-1.48]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M 2.18 [1.78-2.66]; F: 2.42 [1.56-3.74]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697807"/>
                  </a:ext>
                </a:extLst>
              </a:tr>
              <a:tr h="396963">
                <a:tc>
                  <a:txBody>
                    <a:bodyPr/>
                    <a:lstStyle/>
                    <a:p>
                      <a:r>
                        <a:rPr lang="en-US" sz="2000" kern="1200" dirty="0">
                          <a:effectLst/>
                        </a:rPr>
                        <a:t>Melanoma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1.21 [1.02-1.45]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M: 1.56 [1.39-1.76]; </a:t>
                      </a:r>
                      <a:r>
                        <a:rPr lang="en-US" sz="2000" b="1" dirty="0">
                          <a:solidFill>
                            <a:srgbClr val="FF0000"/>
                          </a:solidFill>
                        </a:rPr>
                        <a:t>F: 1.68 [0.97-2.90]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589335"/>
                  </a:ext>
                </a:extLst>
              </a:tr>
              <a:tr h="419266">
                <a:tc>
                  <a:txBody>
                    <a:bodyPr/>
                    <a:lstStyle/>
                    <a:p>
                      <a:r>
                        <a:rPr lang="en-US" sz="2000" kern="1200" dirty="0">
                          <a:effectLst/>
                        </a:rPr>
                        <a:t>Rectum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1.09 [1.00-1.20]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rgbClr val="FF0000"/>
                          </a:solidFill>
                        </a:rPr>
                        <a:t>M: 0.97 [0.80-1.17] F: 2.02 [0.90-4.58]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790340"/>
                  </a:ext>
                </a:extLst>
              </a:tr>
              <a:tr h="415096">
                <a:tc>
                  <a:txBody>
                    <a:bodyPr/>
                    <a:lstStyle/>
                    <a:p>
                      <a:r>
                        <a:rPr lang="en-US" sz="2000" kern="1200" dirty="0">
                          <a:effectLst/>
                        </a:rPr>
                        <a:t>Colon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1.14 [1.06-1.21]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Male Late Stage:  1.19 [1.00-1.41]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5608188"/>
                  </a:ext>
                </a:extLst>
              </a:tr>
              <a:tr h="415096">
                <a:tc>
                  <a:txBody>
                    <a:bodyPr/>
                    <a:lstStyle/>
                    <a:p>
                      <a:r>
                        <a:rPr lang="en-US" sz="2000" kern="1200" dirty="0">
                          <a:effectLst/>
                        </a:rPr>
                        <a:t>Bladder</a:t>
                      </a:r>
                      <a:endParaRPr lang="en-US" sz="20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1.12 [1.04-1.21]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endParaRPr lang="en-US" sz="2000"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9272364"/>
                  </a:ext>
                </a:extLst>
              </a:tr>
              <a:tr h="432152">
                <a:tc>
                  <a:txBody>
                    <a:bodyPr/>
                    <a:lstStyle/>
                    <a:p>
                      <a:r>
                        <a:rPr lang="en-US" sz="2000" b="0" dirty="0">
                          <a:latin typeface="+mn-lt"/>
                        </a:rPr>
                        <a:t>Pleura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1.60 [1.09-2.34]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rgbClr val="FF0000"/>
                          </a:solidFill>
                        </a:rPr>
                        <a:t>Male late stage: 1.84 [0.99-3.44]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818552"/>
                  </a:ext>
                </a:extLst>
              </a:tr>
              <a:tr h="432152">
                <a:tc>
                  <a:txBody>
                    <a:bodyPr/>
                    <a:lstStyle/>
                    <a:p>
                      <a:r>
                        <a:rPr lang="en-US" sz="2000" b="0" dirty="0">
                          <a:latin typeface="+mn-lt"/>
                        </a:rPr>
                        <a:t>Brain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rgbClr val="FF0000"/>
                          </a:solidFill>
                        </a:rPr>
                        <a:t>1.07 [0.87-1.33]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Females: 2.54 [1.19-5.42]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658560"/>
                  </a:ext>
                </a:extLst>
              </a:tr>
            </a:tbl>
          </a:graphicData>
        </a:graphic>
      </p:graphicFrame>
    </p:spTree>
    <p:extLst>
      <p:ext uri="{BB962C8B-B14F-4D97-AF65-F5344CB8AC3E}">
        <p14:creationId xmlns:p14="http://schemas.microsoft.com/office/powerpoint/2010/main" val="75261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54872" y="775886"/>
            <a:ext cx="12192000" cy="500227"/>
          </a:xfrm>
        </p:spPr>
        <p:txBody>
          <a:bodyPr>
            <a:normAutofit fontScale="90000"/>
          </a:bodyPr>
          <a:lstStyle/>
          <a:p>
            <a:pPr algn="l"/>
            <a:r>
              <a:rPr lang="en-US" dirty="0"/>
              <a:t>Next steps</a:t>
            </a:r>
            <a:endParaRPr lang="en-US" cap="all" dirty="0"/>
          </a:p>
        </p:txBody>
      </p:sp>
      <p:sp>
        <p:nvSpPr>
          <p:cNvPr id="6" name="object 37">
            <a:extLst>
              <a:ext uri="{FF2B5EF4-FFF2-40B4-BE49-F238E27FC236}">
                <a16:creationId xmlns:a16="http://schemas.microsoft.com/office/drawing/2014/main" id="{328C496B-E2A4-4548-937B-F17088B5C615}"/>
              </a:ext>
            </a:extLst>
          </p:cNvPr>
          <p:cNvSpPr txBox="1"/>
          <p:nvPr/>
        </p:nvSpPr>
        <p:spPr>
          <a:xfrm>
            <a:off x="1143872" y="1276113"/>
            <a:ext cx="10414000" cy="5396606"/>
          </a:xfrm>
          <a:prstGeom prst="rect">
            <a:avLst/>
          </a:prstGeom>
        </p:spPr>
        <p:txBody>
          <a:bodyPr vert="horz" wrap="square" lIns="0" tIns="0" rIns="0" bIns="0" rtlCol="0">
            <a:spAutoFit/>
          </a:bodyPr>
          <a:lstStyle/>
          <a:p>
            <a:pPr marL="534844" marR="2931" lvl="2">
              <a:lnSpc>
                <a:spcPct val="115599"/>
              </a:lnSpc>
              <a:buClr>
                <a:srgbClr val="005030"/>
              </a:buClr>
              <a:buSzPct val="60000"/>
              <a:tabLst>
                <a:tab pos="204779" algn="l"/>
                <a:tab pos="1029392" algn="l"/>
              </a:tabLst>
            </a:pPr>
            <a:endParaRPr lang="en-US" sz="2800" spc="-58" dirty="0">
              <a:solidFill>
                <a:srgbClr val="231F20"/>
              </a:solidFill>
              <a:latin typeface="Calibri" panose="020F0502020204030204" pitchFamily="34" charset="0"/>
              <a:cs typeface="Calibri" panose="020F0502020204030204" pitchFamily="34" charset="0"/>
            </a:endParaRP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Cancer mortality analyses are underway</a:t>
            </a: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Will study the smaller number of volunteer firefighters </a:t>
            </a: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Will also study multiple primaries in career firefighters</a:t>
            </a:r>
          </a:p>
          <a:p>
            <a:pPr marL="812800" marR="2931" indent="-457200">
              <a:lnSpc>
                <a:spcPct val="115599"/>
              </a:lnSpc>
              <a:buClr>
                <a:srgbClr val="005030"/>
              </a:buClr>
              <a:buSzPct val="60000"/>
              <a:buFont typeface="Arial" panose="020B0604020202020204" pitchFamily="34" charset="0"/>
              <a:buChar char="•"/>
              <a:tabLst>
                <a:tab pos="203200" algn="l"/>
                <a:tab pos="1028700" algn="l"/>
              </a:tabLst>
            </a:pPr>
            <a:r>
              <a:rPr lang="en-US" sz="3200" dirty="0">
                <a:latin typeface="Calibri" panose="020F0502020204030204" pitchFamily="34" charset="0"/>
                <a:cs typeface="Calibri" panose="020F0502020204030204" pitchFamily="34" charset="0"/>
              </a:rPr>
              <a:t>Also interested in examining the influence of tobacco policy on lower tobacco-associated cancer risk in Florida firefighters</a:t>
            </a:r>
          </a:p>
          <a:p>
            <a:pPr marL="1270000" marR="2931" lvl="2">
              <a:lnSpc>
                <a:spcPct val="115599"/>
              </a:lnSpc>
              <a:buClr>
                <a:srgbClr val="005030"/>
              </a:buClr>
              <a:buSzPct val="60000"/>
              <a:tabLst>
                <a:tab pos="203200" algn="l"/>
                <a:tab pos="1028700" algn="l"/>
              </a:tabLst>
            </a:pPr>
            <a:endParaRPr lang="en-US" sz="2800" dirty="0">
              <a:latin typeface="Calibri" panose="020F0502020204030204" pitchFamily="34" charset="0"/>
              <a:cs typeface="Calibri" panose="020F0502020204030204" pitchFamily="34" charset="0"/>
            </a:endParaRPr>
          </a:p>
          <a:p>
            <a:pPr marL="1270000" marR="2931" lvl="2">
              <a:lnSpc>
                <a:spcPct val="115599"/>
              </a:lnSpc>
              <a:buClr>
                <a:srgbClr val="005030"/>
              </a:buClr>
              <a:buSzPct val="60000"/>
              <a:tabLst>
                <a:tab pos="203200" algn="l"/>
                <a:tab pos="1028700" algn="l"/>
              </a:tabLst>
            </a:pPr>
            <a:endParaRPr lang="en-US" sz="2800" dirty="0">
              <a:latin typeface="Calibri" panose="020F0502020204030204" pitchFamily="34" charset="0"/>
              <a:cs typeface="Calibri" panose="020F0502020204030204" pitchFamily="34" charset="0"/>
            </a:endParaRPr>
          </a:p>
          <a:p>
            <a:pPr marL="930275" marR="2931" indent="-574675">
              <a:lnSpc>
                <a:spcPct val="115599"/>
              </a:lnSpc>
              <a:buClr>
                <a:srgbClr val="005030"/>
              </a:buClr>
              <a:buSzPct val="60000"/>
              <a:buFont typeface="Arial" panose="020B0604020202020204" pitchFamily="34" charset="0"/>
              <a:buChar char="•"/>
              <a:tabLst>
                <a:tab pos="203200" algn="l"/>
                <a:tab pos="1028700" algn="l"/>
              </a:tabLst>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406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115B1-A500-4D4F-835A-AC94DBBD2A57}"/>
              </a:ext>
            </a:extLst>
          </p:cNvPr>
          <p:cNvSpPr txBox="1"/>
          <p:nvPr/>
        </p:nvSpPr>
        <p:spPr>
          <a:xfrm>
            <a:off x="3538330" y="1497496"/>
            <a:ext cx="2973699" cy="830997"/>
          </a:xfrm>
          <a:prstGeom prst="rect">
            <a:avLst/>
          </a:prstGeom>
          <a:noFill/>
        </p:spPr>
        <p:txBody>
          <a:bodyPr wrap="none" rtlCol="0">
            <a:spAutoFit/>
          </a:bodyPr>
          <a:lstStyle/>
          <a:p>
            <a:r>
              <a:rPr lang="en-US" sz="4800" b="1" dirty="0"/>
              <a:t>Thank you </a:t>
            </a:r>
          </a:p>
        </p:txBody>
      </p:sp>
    </p:spTree>
    <p:extLst>
      <p:ext uri="{BB962C8B-B14F-4D97-AF65-F5344CB8AC3E}">
        <p14:creationId xmlns:p14="http://schemas.microsoft.com/office/powerpoint/2010/main" val="232102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73662" y="713948"/>
            <a:ext cx="11780109" cy="723498"/>
          </a:xfrm>
        </p:spPr>
        <p:txBody>
          <a:bodyPr>
            <a:normAutofit fontScale="90000"/>
          </a:bodyPr>
          <a:lstStyle/>
          <a:p>
            <a:pPr algn="ctr"/>
            <a:r>
              <a:rPr lang="en-US" dirty="0"/>
              <a:t>Firefighters are exposed to numerous carcinogens via dermal, respiratory and ingestion routes</a:t>
            </a:r>
            <a:endParaRPr lang="en-US" cap="all" dirty="0"/>
          </a:p>
        </p:txBody>
      </p:sp>
      <p:sp>
        <p:nvSpPr>
          <p:cNvPr id="5" name="TextBox 4">
            <a:extLst>
              <a:ext uri="{FF2B5EF4-FFF2-40B4-BE49-F238E27FC236}">
                <a16:creationId xmlns:a16="http://schemas.microsoft.com/office/drawing/2014/main" id="{CA4F6158-3A24-7E45-A328-ADA83D5387D2}"/>
              </a:ext>
            </a:extLst>
          </p:cNvPr>
          <p:cNvSpPr txBox="1"/>
          <p:nvPr/>
        </p:nvSpPr>
        <p:spPr>
          <a:xfrm>
            <a:off x="468766" y="5458049"/>
            <a:ext cx="5226185" cy="584775"/>
          </a:xfrm>
          <a:prstGeom prst="rect">
            <a:avLst/>
          </a:prstGeom>
          <a:noFill/>
        </p:spPr>
        <p:txBody>
          <a:bodyPr wrap="square" rtlCol="0">
            <a:spAutoFit/>
          </a:bodyPr>
          <a:lstStyle/>
          <a:p>
            <a:br>
              <a:rPr lang="en-US" sz="1600" dirty="0"/>
            </a:br>
            <a:r>
              <a:rPr lang="en-US" sz="1600" dirty="0"/>
              <a:t> </a:t>
            </a:r>
          </a:p>
        </p:txBody>
      </p:sp>
      <p:pic>
        <p:nvPicPr>
          <p:cNvPr id="7" name="Picture 6">
            <a:extLst>
              <a:ext uri="{FF2B5EF4-FFF2-40B4-BE49-F238E27FC236}">
                <a16:creationId xmlns:a16="http://schemas.microsoft.com/office/drawing/2014/main" id="{8C87AE0D-0311-DA45-98D8-5F3CDCF97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3993" y="1437446"/>
            <a:ext cx="7108556" cy="4687466"/>
          </a:xfrm>
          <a:prstGeom prst="rect">
            <a:avLst/>
          </a:prstGeom>
        </p:spPr>
      </p:pic>
      <p:graphicFrame>
        <p:nvGraphicFramePr>
          <p:cNvPr id="8" name="Table 7">
            <a:extLst>
              <a:ext uri="{FF2B5EF4-FFF2-40B4-BE49-F238E27FC236}">
                <a16:creationId xmlns:a16="http://schemas.microsoft.com/office/drawing/2014/main" id="{34ED067F-32AA-1B47-8759-F952449BD33F}"/>
              </a:ext>
            </a:extLst>
          </p:cNvPr>
          <p:cNvGraphicFramePr>
            <a:graphicFrameLocks noGrp="1"/>
          </p:cNvGraphicFramePr>
          <p:nvPr>
            <p:extLst>
              <p:ext uri="{D42A27DB-BD31-4B8C-83A1-F6EECF244321}">
                <p14:modId xmlns:p14="http://schemas.microsoft.com/office/powerpoint/2010/main" val="3570230457"/>
              </p:ext>
            </p:extLst>
          </p:nvPr>
        </p:nvGraphicFramePr>
        <p:xfrm>
          <a:off x="1088090" y="2122979"/>
          <a:ext cx="2910472" cy="2989511"/>
        </p:xfrm>
        <a:graphic>
          <a:graphicData uri="http://schemas.openxmlformats.org/drawingml/2006/table">
            <a:tbl>
              <a:tblPr firstRow="1" firstCol="1" bandRow="1">
                <a:tableStyleId>{68D230F3-CF80-4859-8CE7-A43EE81993B5}</a:tableStyleId>
              </a:tblPr>
              <a:tblGrid>
                <a:gridCol w="2910472">
                  <a:extLst>
                    <a:ext uri="{9D8B030D-6E8A-4147-A177-3AD203B41FA5}">
                      <a16:colId xmlns:a16="http://schemas.microsoft.com/office/drawing/2014/main" val="20000"/>
                    </a:ext>
                  </a:extLst>
                </a:gridCol>
              </a:tblGrid>
              <a:tr h="1210435">
                <a:tc>
                  <a:txBody>
                    <a:bodyPr/>
                    <a:lstStyle/>
                    <a:p>
                      <a:pPr marL="0" marR="0" algn="ctr">
                        <a:spcBef>
                          <a:spcPts val="0"/>
                        </a:spcBef>
                        <a:spcAft>
                          <a:spcPts val="0"/>
                        </a:spcAft>
                      </a:pPr>
                      <a:r>
                        <a:rPr lang="en-US" sz="1800" dirty="0">
                          <a:effectLst/>
                        </a:rPr>
                        <a:t>OSHA guidelines </a:t>
                      </a:r>
                      <a:endParaRPr lang="en-US" sz="1800" dirty="0">
                        <a:effectLst/>
                        <a:latin typeface="Calibri" charset="0"/>
                        <a:ea typeface="Calibri" charset="0"/>
                        <a:cs typeface="Times New Roman"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Permissible exposure limit (PEL)</a:t>
                      </a:r>
                      <a:endParaRPr lang="en-US" sz="1800" dirty="0">
                        <a:effectLst/>
                        <a:latin typeface="Calibri" charset="0"/>
                        <a:ea typeface="Calibri" charset="0"/>
                        <a:cs typeface="Times New Roman" charset="0"/>
                      </a:endParaRPr>
                    </a:p>
                  </a:txBody>
                  <a:tcPr marL="39565" marR="39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7321"/>
                    </a:solidFill>
                  </a:tcPr>
                </a:tc>
                <a:extLst>
                  <a:ext uri="{0D108BD9-81ED-4DB2-BD59-A6C34878D82A}">
                    <a16:rowId xmlns:a16="http://schemas.microsoft.com/office/drawing/2014/main" val="10000"/>
                  </a:ext>
                </a:extLst>
              </a:tr>
              <a:tr h="75870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0" dirty="0">
                          <a:effectLst/>
                        </a:rPr>
                        <a:t>PAHs</a:t>
                      </a:r>
                      <a:r>
                        <a:rPr lang="en-US" sz="1800" b="0" baseline="0" dirty="0">
                          <a:effectLst/>
                          <a:latin typeface="Calibri" charset="0"/>
                          <a:ea typeface="Calibri" charset="0"/>
                          <a:cs typeface="Times New Roman" charset="0"/>
                        </a:rPr>
                        <a:t>   </a:t>
                      </a:r>
                      <a:r>
                        <a:rPr lang="en-US" sz="1800" b="0" dirty="0">
                          <a:effectLst/>
                          <a:latin typeface="+mn-lt"/>
                          <a:ea typeface="Calibri" charset="0"/>
                          <a:cs typeface="Times New Roman" charset="0"/>
                        </a:rPr>
                        <a:t>35.4 ppb</a:t>
                      </a:r>
                    </a:p>
                  </a:txBody>
                  <a:tcPr marL="39565" marR="39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2037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0" dirty="0">
                          <a:effectLst/>
                          <a:latin typeface="+mn-lt"/>
                          <a:ea typeface="Calibri" charset="0"/>
                          <a:cs typeface="Times New Roman" charset="0"/>
                        </a:rPr>
                        <a:t>PAHs in</a:t>
                      </a:r>
                      <a:r>
                        <a:rPr lang="en-US" sz="1800" b="0" baseline="0" dirty="0">
                          <a:effectLst/>
                          <a:latin typeface="+mn-lt"/>
                          <a:ea typeface="Calibri" charset="0"/>
                          <a:cs typeface="Times New Roman" charset="0"/>
                        </a:rPr>
                        <a:t> water 0.2 ppb  (EPA)</a:t>
                      </a:r>
                      <a:endParaRPr lang="en-US" sz="1800" b="0" dirty="0">
                        <a:effectLst/>
                        <a:latin typeface="Calibri" charset="0"/>
                        <a:ea typeface="Calibri" charset="0"/>
                        <a:cs typeface="Times New Roman" charset="0"/>
                      </a:endParaRPr>
                    </a:p>
                  </a:txBody>
                  <a:tcPr marL="42203" marR="0" marT="158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536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0" y="787251"/>
            <a:ext cx="11780109" cy="723498"/>
          </a:xfrm>
        </p:spPr>
        <p:txBody>
          <a:bodyPr>
            <a:normAutofit fontScale="90000"/>
          </a:bodyPr>
          <a:lstStyle/>
          <a:p>
            <a:pPr algn="ctr"/>
            <a:r>
              <a:rPr lang="en-US" dirty="0"/>
              <a:t>The first comprehensive review of firefighter risk was published in 2006 by </a:t>
            </a:r>
            <a:r>
              <a:rPr lang="en-US" dirty="0" err="1"/>
              <a:t>LeMasters</a:t>
            </a:r>
            <a:r>
              <a:rPr lang="en-US" dirty="0"/>
              <a:t> and colleagues</a:t>
            </a:r>
            <a:endParaRPr lang="en-US" cap="all" dirty="0"/>
          </a:p>
        </p:txBody>
      </p:sp>
      <p:sp>
        <p:nvSpPr>
          <p:cNvPr id="3" name="Text Placeholder 2">
            <a:extLst>
              <a:ext uri="{FF2B5EF4-FFF2-40B4-BE49-F238E27FC236}">
                <a16:creationId xmlns:a16="http://schemas.microsoft.com/office/drawing/2014/main" id="{3051AD7C-2D43-5240-A491-1040F7625FB0}"/>
              </a:ext>
            </a:extLst>
          </p:cNvPr>
          <p:cNvSpPr>
            <a:spLocks noGrp="1"/>
          </p:cNvSpPr>
          <p:nvPr>
            <p:ph type="subTitle" idx="1"/>
          </p:nvPr>
        </p:nvSpPr>
        <p:spPr>
          <a:xfrm>
            <a:off x="0" y="1866720"/>
            <a:ext cx="10931970" cy="3023332"/>
          </a:xfrm>
        </p:spPr>
        <p:txBody>
          <a:bodyPr/>
          <a:lstStyle/>
          <a:p>
            <a:pPr lvl="2" algn="l"/>
            <a:r>
              <a:rPr lang="en-US" sz="2800" dirty="0"/>
              <a:t>Cancers “probably elevated” in firefighters include:</a:t>
            </a:r>
          </a:p>
          <a:p>
            <a:pPr lvl="2"/>
            <a:r>
              <a:rPr lang="en-US" sz="2800" dirty="0"/>
              <a:t> </a:t>
            </a:r>
          </a:p>
          <a:p>
            <a:pPr marL="1841500" lvl="3" indent="-457200" algn="l">
              <a:buFont typeface="Arial" panose="020B0604020202020204" pitchFamily="34" charset="0"/>
              <a:buChar char="•"/>
            </a:pPr>
            <a:r>
              <a:rPr lang="en-US" sz="2800" spc="-15" dirty="0">
                <a:cs typeface="Arial"/>
              </a:rPr>
              <a:t>Mu</a:t>
            </a:r>
            <a:r>
              <a:rPr lang="en-US" sz="2800" dirty="0">
                <a:cs typeface="Arial"/>
              </a:rPr>
              <a:t>l</a:t>
            </a:r>
            <a:r>
              <a:rPr lang="en-US" sz="2800" spc="-10" dirty="0">
                <a:cs typeface="Arial"/>
              </a:rPr>
              <a:t>tiple</a:t>
            </a:r>
            <a:r>
              <a:rPr lang="en-US" sz="2800" spc="-25" dirty="0">
                <a:cs typeface="Arial"/>
              </a:rPr>
              <a:t> </a:t>
            </a:r>
            <a:r>
              <a:rPr lang="en-US" sz="2800" spc="-15" dirty="0">
                <a:cs typeface="Arial"/>
              </a:rPr>
              <a:t>m</a:t>
            </a:r>
            <a:r>
              <a:rPr lang="en-US" sz="2800" spc="-30" dirty="0">
                <a:cs typeface="Arial"/>
              </a:rPr>
              <a:t>y</a:t>
            </a:r>
            <a:r>
              <a:rPr lang="en-US" sz="2800" spc="-10" dirty="0">
                <a:cs typeface="Arial"/>
              </a:rPr>
              <a:t>eloma</a:t>
            </a:r>
            <a:endParaRPr lang="en-US" sz="2800" dirty="0">
              <a:cs typeface="Arial"/>
            </a:endParaRPr>
          </a:p>
          <a:p>
            <a:pPr marL="1841500" marR="5080" lvl="3" indent="-457200" algn="l">
              <a:lnSpc>
                <a:spcPct val="120000"/>
              </a:lnSpc>
              <a:buFont typeface="Arial" panose="020B0604020202020204" pitchFamily="34" charset="0"/>
              <a:buChar char="•"/>
            </a:pPr>
            <a:r>
              <a:rPr lang="en-US" sz="2800" spc="-20" dirty="0">
                <a:cs typeface="Arial"/>
              </a:rPr>
              <a:t>No</a:t>
            </a:r>
            <a:r>
              <a:rPr lang="en-US" sz="2800" spc="-10" dirty="0">
                <a:cs typeface="Arial"/>
              </a:rPr>
              <a:t>n</a:t>
            </a:r>
            <a:r>
              <a:rPr lang="en-US" sz="2800" spc="-15" dirty="0">
                <a:cs typeface="Arial"/>
              </a:rPr>
              <a:t>-</a:t>
            </a:r>
            <a:r>
              <a:rPr lang="en-US" sz="2800" spc="-10" dirty="0">
                <a:cs typeface="Arial"/>
              </a:rPr>
              <a:t>Hodg</a:t>
            </a:r>
            <a:r>
              <a:rPr lang="en-US" sz="2800" spc="-5" dirty="0">
                <a:cs typeface="Arial"/>
              </a:rPr>
              <a:t>k</a:t>
            </a:r>
            <a:r>
              <a:rPr lang="en-US" sz="2800" spc="-10" dirty="0">
                <a:cs typeface="Arial"/>
              </a:rPr>
              <a:t>in’s</a:t>
            </a:r>
            <a:r>
              <a:rPr lang="en-US" sz="2800" spc="-25" dirty="0">
                <a:cs typeface="Arial"/>
              </a:rPr>
              <a:t> </a:t>
            </a:r>
            <a:r>
              <a:rPr lang="en-US" sz="2800" spc="-5" dirty="0">
                <a:cs typeface="Arial"/>
              </a:rPr>
              <a:t>l</a:t>
            </a:r>
            <a:r>
              <a:rPr lang="en-US" sz="2800" spc="-30" dirty="0">
                <a:cs typeface="Arial"/>
              </a:rPr>
              <a:t>y</a:t>
            </a:r>
            <a:r>
              <a:rPr lang="en-US" sz="2800" spc="-15" dirty="0">
                <a:cs typeface="Arial"/>
              </a:rPr>
              <a:t>mphoma</a:t>
            </a:r>
            <a:r>
              <a:rPr lang="en-US" sz="2800" spc="-5" dirty="0">
                <a:cs typeface="Arial"/>
              </a:rPr>
              <a:t> </a:t>
            </a:r>
          </a:p>
          <a:p>
            <a:pPr marL="1841500" marR="5080" lvl="3" indent="-457200" algn="l">
              <a:lnSpc>
                <a:spcPct val="120000"/>
              </a:lnSpc>
              <a:buFont typeface="Arial" panose="020B0604020202020204" pitchFamily="34" charset="0"/>
              <a:buChar char="•"/>
            </a:pPr>
            <a:r>
              <a:rPr lang="en-US" sz="2800" spc="-10" dirty="0">
                <a:cs typeface="Arial"/>
              </a:rPr>
              <a:t>Prostate</a:t>
            </a:r>
            <a:r>
              <a:rPr lang="en-US" sz="2800" spc="-5" dirty="0">
                <a:cs typeface="Arial"/>
              </a:rPr>
              <a:t> c</a:t>
            </a:r>
            <a:r>
              <a:rPr lang="en-US" sz="2800" spc="-10" dirty="0">
                <a:cs typeface="Arial"/>
              </a:rPr>
              <a:t>an</a:t>
            </a:r>
            <a:r>
              <a:rPr lang="en-US" sz="2800" spc="-5" dirty="0">
                <a:cs typeface="Arial"/>
              </a:rPr>
              <a:t>c</a:t>
            </a:r>
            <a:r>
              <a:rPr lang="en-US" sz="2800" spc="-10" dirty="0">
                <a:cs typeface="Arial"/>
              </a:rPr>
              <a:t>er</a:t>
            </a:r>
            <a:r>
              <a:rPr lang="en-US" sz="2800" spc="-5" dirty="0">
                <a:cs typeface="Arial"/>
              </a:rPr>
              <a:t> </a:t>
            </a:r>
          </a:p>
          <a:p>
            <a:pPr marL="1841500" marR="5080" lvl="3" indent="-457200" algn="l">
              <a:lnSpc>
                <a:spcPct val="120000"/>
              </a:lnSpc>
              <a:buFont typeface="Arial" panose="020B0604020202020204" pitchFamily="34" charset="0"/>
              <a:buChar char="•"/>
            </a:pPr>
            <a:r>
              <a:rPr lang="en-US" sz="2800" spc="-10" dirty="0">
                <a:cs typeface="Arial"/>
              </a:rPr>
              <a:t>Test</a:t>
            </a:r>
            <a:r>
              <a:rPr lang="en-US" sz="2800" dirty="0">
                <a:cs typeface="Arial"/>
              </a:rPr>
              <a:t>i</a:t>
            </a:r>
            <a:r>
              <a:rPr lang="en-US" sz="2800" spc="-10" dirty="0">
                <a:cs typeface="Arial"/>
              </a:rPr>
              <a:t>cular</a:t>
            </a:r>
            <a:r>
              <a:rPr lang="en-US" sz="2800" spc="-20" dirty="0">
                <a:cs typeface="Arial"/>
              </a:rPr>
              <a:t> </a:t>
            </a:r>
            <a:r>
              <a:rPr lang="en-US" sz="2800" spc="-10" dirty="0">
                <a:cs typeface="Arial"/>
              </a:rPr>
              <a:t>can</a:t>
            </a:r>
            <a:r>
              <a:rPr lang="en-US" sz="2800" spc="-5" dirty="0">
                <a:cs typeface="Arial"/>
              </a:rPr>
              <a:t>c</a:t>
            </a:r>
            <a:r>
              <a:rPr lang="en-US" sz="2800" spc="-10" dirty="0">
                <a:cs typeface="Arial"/>
              </a:rPr>
              <a:t>er</a:t>
            </a:r>
            <a:endParaRPr lang="en-US" sz="2800" dirty="0">
              <a:cs typeface="Arial"/>
            </a:endParaRPr>
          </a:p>
        </p:txBody>
      </p:sp>
      <p:pic>
        <p:nvPicPr>
          <p:cNvPr id="4" name="Picture 3">
            <a:extLst>
              <a:ext uri="{FF2B5EF4-FFF2-40B4-BE49-F238E27FC236}">
                <a16:creationId xmlns:a16="http://schemas.microsoft.com/office/drawing/2014/main" id="{9C90CFB7-F879-114F-A036-CD641EE78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717" y="2663687"/>
            <a:ext cx="6028283" cy="3379137"/>
          </a:xfrm>
          <a:prstGeom prst="rect">
            <a:avLst/>
          </a:prstGeom>
          <a:ln w="22225">
            <a:solidFill>
              <a:schemeClr val="accent1"/>
            </a:solidFill>
          </a:ln>
        </p:spPr>
      </p:pic>
      <p:sp>
        <p:nvSpPr>
          <p:cNvPr id="5" name="TextBox 4">
            <a:extLst>
              <a:ext uri="{FF2B5EF4-FFF2-40B4-BE49-F238E27FC236}">
                <a16:creationId xmlns:a16="http://schemas.microsoft.com/office/drawing/2014/main" id="{CA4F6158-3A24-7E45-A328-ADA83D5387D2}"/>
              </a:ext>
            </a:extLst>
          </p:cNvPr>
          <p:cNvSpPr txBox="1"/>
          <p:nvPr/>
        </p:nvSpPr>
        <p:spPr>
          <a:xfrm>
            <a:off x="468766" y="5458049"/>
            <a:ext cx="5226185" cy="584775"/>
          </a:xfrm>
          <a:prstGeom prst="rect">
            <a:avLst/>
          </a:prstGeom>
          <a:noFill/>
        </p:spPr>
        <p:txBody>
          <a:bodyPr wrap="square" rtlCol="0">
            <a:spAutoFit/>
          </a:bodyPr>
          <a:lstStyle/>
          <a:p>
            <a:r>
              <a:rPr lang="en-US" sz="1600" i="1" dirty="0"/>
              <a:t>J </a:t>
            </a:r>
            <a:r>
              <a:rPr lang="en-US" sz="1600" i="1" dirty="0" err="1"/>
              <a:t>Occupat</a:t>
            </a:r>
            <a:r>
              <a:rPr lang="en-US" sz="1600" i="1" dirty="0"/>
              <a:t> Environ Med </a:t>
            </a:r>
            <a:r>
              <a:rPr lang="en-US" sz="1600" dirty="0"/>
              <a:t>2006; 48: 1189-1202</a:t>
            </a:r>
            <a:br>
              <a:rPr lang="en-US" sz="1600" dirty="0"/>
            </a:br>
            <a:r>
              <a:rPr lang="en-US" sz="1600" dirty="0"/>
              <a:t> </a:t>
            </a:r>
          </a:p>
        </p:txBody>
      </p:sp>
    </p:spTree>
    <p:extLst>
      <p:ext uri="{BB962C8B-B14F-4D97-AF65-F5344CB8AC3E}">
        <p14:creationId xmlns:p14="http://schemas.microsoft.com/office/powerpoint/2010/main" val="262676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0" y="787251"/>
            <a:ext cx="11780109" cy="723498"/>
          </a:xfrm>
        </p:spPr>
        <p:txBody>
          <a:bodyPr>
            <a:normAutofit fontScale="90000"/>
          </a:bodyPr>
          <a:lstStyle/>
          <a:p>
            <a:pPr algn="ctr"/>
            <a:r>
              <a:rPr lang="en-US" dirty="0"/>
              <a:t>The second comprehensive review of firefighter risk was undertaken by IARC and released in 2010</a:t>
            </a:r>
            <a:endParaRPr lang="en-US" cap="all" dirty="0"/>
          </a:p>
        </p:txBody>
      </p:sp>
      <p:sp>
        <p:nvSpPr>
          <p:cNvPr id="3" name="Text Placeholder 2">
            <a:extLst>
              <a:ext uri="{FF2B5EF4-FFF2-40B4-BE49-F238E27FC236}">
                <a16:creationId xmlns:a16="http://schemas.microsoft.com/office/drawing/2014/main" id="{3051AD7C-2D43-5240-A491-1040F7625FB0}"/>
              </a:ext>
            </a:extLst>
          </p:cNvPr>
          <p:cNvSpPr>
            <a:spLocks noGrp="1"/>
          </p:cNvSpPr>
          <p:nvPr>
            <p:ph type="subTitle" idx="1"/>
          </p:nvPr>
        </p:nvSpPr>
        <p:spPr>
          <a:xfrm>
            <a:off x="0" y="1917713"/>
            <a:ext cx="8534400" cy="3369904"/>
          </a:xfrm>
        </p:spPr>
        <p:txBody>
          <a:bodyPr/>
          <a:lstStyle/>
          <a:p>
            <a:pPr lvl="2" algn="l"/>
            <a:r>
              <a:rPr lang="en-US" sz="2800" dirty="0"/>
              <a:t>Large variations in exposure across different types of fires and different groups of firefighters. RR’s consistently increased for: </a:t>
            </a:r>
          </a:p>
          <a:p>
            <a:pPr marL="2009775" lvl="2" indent="-436563" algn="l">
              <a:buFont typeface="Arial" panose="020B0604020202020204" pitchFamily="34" charset="0"/>
              <a:buChar char="•"/>
            </a:pPr>
            <a:r>
              <a:rPr lang="en-US" sz="2800" dirty="0"/>
              <a:t>testicular </a:t>
            </a:r>
          </a:p>
          <a:p>
            <a:pPr marL="2009775" lvl="2" indent="-436563" algn="l">
              <a:buFont typeface="Arial" panose="020B0604020202020204" pitchFamily="34" charset="0"/>
              <a:buChar char="•"/>
            </a:pPr>
            <a:r>
              <a:rPr lang="en-US" sz="2800" dirty="0"/>
              <a:t>prostate </a:t>
            </a:r>
          </a:p>
          <a:p>
            <a:pPr marL="2009775" lvl="2" indent="-436563" algn="l">
              <a:buFont typeface="Arial" panose="020B0604020202020204" pitchFamily="34" charset="0"/>
              <a:buChar char="•"/>
            </a:pPr>
            <a:r>
              <a:rPr lang="en-US" sz="2800" dirty="0"/>
              <a:t>non-Hodgkin’s lymphoma</a:t>
            </a:r>
            <a:endParaRPr lang="en-US" sz="2800" dirty="0">
              <a:cs typeface="Arial"/>
            </a:endParaRPr>
          </a:p>
        </p:txBody>
      </p:sp>
      <p:sp>
        <p:nvSpPr>
          <p:cNvPr id="5" name="TextBox 4">
            <a:extLst>
              <a:ext uri="{FF2B5EF4-FFF2-40B4-BE49-F238E27FC236}">
                <a16:creationId xmlns:a16="http://schemas.microsoft.com/office/drawing/2014/main" id="{CA4F6158-3A24-7E45-A328-ADA83D5387D2}"/>
              </a:ext>
            </a:extLst>
          </p:cNvPr>
          <p:cNvSpPr txBox="1"/>
          <p:nvPr/>
        </p:nvSpPr>
        <p:spPr>
          <a:xfrm>
            <a:off x="251790" y="5458049"/>
            <a:ext cx="4638262" cy="830997"/>
          </a:xfrm>
          <a:prstGeom prst="rect">
            <a:avLst/>
          </a:prstGeom>
          <a:noFill/>
        </p:spPr>
        <p:txBody>
          <a:bodyPr wrap="square" rtlCol="0">
            <a:spAutoFit/>
          </a:bodyPr>
          <a:lstStyle/>
          <a:p>
            <a:r>
              <a:rPr lang="en-US" sz="1600" i="1" dirty="0">
                <a:hlinkClick r:id="rId4"/>
              </a:rPr>
              <a:t>https://monographs.iarc.fr/iarc-monographs-on-the-evaluation-of-carcinogenic-risks-to-humans-23/</a:t>
            </a:r>
            <a:endParaRPr lang="en-US" sz="1600" i="1" dirty="0"/>
          </a:p>
          <a:p>
            <a:r>
              <a:rPr lang="en-US" sz="1600" dirty="0"/>
              <a:t> </a:t>
            </a:r>
          </a:p>
        </p:txBody>
      </p:sp>
      <p:pic>
        <p:nvPicPr>
          <p:cNvPr id="6" name="Picture 5">
            <a:extLst>
              <a:ext uri="{FF2B5EF4-FFF2-40B4-BE49-F238E27FC236}">
                <a16:creationId xmlns:a16="http://schemas.microsoft.com/office/drawing/2014/main" id="{5687F99F-7028-AB4D-9B0A-F8E622AB13B3}"/>
              </a:ext>
            </a:extLst>
          </p:cNvPr>
          <p:cNvPicPr>
            <a:picLocks noChangeAspect="1"/>
          </p:cNvPicPr>
          <p:nvPr/>
        </p:nvPicPr>
        <p:blipFill>
          <a:blip r:embed="rId5"/>
          <a:stretch>
            <a:fillRect/>
          </a:stretch>
        </p:blipFill>
        <p:spPr>
          <a:xfrm>
            <a:off x="8613913" y="1537408"/>
            <a:ext cx="3578087" cy="4505416"/>
          </a:xfrm>
          <a:prstGeom prst="rect">
            <a:avLst/>
          </a:prstGeom>
        </p:spPr>
      </p:pic>
    </p:spTree>
    <p:extLst>
      <p:ext uri="{BB962C8B-B14F-4D97-AF65-F5344CB8AC3E}">
        <p14:creationId xmlns:p14="http://schemas.microsoft.com/office/powerpoint/2010/main" val="294958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0" y="836312"/>
            <a:ext cx="12192000" cy="500227"/>
          </a:xfrm>
        </p:spPr>
        <p:txBody>
          <a:bodyPr>
            <a:normAutofit fontScale="90000"/>
          </a:bodyPr>
          <a:lstStyle/>
          <a:p>
            <a:pPr algn="ctr"/>
            <a:r>
              <a:rPr lang="en-US" dirty="0"/>
              <a:t>The firefighter-associated cancer list expanded in 2019 </a:t>
            </a:r>
            <a:br>
              <a:rPr lang="en-US" dirty="0"/>
            </a:br>
            <a:endParaRPr lang="en-US" cap="all" dirty="0"/>
          </a:p>
        </p:txBody>
      </p:sp>
      <p:graphicFrame>
        <p:nvGraphicFramePr>
          <p:cNvPr id="5" name="Content Placeholder 4">
            <a:extLst>
              <a:ext uri="{FF2B5EF4-FFF2-40B4-BE49-F238E27FC236}">
                <a16:creationId xmlns:a16="http://schemas.microsoft.com/office/drawing/2014/main" id="{CEEF1494-849A-7D42-8EF6-2CAC518D2242}"/>
              </a:ext>
            </a:extLst>
          </p:cNvPr>
          <p:cNvGraphicFramePr>
            <a:graphicFrameLocks/>
          </p:cNvGraphicFramePr>
          <p:nvPr>
            <p:extLst>
              <p:ext uri="{D42A27DB-BD31-4B8C-83A1-F6EECF244321}">
                <p14:modId xmlns:p14="http://schemas.microsoft.com/office/powerpoint/2010/main" val="2780828650"/>
              </p:ext>
            </p:extLst>
          </p:nvPr>
        </p:nvGraphicFramePr>
        <p:xfrm>
          <a:off x="522425" y="963547"/>
          <a:ext cx="11444288" cy="4678769"/>
        </p:xfrm>
        <a:graphic>
          <a:graphicData uri="http://schemas.openxmlformats.org/drawingml/2006/table">
            <a:tbl>
              <a:tblPr firstRow="1" bandRow="1">
                <a:tableStyleId>{9DCAF9ED-07DC-4A11-8D7F-57B35C25682E}</a:tableStyleId>
              </a:tblPr>
              <a:tblGrid>
                <a:gridCol w="3016054">
                  <a:extLst>
                    <a:ext uri="{9D8B030D-6E8A-4147-A177-3AD203B41FA5}">
                      <a16:colId xmlns:a16="http://schemas.microsoft.com/office/drawing/2014/main" val="90365230"/>
                    </a:ext>
                  </a:extLst>
                </a:gridCol>
                <a:gridCol w="3256158">
                  <a:extLst>
                    <a:ext uri="{9D8B030D-6E8A-4147-A177-3AD203B41FA5}">
                      <a16:colId xmlns:a16="http://schemas.microsoft.com/office/drawing/2014/main" val="766506906"/>
                    </a:ext>
                  </a:extLst>
                </a:gridCol>
                <a:gridCol w="1850231">
                  <a:extLst>
                    <a:ext uri="{9D8B030D-6E8A-4147-A177-3AD203B41FA5}">
                      <a16:colId xmlns:a16="http://schemas.microsoft.com/office/drawing/2014/main" val="131353067"/>
                    </a:ext>
                  </a:extLst>
                </a:gridCol>
                <a:gridCol w="3321845">
                  <a:extLst>
                    <a:ext uri="{9D8B030D-6E8A-4147-A177-3AD203B41FA5}">
                      <a16:colId xmlns:a16="http://schemas.microsoft.com/office/drawing/2014/main" val="334702596"/>
                    </a:ext>
                  </a:extLst>
                </a:gridCol>
              </a:tblGrid>
              <a:tr h="700088">
                <a:tc>
                  <a:txBody>
                    <a:bodyPr/>
                    <a:lstStyle/>
                    <a:p>
                      <a:r>
                        <a:rPr lang="en-US" sz="1800" dirty="0"/>
                        <a:t>Cancer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err="1"/>
                        <a:t>LeMasters</a:t>
                      </a:r>
                      <a:r>
                        <a:rPr lang="en-US" sz="1800" dirty="0"/>
                        <a:t> et al Meta-Analysis</a:t>
                      </a:r>
                    </a:p>
                    <a:p>
                      <a:pPr algn="ctr"/>
                      <a:r>
                        <a:rPr lang="en-US" sz="1800" dirty="0"/>
                        <a:t>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IARC Report</a:t>
                      </a:r>
                    </a:p>
                    <a:p>
                      <a:pPr algn="ctr"/>
                      <a:r>
                        <a:rPr lang="en-US" sz="1800" dirty="0"/>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Jalilian</a:t>
                      </a:r>
                      <a:r>
                        <a:rPr lang="en-US" sz="1800" dirty="0"/>
                        <a:t> et al Meta-Analysis</a:t>
                      </a:r>
                    </a:p>
                    <a:p>
                      <a:pPr algn="ctr"/>
                      <a:r>
                        <a:rPr lang="en-US" sz="18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507027"/>
                  </a:ext>
                </a:extLst>
              </a:tr>
              <a:tr h="357187">
                <a:tc>
                  <a:txBody>
                    <a:bodyPr/>
                    <a:lstStyle/>
                    <a:p>
                      <a:r>
                        <a:rPr lang="en-US" sz="2000" kern="1200" dirty="0">
                          <a:effectLst/>
                        </a:rPr>
                        <a:t>Prostate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Probable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198010"/>
                  </a:ext>
                </a:extLst>
              </a:tr>
              <a:tr h="353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effectLst/>
                        </a:rPr>
                        <a:t>Testicular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Probable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2250590"/>
                  </a:ext>
                </a:extLst>
              </a:tr>
              <a:tr h="329089">
                <a:tc>
                  <a:txBody>
                    <a:bodyPr/>
                    <a:lstStyle/>
                    <a:p>
                      <a:r>
                        <a:rPr lang="en-US" sz="2000" kern="1200" dirty="0">
                          <a:effectLst/>
                        </a:rPr>
                        <a:t>Non-Hodgkin’s Lymphoma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Probable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Mortality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217144"/>
                  </a:ext>
                </a:extLst>
              </a:tr>
              <a:tr h="361474">
                <a:tc>
                  <a:txBody>
                    <a:bodyPr/>
                    <a:lstStyle/>
                    <a:p>
                      <a:r>
                        <a:rPr lang="en-US" sz="2000" kern="1200" dirty="0">
                          <a:effectLst/>
                        </a:rPr>
                        <a:t>Multiple Myeloma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Probable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endParaRPr lang="en-US" sz="2000"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740552"/>
                  </a:ext>
                </a:extLst>
              </a:tr>
              <a:tr h="336709">
                <a:tc>
                  <a:txBody>
                    <a:bodyPr/>
                    <a:lstStyle/>
                    <a:p>
                      <a:r>
                        <a:rPr lang="en-US" sz="2000" kern="1200" dirty="0">
                          <a:effectLst/>
                        </a:rPr>
                        <a:t>Rectum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 + Mortality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790340"/>
                  </a:ext>
                </a:extLst>
              </a:tr>
              <a:tr h="369094">
                <a:tc>
                  <a:txBody>
                    <a:bodyPr/>
                    <a:lstStyle/>
                    <a:p>
                      <a:r>
                        <a:rPr lang="en-US" sz="2000" kern="1200" dirty="0">
                          <a:effectLst/>
                        </a:rPr>
                        <a:t>Colon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5608188"/>
                  </a:ext>
                </a:extLst>
              </a:tr>
              <a:tr h="337185">
                <a:tc>
                  <a:txBody>
                    <a:bodyPr/>
                    <a:lstStyle/>
                    <a:p>
                      <a:r>
                        <a:rPr lang="en-US" sz="2000" kern="1200" dirty="0">
                          <a:effectLst/>
                        </a:rPr>
                        <a:t>Melanoma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989394"/>
                  </a:ext>
                </a:extLst>
              </a:tr>
              <a:tr h="319564">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kern="1200" dirty="0">
                          <a:effectLst/>
                        </a:rPr>
                        <a:t>Thyroid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371125"/>
                  </a:ext>
                </a:extLst>
              </a:tr>
              <a:tr h="266224">
                <a:tc>
                  <a:txBody>
                    <a:bodyPr/>
                    <a:lstStyle/>
                    <a:p>
                      <a:r>
                        <a:rPr lang="en-US" sz="2000" kern="1200" dirty="0">
                          <a:effectLst/>
                        </a:rPr>
                        <a:t>Bladder</a:t>
                      </a:r>
                      <a:endParaRPr lang="en-US" sz="20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9272364"/>
                  </a:ext>
                </a:extLst>
              </a:tr>
              <a:tr h="412521">
                <a:tc>
                  <a:txBody>
                    <a:bodyPr/>
                    <a:lstStyle/>
                    <a:p>
                      <a:r>
                        <a:rPr lang="en-US" sz="2000" b="0" dirty="0">
                          <a:latin typeface="+mn-lt"/>
                        </a:rPr>
                        <a:t>Pleura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b="1" dirty="0">
                          <a:solidFill>
                            <a:schemeClr val="accent6"/>
                          </a:solidFill>
                        </a:rPr>
                        <a:t>Incidence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818552"/>
                  </a:ext>
                </a:extLst>
              </a:tr>
            </a:tbl>
          </a:graphicData>
        </a:graphic>
      </p:graphicFrame>
      <p:sp>
        <p:nvSpPr>
          <p:cNvPr id="4" name="TextBox 3">
            <a:extLst>
              <a:ext uri="{FF2B5EF4-FFF2-40B4-BE49-F238E27FC236}">
                <a16:creationId xmlns:a16="http://schemas.microsoft.com/office/drawing/2014/main" id="{3BBF193C-649A-C14F-8111-EC30947B9E0E}"/>
              </a:ext>
            </a:extLst>
          </p:cNvPr>
          <p:cNvSpPr txBox="1"/>
          <p:nvPr/>
        </p:nvSpPr>
        <p:spPr>
          <a:xfrm>
            <a:off x="6149009" y="5720404"/>
            <a:ext cx="7112933" cy="584775"/>
          </a:xfrm>
          <a:prstGeom prst="rect">
            <a:avLst/>
          </a:prstGeom>
          <a:noFill/>
        </p:spPr>
        <p:txBody>
          <a:bodyPr wrap="square" rtlCol="0">
            <a:spAutoFit/>
          </a:bodyPr>
          <a:lstStyle/>
          <a:p>
            <a:r>
              <a:rPr lang="en-US" sz="1600" i="1" dirty="0" err="1"/>
              <a:t>Int</a:t>
            </a:r>
            <a:r>
              <a:rPr lang="en-US" sz="1600" i="1" dirty="0"/>
              <a:t> J Cancer.</a:t>
            </a:r>
            <a:r>
              <a:rPr lang="en-US" sz="1600" dirty="0"/>
              <a:t> 2019 Feb 8. </a:t>
            </a:r>
            <a:r>
              <a:rPr lang="en-US" sz="1600" dirty="0" err="1"/>
              <a:t>doi</a:t>
            </a:r>
            <a:r>
              <a:rPr lang="en-US" sz="1600" dirty="0"/>
              <a:t>: 10.1002/ijc.32199. [</a:t>
            </a:r>
            <a:r>
              <a:rPr lang="en-US" sz="1600" dirty="0" err="1"/>
              <a:t>Epub</a:t>
            </a:r>
            <a:r>
              <a:rPr lang="en-US" sz="1600" dirty="0"/>
              <a:t> ahead of print]</a:t>
            </a:r>
            <a:br>
              <a:rPr lang="en-US" sz="1600" dirty="0"/>
            </a:br>
            <a:r>
              <a:rPr lang="en-US" sz="1600" dirty="0"/>
              <a:t> </a:t>
            </a:r>
          </a:p>
        </p:txBody>
      </p:sp>
    </p:spTree>
    <p:extLst>
      <p:ext uri="{BB962C8B-B14F-4D97-AF65-F5344CB8AC3E}">
        <p14:creationId xmlns:p14="http://schemas.microsoft.com/office/powerpoint/2010/main" val="27079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0" y="-43914"/>
            <a:ext cx="12038291" cy="1344706"/>
          </a:xfrm>
        </p:spPr>
        <p:txBody>
          <a:bodyPr>
            <a:normAutofit/>
          </a:bodyPr>
          <a:lstStyle/>
          <a:p>
            <a:pPr algn="ctr"/>
            <a:r>
              <a:rPr lang="en-US" dirty="0"/>
              <a:t>Healthy worker influence on cancer studies has been underestimated </a:t>
            </a:r>
            <a:endParaRPr lang="en-US" cap="all" dirty="0"/>
          </a:p>
        </p:txBody>
      </p:sp>
      <p:pic>
        <p:nvPicPr>
          <p:cNvPr id="9" name="Picture 8">
            <a:extLst>
              <a:ext uri="{FF2B5EF4-FFF2-40B4-BE49-F238E27FC236}">
                <a16:creationId xmlns:a16="http://schemas.microsoft.com/office/drawing/2014/main" id="{2C0A125C-185F-064C-95A1-E7C71FB457EE}"/>
              </a:ext>
            </a:extLst>
          </p:cNvPr>
          <p:cNvPicPr>
            <a:picLocks noChangeAspect="1"/>
          </p:cNvPicPr>
          <p:nvPr/>
        </p:nvPicPr>
        <p:blipFill>
          <a:blip r:embed="rId4"/>
          <a:stretch>
            <a:fillRect/>
          </a:stretch>
        </p:blipFill>
        <p:spPr>
          <a:xfrm>
            <a:off x="292922" y="1519196"/>
            <a:ext cx="1514361" cy="4344228"/>
          </a:xfrm>
          <a:prstGeom prst="rect">
            <a:avLst/>
          </a:prstGeom>
        </p:spPr>
      </p:pic>
      <p:graphicFrame>
        <p:nvGraphicFramePr>
          <p:cNvPr id="10" name="Content Placeholder 4">
            <a:extLst>
              <a:ext uri="{FF2B5EF4-FFF2-40B4-BE49-F238E27FC236}">
                <a16:creationId xmlns:a16="http://schemas.microsoft.com/office/drawing/2014/main" id="{71DD766A-C1FD-F64C-B6B0-E00CEE5CE1AF}"/>
              </a:ext>
            </a:extLst>
          </p:cNvPr>
          <p:cNvGraphicFramePr>
            <a:graphicFrameLocks/>
          </p:cNvGraphicFramePr>
          <p:nvPr>
            <p:extLst>
              <p:ext uri="{D42A27DB-BD31-4B8C-83A1-F6EECF244321}">
                <p14:modId xmlns:p14="http://schemas.microsoft.com/office/powerpoint/2010/main" val="1943382963"/>
              </p:ext>
            </p:extLst>
          </p:nvPr>
        </p:nvGraphicFramePr>
        <p:xfrm>
          <a:off x="2371675" y="1571800"/>
          <a:ext cx="7648230" cy="4239019"/>
        </p:xfrm>
        <a:graphic>
          <a:graphicData uri="http://schemas.openxmlformats.org/drawingml/2006/table">
            <a:tbl>
              <a:tblPr firstRow="1" bandRow="1">
                <a:tableStyleId>{9DCAF9ED-07DC-4A11-8D7F-57B35C25682E}</a:tableStyleId>
              </a:tblPr>
              <a:tblGrid>
                <a:gridCol w="4065933">
                  <a:extLst>
                    <a:ext uri="{9D8B030D-6E8A-4147-A177-3AD203B41FA5}">
                      <a16:colId xmlns:a16="http://schemas.microsoft.com/office/drawing/2014/main" val="90365230"/>
                    </a:ext>
                  </a:extLst>
                </a:gridCol>
                <a:gridCol w="1570617">
                  <a:extLst>
                    <a:ext uri="{9D8B030D-6E8A-4147-A177-3AD203B41FA5}">
                      <a16:colId xmlns:a16="http://schemas.microsoft.com/office/drawing/2014/main" val="1773973396"/>
                    </a:ext>
                  </a:extLst>
                </a:gridCol>
                <a:gridCol w="2011680">
                  <a:extLst>
                    <a:ext uri="{9D8B030D-6E8A-4147-A177-3AD203B41FA5}">
                      <a16:colId xmlns:a16="http://schemas.microsoft.com/office/drawing/2014/main" val="766506906"/>
                    </a:ext>
                  </a:extLst>
                </a:gridCol>
              </a:tblGrid>
              <a:tr h="451000">
                <a:tc>
                  <a:txBody>
                    <a:bodyPr/>
                    <a:lstStyle/>
                    <a:p>
                      <a:r>
                        <a:rPr lang="en-US" sz="1800" dirty="0"/>
                        <a:t>Cancer Site</a:t>
                      </a:r>
                    </a:p>
                  </a:txBody>
                  <a:tcPr/>
                </a:tc>
                <a:tc>
                  <a:txBody>
                    <a:bodyPr/>
                    <a:lstStyle/>
                    <a:p>
                      <a:pPr algn="ctr"/>
                      <a:r>
                        <a:rPr lang="en-US" sz="1800" dirty="0"/>
                        <a:t>SIR</a:t>
                      </a:r>
                    </a:p>
                  </a:txBody>
                  <a:tcPr/>
                </a:tc>
                <a:tc>
                  <a:txBody>
                    <a:bodyPr/>
                    <a:lstStyle/>
                    <a:p>
                      <a:pPr algn="ctr"/>
                      <a:r>
                        <a:rPr lang="en-US" sz="1800" dirty="0"/>
                        <a:t>95% CI</a:t>
                      </a:r>
                    </a:p>
                  </a:txBody>
                  <a:tcPr/>
                </a:tc>
                <a:extLst>
                  <a:ext uri="{0D108BD9-81ED-4DB2-BD59-A6C34878D82A}">
                    <a16:rowId xmlns:a16="http://schemas.microsoft.com/office/drawing/2014/main" val="3341507027"/>
                  </a:ext>
                </a:extLst>
              </a:tr>
              <a:tr h="420891">
                <a:tc>
                  <a:txBody>
                    <a:bodyPr/>
                    <a:lstStyle/>
                    <a:p>
                      <a:r>
                        <a:rPr lang="en-US" sz="2000" b="1" kern="1200" dirty="0">
                          <a:effectLst/>
                        </a:rPr>
                        <a:t>All sites </a:t>
                      </a:r>
                      <a:endParaRPr lang="en-US" sz="2000" b="1" dirty="0"/>
                    </a:p>
                  </a:txBody>
                  <a:tcPr/>
                </a:tc>
                <a:tc>
                  <a:txBody>
                    <a:bodyPr/>
                    <a:lstStyle/>
                    <a:p>
                      <a:pPr algn="ctr"/>
                      <a:r>
                        <a:rPr lang="en-US" sz="2000" dirty="0"/>
                        <a:t>0.91</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0.89-0.93</a:t>
                      </a:r>
                    </a:p>
                  </a:txBody>
                  <a:tcPr/>
                </a:tc>
                <a:extLst>
                  <a:ext uri="{0D108BD9-81ED-4DB2-BD59-A6C34878D82A}">
                    <a16:rowId xmlns:a16="http://schemas.microsoft.com/office/drawing/2014/main" val="3201198010"/>
                  </a:ext>
                </a:extLst>
              </a:tr>
              <a:tr h="420891">
                <a:tc>
                  <a:txBody>
                    <a:bodyPr/>
                    <a:lstStyle/>
                    <a:p>
                      <a:r>
                        <a:rPr lang="en-US" sz="2000" kern="1200" dirty="0">
                          <a:effectLst/>
                        </a:rPr>
                        <a:t>Prostate</a:t>
                      </a:r>
                      <a:endParaRPr lang="en-US" sz="2000" dirty="0"/>
                    </a:p>
                  </a:txBody>
                  <a:tcPr/>
                </a:tc>
                <a:tc>
                  <a:txBody>
                    <a:bodyPr/>
                    <a:lstStyle/>
                    <a:p>
                      <a:pPr algn="ctr"/>
                      <a:r>
                        <a:rPr lang="en-US" sz="2000" dirty="0"/>
                        <a:t>0.93</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0.88-0.98</a:t>
                      </a:r>
                    </a:p>
                  </a:txBody>
                  <a:tcPr/>
                </a:tc>
                <a:extLst>
                  <a:ext uri="{0D108BD9-81ED-4DB2-BD59-A6C34878D82A}">
                    <a16:rowId xmlns:a16="http://schemas.microsoft.com/office/drawing/2014/main" val="2942250590"/>
                  </a:ext>
                </a:extLst>
              </a:tr>
              <a:tr h="420891">
                <a:tc>
                  <a:txBody>
                    <a:bodyPr/>
                    <a:lstStyle/>
                    <a:p>
                      <a:r>
                        <a:rPr lang="en-US" sz="2000" kern="1200" dirty="0">
                          <a:effectLst/>
                        </a:rPr>
                        <a:t>Thyroid </a:t>
                      </a:r>
                      <a:endParaRPr lang="en-US" sz="2000" dirty="0"/>
                    </a:p>
                  </a:txBody>
                  <a:tcPr/>
                </a:tc>
                <a:tc>
                  <a:txBody>
                    <a:bodyPr/>
                    <a:lstStyle/>
                    <a:p>
                      <a:pPr algn="ctr"/>
                      <a:r>
                        <a:rPr lang="en-US" sz="2000" dirty="0"/>
                        <a:t>0.78</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0.60-1.00</a:t>
                      </a:r>
                    </a:p>
                  </a:txBody>
                  <a:tcPr/>
                </a:tc>
                <a:extLst>
                  <a:ext uri="{0D108BD9-81ED-4DB2-BD59-A6C34878D82A}">
                    <a16:rowId xmlns:a16="http://schemas.microsoft.com/office/drawing/2014/main" val="3403217144"/>
                  </a:ext>
                </a:extLst>
              </a:tr>
              <a:tr h="420891">
                <a:tc>
                  <a:txBody>
                    <a:bodyPr/>
                    <a:lstStyle/>
                    <a:p>
                      <a:r>
                        <a:rPr lang="en-US" sz="2000" kern="1200" dirty="0">
                          <a:effectLst/>
                        </a:rPr>
                        <a:t>Leukemia </a:t>
                      </a:r>
                      <a:endParaRPr lang="en-US" sz="2000" dirty="0"/>
                    </a:p>
                  </a:txBody>
                  <a:tcPr/>
                </a:tc>
                <a:tc>
                  <a:txBody>
                    <a:bodyPr/>
                    <a:lstStyle/>
                    <a:p>
                      <a:pPr algn="ctr"/>
                      <a:r>
                        <a:rPr lang="en-US" sz="2000" dirty="0"/>
                        <a:t>0.80</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0.68-0.92</a:t>
                      </a:r>
                    </a:p>
                  </a:txBody>
                  <a:tcPr/>
                </a:tc>
                <a:extLst>
                  <a:ext uri="{0D108BD9-81ED-4DB2-BD59-A6C34878D82A}">
                    <a16:rowId xmlns:a16="http://schemas.microsoft.com/office/drawing/2014/main" val="623740552"/>
                  </a:ext>
                </a:extLst>
              </a:tr>
              <a:tr h="420891">
                <a:tc>
                  <a:txBody>
                    <a:bodyPr/>
                    <a:lstStyle/>
                    <a:p>
                      <a:r>
                        <a:rPr lang="en-US" sz="2000" b="1" kern="1200" dirty="0">
                          <a:effectLst/>
                        </a:rPr>
                        <a:t>Major tobacco-associated cancers</a:t>
                      </a:r>
                      <a:endParaRPr lang="en-US" sz="2000" b="1" dirty="0"/>
                    </a:p>
                  </a:txBody>
                  <a:tcPr/>
                </a:tc>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val="2196790340"/>
                  </a:ext>
                </a:extLst>
              </a:tr>
              <a:tr h="420891">
                <a:tc>
                  <a:txBody>
                    <a:bodyPr/>
                    <a:lstStyle/>
                    <a:p>
                      <a:r>
                        <a:rPr lang="en-US" sz="2000" kern="1200" dirty="0">
                          <a:effectLst/>
                        </a:rPr>
                        <a:t>Lung</a:t>
                      </a:r>
                      <a:endParaRPr lang="en-US" sz="2000" dirty="0"/>
                    </a:p>
                  </a:txBody>
                  <a:tcPr/>
                </a:tc>
                <a:tc>
                  <a:txBody>
                    <a:bodyPr/>
                    <a:lstStyle/>
                    <a:p>
                      <a:pPr algn="ctr"/>
                      <a:r>
                        <a:rPr lang="en-US" sz="2000" dirty="0"/>
                        <a:t>0.81</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0.76-0.87</a:t>
                      </a:r>
                    </a:p>
                  </a:txBody>
                  <a:tcPr/>
                </a:tc>
                <a:extLst>
                  <a:ext uri="{0D108BD9-81ED-4DB2-BD59-A6C34878D82A}">
                    <a16:rowId xmlns:a16="http://schemas.microsoft.com/office/drawing/2014/main" val="3565608188"/>
                  </a:ext>
                </a:extLst>
              </a:tr>
              <a:tr h="420891">
                <a:tc>
                  <a:txBody>
                    <a:bodyPr/>
                    <a:lstStyle/>
                    <a:p>
                      <a:r>
                        <a:rPr lang="en-US" sz="2000" kern="1200" dirty="0">
                          <a:effectLst/>
                        </a:rPr>
                        <a:t>Larynx</a:t>
                      </a:r>
                      <a:endParaRPr lang="en-US" sz="2000" dirty="0"/>
                    </a:p>
                  </a:txBody>
                  <a:tcPr/>
                </a:tc>
                <a:tc>
                  <a:txBody>
                    <a:bodyPr/>
                    <a:lstStyle/>
                    <a:p>
                      <a:pPr algn="ctr"/>
                      <a:r>
                        <a:rPr lang="en-US" sz="2000" dirty="0"/>
                        <a:t>0.74</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0.59-0.92</a:t>
                      </a:r>
                    </a:p>
                  </a:txBody>
                  <a:tcPr/>
                </a:tc>
                <a:extLst>
                  <a:ext uri="{0D108BD9-81ED-4DB2-BD59-A6C34878D82A}">
                    <a16:rowId xmlns:a16="http://schemas.microsoft.com/office/drawing/2014/main" val="381989394"/>
                  </a:ext>
                </a:extLst>
              </a:tr>
              <a:tr h="420891">
                <a:tc>
                  <a:txBody>
                    <a:bodyPr/>
                    <a:lstStyle/>
                    <a:p>
                      <a:pPr marL="0" marR="0" lvl="0" indent="0" algn="l" defTabSz="685734" rtl="0" eaLnBrk="1" fontAlgn="auto" latinLnBrk="0" hangingPunct="1">
                        <a:lnSpc>
                          <a:spcPct val="100000"/>
                        </a:lnSpc>
                        <a:spcBef>
                          <a:spcPts val="0"/>
                        </a:spcBef>
                        <a:spcAft>
                          <a:spcPts val="0"/>
                        </a:spcAft>
                        <a:buClrTx/>
                        <a:buSzTx/>
                        <a:buFontTx/>
                        <a:buNone/>
                        <a:tabLst/>
                        <a:defRPr/>
                      </a:pPr>
                      <a:r>
                        <a:rPr lang="en-US" sz="2000" kern="1200" dirty="0">
                          <a:effectLst/>
                        </a:rPr>
                        <a:t>Esophagus</a:t>
                      </a:r>
                      <a:endParaRPr lang="en-US" sz="2000" dirty="0"/>
                    </a:p>
                  </a:txBody>
                  <a:tcPr/>
                </a:tc>
                <a:tc>
                  <a:txBody>
                    <a:bodyPr/>
                    <a:lstStyle/>
                    <a:p>
                      <a:pPr algn="ctr"/>
                      <a:r>
                        <a:rPr lang="en-US" sz="2000" dirty="0"/>
                        <a:t>0.60</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0.46-0.78</a:t>
                      </a:r>
                    </a:p>
                  </a:txBody>
                  <a:tcPr/>
                </a:tc>
                <a:extLst>
                  <a:ext uri="{0D108BD9-81ED-4DB2-BD59-A6C34878D82A}">
                    <a16:rowId xmlns:a16="http://schemas.microsoft.com/office/drawing/2014/main" val="3179371125"/>
                  </a:ext>
                </a:extLst>
              </a:tr>
              <a:tr h="420891">
                <a:tc>
                  <a:txBody>
                    <a:bodyPr/>
                    <a:lstStyle/>
                    <a:p>
                      <a:r>
                        <a:rPr lang="en-US" sz="2000" kern="1200" dirty="0">
                          <a:effectLst/>
                        </a:rPr>
                        <a:t>Lip, oral cavity, pharynx</a:t>
                      </a:r>
                      <a:endParaRPr lang="en-US" sz="2000" b="0" dirty="0">
                        <a:latin typeface="+mn-lt"/>
                      </a:endParaRPr>
                    </a:p>
                  </a:txBody>
                  <a:tcPr/>
                </a:tc>
                <a:tc>
                  <a:txBody>
                    <a:bodyPr/>
                    <a:lstStyle/>
                    <a:p>
                      <a:pPr algn="ctr"/>
                      <a:r>
                        <a:rPr lang="en-US" sz="2000" dirty="0"/>
                        <a:t>0.81</a:t>
                      </a:r>
                    </a:p>
                  </a:txBody>
                  <a:tcPr/>
                </a:tc>
                <a:tc>
                  <a:txBody>
                    <a:bodyPr/>
                    <a:lstStyle/>
                    <a:p>
                      <a:pPr marL="0" marR="0" lvl="0" indent="0" algn="ctr" defTabSz="685734" rtl="0" eaLnBrk="1" fontAlgn="auto" latinLnBrk="0" hangingPunct="1">
                        <a:lnSpc>
                          <a:spcPct val="100000"/>
                        </a:lnSpc>
                        <a:spcBef>
                          <a:spcPts val="0"/>
                        </a:spcBef>
                        <a:spcAft>
                          <a:spcPts val="0"/>
                        </a:spcAft>
                        <a:buClrTx/>
                        <a:buSzTx/>
                        <a:buFontTx/>
                        <a:buNone/>
                        <a:tabLst/>
                        <a:defRPr/>
                      </a:pPr>
                      <a:r>
                        <a:rPr lang="en-US" sz="2000" dirty="0"/>
                        <a:t>0.72-0.92</a:t>
                      </a:r>
                    </a:p>
                  </a:txBody>
                  <a:tcPr/>
                </a:tc>
                <a:extLst>
                  <a:ext uri="{0D108BD9-81ED-4DB2-BD59-A6C34878D82A}">
                    <a16:rowId xmlns:a16="http://schemas.microsoft.com/office/drawing/2014/main" val="2409272364"/>
                  </a:ext>
                </a:extLst>
              </a:tr>
            </a:tbl>
          </a:graphicData>
        </a:graphic>
      </p:graphicFrame>
      <p:sp>
        <p:nvSpPr>
          <p:cNvPr id="11" name="TextBox 10">
            <a:extLst>
              <a:ext uri="{FF2B5EF4-FFF2-40B4-BE49-F238E27FC236}">
                <a16:creationId xmlns:a16="http://schemas.microsoft.com/office/drawing/2014/main" id="{17C33A6C-E742-FD46-8B6A-D9BC91918F35}"/>
              </a:ext>
            </a:extLst>
          </p:cNvPr>
          <p:cNvSpPr txBox="1"/>
          <p:nvPr/>
        </p:nvSpPr>
        <p:spPr>
          <a:xfrm>
            <a:off x="10118590" y="5278649"/>
            <a:ext cx="2020105" cy="584775"/>
          </a:xfrm>
          <a:prstGeom prst="rect">
            <a:avLst/>
          </a:prstGeom>
          <a:noFill/>
        </p:spPr>
        <p:txBody>
          <a:bodyPr wrap="none" rtlCol="0">
            <a:spAutoFit/>
          </a:bodyPr>
          <a:lstStyle/>
          <a:p>
            <a:r>
              <a:rPr lang="en-US" sz="1600" i="1" dirty="0"/>
              <a:t>Am J Epidemiol </a:t>
            </a:r>
            <a:r>
              <a:rPr lang="en-US" sz="1600" dirty="0"/>
              <a:t>2012; </a:t>
            </a:r>
          </a:p>
          <a:p>
            <a:r>
              <a:rPr lang="en-US" sz="1600" dirty="0"/>
              <a:t>177: 1218-24</a:t>
            </a:r>
          </a:p>
        </p:txBody>
      </p:sp>
    </p:spTree>
    <p:extLst>
      <p:ext uri="{BB962C8B-B14F-4D97-AF65-F5344CB8AC3E}">
        <p14:creationId xmlns:p14="http://schemas.microsoft.com/office/powerpoint/2010/main" val="375404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289748" y="836313"/>
            <a:ext cx="11902251" cy="366846"/>
          </a:xfrm>
        </p:spPr>
        <p:txBody>
          <a:bodyPr>
            <a:normAutofit fontScale="90000"/>
          </a:bodyPr>
          <a:lstStyle/>
          <a:p>
            <a:pPr algn="l"/>
            <a:r>
              <a:rPr lang="en-US" dirty="0"/>
              <a:t>Applied a case-control analytic approach previously utilized in the analysis of California registry data</a:t>
            </a:r>
            <a:endParaRPr lang="en-US" cap="all" dirty="0"/>
          </a:p>
        </p:txBody>
      </p:sp>
      <p:sp>
        <p:nvSpPr>
          <p:cNvPr id="10" name="TextBox 9">
            <a:extLst>
              <a:ext uri="{FF2B5EF4-FFF2-40B4-BE49-F238E27FC236}">
                <a16:creationId xmlns:a16="http://schemas.microsoft.com/office/drawing/2014/main" id="{C497AE68-CABE-DC4A-BEF3-DDC859BEF1DD}"/>
              </a:ext>
            </a:extLst>
          </p:cNvPr>
          <p:cNvSpPr txBox="1"/>
          <p:nvPr/>
        </p:nvSpPr>
        <p:spPr>
          <a:xfrm>
            <a:off x="289749" y="5529944"/>
            <a:ext cx="3409180" cy="830997"/>
          </a:xfrm>
          <a:prstGeom prst="rect">
            <a:avLst/>
          </a:prstGeom>
          <a:noFill/>
        </p:spPr>
        <p:txBody>
          <a:bodyPr wrap="square" rtlCol="0">
            <a:spAutoFit/>
          </a:bodyPr>
          <a:lstStyle/>
          <a:p>
            <a:r>
              <a:rPr lang="en-US" sz="1600" i="1" dirty="0"/>
              <a:t>Am J </a:t>
            </a:r>
            <a:r>
              <a:rPr lang="en-US" sz="1600" i="1" dirty="0" err="1"/>
              <a:t>Indust</a:t>
            </a:r>
            <a:r>
              <a:rPr lang="en-US" sz="1600" i="1" dirty="0"/>
              <a:t> Med</a:t>
            </a:r>
            <a:r>
              <a:rPr lang="en-US" sz="1600" dirty="0"/>
              <a:t> 2007; 50: 339-344</a:t>
            </a:r>
          </a:p>
          <a:p>
            <a:r>
              <a:rPr lang="en-US" sz="1600" i="1" dirty="0"/>
              <a:t>Am J </a:t>
            </a:r>
            <a:r>
              <a:rPr lang="en-US" sz="1600" i="1" dirty="0" err="1"/>
              <a:t>Indust</a:t>
            </a:r>
            <a:r>
              <a:rPr lang="en-US" sz="1600" i="1" dirty="0"/>
              <a:t> Med</a:t>
            </a:r>
            <a:r>
              <a:rPr lang="en-US" sz="1600" dirty="0"/>
              <a:t> 2015; 58: 715-729</a:t>
            </a:r>
            <a:br>
              <a:rPr lang="en-US" sz="1600" dirty="0"/>
            </a:br>
            <a:r>
              <a:rPr lang="en-US" sz="1600" dirty="0"/>
              <a:t> </a:t>
            </a:r>
          </a:p>
        </p:txBody>
      </p:sp>
      <p:pic>
        <p:nvPicPr>
          <p:cNvPr id="11" name="Picture 10">
            <a:extLst>
              <a:ext uri="{FF2B5EF4-FFF2-40B4-BE49-F238E27FC236}">
                <a16:creationId xmlns:a16="http://schemas.microsoft.com/office/drawing/2014/main" id="{517A39A8-10B8-5E41-9925-B6FE4C7D89CB}"/>
              </a:ext>
            </a:extLst>
          </p:cNvPr>
          <p:cNvPicPr>
            <a:picLocks noChangeAspect="1"/>
          </p:cNvPicPr>
          <p:nvPr/>
        </p:nvPicPr>
        <p:blipFill>
          <a:blip r:embed="rId4"/>
          <a:stretch>
            <a:fillRect/>
          </a:stretch>
        </p:blipFill>
        <p:spPr>
          <a:xfrm>
            <a:off x="170589" y="2000633"/>
            <a:ext cx="6431689" cy="1763296"/>
          </a:xfrm>
          <a:prstGeom prst="rect">
            <a:avLst/>
          </a:prstGeom>
        </p:spPr>
      </p:pic>
      <p:pic>
        <p:nvPicPr>
          <p:cNvPr id="6" name="Picture 5">
            <a:extLst>
              <a:ext uri="{FF2B5EF4-FFF2-40B4-BE49-F238E27FC236}">
                <a16:creationId xmlns:a16="http://schemas.microsoft.com/office/drawing/2014/main" id="{05C1BD0E-6027-954C-932D-C55964300FDA}"/>
              </a:ext>
            </a:extLst>
          </p:cNvPr>
          <p:cNvPicPr>
            <a:picLocks noChangeAspect="1"/>
          </p:cNvPicPr>
          <p:nvPr/>
        </p:nvPicPr>
        <p:blipFill>
          <a:blip r:embed="rId5"/>
          <a:stretch>
            <a:fillRect/>
          </a:stretch>
        </p:blipFill>
        <p:spPr>
          <a:xfrm>
            <a:off x="4899072" y="3763929"/>
            <a:ext cx="6979858" cy="1628420"/>
          </a:xfrm>
          <a:prstGeom prst="rect">
            <a:avLst/>
          </a:prstGeom>
        </p:spPr>
      </p:pic>
    </p:spTree>
    <p:extLst>
      <p:ext uri="{BB962C8B-B14F-4D97-AF65-F5344CB8AC3E}">
        <p14:creationId xmlns:p14="http://schemas.microsoft.com/office/powerpoint/2010/main" val="253492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F53E-F62A-744B-9864-ACD1CDDBE155}"/>
              </a:ext>
            </a:extLst>
          </p:cNvPr>
          <p:cNvSpPr>
            <a:spLocks noGrp="1"/>
          </p:cNvSpPr>
          <p:nvPr>
            <p:ph type="ctrTitle"/>
          </p:nvPr>
        </p:nvSpPr>
        <p:spPr>
          <a:xfrm>
            <a:off x="53009" y="1192773"/>
            <a:ext cx="12192000" cy="500227"/>
          </a:xfrm>
        </p:spPr>
        <p:txBody>
          <a:bodyPr>
            <a:normAutofit fontScale="90000"/>
          </a:bodyPr>
          <a:lstStyle/>
          <a:p>
            <a:pPr algn="l"/>
            <a:r>
              <a:rPr lang="en-US" dirty="0"/>
              <a:t>Occupational information in the cancer registry record is not missing at random</a:t>
            </a:r>
            <a:br>
              <a:rPr lang="en-US" dirty="0"/>
            </a:br>
            <a:endParaRPr lang="en-US" cap="all" dirty="0"/>
          </a:p>
        </p:txBody>
      </p:sp>
      <p:sp>
        <p:nvSpPr>
          <p:cNvPr id="4" name="TextBox 3">
            <a:extLst>
              <a:ext uri="{FF2B5EF4-FFF2-40B4-BE49-F238E27FC236}">
                <a16:creationId xmlns:a16="http://schemas.microsoft.com/office/drawing/2014/main" id="{3BBF193C-649A-C14F-8111-EC30947B9E0E}"/>
              </a:ext>
            </a:extLst>
          </p:cNvPr>
          <p:cNvSpPr txBox="1"/>
          <p:nvPr/>
        </p:nvSpPr>
        <p:spPr>
          <a:xfrm>
            <a:off x="53009" y="2220217"/>
            <a:ext cx="3518116" cy="1323439"/>
          </a:xfrm>
          <a:prstGeom prst="rect">
            <a:avLst/>
          </a:prstGeom>
          <a:noFill/>
        </p:spPr>
        <p:txBody>
          <a:bodyPr wrap="square" rtlCol="0">
            <a:spAutoFit/>
          </a:bodyPr>
          <a:lstStyle/>
          <a:p>
            <a:r>
              <a:rPr lang="en-US" sz="1600" dirty="0" err="1"/>
              <a:t>PLoS</a:t>
            </a:r>
            <a:r>
              <a:rPr lang="en-US" sz="1600" dirty="0"/>
              <a:t> ONE 14(4): e0215867. https:// </a:t>
            </a:r>
            <a:r>
              <a:rPr lang="en-US" sz="1600" dirty="0" err="1"/>
              <a:t>doi.org</a:t>
            </a:r>
            <a:r>
              <a:rPr lang="en-US" sz="1600" dirty="0"/>
              <a:t>/10.1371/journal.pone.0215867</a:t>
            </a:r>
          </a:p>
          <a:p>
            <a:endParaRPr lang="en-US" sz="1600" dirty="0"/>
          </a:p>
          <a:p>
            <a:br>
              <a:rPr lang="en-US" sz="1600" dirty="0"/>
            </a:br>
            <a:r>
              <a:rPr lang="en-US" sz="1600" dirty="0"/>
              <a:t> </a:t>
            </a:r>
          </a:p>
        </p:txBody>
      </p:sp>
      <p:pic>
        <p:nvPicPr>
          <p:cNvPr id="7" name="Picture 6">
            <a:extLst>
              <a:ext uri="{FF2B5EF4-FFF2-40B4-BE49-F238E27FC236}">
                <a16:creationId xmlns:a16="http://schemas.microsoft.com/office/drawing/2014/main" id="{E5ADE238-0DDE-484C-AFAC-7C02C634D39D}"/>
              </a:ext>
            </a:extLst>
          </p:cNvPr>
          <p:cNvPicPr>
            <a:picLocks noChangeAspect="1"/>
          </p:cNvPicPr>
          <p:nvPr/>
        </p:nvPicPr>
        <p:blipFill>
          <a:blip r:embed="rId4"/>
          <a:stretch>
            <a:fillRect/>
          </a:stretch>
        </p:blipFill>
        <p:spPr>
          <a:xfrm>
            <a:off x="5145437" y="1933555"/>
            <a:ext cx="7099572" cy="1610101"/>
          </a:xfrm>
          <a:prstGeom prst="rect">
            <a:avLst/>
          </a:prstGeom>
        </p:spPr>
      </p:pic>
      <p:pic>
        <p:nvPicPr>
          <p:cNvPr id="3" name="Picture 2">
            <a:extLst>
              <a:ext uri="{FF2B5EF4-FFF2-40B4-BE49-F238E27FC236}">
                <a16:creationId xmlns:a16="http://schemas.microsoft.com/office/drawing/2014/main" id="{4B6749D8-D6F2-6C41-9385-25F03849C86A}"/>
              </a:ext>
            </a:extLst>
          </p:cNvPr>
          <p:cNvPicPr>
            <a:picLocks noChangeAspect="1"/>
          </p:cNvPicPr>
          <p:nvPr/>
        </p:nvPicPr>
        <p:blipFill>
          <a:blip r:embed="rId5"/>
          <a:stretch>
            <a:fillRect/>
          </a:stretch>
        </p:blipFill>
        <p:spPr>
          <a:xfrm>
            <a:off x="1178749" y="3543656"/>
            <a:ext cx="11066260" cy="2553752"/>
          </a:xfrm>
          <a:prstGeom prst="rect">
            <a:avLst/>
          </a:prstGeom>
        </p:spPr>
      </p:pic>
    </p:spTree>
    <p:extLst>
      <p:ext uri="{BB962C8B-B14F-4D97-AF65-F5344CB8AC3E}">
        <p14:creationId xmlns:p14="http://schemas.microsoft.com/office/powerpoint/2010/main" val="276928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ylvester 2015 Standard Template">
  <a:themeElements>
    <a:clrScheme name="UM 2015">
      <a:dk1>
        <a:srgbClr val="3F3F3F"/>
      </a:dk1>
      <a:lt1>
        <a:srgbClr val="FFFFFF"/>
      </a:lt1>
      <a:dk2>
        <a:srgbClr val="4C1911"/>
      </a:dk2>
      <a:lt2>
        <a:srgbClr val="FFFFFF"/>
      </a:lt2>
      <a:accent1>
        <a:srgbClr val="D8732D"/>
      </a:accent1>
      <a:accent2>
        <a:srgbClr val="005030"/>
      </a:accent2>
      <a:accent3>
        <a:srgbClr val="983222"/>
      </a:accent3>
      <a:accent4>
        <a:srgbClr val="5E9CAE"/>
      </a:accent4>
      <a:accent5>
        <a:srgbClr val="D28E00"/>
      </a:accent5>
      <a:accent6>
        <a:srgbClr val="879637"/>
      </a:accent6>
      <a:hlink>
        <a:srgbClr val="A3B5D1"/>
      </a:hlink>
      <a:folHlink>
        <a:srgbClr val="97930E"/>
      </a:folHlink>
    </a:clrScheme>
    <a:fontScheme name="RESEARCH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SEARCH Template 1">
        <a:dk1>
          <a:srgbClr val="000000"/>
        </a:dk1>
        <a:lt1>
          <a:srgbClr val="FFFFFF"/>
        </a:lt1>
        <a:dk2>
          <a:srgbClr val="000000"/>
        </a:dk2>
        <a:lt2>
          <a:srgbClr val="A89487"/>
        </a:lt2>
        <a:accent1>
          <a:srgbClr val="006191"/>
        </a:accent1>
        <a:accent2>
          <a:srgbClr val="6B8C2C"/>
        </a:accent2>
        <a:accent3>
          <a:srgbClr val="FFFFFF"/>
        </a:accent3>
        <a:accent4>
          <a:srgbClr val="000000"/>
        </a:accent4>
        <a:accent5>
          <a:srgbClr val="AAB7C7"/>
        </a:accent5>
        <a:accent6>
          <a:srgbClr val="607E27"/>
        </a:accent6>
        <a:hlink>
          <a:srgbClr val="DA6F2B"/>
        </a:hlink>
        <a:folHlink>
          <a:srgbClr val="C91648"/>
        </a:folHlink>
      </a:clrScheme>
      <a:clrMap bg1="lt1" tx1="dk1" bg2="lt2" tx2="dk2" accent1="accent1" accent2="accent2" accent3="accent3" accent4="accent4" accent5="accent5" accent6="accent6" hlink="hlink" folHlink="folHlink"/>
    </a:extraClrScheme>
    <a:extraClrScheme>
      <a:clrScheme name="RESEARCH Template 2">
        <a:dk1>
          <a:srgbClr val="000000"/>
        </a:dk1>
        <a:lt1>
          <a:srgbClr val="FFFFFF"/>
        </a:lt1>
        <a:dk2>
          <a:srgbClr val="000000"/>
        </a:dk2>
        <a:lt2>
          <a:srgbClr val="A89487"/>
        </a:lt2>
        <a:accent1>
          <a:srgbClr val="006191"/>
        </a:accent1>
        <a:accent2>
          <a:srgbClr val="C91648"/>
        </a:accent2>
        <a:accent3>
          <a:srgbClr val="FFFFFF"/>
        </a:accent3>
        <a:accent4>
          <a:srgbClr val="000000"/>
        </a:accent4>
        <a:accent5>
          <a:srgbClr val="AAB7C7"/>
        </a:accent5>
        <a:accent6>
          <a:srgbClr val="B61340"/>
        </a:accent6>
        <a:hlink>
          <a:srgbClr val="DA6F2B"/>
        </a:hlink>
        <a:folHlink>
          <a:srgbClr val="6B8C2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6197</TotalTime>
  <Words>1068</Words>
  <Application>Microsoft Macintosh PowerPoint</Application>
  <PresentationFormat>Widescreen</PresentationFormat>
  <Paragraphs>222</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Helvetica</vt:lpstr>
      <vt:lpstr>Times New Roman</vt:lpstr>
      <vt:lpstr>Wingdings</vt:lpstr>
      <vt:lpstr>Office Theme</vt:lpstr>
      <vt:lpstr>Sylvester 2015 Standard Template</vt:lpstr>
      <vt:lpstr>Cancer Risk Among Florida Firefighters (1981-2014): Evidence from the Florida Firefighter Cancer Registry </vt:lpstr>
      <vt:lpstr>Objective of this study was to update a previous firefighter linkage initiated 15 years ago  </vt:lpstr>
      <vt:lpstr>Firefighters are exposed to numerous carcinogens via dermal, respiratory and ingestion routes</vt:lpstr>
      <vt:lpstr>The first comprehensive review of firefighter risk was published in 2006 by LeMasters and colleagues</vt:lpstr>
      <vt:lpstr>The second comprehensive review of firefighter risk was undertaken by IARC and released in 2010</vt:lpstr>
      <vt:lpstr>The firefighter-associated cancer list expanded in 2019  </vt:lpstr>
      <vt:lpstr>Healthy worker influence on cancer studies has been underestimated </vt:lpstr>
      <vt:lpstr>Applied a case-control analytic approach previously utilized in the analysis of California registry data</vt:lpstr>
      <vt:lpstr>Occupational information in the cancer registry record is not missing at random </vt:lpstr>
      <vt:lpstr>Firefighter occupation is more likely to be correctly classified if male, &lt;65 yrs &amp; more recently diagnosed  </vt:lpstr>
      <vt:lpstr>Firefighter occupation is more likely to be correctly classified if male, &lt;65 yrs &amp; more recently diagnosed  </vt:lpstr>
      <vt:lpstr>Newly available fastLink software was used to undertake a probabilistic record linkage</vt:lpstr>
      <vt:lpstr> </vt:lpstr>
      <vt:lpstr>Calculated gender-specific age &amp; calendar year adjusted odds ratios and 95% confidence intervals</vt:lpstr>
      <vt:lpstr>Overall Male:   Elevated Sites </vt:lpstr>
      <vt:lpstr>Overall Male:   Reduced Risk Sites </vt:lpstr>
      <vt:lpstr>Overall Female:   Elevated Sites </vt:lpstr>
      <vt:lpstr>Overall Female:   Reduced Risk Sites </vt:lpstr>
      <vt:lpstr>Males:   &lt;50 years</vt:lpstr>
      <vt:lpstr>Males:   =&gt;50</vt:lpstr>
      <vt:lpstr>Males:   Early  Stage</vt:lpstr>
      <vt:lpstr>Males:   Late  Stage</vt:lpstr>
      <vt:lpstr>Florida associations often stronger then those identified in the Jalilian meta-analysis </vt:lpstr>
      <vt:lpstr>Next steps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Lee, David J, Ph.D.</cp:lastModifiedBy>
  <cp:revision>149</cp:revision>
  <cp:lastPrinted>2019-02-07T00:23:02Z</cp:lastPrinted>
  <dcterms:created xsi:type="dcterms:W3CDTF">2019-01-18T23:45:39Z</dcterms:created>
  <dcterms:modified xsi:type="dcterms:W3CDTF">2019-06-13T16:20:40Z</dcterms:modified>
</cp:coreProperties>
</file>