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95" r:id="rId3"/>
    <p:sldId id="342" r:id="rId4"/>
    <p:sldId id="360" r:id="rId5"/>
    <p:sldId id="343" r:id="rId6"/>
    <p:sldId id="361" r:id="rId7"/>
    <p:sldId id="362" r:id="rId8"/>
    <p:sldId id="363" r:id="rId9"/>
    <p:sldId id="364" r:id="rId10"/>
    <p:sldId id="344" r:id="rId11"/>
    <p:sldId id="345" r:id="rId12"/>
    <p:sldId id="365" r:id="rId13"/>
    <p:sldId id="366" r:id="rId14"/>
    <p:sldId id="354" r:id="rId15"/>
    <p:sldId id="355" r:id="rId16"/>
    <p:sldId id="356" r:id="rId17"/>
    <p:sldId id="357" r:id="rId18"/>
    <p:sldId id="358" r:id="rId19"/>
  </p:sldIdLst>
  <p:sldSz cx="9610725" cy="6410325"/>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Century Gothic" panose="020B0502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Century Gothic" panose="020B0502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Century Gothic" panose="020B0502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Century Gothic" panose="020B0502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Century Gothic" panose="020B0502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Century Gothic" panose="020B0502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Century Gothic" panose="020B0502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Century Gothic" panose="020B0502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Century Gothic" panose="020B0502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19">
          <p15:clr>
            <a:srgbClr val="A4A3A4"/>
          </p15:clr>
        </p15:guide>
        <p15:guide id="2" pos="3027">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32183"/>
    <a:srgbClr val="02185E"/>
    <a:srgbClr val="1F53F9"/>
    <a:srgbClr val="6D8FFB"/>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09" autoAdjust="0"/>
  </p:normalViewPr>
  <p:slideViewPr>
    <p:cSldViewPr snapToGrid="0">
      <p:cViewPr varScale="1">
        <p:scale>
          <a:sx n="81" d="100"/>
          <a:sy n="81" d="100"/>
        </p:scale>
        <p:origin x="1050" y="84"/>
      </p:cViewPr>
      <p:guideLst>
        <p:guide orient="horz" pos="2019"/>
        <p:guide pos="3027"/>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p:scale>
          <a:sx n="58" d="100"/>
          <a:sy n="58" d="100"/>
        </p:scale>
        <p:origin x="2142" y="33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5416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549275" y="4414838"/>
            <a:ext cx="6018213" cy="4513262"/>
          </a:xfrm>
          <a:prstGeom prst="rect">
            <a:avLst/>
          </a:prstGeom>
          <a:noFill/>
          <a:ln w="12700">
            <a:noFill/>
            <a:miter lim="800000"/>
            <a:headEnd/>
            <a:tailEnd/>
          </a:ln>
          <a:effectLst/>
        </p:spPr>
        <p:txBody>
          <a:bodyPr vert="horz" wrap="square" lIns="74157" tIns="37078" rIns="74157" bIns="37078" numCol="1" anchor="t" anchorCtr="0" compatLnSpc="1">
            <a:prstTxWarp prst="textNoShape">
              <a:avLst/>
            </a:prstTxWarp>
          </a:bodyPr>
          <a:lstStyle/>
          <a:p>
            <a:pPr lvl="0"/>
            <a:r>
              <a:rPr lang="en-US" noProof="0" dirty="0" smtClean="0"/>
              <a:t>Click to edit Master notes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5" name="Rectangle 3"/>
          <p:cNvSpPr>
            <a:spLocks noGrp="1" noRot="1" noChangeAspect="1" noChangeArrowheads="1" noTextEdit="1"/>
          </p:cNvSpPr>
          <p:nvPr>
            <p:ph type="sldImg" idx="2"/>
          </p:nvPr>
        </p:nvSpPr>
        <p:spPr bwMode="auto">
          <a:xfrm>
            <a:off x="1063625" y="809625"/>
            <a:ext cx="4887913" cy="3260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 name="Slide Number Placeholder 1"/>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AD3FFCB-A73A-4B38-B035-DDFDF3F5C680}" type="slidenum">
              <a:rPr lang="en-US" altLang="en-US"/>
              <a:pPr>
                <a:defRPr/>
              </a:pPr>
              <a:t>‹#›</a:t>
            </a:fld>
            <a:endParaRPr lang="en-US" altLang="en-US"/>
          </a:p>
        </p:txBody>
      </p:sp>
    </p:spTree>
    <p:extLst>
      <p:ext uri="{BB962C8B-B14F-4D97-AF65-F5344CB8AC3E}">
        <p14:creationId xmlns:p14="http://schemas.microsoft.com/office/powerpoint/2010/main" val="3135789531"/>
      </p:ext>
    </p:extLst>
  </p:cSld>
  <p:clrMap bg1="lt1" tx1="dk1" bg2="lt2" tx2="dk2" accent1="accent1" accent2="accent2" accent3="accent3" accent4="accent4" accent5="accent5" accent6="accent6" hlink="hlink" folHlink="folHlink"/>
  <p:notesStyle>
    <a:lvl1pPr algn="l" defTabSz="727075" rtl="0" eaLnBrk="0" fontAlgn="base" hangingPunct="0">
      <a:spcBef>
        <a:spcPct val="30000"/>
      </a:spcBef>
      <a:spcAft>
        <a:spcPct val="0"/>
      </a:spcAft>
      <a:defRPr sz="1600" kern="1200">
        <a:solidFill>
          <a:schemeClr val="tx1"/>
        </a:solidFill>
        <a:latin typeface="Times New Roman" pitchFamily="18" charset="0"/>
        <a:ea typeface="ＭＳ Ｐゴシック" charset="0"/>
        <a:cs typeface="+mn-cs"/>
      </a:defRPr>
    </a:lvl1pPr>
    <a:lvl2pPr marL="365125" algn="l" defTabSz="727075" rtl="0" eaLnBrk="0" fontAlgn="base" hangingPunct="0">
      <a:spcBef>
        <a:spcPct val="30000"/>
      </a:spcBef>
      <a:spcAft>
        <a:spcPct val="0"/>
      </a:spcAft>
      <a:defRPr sz="1600" kern="1200">
        <a:solidFill>
          <a:schemeClr val="tx1"/>
        </a:solidFill>
        <a:latin typeface="Times New Roman" pitchFamily="18" charset="0"/>
        <a:ea typeface="ＭＳ Ｐゴシック" charset="0"/>
        <a:cs typeface="+mn-cs"/>
      </a:defRPr>
    </a:lvl2pPr>
    <a:lvl3pPr marL="727075" algn="l" defTabSz="727075" rtl="0" eaLnBrk="0" fontAlgn="base" hangingPunct="0">
      <a:spcBef>
        <a:spcPct val="30000"/>
      </a:spcBef>
      <a:spcAft>
        <a:spcPct val="0"/>
      </a:spcAft>
      <a:defRPr sz="1600" kern="1200">
        <a:solidFill>
          <a:schemeClr val="tx1"/>
        </a:solidFill>
        <a:latin typeface="Times New Roman" pitchFamily="18" charset="0"/>
        <a:ea typeface="ＭＳ Ｐゴシック" charset="0"/>
        <a:cs typeface="+mn-cs"/>
      </a:defRPr>
    </a:lvl3pPr>
    <a:lvl4pPr marL="1093788" algn="l" defTabSz="727075" rtl="0" eaLnBrk="0" fontAlgn="base" hangingPunct="0">
      <a:spcBef>
        <a:spcPct val="30000"/>
      </a:spcBef>
      <a:spcAft>
        <a:spcPct val="0"/>
      </a:spcAft>
      <a:defRPr sz="1600" kern="1200">
        <a:solidFill>
          <a:schemeClr val="tx1"/>
        </a:solidFill>
        <a:latin typeface="Times New Roman" pitchFamily="18" charset="0"/>
        <a:ea typeface="ＭＳ Ｐゴシック" charset="0"/>
        <a:cs typeface="+mn-cs"/>
      </a:defRPr>
    </a:lvl4pPr>
    <a:lvl5pPr marL="1455738" algn="l" defTabSz="727075" rtl="0" eaLnBrk="0" fontAlgn="base" hangingPunct="0">
      <a:spcBef>
        <a:spcPct val="30000"/>
      </a:spcBef>
      <a:spcAft>
        <a:spcPct val="0"/>
      </a:spcAft>
      <a:defRPr sz="16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35038" y="4414838"/>
            <a:ext cx="5140325" cy="290671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768" rIns="75768"/>
          <a:lstStyle/>
          <a:p>
            <a:pPr defTabSz="739775"/>
            <a:endParaRPr lang="en-US" altLang="en-US" smtClean="0">
              <a:ea typeface="ＭＳ Ｐゴシック" panose="020B0600070205080204" pitchFamily="34" charset="-128"/>
            </a:endParaRPr>
          </a:p>
        </p:txBody>
      </p:sp>
      <p:sp>
        <p:nvSpPr>
          <p:cNvPr id="5123" name="Rectangle 3"/>
          <p:cNvSpPr>
            <a:spLocks noGrp="1" noRot="1" noChangeAspect="1" noChangeArrowheads="1" noTextEdit="1"/>
          </p:cNvSpPr>
          <p:nvPr>
            <p:ph type="sldImg"/>
          </p:nvPr>
        </p:nvSpPr>
        <p:spPr>
          <a:ln cap="flat"/>
        </p:spPr>
      </p:sp>
      <p:sp>
        <p:nvSpPr>
          <p:cNvPr id="5124" name="Rectangle 4"/>
          <p:cNvSpPr>
            <a:spLocks noChangeArrowheads="1"/>
          </p:cNvSpPr>
          <p:nvPr/>
        </p:nvSpPr>
        <p:spPr bwMode="auto">
          <a:xfrm>
            <a:off x="935038" y="4414838"/>
            <a:ext cx="5140325" cy="418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74157" tIns="37078" rIns="74157" bIns="37078"/>
          <a:lstStyle>
            <a:lvl1pPr marL="342900" indent="-342900" defTabSz="727075">
              <a:spcBef>
                <a:spcPct val="30000"/>
              </a:spcBef>
              <a:defRPr sz="1600">
                <a:solidFill>
                  <a:schemeClr val="tx1"/>
                </a:solidFill>
                <a:latin typeface="Times New Roman" panose="02020603050405020304" pitchFamily="18" charset="0"/>
                <a:ea typeface="ＭＳ Ｐゴシック" panose="020B0600070205080204" pitchFamily="34" charset="-128"/>
              </a:defRPr>
            </a:lvl1pPr>
            <a:lvl2pPr marL="365125" defTabSz="727075">
              <a:spcBef>
                <a:spcPct val="30000"/>
              </a:spcBef>
              <a:defRPr sz="1600">
                <a:solidFill>
                  <a:schemeClr val="tx1"/>
                </a:solidFill>
                <a:latin typeface="Times New Roman" panose="02020603050405020304" pitchFamily="18" charset="0"/>
                <a:ea typeface="ＭＳ Ｐゴシック" panose="020B0600070205080204" pitchFamily="34" charset="-128"/>
              </a:defRPr>
            </a:lvl2pPr>
            <a:lvl3pPr marL="1143000" indent="-228600" defTabSz="727075">
              <a:spcBef>
                <a:spcPct val="30000"/>
              </a:spcBef>
              <a:defRPr sz="1600">
                <a:solidFill>
                  <a:schemeClr val="tx1"/>
                </a:solidFill>
                <a:latin typeface="Times New Roman" panose="02020603050405020304" pitchFamily="18" charset="0"/>
                <a:ea typeface="ＭＳ Ｐゴシック" panose="020B0600070205080204" pitchFamily="34" charset="-128"/>
              </a:defRPr>
            </a:lvl3pPr>
            <a:lvl4pPr marL="1600200" indent="-228600" defTabSz="727075">
              <a:spcBef>
                <a:spcPct val="30000"/>
              </a:spcBef>
              <a:defRPr sz="1600">
                <a:solidFill>
                  <a:schemeClr val="tx1"/>
                </a:solidFill>
                <a:latin typeface="Times New Roman" panose="02020603050405020304" pitchFamily="18" charset="0"/>
                <a:ea typeface="ＭＳ Ｐゴシック" panose="020B0600070205080204" pitchFamily="34" charset="-128"/>
              </a:defRPr>
            </a:lvl4pPr>
            <a:lvl5pPr marL="2057400" indent="-228600" defTabSz="727075">
              <a:spcBef>
                <a:spcPct val="30000"/>
              </a:spcBef>
              <a:defRPr sz="1600">
                <a:solidFill>
                  <a:schemeClr val="tx1"/>
                </a:solidFill>
                <a:latin typeface="Times New Roman" panose="02020603050405020304" pitchFamily="18" charset="0"/>
                <a:ea typeface="ＭＳ Ｐゴシック" panose="020B0600070205080204" pitchFamily="34" charset="-128"/>
              </a:defRPr>
            </a:lvl5pPr>
            <a:lvl6pPr marL="2514600" indent="-228600" defTabSz="727075" eaLnBrk="0" fontAlgn="base" hangingPunct="0">
              <a:spcBef>
                <a:spcPct val="3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defTabSz="727075" eaLnBrk="0" fontAlgn="base" hangingPunct="0">
              <a:spcBef>
                <a:spcPct val="3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defTabSz="727075" eaLnBrk="0" fontAlgn="base" hangingPunct="0">
              <a:spcBef>
                <a:spcPct val="3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defTabSz="727075" eaLnBrk="0" fontAlgn="base" hangingPunct="0">
              <a:spcBef>
                <a:spcPct val="3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lvl="1"/>
            <a:endParaRPr lang="en-US" altLang="en-US" sz="2000"/>
          </a:p>
        </p:txBody>
      </p:sp>
    </p:spTree>
    <p:extLst>
      <p:ext uri="{BB962C8B-B14F-4D97-AF65-F5344CB8AC3E}">
        <p14:creationId xmlns:p14="http://schemas.microsoft.com/office/powerpoint/2010/main" val="2913988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defTabSz="914400" eaLnBrk="1" hangingPunct="1">
              <a:spcBef>
                <a:spcPct val="0"/>
              </a:spcBef>
            </a:pPr>
            <a:r>
              <a:rPr lang="en-US" altLang="en-US" dirty="0" smtClean="0">
                <a:ea typeface="ＭＳ Ｐゴシック" panose="020B0600070205080204" pitchFamily="34" charset="-128"/>
              </a:rPr>
              <a:t>Now that we know the number of observed cases, we can finally proceed with the study!  For the first part of the study, we looked at the number of observed cancer cases, calculated the number of cancer cases we would expect to find, and then compared the difference between them,</a:t>
            </a:r>
            <a:r>
              <a:rPr lang="en-US" altLang="en-US" baseline="0" dirty="0" smtClean="0">
                <a:ea typeface="ＭＳ Ｐゴシック" panose="020B0600070205080204" pitchFamily="34" charset="-128"/>
              </a:rPr>
              <a:t> and ran a standard incidence ratio significance test.</a:t>
            </a:r>
            <a:endParaRPr lang="en-US" altLang="en-US" dirty="0" smtClean="0">
              <a:ea typeface="ＭＳ Ｐゴシック" panose="020B0600070205080204" pitchFamily="34" charset="-128"/>
            </a:endParaRPr>
          </a:p>
          <a:p>
            <a:pPr defTabSz="914400" eaLnBrk="1" hangingPunct="1">
              <a:spcBef>
                <a:spcPct val="0"/>
              </a:spcBef>
            </a:pPr>
            <a:endParaRPr lang="en-US" altLang="en-US" dirty="0" smtClean="0">
              <a:ea typeface="ＭＳ Ｐゴシック" panose="020B0600070205080204" pitchFamily="34" charset="-128"/>
            </a:endParaRPr>
          </a:p>
          <a:p>
            <a:pPr defTabSz="914400" eaLnBrk="1" hangingPunct="1">
              <a:spcBef>
                <a:spcPct val="0"/>
              </a:spcBef>
            </a:pPr>
            <a:r>
              <a:rPr lang="en-US" altLang="en-US" dirty="0" smtClean="0">
                <a:ea typeface="ＭＳ Ｐゴシック" panose="020B0600070205080204" pitchFamily="34" charset="-128"/>
              </a:rPr>
              <a:t>… We found that although there were more observed cases than expected, they were not considered statistically significant</a:t>
            </a:r>
            <a:r>
              <a:rPr lang="en-US" altLang="en-US" baseline="0" dirty="0" smtClean="0">
                <a:ea typeface="ＭＳ Ｐゴシック" panose="020B0600070205080204" pitchFamily="34" charset="-128"/>
              </a:rPr>
              <a:t> since the upper and lower confidence intervals contained the number 100.</a:t>
            </a:r>
            <a:endParaRPr lang="en-US" altLang="en-US" dirty="0" smtClean="0">
              <a:ea typeface="ＭＳ Ｐゴシック" panose="020B0600070205080204" pitchFamily="34" charset="-128"/>
            </a:endParaRPr>
          </a:p>
          <a:p>
            <a:pPr defTabSz="914400"/>
            <a:endParaRPr lang="en-US" altLang="en-US" dirty="0" smtClean="0">
              <a:ea typeface="ＭＳ Ｐゴシック" panose="020B0600070205080204"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4E42E4F8-36FF-4E2E-8E9A-4B7AEB0E5D29}" type="slidenum">
              <a:rPr lang="en-US" altLang="en-US" sz="1200" smtClean="0"/>
              <a:pPr/>
              <a:t>10</a:t>
            </a:fld>
            <a:endParaRPr lang="en-US" altLang="en-US" sz="1200" smtClean="0"/>
          </a:p>
        </p:txBody>
      </p:sp>
    </p:spTree>
    <p:extLst>
      <p:ext uri="{BB962C8B-B14F-4D97-AF65-F5344CB8AC3E}">
        <p14:creationId xmlns:p14="http://schemas.microsoft.com/office/powerpoint/2010/main" val="112474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ea typeface="ＭＳ Ｐゴシック" panose="020B0600070205080204" pitchFamily="34" charset="-128"/>
              </a:rPr>
              <a:t>In addition to comparing the number of observed cases to the number of expected cases, we also reviewed the number and types of cancer cases occurring each year.  </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CB3CBC95-9397-4F93-8C9B-8C383546DCFF}" type="slidenum">
              <a:rPr lang="en-US" altLang="en-US" sz="1200" smtClean="0"/>
              <a:pPr/>
              <a:t>11</a:t>
            </a:fld>
            <a:endParaRPr lang="en-US" altLang="en-US" sz="1200" smtClean="0"/>
          </a:p>
        </p:txBody>
      </p:sp>
    </p:spTree>
    <p:extLst>
      <p:ext uri="{BB962C8B-B14F-4D97-AF65-F5344CB8AC3E}">
        <p14:creationId xmlns:p14="http://schemas.microsoft.com/office/powerpoint/2010/main" val="2832048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defTabSz="914400"/>
            <a:r>
              <a:rPr lang="en-US" altLang="en-US" dirty="0" smtClean="0">
                <a:ea typeface="ＭＳ Ｐゴシック" panose="020B0600070205080204" pitchFamily="34" charset="-128"/>
              </a:rPr>
              <a:t>Since the number of lung</a:t>
            </a:r>
            <a:r>
              <a:rPr lang="en-US" altLang="en-US" baseline="0" dirty="0" smtClean="0">
                <a:ea typeface="ＭＳ Ｐゴシック" panose="020B0600070205080204" pitchFamily="34" charset="-128"/>
              </a:rPr>
              <a:t> cases were surprisingly high, we repeated the calculation of observed versus expected number of cases for lung cancer and again for all cases that were not lung cancer.  The number of observed lung cancer cases was more than expected, while the number of other types of cancer was less than expected.  When we applied the standard incidence ratio statistical significance test, we found that the additional number of observed lung cases was considered to be statistically significant, at 175% more than expected, as the upper and lower confidence intervals do not include the number 100.</a:t>
            </a:r>
            <a:endParaRPr lang="en-US" altLang="en-US" dirty="0" smtClean="0">
              <a:ea typeface="ＭＳ Ｐゴシック" panose="020B0600070205080204"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4E42E4F8-36FF-4E2E-8E9A-4B7AEB0E5D29}" type="slidenum">
              <a:rPr lang="en-US" altLang="en-US" sz="1200" smtClean="0"/>
              <a:pPr/>
              <a:t>12</a:t>
            </a:fld>
            <a:endParaRPr lang="en-US" altLang="en-US" sz="1200" smtClean="0"/>
          </a:p>
        </p:txBody>
      </p:sp>
    </p:spTree>
    <p:extLst>
      <p:ext uri="{BB962C8B-B14F-4D97-AF65-F5344CB8AC3E}">
        <p14:creationId xmlns:p14="http://schemas.microsoft.com/office/powerpoint/2010/main" val="3216331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defTabSz="914400"/>
            <a:r>
              <a:rPr lang="en-US" altLang="en-US" dirty="0" smtClean="0">
                <a:ea typeface="ＭＳ Ｐゴシック" panose="020B0600070205080204" pitchFamily="34" charset="-128"/>
              </a:rPr>
              <a:t>As we all know,</a:t>
            </a:r>
            <a:r>
              <a:rPr lang="en-US" altLang="en-US" baseline="0" dirty="0" smtClean="0">
                <a:ea typeface="ＭＳ Ｐゴシック" panose="020B0600070205080204" pitchFamily="34" charset="-128"/>
              </a:rPr>
              <a:t> smoking is the leading risk factor for lung cancer.  ACR has complete smoking history data for about two thirds of all its cases.  For those cases of Community A with complete smoking history, 85% were either current or former smokers.  For just the Community A lung cancer cases, 100% were either current or former smokers.</a:t>
            </a:r>
          </a:p>
          <a:p>
            <a:pPr defTabSz="914400"/>
            <a:endParaRPr lang="en-US" altLang="en-US" baseline="0" dirty="0" smtClean="0">
              <a:ea typeface="ＭＳ Ｐゴシック" panose="020B0600070205080204" pitchFamily="34" charset="-128"/>
            </a:endParaRPr>
          </a:p>
          <a:p>
            <a:pPr defTabSz="914400"/>
            <a:r>
              <a:rPr lang="en-US" altLang="en-US" baseline="0" dirty="0" smtClean="0">
                <a:ea typeface="ＭＳ Ｐゴシック" panose="020B0600070205080204" pitchFamily="34" charset="-128"/>
              </a:rPr>
              <a:t>The Alaska </a:t>
            </a:r>
            <a:r>
              <a:rPr lang="en-US" altLang="en-US" baseline="0" dirty="0" err="1" smtClean="0">
                <a:ea typeface="ＭＳ Ｐゴシック" panose="020B0600070205080204" pitchFamily="34" charset="-128"/>
              </a:rPr>
              <a:t>Dept</a:t>
            </a:r>
            <a:r>
              <a:rPr lang="en-US" altLang="en-US" baseline="0" dirty="0" smtClean="0">
                <a:ea typeface="ＭＳ Ｐゴシック" panose="020B0600070205080204" pitchFamily="34" charset="-128"/>
              </a:rPr>
              <a:t> of Health and Social Services has been administering an annual statewide Behavioral Risk Factor Survey, or BRFSS, since 1991.  While there are no BRFSS data specifically for Community A, Community B addresses have a unique zip code that would include Community A residents.  We looked at BRFSS data for the 10-year time period 2007-2016. This table compares the percentage of current and former smokers between people in the Community B zip code and statewide.  The percentage of current and former smokers with Community B zip codes is statistically significantly greater than the state average [confidence intervals don’t overlap AND with a chi-squared p-value of 0.002].  Therefore, it is possible that smoking may have been a contributing risk factor to the increased lung cancer prevalence of Community A.  This may also explain why there is a higher prevalence of oral cavity &amp; pharynx cancer in the community as smoking is a risk factor for this cancer as well.</a:t>
            </a:r>
            <a:endParaRPr lang="en-US" altLang="en-US" dirty="0" smtClean="0">
              <a:ea typeface="ＭＳ Ｐゴシック" panose="020B0600070205080204"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4E42E4F8-36FF-4E2E-8E9A-4B7AEB0E5D29}" type="slidenum">
              <a:rPr lang="en-US" altLang="en-US" sz="1200" smtClean="0"/>
              <a:pPr/>
              <a:t>13</a:t>
            </a:fld>
            <a:endParaRPr lang="en-US" altLang="en-US" sz="1200" smtClean="0"/>
          </a:p>
        </p:txBody>
      </p:sp>
    </p:spTree>
    <p:extLst>
      <p:ext uri="{BB962C8B-B14F-4D97-AF65-F5344CB8AC3E}">
        <p14:creationId xmlns:p14="http://schemas.microsoft.com/office/powerpoint/2010/main" val="574361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Calibri" panose="020F0502020204030204" pitchFamily="34" charset="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DB67C786-AD52-4C2F-BC2A-472DB333DE45}" type="slidenum">
              <a:rPr lang="en-US" altLang="en-US" sz="1200" smtClean="0"/>
              <a:pPr/>
              <a:t>14</a:t>
            </a:fld>
            <a:endParaRPr lang="en-US" altLang="en-US" sz="1200" smtClean="0"/>
          </a:p>
        </p:txBody>
      </p:sp>
    </p:spTree>
    <p:extLst>
      <p:ext uri="{BB962C8B-B14F-4D97-AF65-F5344CB8AC3E}">
        <p14:creationId xmlns:p14="http://schemas.microsoft.com/office/powerpoint/2010/main" val="729291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Calibri" panose="020F0502020204030204" pitchFamily="34" charset="0"/>
                <a:ea typeface="ＭＳ Ｐゴシック" panose="020B0600070205080204" pitchFamily="34" charset="-128"/>
              </a:rPr>
              <a:t>Some caveats to the study…</a:t>
            </a:r>
          </a:p>
          <a:p>
            <a:endParaRPr lang="en-US" altLang="en-US" dirty="0" smtClean="0">
              <a:latin typeface="Calibri" panose="020F0502020204030204" pitchFamily="34" charset="0"/>
              <a:ea typeface="ＭＳ Ｐゴシック" panose="020B0600070205080204" pitchFamily="34" charset="-128"/>
            </a:endParaRPr>
          </a:p>
          <a:p>
            <a:r>
              <a:rPr lang="en-US" altLang="en-US" dirty="0" smtClean="0">
                <a:latin typeface="Calibri" panose="020F0502020204030204" pitchFamily="34" charset="0"/>
                <a:ea typeface="ＭＳ Ｐゴシック" panose="020B0600070205080204" pitchFamily="34" charset="-128"/>
              </a:rPr>
              <a:t>We wanted to point out that the study conclusions are assumptions and we are not saying that their smoking is definitely causing all their lung cancer.  But the assumptions are based on corrections with known smoking prevalence data.</a:t>
            </a:r>
          </a:p>
          <a:p>
            <a:endParaRPr lang="en-US" altLang="en-US" dirty="0" smtClean="0">
              <a:latin typeface="Calibri" panose="020F0502020204030204" pitchFamily="34" charset="0"/>
              <a:ea typeface="ＭＳ Ｐゴシック" panose="020B0600070205080204" pitchFamily="34" charset="-128"/>
            </a:endParaRPr>
          </a:p>
          <a:p>
            <a:r>
              <a:rPr lang="en-US" altLang="en-US" dirty="0" smtClean="0">
                <a:latin typeface="Calibri" panose="020F0502020204030204" pitchFamily="34" charset="0"/>
                <a:ea typeface="ＭＳ Ｐゴシック" panose="020B0600070205080204" pitchFamily="34" charset="-128"/>
              </a:rPr>
              <a:t>We also wanted to make it clear that we were not blaming people for their own cancer.</a:t>
            </a:r>
          </a:p>
          <a:p>
            <a:endParaRPr lang="en-US" altLang="en-US" dirty="0" smtClean="0">
              <a:latin typeface="Calibri" panose="020F0502020204030204" pitchFamily="34" charset="0"/>
              <a:ea typeface="ＭＳ Ｐゴシック" panose="020B0600070205080204" pitchFamily="34" charset="-128"/>
            </a:endParaRPr>
          </a:p>
          <a:p>
            <a:r>
              <a:rPr lang="en-US" altLang="en-US" dirty="0" smtClean="0">
                <a:latin typeface="Calibri" panose="020F0502020204030204" pitchFamily="34" charset="0"/>
                <a:ea typeface="ＭＳ Ｐゴシック" panose="020B0600070205080204" pitchFamily="34" charset="-128"/>
              </a:rPr>
              <a:t>And finally, there may be other co-factors along with smoking, such as environmental exposures, that may contribute to lung cancer, but we did not explore that in this study.</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684D044A-FA9C-4F46-9DF5-5E424159EA3A}" type="slidenum">
              <a:rPr lang="en-US" altLang="en-US" sz="1200" smtClean="0"/>
              <a:pPr/>
              <a:t>15</a:t>
            </a:fld>
            <a:endParaRPr lang="en-US" altLang="en-US" sz="1200" smtClean="0"/>
          </a:p>
        </p:txBody>
      </p:sp>
    </p:spTree>
    <p:extLst>
      <p:ext uri="{BB962C8B-B14F-4D97-AF65-F5344CB8AC3E}">
        <p14:creationId xmlns:p14="http://schemas.microsoft.com/office/powerpoint/2010/main" val="877774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latin typeface="Calibri" pitchFamily="34" charset="0"/>
              </a:rPr>
              <a:t>The study recommended some next steps that could be taken toward reducing the burden of </a:t>
            </a:r>
            <a:r>
              <a:rPr lang="en-US" dirty="0" smtClean="0">
                <a:latin typeface="Calibri" pitchFamily="34" charset="0"/>
              </a:rPr>
              <a:t>lung cancer </a:t>
            </a:r>
            <a:r>
              <a:rPr lang="en-US" dirty="0" smtClean="0">
                <a:latin typeface="Calibri" pitchFamily="34" charset="0"/>
              </a:rPr>
              <a:t>for the residents of Community A.</a:t>
            </a:r>
          </a:p>
          <a:p>
            <a:pPr>
              <a:defRPr/>
            </a:pPr>
            <a:endParaRPr lang="en-US" dirty="0" smtClean="0">
              <a:latin typeface="Calibri" pitchFamily="34" charset="0"/>
            </a:endParaRPr>
          </a:p>
          <a:p>
            <a:pPr>
              <a:defRPr/>
            </a:pPr>
            <a:r>
              <a:rPr lang="en-US" dirty="0" smtClean="0">
                <a:latin typeface="Calibri" pitchFamily="34" charset="0"/>
              </a:rPr>
              <a:t>The community</a:t>
            </a:r>
            <a:r>
              <a:rPr lang="en-US" baseline="0" dirty="0" smtClean="0">
                <a:latin typeface="Calibri" pitchFamily="34" charset="0"/>
              </a:rPr>
              <a:t> leaders of Community A </a:t>
            </a:r>
            <a:r>
              <a:rPr lang="en-US" dirty="0" smtClean="0">
                <a:latin typeface="Calibri" pitchFamily="34" charset="0"/>
              </a:rPr>
              <a:t>can become partners with a number of different public health organizations.  These organizations include:</a:t>
            </a:r>
          </a:p>
          <a:p>
            <a:pPr marL="285750" indent="-285750">
              <a:buFont typeface="Arial" panose="020B0604020202020204" pitchFamily="34" charset="0"/>
              <a:buChar char="•"/>
              <a:defRPr/>
            </a:pPr>
            <a:r>
              <a:rPr lang="en-US" dirty="0" smtClean="0">
                <a:latin typeface="Calibri" pitchFamily="34" charset="0"/>
              </a:rPr>
              <a:t>Fairbanks</a:t>
            </a:r>
            <a:r>
              <a:rPr lang="en-US" baseline="0" dirty="0" smtClean="0">
                <a:latin typeface="Calibri" pitchFamily="34" charset="0"/>
              </a:rPr>
              <a:t> Memorial Hospital </a:t>
            </a:r>
          </a:p>
          <a:p>
            <a:pPr marL="285750" indent="-285750">
              <a:buFont typeface="Arial" panose="020B0604020202020204" pitchFamily="34" charset="0"/>
              <a:buChar char="•"/>
              <a:defRPr/>
            </a:pPr>
            <a:r>
              <a:rPr lang="en-US" dirty="0" smtClean="0">
                <a:latin typeface="Calibri" pitchFamily="34" charset="0"/>
              </a:rPr>
              <a:t>The State of Alaska Tobacco Prevention &amp; Control Program, which also runs the state’s tobacco Quit Line service for helping people quit smoking.</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E62FB848-2D78-4461-BFB8-F566415EE24D}" type="slidenum">
              <a:rPr lang="en-US" altLang="en-US" sz="1200" smtClean="0"/>
              <a:pPr/>
              <a:t>16</a:t>
            </a:fld>
            <a:endParaRPr lang="en-US" altLang="en-US" sz="1200" smtClean="0"/>
          </a:p>
        </p:txBody>
      </p:sp>
    </p:spTree>
    <p:extLst>
      <p:ext uri="{BB962C8B-B14F-4D97-AF65-F5344CB8AC3E}">
        <p14:creationId xmlns:p14="http://schemas.microsoft.com/office/powerpoint/2010/main" val="989968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ea typeface="ＭＳ Ｐゴシック" panose="020B0600070205080204" pitchFamily="34" charset="-128"/>
              </a:rPr>
              <a:t>Finally, I would like to thank CDC for their continued funding of the Alaska Cancer Registry, which made this study possible. </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1BB12F07-A1D9-4B50-BF21-D2F937D64832}" type="slidenum">
              <a:rPr lang="en-US" altLang="en-US" sz="1200" smtClean="0"/>
              <a:pPr/>
              <a:t>17</a:t>
            </a:fld>
            <a:endParaRPr lang="en-US" altLang="en-US" sz="1200" smtClean="0"/>
          </a:p>
        </p:txBody>
      </p:sp>
    </p:spTree>
    <p:extLst>
      <p:ext uri="{BB962C8B-B14F-4D97-AF65-F5344CB8AC3E}">
        <p14:creationId xmlns:p14="http://schemas.microsoft.com/office/powerpoint/2010/main" val="3224965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ea typeface="ＭＳ Ｐゴシック" panose="020B0600070205080204" pitchFamily="34" charset="-128"/>
              </a:rPr>
              <a:t>Thank you!</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CE4BF5E5-F43D-4407-AFDD-403632F92BE4}" type="slidenum">
              <a:rPr lang="en-US" altLang="en-US" sz="1200" smtClean="0"/>
              <a:pPr/>
              <a:t>18</a:t>
            </a:fld>
            <a:endParaRPr lang="en-US" altLang="en-US" sz="1200" smtClean="0"/>
          </a:p>
        </p:txBody>
      </p:sp>
    </p:spTree>
    <p:extLst>
      <p:ext uri="{BB962C8B-B14F-4D97-AF65-F5344CB8AC3E}">
        <p14:creationId xmlns:p14="http://schemas.microsoft.com/office/powerpoint/2010/main" val="136580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ea typeface="ＭＳ Ｐゴシック" panose="020B0600070205080204" pitchFamily="34" charset="-128"/>
              </a:rPr>
              <a:t>In this presentation, I’m first going to talk about the background behind why we were asked to conduct a cancer study for a community</a:t>
            </a:r>
            <a:r>
              <a:rPr lang="en-US" altLang="en-US" baseline="0" dirty="0" smtClean="0">
                <a:ea typeface="ＭＳ Ｐゴシック" panose="020B0600070205080204" pitchFamily="34" charset="-128"/>
              </a:rPr>
              <a:t> in the Greater Fairbanks area.</a:t>
            </a:r>
            <a:r>
              <a:rPr lang="en-US" altLang="en-US" dirty="0" smtClean="0">
                <a:ea typeface="ＭＳ Ｐゴシック" panose="020B0600070205080204" pitchFamily="34" charset="-128"/>
              </a:rPr>
              <a:t>  Then I’ll go into the study methodology and what we found.  Finally, I’ll present some recommendations for public health efforts for reducing the burden of cancer for the community.</a:t>
            </a:r>
          </a:p>
        </p:txBody>
      </p:sp>
    </p:spTree>
    <p:extLst>
      <p:ext uri="{BB962C8B-B14F-4D97-AF65-F5344CB8AC3E}">
        <p14:creationId xmlns:p14="http://schemas.microsoft.com/office/powerpoint/2010/main" val="2143793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ea typeface="ＭＳ Ｐゴシック" panose="020B0600070205080204" pitchFamily="34" charset="-128"/>
              </a:rPr>
              <a:t>Several</a:t>
            </a:r>
            <a:r>
              <a:rPr lang="en-US" altLang="en-US" baseline="0" dirty="0" smtClean="0">
                <a:ea typeface="ＭＳ Ｐゴシック" panose="020B0600070205080204" pitchFamily="34" charset="-128"/>
              </a:rPr>
              <a:t> communities in the Greater Fairbanks Area, located in the Fairbanks North Star Borough of Alaska, had health concerns after it was discovered that several types of </a:t>
            </a:r>
            <a:r>
              <a:rPr lang="en-US" dirty="0" smtClean="0"/>
              <a:t>per- and </a:t>
            </a:r>
            <a:r>
              <a:rPr lang="en-US" dirty="0" err="1" smtClean="0"/>
              <a:t>polyfluoroalkyl</a:t>
            </a:r>
            <a:r>
              <a:rPr lang="en-US" dirty="0" smtClean="0"/>
              <a:t> substances,</a:t>
            </a:r>
            <a:r>
              <a:rPr lang="en-US" baseline="0" dirty="0" smtClean="0"/>
              <a:t> known as PFAS, had contaminated drinking water wells in the area.  Specifically, the chemicals were </a:t>
            </a:r>
            <a:r>
              <a:rPr lang="en-US" dirty="0" err="1" smtClean="0"/>
              <a:t>perfluoro</a:t>
            </a:r>
            <a:r>
              <a:rPr lang="en-US" dirty="0" smtClean="0"/>
              <a:t>-octane sulfonate or PFOS, and </a:t>
            </a:r>
            <a:r>
              <a:rPr lang="en-US" dirty="0" err="1" smtClean="0"/>
              <a:t>perfluoro-octanoic</a:t>
            </a:r>
            <a:r>
              <a:rPr lang="en-US" dirty="0" smtClean="0"/>
              <a:t> acid</a:t>
            </a:r>
            <a:r>
              <a:rPr lang="en-US" baseline="0" dirty="0" smtClean="0"/>
              <a:t> or PFOA.  The concentration of these chemicals in the wells exceeded EPA’s lifetime health advisory level of 70 parts per trillion.  This level can be applied to drinking water but is not a regulatory enforceable value.  </a:t>
            </a:r>
          </a:p>
          <a:p>
            <a:endParaRPr lang="en-US" baseline="0" dirty="0" smtClean="0"/>
          </a:p>
          <a:p>
            <a:r>
              <a:rPr lang="en-US" baseline="0" dirty="0" smtClean="0"/>
              <a:t>The source of the contamination is believed to be firefighting foam that was used at the city’s main airport, the city’s regional fire training center, and a nearby air force base.  Environmental sampling for these chemicals started in 2014, but the contamination may have occurred as early as the 1980s.  </a:t>
            </a:r>
            <a:endParaRPr lang="en-US" altLang="en-US" dirty="0" smtClean="0">
              <a:ea typeface="ＭＳ Ｐゴシック" panose="020B0600070205080204"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8E2B8022-A4B0-4977-B881-CC5BF0FE5316}" type="slidenum">
              <a:rPr lang="en-US" altLang="en-US" sz="1200" smtClean="0"/>
              <a:pPr/>
              <a:t>3</a:t>
            </a:fld>
            <a:endParaRPr lang="en-US" altLang="en-US" sz="1200" smtClean="0"/>
          </a:p>
        </p:txBody>
      </p:sp>
    </p:spTree>
    <p:extLst>
      <p:ext uri="{BB962C8B-B14F-4D97-AF65-F5344CB8AC3E}">
        <p14:creationId xmlns:p14="http://schemas.microsoft.com/office/powerpoint/2010/main" val="116408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ea typeface="ＭＳ Ｐゴシック" panose="020B0600070205080204" pitchFamily="34" charset="-128"/>
              </a:rPr>
              <a:t>The Alaska</a:t>
            </a:r>
            <a:r>
              <a:rPr lang="en-US" altLang="en-US" baseline="0" dirty="0" smtClean="0">
                <a:ea typeface="ＭＳ Ｐゴシック" panose="020B0600070205080204" pitchFamily="34" charset="-128"/>
              </a:rPr>
              <a:t> Section of Epidemiology’s Environmental Public Health Program has been working with these Greater Fairbanks Area communities.  They asked ACR for a cancer study for one particular community that I’ll refer to here as Community A.  This community borders on an air force base and has concentrations of these chemicals that exceeds the EPA lifetime health advisory level in wells at 170 homes.</a:t>
            </a:r>
            <a:endParaRPr lang="en-US" altLang="en-US" dirty="0" smtClean="0">
              <a:ea typeface="ＭＳ Ｐゴシック" panose="020B0600070205080204"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8E2B8022-A4B0-4977-B881-CC5BF0FE5316}" type="slidenum">
              <a:rPr lang="en-US" altLang="en-US" sz="1200" smtClean="0"/>
              <a:pPr/>
              <a:t>4</a:t>
            </a:fld>
            <a:endParaRPr lang="en-US" altLang="en-US" sz="1200" smtClean="0"/>
          </a:p>
        </p:txBody>
      </p:sp>
    </p:spTree>
    <p:extLst>
      <p:ext uri="{BB962C8B-B14F-4D97-AF65-F5344CB8AC3E}">
        <p14:creationId xmlns:p14="http://schemas.microsoft.com/office/powerpoint/2010/main" val="2170904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ACR conducted a study</a:t>
            </a:r>
            <a:r>
              <a:rPr lang="en-US" baseline="0" dirty="0" smtClean="0"/>
              <a:t> of the community and produced two reports:  A incidence case count review and a cancer incidence study to compare the number of reported versus the number of expected cancer cases.  We used cases diagnosed between 1996 and 2015 and we completed the study in March of 2018.</a:t>
            </a:r>
            <a:endParaRPr 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32DF7EB7-1F48-4607-BD8F-5C059F99488F}" type="slidenum">
              <a:rPr lang="en-US" altLang="en-US" sz="1200" smtClean="0"/>
              <a:pPr/>
              <a:t>5</a:t>
            </a:fld>
            <a:endParaRPr lang="en-US" altLang="en-US" sz="1200" smtClean="0"/>
          </a:p>
        </p:txBody>
      </p:sp>
    </p:spTree>
    <p:extLst>
      <p:ext uri="{BB962C8B-B14F-4D97-AF65-F5344CB8AC3E}">
        <p14:creationId xmlns:p14="http://schemas.microsoft.com/office/powerpoint/2010/main" val="274186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r>
              <a:rPr lang="en-US" dirty="0" smtClean="0"/>
              <a:t>Conducting</a:t>
            </a:r>
            <a:r>
              <a:rPr lang="en-US" baseline="0" dirty="0" smtClean="0"/>
              <a:t> this study turned out to be very challenging.  When we queried the ACR database for Community A cases, we came up with zero cases, which was a very surprising and unexpected result.  </a:t>
            </a:r>
          </a:p>
          <a:p>
            <a:pPr>
              <a:defRPr/>
            </a:pPr>
            <a:endParaRPr lang="en-US" baseline="0" dirty="0" smtClean="0"/>
          </a:p>
          <a:p>
            <a:pPr>
              <a:defRPr/>
            </a:pPr>
            <a:r>
              <a:rPr lang="en-US" baseline="0" dirty="0" smtClean="0"/>
              <a:t>So we next consulted the Alaska Permanent Fund Dividend applicant database, or PFD.  This database is used to track people who apply for the annual state government dividend from oil royalties paid out by the petroleum industry.  Since most people want free money, about 95% of Alaska residents submit applications on an annual basis.  In this way, the database becomes a valuable resource for the Alaska Cancer Registry because it is an annual record of a person’s physical and mailing addresses, and also includes DOB, SSN, and birthplace.  We link to this database on an annual basis and so have a very small percentage of cases with missing DOB, SSN, and birthplace.</a:t>
            </a:r>
          </a:p>
          <a:p>
            <a:pPr>
              <a:defRPr/>
            </a:pPr>
            <a:endParaRPr lang="en-US" baseline="0" dirty="0" smtClean="0"/>
          </a:p>
          <a:p>
            <a:pPr>
              <a:defRPr/>
            </a:pPr>
            <a:r>
              <a:rPr lang="en-US" baseline="0" dirty="0" smtClean="0"/>
              <a:t>After querying the PFD database, we did find some people with Community A as their physical address, but not as many people as we expected.  Most of those people used the address of a neighboring Community B as their mailing address.  So the answer to the mystery is that Community A residents were using Community B addresses.  To further complicate matters, both communities occupy the same census tract, so Community A could not be separated from Community B just by querying by census tract.  Both communities also have the same zip code.</a:t>
            </a:r>
            <a:endParaRPr 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32DF7EB7-1F48-4607-BD8F-5C059F99488F}" type="slidenum">
              <a:rPr lang="en-US" altLang="en-US" sz="1200" smtClean="0"/>
              <a:pPr/>
              <a:t>6</a:t>
            </a:fld>
            <a:endParaRPr lang="en-US" altLang="en-US" sz="1200" smtClean="0"/>
          </a:p>
        </p:txBody>
      </p:sp>
    </p:spTree>
    <p:extLst>
      <p:ext uri="{BB962C8B-B14F-4D97-AF65-F5344CB8AC3E}">
        <p14:creationId xmlns:p14="http://schemas.microsoft.com/office/powerpoint/2010/main" val="299573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We decided that</a:t>
            </a:r>
            <a:r>
              <a:rPr lang="en-US" baseline="0" dirty="0" smtClean="0"/>
              <a:t> to solve this problem, we needed a GIS solution.  </a:t>
            </a:r>
          </a:p>
          <a:p>
            <a:pPr>
              <a:defRPr/>
            </a:pPr>
            <a:endParaRPr lang="en-US" baseline="0" dirty="0" smtClean="0"/>
          </a:p>
          <a:p>
            <a:pPr>
              <a:defRPr/>
            </a:pPr>
            <a:r>
              <a:rPr lang="en-US" baseline="0" dirty="0" smtClean="0"/>
              <a:t>This is a summary of the geography of the area using an idealize map:  [Describe map – In box, people use the same town name, zip code, and census tract]</a:t>
            </a:r>
          </a:p>
          <a:p>
            <a:pPr>
              <a:defRPr/>
            </a:pPr>
            <a:endParaRPr lang="en-US" baseline="0" dirty="0" smtClean="0"/>
          </a:p>
          <a:p>
            <a:pPr>
              <a:defRPr/>
            </a:pPr>
            <a:r>
              <a:rPr lang="en-US" baseline="0" dirty="0" smtClean="0"/>
              <a:t>Community A is a census designated place, so we knew exactly where it was and its exact boundaries.  We needed to geocode all the Community B cancer case addresses and plot them on a map.  Then we can figure out which ones belonged to Community A.</a:t>
            </a:r>
            <a:endParaRPr 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32DF7EB7-1F48-4607-BD8F-5C059F99488F}" type="slidenum">
              <a:rPr lang="en-US" altLang="en-US" sz="1200" smtClean="0"/>
              <a:pPr/>
              <a:t>7</a:t>
            </a:fld>
            <a:endParaRPr lang="en-US" altLang="en-US" sz="1200" smtClean="0"/>
          </a:p>
        </p:txBody>
      </p:sp>
    </p:spTree>
    <p:extLst>
      <p:ext uri="{BB962C8B-B14F-4D97-AF65-F5344CB8AC3E}">
        <p14:creationId xmlns:p14="http://schemas.microsoft.com/office/powerpoint/2010/main" val="3937392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32DF7EB7-1F48-4607-BD8F-5C059F99488F}" type="slidenum">
              <a:rPr lang="en-US" altLang="en-US" sz="1200" smtClean="0"/>
              <a:pPr/>
              <a:t>8</a:t>
            </a:fld>
            <a:endParaRPr lang="en-US" altLang="en-US" sz="1200" smtClean="0"/>
          </a:p>
        </p:txBody>
      </p:sp>
    </p:spTree>
    <p:extLst>
      <p:ext uri="{BB962C8B-B14F-4D97-AF65-F5344CB8AC3E}">
        <p14:creationId xmlns:p14="http://schemas.microsoft.com/office/powerpoint/2010/main" val="3854908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Century Gothic" panose="020B0502020202020204" pitchFamily="34" charset="0"/>
                <a:ea typeface="ＭＳ Ｐゴシック" panose="020B0600070205080204" pitchFamily="34" charset="-128"/>
              </a:defRPr>
            </a:lvl1pPr>
            <a:lvl2pPr marL="742950" indent="-285750">
              <a:defRPr sz="2000">
                <a:solidFill>
                  <a:schemeClr val="tx1"/>
                </a:solidFill>
                <a:latin typeface="Century Gothic" panose="020B0502020202020204" pitchFamily="34" charset="0"/>
                <a:ea typeface="ＭＳ Ｐゴシック" panose="020B0600070205080204" pitchFamily="34" charset="-128"/>
              </a:defRPr>
            </a:lvl2pPr>
            <a:lvl3pPr marL="1143000" indent="-228600">
              <a:defRPr sz="2000">
                <a:solidFill>
                  <a:schemeClr val="tx1"/>
                </a:solidFill>
                <a:latin typeface="Century Gothic" panose="020B0502020202020204" pitchFamily="34" charset="0"/>
                <a:ea typeface="ＭＳ Ｐゴシック" panose="020B0600070205080204" pitchFamily="34" charset="-128"/>
              </a:defRPr>
            </a:lvl3pPr>
            <a:lvl4pPr marL="1600200" indent="-228600">
              <a:defRPr sz="2000">
                <a:solidFill>
                  <a:schemeClr val="tx1"/>
                </a:solidFill>
                <a:latin typeface="Century Gothic" panose="020B0502020202020204" pitchFamily="34" charset="0"/>
                <a:ea typeface="ＭＳ Ｐゴシック" panose="020B0600070205080204" pitchFamily="34" charset="-128"/>
              </a:defRPr>
            </a:lvl4pPr>
            <a:lvl5pPr marL="2057400" indent="-228600">
              <a:defRPr sz="2000">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ea typeface="ＭＳ Ｐゴシック" panose="020B0600070205080204" pitchFamily="34" charset="-128"/>
              </a:defRPr>
            </a:lvl9pPr>
          </a:lstStyle>
          <a:p>
            <a:fld id="{32DF7EB7-1F48-4607-BD8F-5C059F99488F}" type="slidenum">
              <a:rPr lang="en-US" altLang="en-US" sz="1200" smtClean="0"/>
              <a:pPr/>
              <a:t>9</a:t>
            </a:fld>
            <a:endParaRPr lang="en-US" altLang="en-US" sz="1200" smtClean="0"/>
          </a:p>
        </p:txBody>
      </p:sp>
    </p:spTree>
    <p:extLst>
      <p:ext uri="{BB962C8B-B14F-4D97-AF65-F5344CB8AC3E}">
        <p14:creationId xmlns:p14="http://schemas.microsoft.com/office/powerpoint/2010/main" val="72836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1990725"/>
            <a:ext cx="8169275" cy="1374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1450" y="3632200"/>
            <a:ext cx="6727825" cy="16383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37337150"/>
      </p:ext>
    </p:extLst>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9636382"/>
      </p:ext>
    </p:extLst>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53975"/>
            <a:ext cx="1814512"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275" y="53975"/>
            <a:ext cx="5294313"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8280742"/>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rotWithShape="0">
          <a:gsLst>
            <a:gs pos="0">
              <a:srgbClr val="032183"/>
            </a:gs>
            <a:gs pos="100000">
              <a:srgbClr val="1F53F9"/>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98285847"/>
      </p:ext>
    </p:extLst>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119563"/>
            <a:ext cx="8169275" cy="127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716213"/>
            <a:ext cx="8169275" cy="14033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00125314"/>
      </p:ext>
    </p:extLst>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275" y="1495425"/>
            <a:ext cx="3554413" cy="3846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1088" y="1495425"/>
            <a:ext cx="3554412" cy="3846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5359171"/>
      </p:ext>
    </p:extLst>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1013" y="257175"/>
            <a:ext cx="8648700" cy="106838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1013" y="1435100"/>
            <a:ext cx="4246562" cy="598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1013" y="2033588"/>
            <a:ext cx="4246562"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81563" y="1435100"/>
            <a:ext cx="4248150" cy="598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81563" y="2033588"/>
            <a:ext cx="4248150"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7405869"/>
      </p:ext>
    </p:extLst>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2799864"/>
      </p:ext>
    </p:extLst>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8907635"/>
      </p:ext>
    </p:extLst>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1013" y="255588"/>
            <a:ext cx="3160712" cy="10858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7613" y="255588"/>
            <a:ext cx="5372100" cy="5470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1013" y="1341438"/>
            <a:ext cx="3160712" cy="4384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1874970"/>
      </p:ext>
    </p:extLst>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4363" y="4487863"/>
            <a:ext cx="5765800" cy="52863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4363" y="573088"/>
            <a:ext cx="5765800" cy="38465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84363" y="5016500"/>
            <a:ext cx="5765800" cy="752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3938387"/>
      </p:ext>
    </p:extLst>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185E"/>
            </a:gs>
            <a:gs pos="100000">
              <a:srgbClr val="1F53F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4275" y="53975"/>
            <a:ext cx="7261225" cy="1014413"/>
          </a:xfrm>
          <a:prstGeom prst="rect">
            <a:avLst/>
          </a:prstGeom>
          <a:noFill/>
          <a:ln w="12700">
            <a:noFill/>
            <a:miter lim="800000"/>
            <a:headEnd/>
            <a:tailEnd/>
          </a:ln>
          <a:effectLst/>
        </p:spPr>
        <p:txBody>
          <a:bodyPr vert="horz" wrap="square" lIns="82550" tIns="41275" rIns="82550" bIns="41275"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184275" y="1495425"/>
            <a:ext cx="7261225" cy="3846513"/>
          </a:xfrm>
          <a:prstGeom prst="rect">
            <a:avLst/>
          </a:prstGeom>
          <a:noFill/>
          <a:ln w="12700">
            <a:noFill/>
            <a:miter lim="800000"/>
            <a:headEnd/>
            <a:tailEnd/>
          </a:ln>
          <a:effectLst/>
        </p:spPr>
        <p:txBody>
          <a:bodyPr vert="horz" wrap="square" lIns="82550" tIns="41275" rIns="82550" bIns="41275"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814"/>
          <p:cNvSpPr>
            <a:spLocks noChangeArrowheads="1"/>
          </p:cNvSpPr>
          <p:nvPr/>
        </p:nvSpPr>
        <p:spPr bwMode="auto">
          <a:xfrm>
            <a:off x="500063" y="5330825"/>
            <a:ext cx="655637" cy="598488"/>
          </a:xfrm>
          <a:prstGeom prst="rect">
            <a:avLst/>
          </a:prstGeom>
          <a:noFill/>
          <a:ln>
            <a:noFill/>
          </a:ln>
          <a:extLst>
            <a:ext uri="{909E8E84-426E-40dd-AFC4-6F175D3DCCD1}"/>
            <a:ext uri="{91240B29-F687-4f45-9708-019B960494DF}"/>
          </a:extLst>
        </p:spPr>
        <p:txBody>
          <a:bodyPr wrap="none" anchor="ctr"/>
          <a:lstStyle>
            <a:lvl1pPr>
              <a:defRPr sz="2000">
                <a:solidFill>
                  <a:schemeClr val="tx1"/>
                </a:solidFill>
                <a:latin typeface="Century Gothic" panose="020B0502020202020204" pitchFamily="34" charset="0"/>
              </a:defRPr>
            </a:lvl1pPr>
            <a:lvl2pPr marL="742950" indent="-285750">
              <a:defRPr sz="2000">
                <a:solidFill>
                  <a:schemeClr val="tx1"/>
                </a:solidFill>
                <a:latin typeface="Century Gothic" panose="020B0502020202020204" pitchFamily="34" charset="0"/>
              </a:defRPr>
            </a:lvl2pPr>
            <a:lvl3pPr marL="1143000" indent="-228600">
              <a:defRPr sz="2000">
                <a:solidFill>
                  <a:schemeClr val="tx1"/>
                </a:solidFill>
                <a:latin typeface="Century Gothic" panose="020B0502020202020204" pitchFamily="34" charset="0"/>
              </a:defRPr>
            </a:lvl3pPr>
            <a:lvl4pPr marL="1600200" indent="-228600">
              <a:defRPr sz="2000">
                <a:solidFill>
                  <a:schemeClr val="tx1"/>
                </a:solidFill>
                <a:latin typeface="Century Gothic" panose="020B0502020202020204" pitchFamily="34" charset="0"/>
              </a:defRPr>
            </a:lvl4pPr>
            <a:lvl5pPr marL="2057400" indent="-228600">
              <a:defRPr sz="2000">
                <a:solidFill>
                  <a:schemeClr val="tx1"/>
                </a:solidFill>
                <a:latin typeface="Century Gothic" panose="020B0502020202020204" pitchFamily="34" charset="0"/>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defRPr>
            </a:lvl9pPr>
          </a:lstStyle>
          <a:p>
            <a:pPr>
              <a:defRPr/>
            </a:pPr>
            <a:endParaRPr lang="en-US" altLang="en-US" smtClean="0">
              <a:ea typeface="+mn-ea"/>
            </a:endParaRPr>
          </a:p>
        </p:txBody>
      </p:sp>
      <p:pic>
        <p:nvPicPr>
          <p:cNvPr id="1029" name="Picture 8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665788"/>
            <a:ext cx="96107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814"/>
          <p:cNvSpPr>
            <a:spLocks noChangeArrowheads="1"/>
          </p:cNvSpPr>
          <p:nvPr/>
        </p:nvSpPr>
        <p:spPr bwMode="auto">
          <a:xfrm>
            <a:off x="7829550" y="5705475"/>
            <a:ext cx="655638" cy="598488"/>
          </a:xfrm>
          <a:prstGeom prst="rect">
            <a:avLst/>
          </a:prstGeom>
          <a:noFill/>
          <a:ln>
            <a:noFill/>
          </a:ln>
          <a:extLst>
            <a:ext uri="{909E8E84-426E-40dd-AFC4-6F175D3DCCD1}"/>
            <a:ext uri="{91240B29-F687-4f45-9708-019B960494DF}"/>
          </a:extLst>
        </p:spPr>
        <p:txBody>
          <a:bodyPr wrap="none" anchor="ctr"/>
          <a:lstStyle>
            <a:lvl1pPr>
              <a:defRPr sz="2000">
                <a:solidFill>
                  <a:schemeClr val="tx1"/>
                </a:solidFill>
                <a:latin typeface="Century Gothic" panose="020B0502020202020204" pitchFamily="34" charset="0"/>
              </a:defRPr>
            </a:lvl1pPr>
            <a:lvl2pPr marL="742950" indent="-285750">
              <a:defRPr sz="2000">
                <a:solidFill>
                  <a:schemeClr val="tx1"/>
                </a:solidFill>
                <a:latin typeface="Century Gothic" panose="020B0502020202020204" pitchFamily="34" charset="0"/>
              </a:defRPr>
            </a:lvl2pPr>
            <a:lvl3pPr marL="1143000" indent="-228600">
              <a:defRPr sz="2000">
                <a:solidFill>
                  <a:schemeClr val="tx1"/>
                </a:solidFill>
                <a:latin typeface="Century Gothic" panose="020B0502020202020204" pitchFamily="34" charset="0"/>
              </a:defRPr>
            </a:lvl3pPr>
            <a:lvl4pPr marL="1600200" indent="-228600">
              <a:defRPr sz="2000">
                <a:solidFill>
                  <a:schemeClr val="tx1"/>
                </a:solidFill>
                <a:latin typeface="Century Gothic" panose="020B0502020202020204" pitchFamily="34" charset="0"/>
              </a:defRPr>
            </a:lvl4pPr>
            <a:lvl5pPr marL="2057400" indent="-228600">
              <a:defRPr sz="2000">
                <a:solidFill>
                  <a:schemeClr val="tx1"/>
                </a:solidFill>
                <a:latin typeface="Century Gothic" panose="020B0502020202020204" pitchFamily="34" charset="0"/>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defRPr>
            </a:lvl9pPr>
          </a:lstStyle>
          <a:p>
            <a:pPr>
              <a:defRPr/>
            </a:pPr>
            <a:endParaRPr lang="en-US" altLang="en-US" smtClean="0">
              <a:ea typeface="+mn-ea"/>
            </a:endParaRPr>
          </a:p>
        </p:txBody>
      </p:sp>
      <p:sp>
        <p:nvSpPr>
          <p:cNvPr id="1031" name="Rectangle 814"/>
          <p:cNvSpPr>
            <a:spLocks noChangeArrowheads="1"/>
          </p:cNvSpPr>
          <p:nvPr/>
        </p:nvSpPr>
        <p:spPr bwMode="auto">
          <a:xfrm>
            <a:off x="8686800" y="5705475"/>
            <a:ext cx="655638" cy="598488"/>
          </a:xfrm>
          <a:prstGeom prst="rect">
            <a:avLst/>
          </a:prstGeom>
          <a:noFill/>
          <a:ln>
            <a:noFill/>
          </a:ln>
          <a:extLst>
            <a:ext uri="{909E8E84-426E-40dd-AFC4-6F175D3DCCD1}"/>
            <a:ext uri="{91240B29-F687-4f45-9708-019B960494DF}"/>
          </a:extLst>
        </p:spPr>
        <p:txBody>
          <a:bodyPr wrap="none" anchor="ctr"/>
          <a:lstStyle>
            <a:lvl1pPr>
              <a:defRPr sz="2000">
                <a:solidFill>
                  <a:schemeClr val="tx1"/>
                </a:solidFill>
                <a:latin typeface="Century Gothic" panose="020B0502020202020204" pitchFamily="34" charset="0"/>
              </a:defRPr>
            </a:lvl1pPr>
            <a:lvl2pPr marL="742950" indent="-285750">
              <a:defRPr sz="2000">
                <a:solidFill>
                  <a:schemeClr val="tx1"/>
                </a:solidFill>
                <a:latin typeface="Century Gothic" panose="020B0502020202020204" pitchFamily="34" charset="0"/>
              </a:defRPr>
            </a:lvl2pPr>
            <a:lvl3pPr marL="1143000" indent="-228600">
              <a:defRPr sz="2000">
                <a:solidFill>
                  <a:schemeClr val="tx1"/>
                </a:solidFill>
                <a:latin typeface="Century Gothic" panose="020B0502020202020204" pitchFamily="34" charset="0"/>
              </a:defRPr>
            </a:lvl3pPr>
            <a:lvl4pPr marL="1600200" indent="-228600">
              <a:defRPr sz="2000">
                <a:solidFill>
                  <a:schemeClr val="tx1"/>
                </a:solidFill>
                <a:latin typeface="Century Gothic" panose="020B0502020202020204" pitchFamily="34" charset="0"/>
              </a:defRPr>
            </a:lvl4pPr>
            <a:lvl5pPr marL="2057400" indent="-228600">
              <a:defRPr sz="2000">
                <a:solidFill>
                  <a:schemeClr val="tx1"/>
                </a:solidFill>
                <a:latin typeface="Century Gothic" panose="020B0502020202020204" pitchFamily="34" charset="0"/>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defRPr>
            </a:lvl9pPr>
          </a:lstStyle>
          <a:p>
            <a:pPr>
              <a:defRPr/>
            </a:pPr>
            <a:endParaRPr lang="en-US" altLang="en-US" smtClean="0">
              <a:ea typeface="+mn-ea"/>
            </a:endParaRPr>
          </a:p>
        </p:txBody>
      </p:sp>
      <p:sp>
        <p:nvSpPr>
          <p:cNvPr id="1032" name="Rectangle 815"/>
          <p:cNvSpPr>
            <a:spLocks noChangeArrowheads="1"/>
          </p:cNvSpPr>
          <p:nvPr/>
        </p:nvSpPr>
        <p:spPr bwMode="auto">
          <a:xfrm>
            <a:off x="8699500" y="5643563"/>
            <a:ext cx="617538" cy="766762"/>
          </a:xfrm>
          <a:prstGeom prst="rect">
            <a:avLst/>
          </a:prstGeom>
          <a:gradFill rotWithShape="0">
            <a:gsLst>
              <a:gs pos="0">
                <a:srgbClr val="CCCCCC"/>
              </a:gs>
              <a:gs pos="50000">
                <a:srgbClr val="FFFFFF"/>
              </a:gs>
              <a:gs pos="100000">
                <a:srgbClr val="CCCCCC"/>
              </a:gs>
            </a:gsLst>
            <a:lin ang="5400000" scaled="1"/>
          </a:gradFill>
          <a:ln w="12700">
            <a:solidFill>
              <a:srgbClr val="DADADA"/>
            </a:solidFill>
            <a:miter lim="800000"/>
            <a:headEnd/>
            <a:tailEnd/>
          </a:ln>
          <a:effectLst>
            <a:outerShdw blurRad="63500" dist="37026" dir="19001120" algn="ctr" rotWithShape="0">
              <a:srgbClr val="000000">
                <a:alpha val="74998"/>
              </a:srgbClr>
            </a:outerShdw>
          </a:effectLst>
        </p:spPr>
        <p:txBody>
          <a:bodyPr wrap="none" anchor="ctr"/>
          <a:lstStyle>
            <a:lvl1pPr>
              <a:defRPr sz="2000">
                <a:solidFill>
                  <a:schemeClr val="tx1"/>
                </a:solidFill>
                <a:latin typeface="Century Gothic" panose="020B0502020202020204" pitchFamily="34" charset="0"/>
              </a:defRPr>
            </a:lvl1pPr>
            <a:lvl2pPr marL="742950" indent="-285750">
              <a:defRPr sz="2000">
                <a:solidFill>
                  <a:schemeClr val="tx1"/>
                </a:solidFill>
                <a:latin typeface="Century Gothic" panose="020B0502020202020204" pitchFamily="34" charset="0"/>
              </a:defRPr>
            </a:lvl2pPr>
            <a:lvl3pPr marL="1143000" indent="-228600">
              <a:defRPr sz="2000">
                <a:solidFill>
                  <a:schemeClr val="tx1"/>
                </a:solidFill>
                <a:latin typeface="Century Gothic" panose="020B0502020202020204" pitchFamily="34" charset="0"/>
              </a:defRPr>
            </a:lvl3pPr>
            <a:lvl4pPr marL="1600200" indent="-228600">
              <a:defRPr sz="2000">
                <a:solidFill>
                  <a:schemeClr val="tx1"/>
                </a:solidFill>
                <a:latin typeface="Century Gothic" panose="020B0502020202020204" pitchFamily="34" charset="0"/>
              </a:defRPr>
            </a:lvl4pPr>
            <a:lvl5pPr marL="2057400" indent="-228600">
              <a:defRPr sz="2000">
                <a:solidFill>
                  <a:schemeClr val="tx1"/>
                </a:solidFill>
                <a:latin typeface="Century Gothic" panose="020B0502020202020204" pitchFamily="34" charset="0"/>
              </a:defRPr>
            </a:lvl5pPr>
            <a:lvl6pPr marL="2514600" indent="-228600" eaLnBrk="0" fontAlgn="base" hangingPunct="0">
              <a:spcBef>
                <a:spcPct val="0"/>
              </a:spcBef>
              <a:spcAft>
                <a:spcPct val="0"/>
              </a:spcAft>
              <a:defRPr sz="2000">
                <a:solidFill>
                  <a:schemeClr val="tx1"/>
                </a:solidFill>
                <a:latin typeface="Century Gothic" panose="020B0502020202020204" pitchFamily="34" charset="0"/>
              </a:defRPr>
            </a:lvl6pPr>
            <a:lvl7pPr marL="2971800" indent="-228600" eaLnBrk="0" fontAlgn="base" hangingPunct="0">
              <a:spcBef>
                <a:spcPct val="0"/>
              </a:spcBef>
              <a:spcAft>
                <a:spcPct val="0"/>
              </a:spcAft>
              <a:defRPr sz="2000">
                <a:solidFill>
                  <a:schemeClr val="tx1"/>
                </a:solidFill>
                <a:latin typeface="Century Gothic" panose="020B0502020202020204" pitchFamily="34" charset="0"/>
              </a:defRPr>
            </a:lvl7pPr>
            <a:lvl8pPr marL="3429000" indent="-228600" eaLnBrk="0" fontAlgn="base" hangingPunct="0">
              <a:spcBef>
                <a:spcPct val="0"/>
              </a:spcBef>
              <a:spcAft>
                <a:spcPct val="0"/>
              </a:spcAft>
              <a:defRPr sz="2000">
                <a:solidFill>
                  <a:schemeClr val="tx1"/>
                </a:solidFill>
                <a:latin typeface="Century Gothic" panose="020B0502020202020204" pitchFamily="34" charset="0"/>
              </a:defRPr>
            </a:lvl8pPr>
            <a:lvl9pPr marL="3886200" indent="-228600" eaLnBrk="0" fontAlgn="base" hangingPunct="0">
              <a:spcBef>
                <a:spcPct val="0"/>
              </a:spcBef>
              <a:spcAft>
                <a:spcPct val="0"/>
              </a:spcAft>
              <a:defRPr sz="2000">
                <a:solidFill>
                  <a:schemeClr val="tx1"/>
                </a:solidFill>
                <a:latin typeface="Century Gothic" panose="020B0502020202020204" pitchFamily="34" charset="0"/>
              </a:defRPr>
            </a:lvl9pPr>
          </a:lstStyle>
          <a:p>
            <a:pPr>
              <a:defRPr/>
            </a:pPr>
            <a:endParaRPr lang="en-US" altLang="en-US" smtClean="0">
              <a:ea typeface="+mn-ea"/>
            </a:endParaRPr>
          </a:p>
        </p:txBody>
      </p:sp>
      <p:pic>
        <p:nvPicPr>
          <p:cNvPr id="1033" name="Picture 833" descr="Dhssblue"/>
          <p:cNvPicPr>
            <a:picLocks noChangeAspect="1" noChangeArrowheads="1"/>
          </p:cNvPicPr>
          <p:nvPr/>
        </p:nvPicPr>
        <p:blipFill>
          <a:blip r:embed="rId1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696325" y="5730875"/>
            <a:ext cx="6286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813"/>
          <p:cNvSpPr>
            <a:spLocks noChangeArrowheads="1"/>
          </p:cNvSpPr>
          <p:nvPr/>
        </p:nvSpPr>
        <p:spPr bwMode="auto">
          <a:xfrm>
            <a:off x="6765925" y="5880100"/>
            <a:ext cx="1882775" cy="265113"/>
          </a:xfrm>
          <a:prstGeom prst="rect">
            <a:avLst/>
          </a:prstGeom>
          <a:noFill/>
          <a:ln>
            <a:noFill/>
          </a:ln>
          <a:extLst>
            <a:ext uri="{909E8E84-426E-40dd-AFC4-6F175D3DCCD1}"/>
            <a:ext uri="{91240B29-F687-4f45-9708-019B960494DF}"/>
          </a:extLst>
        </p:spPr>
        <p:txBody>
          <a:bodyPr wrap="none" lIns="82550" tIns="41275" rIns="82550" bIns="41275">
            <a:spAutoFit/>
          </a:bodyPr>
          <a:lstStyle>
            <a:lvl1pPr defTabSz="823913">
              <a:defRPr sz="2000">
                <a:solidFill>
                  <a:schemeClr val="tx1"/>
                </a:solidFill>
                <a:latin typeface="Century Gothic" panose="020B0502020202020204" pitchFamily="34" charset="0"/>
              </a:defRPr>
            </a:lvl1pPr>
            <a:lvl2pPr marL="742950" indent="-285750" defTabSz="823913">
              <a:defRPr sz="2000">
                <a:solidFill>
                  <a:schemeClr val="tx1"/>
                </a:solidFill>
                <a:latin typeface="Century Gothic" panose="020B0502020202020204" pitchFamily="34" charset="0"/>
              </a:defRPr>
            </a:lvl2pPr>
            <a:lvl3pPr marL="1143000" indent="-228600" defTabSz="823913">
              <a:defRPr sz="2000">
                <a:solidFill>
                  <a:schemeClr val="tx1"/>
                </a:solidFill>
                <a:latin typeface="Century Gothic" panose="020B0502020202020204" pitchFamily="34" charset="0"/>
              </a:defRPr>
            </a:lvl3pPr>
            <a:lvl4pPr marL="1600200" indent="-228600" defTabSz="823913">
              <a:defRPr sz="2000">
                <a:solidFill>
                  <a:schemeClr val="tx1"/>
                </a:solidFill>
                <a:latin typeface="Century Gothic" panose="020B0502020202020204" pitchFamily="34" charset="0"/>
              </a:defRPr>
            </a:lvl4pPr>
            <a:lvl5pPr marL="2057400" indent="-228600" defTabSz="823913">
              <a:defRPr sz="2000">
                <a:solidFill>
                  <a:schemeClr val="tx1"/>
                </a:solidFill>
                <a:latin typeface="Century Gothic" panose="020B0502020202020204" pitchFamily="34" charset="0"/>
              </a:defRPr>
            </a:lvl5pPr>
            <a:lvl6pPr marL="2514600" indent="-228600" defTabSz="823913" eaLnBrk="0" fontAlgn="base" hangingPunct="0">
              <a:spcBef>
                <a:spcPct val="0"/>
              </a:spcBef>
              <a:spcAft>
                <a:spcPct val="0"/>
              </a:spcAft>
              <a:defRPr sz="2000">
                <a:solidFill>
                  <a:schemeClr val="tx1"/>
                </a:solidFill>
                <a:latin typeface="Century Gothic" panose="020B0502020202020204" pitchFamily="34" charset="0"/>
              </a:defRPr>
            </a:lvl6pPr>
            <a:lvl7pPr marL="2971800" indent="-228600" defTabSz="823913" eaLnBrk="0" fontAlgn="base" hangingPunct="0">
              <a:spcBef>
                <a:spcPct val="0"/>
              </a:spcBef>
              <a:spcAft>
                <a:spcPct val="0"/>
              </a:spcAft>
              <a:defRPr sz="2000">
                <a:solidFill>
                  <a:schemeClr val="tx1"/>
                </a:solidFill>
                <a:latin typeface="Century Gothic" panose="020B0502020202020204" pitchFamily="34" charset="0"/>
              </a:defRPr>
            </a:lvl7pPr>
            <a:lvl8pPr marL="3429000" indent="-228600" defTabSz="823913" eaLnBrk="0" fontAlgn="base" hangingPunct="0">
              <a:spcBef>
                <a:spcPct val="0"/>
              </a:spcBef>
              <a:spcAft>
                <a:spcPct val="0"/>
              </a:spcAft>
              <a:defRPr sz="2000">
                <a:solidFill>
                  <a:schemeClr val="tx1"/>
                </a:solidFill>
                <a:latin typeface="Century Gothic" panose="020B0502020202020204" pitchFamily="34" charset="0"/>
              </a:defRPr>
            </a:lvl8pPr>
            <a:lvl9pPr marL="3886200" indent="-228600" defTabSz="823913" eaLnBrk="0" fontAlgn="base" hangingPunct="0">
              <a:spcBef>
                <a:spcPct val="0"/>
              </a:spcBef>
              <a:spcAft>
                <a:spcPct val="0"/>
              </a:spcAft>
              <a:defRPr sz="2000">
                <a:solidFill>
                  <a:schemeClr val="tx1"/>
                </a:solidFill>
                <a:latin typeface="Century Gothic" panose="020B0502020202020204" pitchFamily="34" charset="0"/>
              </a:defRPr>
            </a:lvl9pPr>
          </a:lstStyle>
          <a:p>
            <a:pPr>
              <a:defRPr/>
            </a:pPr>
            <a:r>
              <a:rPr lang="en-US" altLang="en-US" sz="1200" b="1" smtClean="0">
                <a:solidFill>
                  <a:schemeClr val="bg2"/>
                </a:solidFill>
                <a:ea typeface="+mn-ea"/>
              </a:rPr>
              <a:t>Alaska Cancer Registry</a:t>
            </a:r>
          </a:p>
        </p:txBody>
      </p:sp>
    </p:spTree>
  </p:cSld>
  <p:clrMap bg1="dk2" tx1="lt1" bg2="dk1" tx2="lt2" accent1="accent1" accent2="accent2" accent3="accent3" accent4="accent4" accent5="accent5" accent6="accent6" hlink="hlink" folHlink="folHlink"/>
  <p:sldLayoutIdLst>
    <p:sldLayoutId id="2147483697" r:id="rId1"/>
    <p:sldLayoutId id="214748370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p:randomBar dir="vert"/>
  </p:transition>
  <p:txStyles>
    <p:titleStyle>
      <a:lvl1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cs typeface="+mj-cs"/>
        </a:defRPr>
      </a:lvl1pPr>
      <a:lvl2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2pPr>
      <a:lvl3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3pPr>
      <a:lvl4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4pPr>
      <a:lvl5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5pPr>
      <a:lvl6pPr marL="4572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6pPr>
      <a:lvl7pPr marL="9144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7pPr>
      <a:lvl8pPr marL="13716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8pPr>
      <a:lvl9pPr marL="18288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9pPr>
    </p:titleStyle>
    <p:bodyStyle>
      <a:lvl1pPr marL="307975" indent="-307975" algn="l" defTabSz="823913" rtl="0" eaLnBrk="0" fontAlgn="base" hangingPunct="0">
        <a:spcBef>
          <a:spcPct val="20000"/>
        </a:spcBef>
        <a:spcAft>
          <a:spcPct val="0"/>
        </a:spcAft>
        <a:buClr>
          <a:schemeClr val="accent2"/>
        </a:buClr>
        <a:buSzPct val="75000"/>
        <a:buFont typeface="Monotype Sorts" panose="05010101010101010101" pitchFamily="2" charset="2"/>
        <a:buChar char="n"/>
        <a:defRPr sz="3000">
          <a:solidFill>
            <a:schemeClr val="tx1"/>
          </a:solidFill>
          <a:effectLst>
            <a:outerShdw blurRad="38100" dist="38100" dir="2700000" algn="tl">
              <a:srgbClr val="000000"/>
            </a:outerShdw>
          </a:effectLst>
          <a:latin typeface="Calibri" panose="020F0502020204030204" pitchFamily="34" charset="0"/>
          <a:ea typeface="ＭＳ Ｐゴシック" charset="0"/>
          <a:cs typeface="+mn-cs"/>
        </a:defRPr>
      </a:lvl1pPr>
      <a:lvl2pPr marL="668338" indent="-246063" algn="l" defTabSz="823913"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Calibri" panose="020F0502020204030204" pitchFamily="34" charset="0"/>
          <a:ea typeface="ＭＳ Ｐゴシック" charset="0"/>
        </a:defRPr>
      </a:lvl2pPr>
      <a:lvl3pPr marL="1028700" indent="-204788" algn="l" defTabSz="823913" rtl="0" eaLnBrk="0" fontAlgn="base" hangingPunct="0">
        <a:spcBef>
          <a:spcPct val="20000"/>
        </a:spcBef>
        <a:spcAft>
          <a:spcPct val="0"/>
        </a:spcAft>
        <a:buClr>
          <a:schemeClr val="tx1"/>
        </a:buClr>
        <a:buSzPct val="100000"/>
        <a:buChar char="»"/>
        <a:defRPr sz="2600">
          <a:solidFill>
            <a:schemeClr val="tx1"/>
          </a:solidFill>
          <a:effectLst>
            <a:outerShdw blurRad="38100" dist="38100" dir="2700000" algn="tl">
              <a:srgbClr val="000000"/>
            </a:outerShdw>
          </a:effectLst>
          <a:latin typeface="Calibri" panose="020F0502020204030204" pitchFamily="34" charset="0"/>
          <a:ea typeface="ＭＳ Ｐゴシック" charset="0"/>
        </a:defRPr>
      </a:lvl3pPr>
      <a:lvl4pPr marL="1441450" indent="-207963" algn="l" defTabSz="823913" rtl="0" eaLnBrk="0" fontAlgn="base" hangingPunct="0">
        <a:spcBef>
          <a:spcPct val="20000"/>
        </a:spcBef>
        <a:spcAft>
          <a:spcPct val="0"/>
        </a:spcAft>
        <a:buClr>
          <a:schemeClr val="accent2"/>
        </a:buClr>
        <a:buSzPct val="65000"/>
        <a:buFont typeface="Monotype Sorts" panose="05010101010101010101" pitchFamily="2" charset="2"/>
        <a:buChar char="n"/>
        <a:defRPr sz="2400">
          <a:solidFill>
            <a:schemeClr val="tx1"/>
          </a:solidFill>
          <a:effectLst>
            <a:outerShdw blurRad="38100" dist="38100" dir="2700000" algn="tl">
              <a:srgbClr val="000000"/>
            </a:outerShdw>
          </a:effectLst>
          <a:latin typeface="Calibri" panose="020F0502020204030204" pitchFamily="34" charset="0"/>
          <a:ea typeface="ＭＳ Ｐゴシック" charset="0"/>
        </a:defRPr>
      </a:lvl4pPr>
      <a:lvl5pPr marL="1852613" indent="-206375" algn="l" defTabSz="823913" rtl="0" eaLnBrk="0" fontAlgn="base" hangingPunct="0">
        <a:spcBef>
          <a:spcPct val="20000"/>
        </a:spcBef>
        <a:spcAft>
          <a:spcPct val="0"/>
        </a:spcAft>
        <a:buClr>
          <a:schemeClr val="tx1"/>
        </a:buClr>
        <a:buSzPct val="100000"/>
        <a:buChar char="–"/>
        <a:defRPr sz="2200">
          <a:solidFill>
            <a:schemeClr val="tx1"/>
          </a:solidFill>
          <a:effectLst>
            <a:outerShdw blurRad="38100" dist="38100" dir="2700000" algn="tl">
              <a:srgbClr val="000000"/>
            </a:outerShdw>
          </a:effectLst>
          <a:latin typeface="Calibri" panose="020F0502020204030204" pitchFamily="34" charset="0"/>
          <a:ea typeface="ＭＳ Ｐゴシック" charset="0"/>
        </a:defRPr>
      </a:lvl5pPr>
      <a:lvl6pPr marL="2309813" indent="-206375" algn="l" defTabSz="823913" rtl="0" eaLnBrk="0" fontAlgn="base" hangingPunct="0">
        <a:spcBef>
          <a:spcPct val="20000"/>
        </a:spcBef>
        <a:spcAft>
          <a:spcPct val="0"/>
        </a:spcAft>
        <a:buClr>
          <a:schemeClr val="tx1"/>
        </a:buClr>
        <a:buSzPct val="100000"/>
        <a:buChar char="–"/>
        <a:defRPr sz="2200">
          <a:solidFill>
            <a:schemeClr val="tx1"/>
          </a:solidFill>
          <a:effectLst>
            <a:outerShdw blurRad="38100" dist="38100" dir="2700000" algn="tl">
              <a:srgbClr val="000000"/>
            </a:outerShdw>
          </a:effectLst>
          <a:latin typeface="+mn-lt"/>
        </a:defRPr>
      </a:lvl6pPr>
      <a:lvl7pPr marL="2767013" indent="-206375" algn="l" defTabSz="823913" rtl="0" eaLnBrk="0" fontAlgn="base" hangingPunct="0">
        <a:spcBef>
          <a:spcPct val="20000"/>
        </a:spcBef>
        <a:spcAft>
          <a:spcPct val="0"/>
        </a:spcAft>
        <a:buClr>
          <a:schemeClr val="tx1"/>
        </a:buClr>
        <a:buSzPct val="100000"/>
        <a:buChar char="–"/>
        <a:defRPr sz="2200">
          <a:solidFill>
            <a:schemeClr val="tx1"/>
          </a:solidFill>
          <a:effectLst>
            <a:outerShdw blurRad="38100" dist="38100" dir="2700000" algn="tl">
              <a:srgbClr val="000000"/>
            </a:outerShdw>
          </a:effectLst>
          <a:latin typeface="+mn-lt"/>
        </a:defRPr>
      </a:lvl7pPr>
      <a:lvl8pPr marL="3224213" indent="-206375" algn="l" defTabSz="823913" rtl="0" eaLnBrk="0" fontAlgn="base" hangingPunct="0">
        <a:spcBef>
          <a:spcPct val="20000"/>
        </a:spcBef>
        <a:spcAft>
          <a:spcPct val="0"/>
        </a:spcAft>
        <a:buClr>
          <a:schemeClr val="tx1"/>
        </a:buClr>
        <a:buSzPct val="100000"/>
        <a:buChar char="–"/>
        <a:defRPr sz="2200">
          <a:solidFill>
            <a:schemeClr val="tx1"/>
          </a:solidFill>
          <a:effectLst>
            <a:outerShdw blurRad="38100" dist="38100" dir="2700000" algn="tl">
              <a:srgbClr val="000000"/>
            </a:outerShdw>
          </a:effectLst>
          <a:latin typeface="+mn-lt"/>
        </a:defRPr>
      </a:lvl8pPr>
      <a:lvl9pPr marL="3681413" indent="-206375" algn="l" defTabSz="823913" rtl="0" eaLnBrk="0" fontAlgn="base" hangingPunct="0">
        <a:spcBef>
          <a:spcPct val="20000"/>
        </a:spcBef>
        <a:spcAft>
          <a:spcPct val="0"/>
        </a:spcAft>
        <a:buClr>
          <a:schemeClr val="tx1"/>
        </a:buClr>
        <a:buSzPct val="100000"/>
        <a:buChar char="–"/>
        <a:defRPr sz="2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2.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2125" y="457200"/>
            <a:ext cx="8785225" cy="711200"/>
          </a:xfrm>
        </p:spPr>
        <p:txBody>
          <a:bodyPr/>
          <a:lstStyle/>
          <a:p>
            <a:pPr>
              <a:lnSpc>
                <a:spcPct val="85000"/>
              </a:lnSpc>
              <a:defRPr/>
            </a:pPr>
            <a:r>
              <a:rPr lang="en-US" altLang="en-US" sz="3500" b="1" dirty="0" smtClean="0">
                <a:ea typeface="ＭＳ Ｐゴシック" panose="020B0600070205080204" pitchFamily="34" charset="-128"/>
              </a:rPr>
              <a:t>Greater Fairbanks Area Cancer Study</a:t>
            </a:r>
          </a:p>
        </p:txBody>
      </p:sp>
      <p:sp>
        <p:nvSpPr>
          <p:cNvPr id="4099" name="Rectangle 3"/>
          <p:cNvSpPr>
            <a:spLocks noGrp="1" noChangeArrowheads="1"/>
          </p:cNvSpPr>
          <p:nvPr>
            <p:ph idx="1"/>
          </p:nvPr>
        </p:nvSpPr>
        <p:spPr>
          <a:xfrm>
            <a:off x="690563" y="3440113"/>
            <a:ext cx="8153400" cy="2028825"/>
          </a:xfrm>
        </p:spPr>
        <p:txBody>
          <a:bodyPr/>
          <a:lstStyle/>
          <a:p>
            <a:pPr algn="ctr">
              <a:lnSpc>
                <a:spcPct val="90000"/>
              </a:lnSpc>
              <a:buFont typeface="Monotype Sorts" panose="05010101010101010101" pitchFamily="2" charset="2"/>
              <a:buNone/>
              <a:defRPr/>
            </a:pPr>
            <a:endParaRPr lang="en-US" altLang="en-US" sz="1000" dirty="0" smtClean="0">
              <a:ea typeface="ＭＳ Ｐゴシック" panose="020B0600070205080204" pitchFamily="34" charset="-128"/>
            </a:endParaRPr>
          </a:p>
          <a:p>
            <a:pPr algn="ctr">
              <a:lnSpc>
                <a:spcPct val="75000"/>
              </a:lnSpc>
              <a:spcBef>
                <a:spcPct val="15000"/>
              </a:spcBef>
              <a:buFont typeface="Monotype Sorts" panose="05010101010101010101" pitchFamily="2" charset="2"/>
              <a:buNone/>
              <a:defRPr/>
            </a:pPr>
            <a:r>
              <a:rPr lang="en-US" sz="2600" dirty="0" smtClean="0"/>
              <a:t>David O’Brien</a:t>
            </a:r>
            <a:r>
              <a:rPr lang="en-US" altLang="ja-JP" sz="2600" dirty="0" smtClean="0">
                <a:ea typeface="ＭＳ Ｐゴシック" panose="020B0600070205080204" pitchFamily="34" charset="-128"/>
              </a:rPr>
              <a:t>, </a:t>
            </a:r>
            <a:r>
              <a:rPr lang="en-US" altLang="ja-JP" sz="2600" dirty="0">
                <a:ea typeface="ＭＳ Ｐゴシック" panose="020B0600070205080204" pitchFamily="34" charset="-128"/>
              </a:rPr>
              <a:t>PhD</a:t>
            </a:r>
            <a:r>
              <a:rPr lang="en-US" altLang="ja-JP" sz="2600" dirty="0" smtClean="0">
                <a:ea typeface="ＭＳ Ｐゴシック" panose="020B0600070205080204" pitchFamily="34" charset="-128"/>
              </a:rPr>
              <a:t>, GISP</a:t>
            </a:r>
          </a:p>
          <a:p>
            <a:pPr algn="ctr">
              <a:lnSpc>
                <a:spcPct val="75000"/>
              </a:lnSpc>
              <a:spcBef>
                <a:spcPct val="15000"/>
              </a:spcBef>
              <a:buFont typeface="Monotype Sorts" panose="05010101010101010101" pitchFamily="2" charset="2"/>
              <a:buNone/>
              <a:defRPr/>
            </a:pPr>
            <a:r>
              <a:rPr lang="en-US" altLang="en-US" sz="2600" dirty="0" smtClean="0">
                <a:ea typeface="ＭＳ Ｐゴシック" panose="020B0600070205080204" pitchFamily="34" charset="-128"/>
              </a:rPr>
              <a:t>Data Analyst</a:t>
            </a:r>
          </a:p>
          <a:p>
            <a:pPr algn="ctr">
              <a:lnSpc>
                <a:spcPct val="75000"/>
              </a:lnSpc>
              <a:spcBef>
                <a:spcPct val="15000"/>
              </a:spcBef>
              <a:buFont typeface="Monotype Sorts" panose="05010101010101010101" pitchFamily="2" charset="2"/>
              <a:buNone/>
              <a:defRPr/>
            </a:pPr>
            <a:r>
              <a:rPr lang="en-US" altLang="en-US" sz="2600" dirty="0" smtClean="0">
                <a:ea typeface="ＭＳ Ｐゴシック" panose="020B0600070205080204" pitchFamily="34" charset="-128"/>
              </a:rPr>
              <a:t>Alaska Cancer Registry</a:t>
            </a:r>
          </a:p>
          <a:p>
            <a:pPr algn="ctr">
              <a:lnSpc>
                <a:spcPct val="75000"/>
              </a:lnSpc>
              <a:spcBef>
                <a:spcPct val="15000"/>
              </a:spcBef>
              <a:buFont typeface="Monotype Sorts" panose="05010101010101010101" pitchFamily="2" charset="2"/>
              <a:buNone/>
              <a:defRPr/>
            </a:pPr>
            <a:r>
              <a:rPr lang="en-US" altLang="en-US" sz="2600" dirty="0" smtClean="0">
                <a:ea typeface="ＭＳ Ｐゴシック" panose="020B0600070205080204" pitchFamily="34" charset="-128"/>
              </a:rPr>
              <a:t>Health Analytics and Vital Records Section (HAVRS)</a:t>
            </a:r>
          </a:p>
          <a:p>
            <a:pPr algn="ctr">
              <a:lnSpc>
                <a:spcPct val="75000"/>
              </a:lnSpc>
              <a:spcBef>
                <a:spcPct val="15000"/>
              </a:spcBef>
              <a:buFont typeface="Monotype Sorts" panose="05010101010101010101" pitchFamily="2" charset="2"/>
              <a:buNone/>
              <a:defRPr/>
            </a:pPr>
            <a:r>
              <a:rPr lang="en-US" altLang="en-US" sz="2600" dirty="0" smtClean="0">
                <a:ea typeface="ＭＳ Ｐゴシック" panose="020B0600070205080204" pitchFamily="34" charset="-128"/>
              </a:rPr>
              <a:t>Alaska Department of Health and Social Services</a:t>
            </a:r>
          </a:p>
          <a:p>
            <a:pPr algn="ctr">
              <a:lnSpc>
                <a:spcPct val="75000"/>
              </a:lnSpc>
              <a:spcBef>
                <a:spcPct val="15000"/>
              </a:spcBef>
              <a:buFont typeface="Monotype Sorts" panose="05010101010101010101" pitchFamily="2" charset="2"/>
              <a:buNone/>
              <a:defRPr/>
            </a:pPr>
            <a:endParaRPr lang="en-US" altLang="en-US" sz="2600" dirty="0" smtClean="0">
              <a:ea typeface="ＭＳ Ｐゴシック" panose="020B0600070205080204" pitchFamily="34" charset="-128"/>
            </a:endParaRPr>
          </a:p>
        </p:txBody>
      </p:sp>
      <p:grpSp>
        <p:nvGrpSpPr>
          <p:cNvPr id="4100" name="Group 8322"/>
          <p:cNvGrpSpPr>
            <a:grpSpLocks noChangeAspect="1"/>
          </p:cNvGrpSpPr>
          <p:nvPr/>
        </p:nvGrpSpPr>
        <p:grpSpPr bwMode="auto">
          <a:xfrm>
            <a:off x="2667000" y="1328738"/>
            <a:ext cx="3733800" cy="2001837"/>
            <a:chOff x="461" y="650"/>
            <a:chExt cx="5120" cy="2745"/>
          </a:xfrm>
        </p:grpSpPr>
        <p:sp>
          <p:nvSpPr>
            <p:cNvPr id="4102" name="Freeform 8242"/>
            <p:cNvSpPr>
              <a:spLocks noChangeAspect="1"/>
            </p:cNvSpPr>
            <p:nvPr/>
          </p:nvSpPr>
          <p:spPr bwMode="auto">
            <a:xfrm>
              <a:off x="2514" y="650"/>
              <a:ext cx="3067" cy="2573"/>
            </a:xfrm>
            <a:custGeom>
              <a:avLst/>
              <a:gdLst>
                <a:gd name="T0" fmla="*/ 0 w 9201"/>
                <a:gd name="T1" fmla="*/ 0 h 7719"/>
                <a:gd name="T2" fmla="*/ 0 w 9201"/>
                <a:gd name="T3" fmla="*/ 0 h 7719"/>
                <a:gd name="T4" fmla="*/ 0 w 9201"/>
                <a:gd name="T5" fmla="*/ 0 h 7719"/>
                <a:gd name="T6" fmla="*/ 0 w 9201"/>
                <a:gd name="T7" fmla="*/ 0 h 7719"/>
                <a:gd name="T8" fmla="*/ 0 w 9201"/>
                <a:gd name="T9" fmla="*/ 0 h 7719"/>
                <a:gd name="T10" fmla="*/ 0 w 9201"/>
                <a:gd name="T11" fmla="*/ 0 h 7719"/>
                <a:gd name="T12" fmla="*/ 0 w 9201"/>
                <a:gd name="T13" fmla="*/ 0 h 7719"/>
                <a:gd name="T14" fmla="*/ 0 w 9201"/>
                <a:gd name="T15" fmla="*/ 0 h 7719"/>
                <a:gd name="T16" fmla="*/ 0 w 9201"/>
                <a:gd name="T17" fmla="*/ 0 h 7719"/>
                <a:gd name="T18" fmla="*/ 0 w 9201"/>
                <a:gd name="T19" fmla="*/ 0 h 7719"/>
                <a:gd name="T20" fmla="*/ 0 w 9201"/>
                <a:gd name="T21" fmla="*/ 0 h 7719"/>
                <a:gd name="T22" fmla="*/ 0 w 9201"/>
                <a:gd name="T23" fmla="*/ 0 h 7719"/>
                <a:gd name="T24" fmla="*/ 0 w 9201"/>
                <a:gd name="T25" fmla="*/ 0 h 7719"/>
                <a:gd name="T26" fmla="*/ 0 w 9201"/>
                <a:gd name="T27" fmla="*/ 0 h 7719"/>
                <a:gd name="T28" fmla="*/ 0 w 9201"/>
                <a:gd name="T29" fmla="*/ 0 h 7719"/>
                <a:gd name="T30" fmla="*/ 0 w 9201"/>
                <a:gd name="T31" fmla="*/ 0 h 7719"/>
                <a:gd name="T32" fmla="*/ 0 w 9201"/>
                <a:gd name="T33" fmla="*/ 0 h 7719"/>
                <a:gd name="T34" fmla="*/ 0 w 9201"/>
                <a:gd name="T35" fmla="*/ 0 h 7719"/>
                <a:gd name="T36" fmla="*/ 0 w 9201"/>
                <a:gd name="T37" fmla="*/ 0 h 7719"/>
                <a:gd name="T38" fmla="*/ 0 w 9201"/>
                <a:gd name="T39" fmla="*/ 0 h 7719"/>
                <a:gd name="T40" fmla="*/ 0 w 9201"/>
                <a:gd name="T41" fmla="*/ 0 h 7719"/>
                <a:gd name="T42" fmla="*/ 0 w 9201"/>
                <a:gd name="T43" fmla="*/ 0 h 7719"/>
                <a:gd name="T44" fmla="*/ 0 w 9201"/>
                <a:gd name="T45" fmla="*/ 0 h 7719"/>
                <a:gd name="T46" fmla="*/ 0 w 9201"/>
                <a:gd name="T47" fmla="*/ 0 h 7719"/>
                <a:gd name="T48" fmla="*/ 0 w 9201"/>
                <a:gd name="T49" fmla="*/ 0 h 7719"/>
                <a:gd name="T50" fmla="*/ 0 w 9201"/>
                <a:gd name="T51" fmla="*/ 0 h 7719"/>
                <a:gd name="T52" fmla="*/ 0 w 9201"/>
                <a:gd name="T53" fmla="*/ 0 h 7719"/>
                <a:gd name="T54" fmla="*/ 0 w 9201"/>
                <a:gd name="T55" fmla="*/ 0 h 7719"/>
                <a:gd name="T56" fmla="*/ 0 w 9201"/>
                <a:gd name="T57" fmla="*/ 0 h 7719"/>
                <a:gd name="T58" fmla="*/ 0 w 9201"/>
                <a:gd name="T59" fmla="*/ 0 h 7719"/>
                <a:gd name="T60" fmla="*/ 0 w 9201"/>
                <a:gd name="T61" fmla="*/ 0 h 7719"/>
                <a:gd name="T62" fmla="*/ 0 w 9201"/>
                <a:gd name="T63" fmla="*/ 0 h 7719"/>
                <a:gd name="T64" fmla="*/ 0 w 9201"/>
                <a:gd name="T65" fmla="*/ 0 h 7719"/>
                <a:gd name="T66" fmla="*/ 0 w 9201"/>
                <a:gd name="T67" fmla="*/ 0 h 7719"/>
                <a:gd name="T68" fmla="*/ 0 w 9201"/>
                <a:gd name="T69" fmla="*/ 0 h 7719"/>
                <a:gd name="T70" fmla="*/ 0 w 9201"/>
                <a:gd name="T71" fmla="*/ 0 h 7719"/>
                <a:gd name="T72" fmla="*/ 0 w 9201"/>
                <a:gd name="T73" fmla="*/ 0 h 7719"/>
                <a:gd name="T74" fmla="*/ 0 w 9201"/>
                <a:gd name="T75" fmla="*/ 0 h 7719"/>
                <a:gd name="T76" fmla="*/ 0 w 9201"/>
                <a:gd name="T77" fmla="*/ 0 h 7719"/>
                <a:gd name="T78" fmla="*/ 0 w 9201"/>
                <a:gd name="T79" fmla="*/ 0 h 7719"/>
                <a:gd name="T80" fmla="*/ 0 w 9201"/>
                <a:gd name="T81" fmla="*/ 0 h 7719"/>
                <a:gd name="T82" fmla="*/ 0 w 9201"/>
                <a:gd name="T83" fmla="*/ 0 h 7719"/>
                <a:gd name="T84" fmla="*/ 0 w 9201"/>
                <a:gd name="T85" fmla="*/ 0 h 7719"/>
                <a:gd name="T86" fmla="*/ 0 w 9201"/>
                <a:gd name="T87" fmla="*/ 0 h 7719"/>
                <a:gd name="T88" fmla="*/ 0 w 9201"/>
                <a:gd name="T89" fmla="*/ 0 h 7719"/>
                <a:gd name="T90" fmla="*/ 0 w 9201"/>
                <a:gd name="T91" fmla="*/ 0 h 7719"/>
                <a:gd name="T92" fmla="*/ 0 w 9201"/>
                <a:gd name="T93" fmla="*/ 0 h 7719"/>
                <a:gd name="T94" fmla="*/ 0 w 9201"/>
                <a:gd name="T95" fmla="*/ 0 h 7719"/>
                <a:gd name="T96" fmla="*/ 0 w 9201"/>
                <a:gd name="T97" fmla="*/ 0 h 7719"/>
                <a:gd name="T98" fmla="*/ 0 w 9201"/>
                <a:gd name="T99" fmla="*/ 0 h 7719"/>
                <a:gd name="T100" fmla="*/ 0 w 9201"/>
                <a:gd name="T101" fmla="*/ 0 h 7719"/>
                <a:gd name="T102" fmla="*/ 0 w 9201"/>
                <a:gd name="T103" fmla="*/ 0 h 7719"/>
                <a:gd name="T104" fmla="*/ 0 w 9201"/>
                <a:gd name="T105" fmla="*/ 0 h 7719"/>
                <a:gd name="T106" fmla="*/ 0 w 9201"/>
                <a:gd name="T107" fmla="*/ 0 h 7719"/>
                <a:gd name="T108" fmla="*/ 0 w 9201"/>
                <a:gd name="T109" fmla="*/ 0 h 7719"/>
                <a:gd name="T110" fmla="*/ 0 w 9201"/>
                <a:gd name="T111" fmla="*/ 0 h 7719"/>
                <a:gd name="T112" fmla="*/ 0 w 9201"/>
                <a:gd name="T113" fmla="*/ 0 h 7719"/>
                <a:gd name="T114" fmla="*/ 0 w 9201"/>
                <a:gd name="T115" fmla="*/ 0 h 7719"/>
                <a:gd name="T116" fmla="*/ 0 w 9201"/>
                <a:gd name="T117" fmla="*/ 0 h 7719"/>
                <a:gd name="T118" fmla="*/ 0 w 9201"/>
                <a:gd name="T119" fmla="*/ 0 h 7719"/>
                <a:gd name="T120" fmla="*/ 0 w 9201"/>
                <a:gd name="T121" fmla="*/ 0 h 7719"/>
                <a:gd name="T122" fmla="*/ 0 w 9201"/>
                <a:gd name="T123" fmla="*/ 0 h 7719"/>
                <a:gd name="T124" fmla="*/ 0 w 9201"/>
                <a:gd name="T125" fmla="*/ 0 h 77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201"/>
                <a:gd name="T190" fmla="*/ 0 h 7719"/>
                <a:gd name="T191" fmla="*/ 9201 w 9201"/>
                <a:gd name="T192" fmla="*/ 7719 h 77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201" h="7719">
                  <a:moveTo>
                    <a:pt x="468" y="4638"/>
                  </a:moveTo>
                  <a:lnTo>
                    <a:pt x="465" y="4636"/>
                  </a:lnTo>
                  <a:lnTo>
                    <a:pt x="447" y="4620"/>
                  </a:lnTo>
                  <a:lnTo>
                    <a:pt x="449" y="4593"/>
                  </a:lnTo>
                  <a:lnTo>
                    <a:pt x="488" y="4591"/>
                  </a:lnTo>
                  <a:lnTo>
                    <a:pt x="483" y="4548"/>
                  </a:lnTo>
                  <a:lnTo>
                    <a:pt x="440" y="4572"/>
                  </a:lnTo>
                  <a:lnTo>
                    <a:pt x="401" y="4539"/>
                  </a:lnTo>
                  <a:lnTo>
                    <a:pt x="383" y="4576"/>
                  </a:lnTo>
                  <a:lnTo>
                    <a:pt x="365" y="4504"/>
                  </a:lnTo>
                  <a:lnTo>
                    <a:pt x="356" y="4473"/>
                  </a:lnTo>
                  <a:lnTo>
                    <a:pt x="333" y="4464"/>
                  </a:lnTo>
                  <a:lnTo>
                    <a:pt x="294" y="4437"/>
                  </a:lnTo>
                  <a:lnTo>
                    <a:pt x="282" y="4393"/>
                  </a:lnTo>
                  <a:lnTo>
                    <a:pt x="300" y="4356"/>
                  </a:lnTo>
                  <a:lnTo>
                    <a:pt x="297" y="4335"/>
                  </a:lnTo>
                  <a:lnTo>
                    <a:pt x="257" y="4314"/>
                  </a:lnTo>
                  <a:lnTo>
                    <a:pt x="267" y="4282"/>
                  </a:lnTo>
                  <a:lnTo>
                    <a:pt x="290" y="4272"/>
                  </a:lnTo>
                  <a:lnTo>
                    <a:pt x="329" y="4260"/>
                  </a:lnTo>
                  <a:lnTo>
                    <a:pt x="297" y="4225"/>
                  </a:lnTo>
                  <a:lnTo>
                    <a:pt x="314" y="4207"/>
                  </a:lnTo>
                  <a:lnTo>
                    <a:pt x="336" y="4209"/>
                  </a:lnTo>
                  <a:lnTo>
                    <a:pt x="392" y="4114"/>
                  </a:lnTo>
                  <a:lnTo>
                    <a:pt x="453" y="4048"/>
                  </a:lnTo>
                  <a:lnTo>
                    <a:pt x="512" y="3984"/>
                  </a:lnTo>
                  <a:lnTo>
                    <a:pt x="585" y="3915"/>
                  </a:lnTo>
                  <a:lnTo>
                    <a:pt x="617" y="3925"/>
                  </a:lnTo>
                  <a:lnTo>
                    <a:pt x="623" y="3919"/>
                  </a:lnTo>
                  <a:lnTo>
                    <a:pt x="699" y="3909"/>
                  </a:lnTo>
                  <a:lnTo>
                    <a:pt x="683" y="3883"/>
                  </a:lnTo>
                  <a:lnTo>
                    <a:pt x="701" y="3885"/>
                  </a:lnTo>
                  <a:lnTo>
                    <a:pt x="695" y="3861"/>
                  </a:lnTo>
                  <a:lnTo>
                    <a:pt x="674" y="3852"/>
                  </a:lnTo>
                  <a:lnTo>
                    <a:pt x="671" y="3786"/>
                  </a:lnTo>
                  <a:lnTo>
                    <a:pt x="681" y="3679"/>
                  </a:lnTo>
                  <a:lnTo>
                    <a:pt x="771" y="3685"/>
                  </a:lnTo>
                  <a:lnTo>
                    <a:pt x="776" y="3678"/>
                  </a:lnTo>
                  <a:lnTo>
                    <a:pt x="752" y="3637"/>
                  </a:lnTo>
                  <a:lnTo>
                    <a:pt x="773" y="3612"/>
                  </a:lnTo>
                  <a:lnTo>
                    <a:pt x="858" y="3594"/>
                  </a:lnTo>
                  <a:lnTo>
                    <a:pt x="885" y="3622"/>
                  </a:lnTo>
                  <a:lnTo>
                    <a:pt x="903" y="3655"/>
                  </a:lnTo>
                  <a:lnTo>
                    <a:pt x="932" y="3661"/>
                  </a:lnTo>
                  <a:lnTo>
                    <a:pt x="930" y="3688"/>
                  </a:lnTo>
                  <a:lnTo>
                    <a:pt x="906" y="3711"/>
                  </a:lnTo>
                  <a:lnTo>
                    <a:pt x="1023" y="3738"/>
                  </a:lnTo>
                  <a:lnTo>
                    <a:pt x="1130" y="3646"/>
                  </a:lnTo>
                  <a:lnTo>
                    <a:pt x="1154" y="3625"/>
                  </a:lnTo>
                  <a:lnTo>
                    <a:pt x="1214" y="3543"/>
                  </a:lnTo>
                  <a:lnTo>
                    <a:pt x="1163" y="3534"/>
                  </a:lnTo>
                  <a:lnTo>
                    <a:pt x="1142" y="3493"/>
                  </a:lnTo>
                  <a:lnTo>
                    <a:pt x="1206" y="3481"/>
                  </a:lnTo>
                  <a:lnTo>
                    <a:pt x="1233" y="3534"/>
                  </a:lnTo>
                  <a:lnTo>
                    <a:pt x="1389" y="3588"/>
                  </a:lnTo>
                  <a:lnTo>
                    <a:pt x="1466" y="3568"/>
                  </a:lnTo>
                  <a:lnTo>
                    <a:pt x="1506" y="3511"/>
                  </a:lnTo>
                  <a:lnTo>
                    <a:pt x="1548" y="3438"/>
                  </a:lnTo>
                  <a:lnTo>
                    <a:pt x="1530" y="3340"/>
                  </a:lnTo>
                  <a:lnTo>
                    <a:pt x="1526" y="3316"/>
                  </a:lnTo>
                  <a:lnTo>
                    <a:pt x="1532" y="3252"/>
                  </a:lnTo>
                  <a:lnTo>
                    <a:pt x="1494" y="3196"/>
                  </a:lnTo>
                  <a:lnTo>
                    <a:pt x="1422" y="3145"/>
                  </a:lnTo>
                  <a:lnTo>
                    <a:pt x="1440" y="3120"/>
                  </a:lnTo>
                  <a:lnTo>
                    <a:pt x="1460" y="3097"/>
                  </a:lnTo>
                  <a:lnTo>
                    <a:pt x="1512" y="3117"/>
                  </a:lnTo>
                  <a:lnTo>
                    <a:pt x="1592" y="3058"/>
                  </a:lnTo>
                  <a:lnTo>
                    <a:pt x="1532" y="2931"/>
                  </a:lnTo>
                  <a:lnTo>
                    <a:pt x="1455" y="2994"/>
                  </a:lnTo>
                  <a:lnTo>
                    <a:pt x="1362" y="2973"/>
                  </a:lnTo>
                  <a:lnTo>
                    <a:pt x="1311" y="3016"/>
                  </a:lnTo>
                  <a:lnTo>
                    <a:pt x="1278" y="3058"/>
                  </a:lnTo>
                  <a:lnTo>
                    <a:pt x="1227" y="3108"/>
                  </a:lnTo>
                  <a:lnTo>
                    <a:pt x="1173" y="3169"/>
                  </a:lnTo>
                  <a:lnTo>
                    <a:pt x="1170" y="3069"/>
                  </a:lnTo>
                  <a:lnTo>
                    <a:pt x="1107" y="2989"/>
                  </a:lnTo>
                  <a:lnTo>
                    <a:pt x="1131" y="3103"/>
                  </a:lnTo>
                  <a:lnTo>
                    <a:pt x="1092" y="3123"/>
                  </a:lnTo>
                  <a:lnTo>
                    <a:pt x="1061" y="3070"/>
                  </a:lnTo>
                  <a:lnTo>
                    <a:pt x="1026" y="3033"/>
                  </a:lnTo>
                  <a:lnTo>
                    <a:pt x="884" y="3018"/>
                  </a:lnTo>
                  <a:lnTo>
                    <a:pt x="738" y="3046"/>
                  </a:lnTo>
                  <a:lnTo>
                    <a:pt x="615" y="2985"/>
                  </a:lnTo>
                  <a:lnTo>
                    <a:pt x="572" y="2968"/>
                  </a:lnTo>
                  <a:lnTo>
                    <a:pt x="503" y="2937"/>
                  </a:lnTo>
                  <a:lnTo>
                    <a:pt x="459" y="2850"/>
                  </a:lnTo>
                  <a:lnTo>
                    <a:pt x="482" y="2781"/>
                  </a:lnTo>
                  <a:lnTo>
                    <a:pt x="429" y="2692"/>
                  </a:lnTo>
                  <a:lnTo>
                    <a:pt x="407" y="2640"/>
                  </a:lnTo>
                  <a:lnTo>
                    <a:pt x="456" y="2577"/>
                  </a:lnTo>
                  <a:lnTo>
                    <a:pt x="452" y="2646"/>
                  </a:lnTo>
                  <a:lnTo>
                    <a:pt x="497" y="2641"/>
                  </a:lnTo>
                  <a:lnTo>
                    <a:pt x="555" y="2629"/>
                  </a:lnTo>
                  <a:lnTo>
                    <a:pt x="569" y="2602"/>
                  </a:lnTo>
                  <a:lnTo>
                    <a:pt x="546" y="2581"/>
                  </a:lnTo>
                  <a:lnTo>
                    <a:pt x="498" y="2563"/>
                  </a:lnTo>
                  <a:lnTo>
                    <a:pt x="500" y="2551"/>
                  </a:lnTo>
                  <a:lnTo>
                    <a:pt x="347" y="2514"/>
                  </a:lnTo>
                  <a:lnTo>
                    <a:pt x="294" y="2451"/>
                  </a:lnTo>
                  <a:lnTo>
                    <a:pt x="237" y="2406"/>
                  </a:lnTo>
                  <a:lnTo>
                    <a:pt x="242" y="2349"/>
                  </a:lnTo>
                  <a:lnTo>
                    <a:pt x="321" y="2320"/>
                  </a:lnTo>
                  <a:lnTo>
                    <a:pt x="363" y="2316"/>
                  </a:lnTo>
                  <a:lnTo>
                    <a:pt x="291" y="2341"/>
                  </a:lnTo>
                  <a:lnTo>
                    <a:pt x="254" y="2367"/>
                  </a:lnTo>
                  <a:lnTo>
                    <a:pt x="275" y="2374"/>
                  </a:lnTo>
                  <a:lnTo>
                    <a:pt x="378" y="2352"/>
                  </a:lnTo>
                  <a:lnTo>
                    <a:pt x="369" y="2311"/>
                  </a:lnTo>
                  <a:lnTo>
                    <a:pt x="422" y="2292"/>
                  </a:lnTo>
                  <a:lnTo>
                    <a:pt x="516" y="2259"/>
                  </a:lnTo>
                  <a:lnTo>
                    <a:pt x="594" y="2229"/>
                  </a:lnTo>
                  <a:lnTo>
                    <a:pt x="639" y="2184"/>
                  </a:lnTo>
                  <a:lnTo>
                    <a:pt x="665" y="2200"/>
                  </a:lnTo>
                  <a:lnTo>
                    <a:pt x="686" y="2248"/>
                  </a:lnTo>
                  <a:lnTo>
                    <a:pt x="783" y="2241"/>
                  </a:lnTo>
                  <a:lnTo>
                    <a:pt x="735" y="2190"/>
                  </a:lnTo>
                  <a:lnTo>
                    <a:pt x="735" y="2167"/>
                  </a:lnTo>
                  <a:lnTo>
                    <a:pt x="756" y="2133"/>
                  </a:lnTo>
                  <a:lnTo>
                    <a:pt x="860" y="2113"/>
                  </a:lnTo>
                  <a:lnTo>
                    <a:pt x="953" y="2091"/>
                  </a:lnTo>
                  <a:lnTo>
                    <a:pt x="989" y="2067"/>
                  </a:lnTo>
                  <a:lnTo>
                    <a:pt x="1080" y="2064"/>
                  </a:lnTo>
                  <a:lnTo>
                    <a:pt x="1172" y="2098"/>
                  </a:lnTo>
                  <a:lnTo>
                    <a:pt x="1118" y="2161"/>
                  </a:lnTo>
                  <a:lnTo>
                    <a:pt x="1104" y="2203"/>
                  </a:lnTo>
                  <a:lnTo>
                    <a:pt x="1112" y="2229"/>
                  </a:lnTo>
                  <a:lnTo>
                    <a:pt x="1089" y="2244"/>
                  </a:lnTo>
                  <a:lnTo>
                    <a:pt x="1062" y="2247"/>
                  </a:lnTo>
                  <a:lnTo>
                    <a:pt x="1022" y="2253"/>
                  </a:lnTo>
                  <a:lnTo>
                    <a:pt x="1046" y="2265"/>
                  </a:lnTo>
                  <a:lnTo>
                    <a:pt x="1079" y="2263"/>
                  </a:lnTo>
                  <a:lnTo>
                    <a:pt x="1100" y="2328"/>
                  </a:lnTo>
                  <a:lnTo>
                    <a:pt x="1176" y="2341"/>
                  </a:lnTo>
                  <a:lnTo>
                    <a:pt x="1214" y="2337"/>
                  </a:lnTo>
                  <a:lnTo>
                    <a:pt x="1244" y="2337"/>
                  </a:lnTo>
                  <a:lnTo>
                    <a:pt x="1271" y="2331"/>
                  </a:lnTo>
                  <a:lnTo>
                    <a:pt x="1286" y="2332"/>
                  </a:lnTo>
                  <a:lnTo>
                    <a:pt x="1356" y="2377"/>
                  </a:lnTo>
                  <a:lnTo>
                    <a:pt x="1391" y="2359"/>
                  </a:lnTo>
                  <a:lnTo>
                    <a:pt x="1424" y="2403"/>
                  </a:lnTo>
                  <a:lnTo>
                    <a:pt x="1451" y="2416"/>
                  </a:lnTo>
                  <a:lnTo>
                    <a:pt x="1469" y="2400"/>
                  </a:lnTo>
                  <a:lnTo>
                    <a:pt x="1490" y="2376"/>
                  </a:lnTo>
                  <a:lnTo>
                    <a:pt x="1548" y="2299"/>
                  </a:lnTo>
                  <a:lnTo>
                    <a:pt x="1559" y="2296"/>
                  </a:lnTo>
                  <a:lnTo>
                    <a:pt x="1577" y="2322"/>
                  </a:lnTo>
                  <a:lnTo>
                    <a:pt x="1614" y="2350"/>
                  </a:lnTo>
                  <a:lnTo>
                    <a:pt x="1637" y="2325"/>
                  </a:lnTo>
                  <a:lnTo>
                    <a:pt x="1614" y="2280"/>
                  </a:lnTo>
                  <a:lnTo>
                    <a:pt x="1571" y="2242"/>
                  </a:lnTo>
                  <a:lnTo>
                    <a:pt x="1523" y="2233"/>
                  </a:lnTo>
                  <a:lnTo>
                    <a:pt x="1493" y="2245"/>
                  </a:lnTo>
                  <a:lnTo>
                    <a:pt x="1482" y="2286"/>
                  </a:lnTo>
                  <a:lnTo>
                    <a:pt x="1461" y="2305"/>
                  </a:lnTo>
                  <a:lnTo>
                    <a:pt x="1464" y="2172"/>
                  </a:lnTo>
                  <a:lnTo>
                    <a:pt x="1430" y="2086"/>
                  </a:lnTo>
                  <a:lnTo>
                    <a:pt x="1388" y="2046"/>
                  </a:lnTo>
                  <a:lnTo>
                    <a:pt x="1367" y="1984"/>
                  </a:lnTo>
                  <a:lnTo>
                    <a:pt x="1392" y="1957"/>
                  </a:lnTo>
                  <a:lnTo>
                    <a:pt x="1434" y="1978"/>
                  </a:lnTo>
                  <a:lnTo>
                    <a:pt x="1455" y="2004"/>
                  </a:lnTo>
                  <a:lnTo>
                    <a:pt x="1469" y="2071"/>
                  </a:lnTo>
                  <a:lnTo>
                    <a:pt x="1476" y="2139"/>
                  </a:lnTo>
                  <a:lnTo>
                    <a:pt x="1520" y="2169"/>
                  </a:lnTo>
                  <a:lnTo>
                    <a:pt x="1632" y="2176"/>
                  </a:lnTo>
                  <a:lnTo>
                    <a:pt x="1679" y="2218"/>
                  </a:lnTo>
                  <a:lnTo>
                    <a:pt x="1728" y="2260"/>
                  </a:lnTo>
                  <a:lnTo>
                    <a:pt x="1758" y="2263"/>
                  </a:lnTo>
                  <a:lnTo>
                    <a:pt x="1790" y="2245"/>
                  </a:lnTo>
                  <a:lnTo>
                    <a:pt x="1802" y="2187"/>
                  </a:lnTo>
                  <a:lnTo>
                    <a:pt x="1791" y="2124"/>
                  </a:lnTo>
                  <a:lnTo>
                    <a:pt x="1563" y="2136"/>
                  </a:lnTo>
                  <a:lnTo>
                    <a:pt x="1541" y="2131"/>
                  </a:lnTo>
                  <a:lnTo>
                    <a:pt x="1524" y="2107"/>
                  </a:lnTo>
                  <a:lnTo>
                    <a:pt x="1511" y="2088"/>
                  </a:lnTo>
                  <a:lnTo>
                    <a:pt x="1508" y="2040"/>
                  </a:lnTo>
                  <a:lnTo>
                    <a:pt x="1535" y="2008"/>
                  </a:lnTo>
                  <a:lnTo>
                    <a:pt x="1535" y="2005"/>
                  </a:lnTo>
                  <a:lnTo>
                    <a:pt x="1542" y="2001"/>
                  </a:lnTo>
                  <a:lnTo>
                    <a:pt x="1532" y="1935"/>
                  </a:lnTo>
                  <a:lnTo>
                    <a:pt x="1460" y="1941"/>
                  </a:lnTo>
                  <a:lnTo>
                    <a:pt x="1446" y="1921"/>
                  </a:lnTo>
                  <a:lnTo>
                    <a:pt x="1254" y="1900"/>
                  </a:lnTo>
                  <a:lnTo>
                    <a:pt x="1197" y="1849"/>
                  </a:lnTo>
                  <a:lnTo>
                    <a:pt x="1152" y="1740"/>
                  </a:lnTo>
                  <a:lnTo>
                    <a:pt x="1091" y="1545"/>
                  </a:lnTo>
                  <a:lnTo>
                    <a:pt x="1058" y="1534"/>
                  </a:lnTo>
                  <a:lnTo>
                    <a:pt x="1052" y="1495"/>
                  </a:lnTo>
                  <a:lnTo>
                    <a:pt x="1031" y="1477"/>
                  </a:lnTo>
                  <a:lnTo>
                    <a:pt x="995" y="1447"/>
                  </a:lnTo>
                  <a:lnTo>
                    <a:pt x="948" y="1410"/>
                  </a:lnTo>
                  <a:lnTo>
                    <a:pt x="915" y="1353"/>
                  </a:lnTo>
                  <a:lnTo>
                    <a:pt x="894" y="1324"/>
                  </a:lnTo>
                  <a:lnTo>
                    <a:pt x="857" y="1309"/>
                  </a:lnTo>
                  <a:lnTo>
                    <a:pt x="813" y="1228"/>
                  </a:lnTo>
                  <a:lnTo>
                    <a:pt x="777" y="1206"/>
                  </a:lnTo>
                  <a:lnTo>
                    <a:pt x="720" y="1183"/>
                  </a:lnTo>
                  <a:lnTo>
                    <a:pt x="842" y="1164"/>
                  </a:lnTo>
                  <a:lnTo>
                    <a:pt x="876" y="1044"/>
                  </a:lnTo>
                  <a:lnTo>
                    <a:pt x="855" y="955"/>
                  </a:lnTo>
                  <a:lnTo>
                    <a:pt x="933" y="966"/>
                  </a:lnTo>
                  <a:lnTo>
                    <a:pt x="975" y="984"/>
                  </a:lnTo>
                  <a:lnTo>
                    <a:pt x="1038" y="987"/>
                  </a:lnTo>
                  <a:lnTo>
                    <a:pt x="1122" y="990"/>
                  </a:lnTo>
                  <a:lnTo>
                    <a:pt x="1167" y="991"/>
                  </a:lnTo>
                  <a:lnTo>
                    <a:pt x="1235" y="982"/>
                  </a:lnTo>
                  <a:lnTo>
                    <a:pt x="1310" y="940"/>
                  </a:lnTo>
                  <a:lnTo>
                    <a:pt x="1367" y="882"/>
                  </a:lnTo>
                  <a:lnTo>
                    <a:pt x="1407" y="852"/>
                  </a:lnTo>
                  <a:lnTo>
                    <a:pt x="1442" y="792"/>
                  </a:lnTo>
                  <a:lnTo>
                    <a:pt x="1457" y="684"/>
                  </a:lnTo>
                  <a:lnTo>
                    <a:pt x="1448" y="663"/>
                  </a:lnTo>
                  <a:lnTo>
                    <a:pt x="1457" y="637"/>
                  </a:lnTo>
                  <a:lnTo>
                    <a:pt x="1535" y="534"/>
                  </a:lnTo>
                  <a:lnTo>
                    <a:pt x="1655" y="418"/>
                  </a:lnTo>
                  <a:lnTo>
                    <a:pt x="1695" y="402"/>
                  </a:lnTo>
                  <a:lnTo>
                    <a:pt x="1724" y="414"/>
                  </a:lnTo>
                  <a:lnTo>
                    <a:pt x="1803" y="424"/>
                  </a:lnTo>
                  <a:lnTo>
                    <a:pt x="1905" y="375"/>
                  </a:lnTo>
                  <a:lnTo>
                    <a:pt x="1971" y="310"/>
                  </a:lnTo>
                  <a:lnTo>
                    <a:pt x="1997" y="316"/>
                  </a:lnTo>
                  <a:lnTo>
                    <a:pt x="2015" y="384"/>
                  </a:lnTo>
                  <a:lnTo>
                    <a:pt x="2022" y="447"/>
                  </a:lnTo>
                  <a:lnTo>
                    <a:pt x="2040" y="445"/>
                  </a:lnTo>
                  <a:lnTo>
                    <a:pt x="2049" y="379"/>
                  </a:lnTo>
                  <a:lnTo>
                    <a:pt x="2064" y="376"/>
                  </a:lnTo>
                  <a:lnTo>
                    <a:pt x="2076" y="369"/>
                  </a:lnTo>
                  <a:lnTo>
                    <a:pt x="2075" y="345"/>
                  </a:lnTo>
                  <a:lnTo>
                    <a:pt x="2043" y="355"/>
                  </a:lnTo>
                  <a:lnTo>
                    <a:pt x="2031" y="268"/>
                  </a:lnTo>
                  <a:lnTo>
                    <a:pt x="2063" y="235"/>
                  </a:lnTo>
                  <a:lnTo>
                    <a:pt x="2090" y="232"/>
                  </a:lnTo>
                  <a:lnTo>
                    <a:pt x="2073" y="259"/>
                  </a:lnTo>
                  <a:lnTo>
                    <a:pt x="2091" y="259"/>
                  </a:lnTo>
                  <a:lnTo>
                    <a:pt x="2105" y="241"/>
                  </a:lnTo>
                  <a:lnTo>
                    <a:pt x="2348" y="219"/>
                  </a:lnTo>
                  <a:lnTo>
                    <a:pt x="2396" y="190"/>
                  </a:lnTo>
                  <a:lnTo>
                    <a:pt x="2457" y="123"/>
                  </a:lnTo>
                  <a:lnTo>
                    <a:pt x="2528" y="25"/>
                  </a:lnTo>
                  <a:lnTo>
                    <a:pt x="2552" y="0"/>
                  </a:lnTo>
                  <a:lnTo>
                    <a:pt x="2564" y="45"/>
                  </a:lnTo>
                  <a:lnTo>
                    <a:pt x="2604" y="75"/>
                  </a:lnTo>
                  <a:lnTo>
                    <a:pt x="2688" y="91"/>
                  </a:lnTo>
                  <a:lnTo>
                    <a:pt x="2702" y="96"/>
                  </a:lnTo>
                  <a:lnTo>
                    <a:pt x="2715" y="138"/>
                  </a:lnTo>
                  <a:lnTo>
                    <a:pt x="2699" y="150"/>
                  </a:lnTo>
                  <a:lnTo>
                    <a:pt x="2697" y="168"/>
                  </a:lnTo>
                  <a:lnTo>
                    <a:pt x="2658" y="186"/>
                  </a:lnTo>
                  <a:lnTo>
                    <a:pt x="2628" y="187"/>
                  </a:lnTo>
                  <a:lnTo>
                    <a:pt x="2627" y="207"/>
                  </a:lnTo>
                  <a:lnTo>
                    <a:pt x="2640" y="231"/>
                  </a:lnTo>
                  <a:lnTo>
                    <a:pt x="2637" y="295"/>
                  </a:lnTo>
                  <a:lnTo>
                    <a:pt x="2675" y="271"/>
                  </a:lnTo>
                  <a:lnTo>
                    <a:pt x="2705" y="262"/>
                  </a:lnTo>
                  <a:lnTo>
                    <a:pt x="2721" y="264"/>
                  </a:lnTo>
                  <a:lnTo>
                    <a:pt x="2724" y="228"/>
                  </a:lnTo>
                  <a:lnTo>
                    <a:pt x="2751" y="153"/>
                  </a:lnTo>
                  <a:lnTo>
                    <a:pt x="2780" y="118"/>
                  </a:lnTo>
                  <a:lnTo>
                    <a:pt x="2823" y="130"/>
                  </a:lnTo>
                  <a:lnTo>
                    <a:pt x="2873" y="195"/>
                  </a:lnTo>
                  <a:lnTo>
                    <a:pt x="2832" y="240"/>
                  </a:lnTo>
                  <a:lnTo>
                    <a:pt x="2864" y="270"/>
                  </a:lnTo>
                  <a:lnTo>
                    <a:pt x="2940" y="250"/>
                  </a:lnTo>
                  <a:lnTo>
                    <a:pt x="2997" y="219"/>
                  </a:lnTo>
                  <a:lnTo>
                    <a:pt x="3047" y="204"/>
                  </a:lnTo>
                  <a:lnTo>
                    <a:pt x="3099" y="210"/>
                  </a:lnTo>
                  <a:lnTo>
                    <a:pt x="3243" y="247"/>
                  </a:lnTo>
                  <a:lnTo>
                    <a:pt x="3200" y="334"/>
                  </a:lnTo>
                  <a:lnTo>
                    <a:pt x="3236" y="361"/>
                  </a:lnTo>
                  <a:lnTo>
                    <a:pt x="3318" y="372"/>
                  </a:lnTo>
                  <a:lnTo>
                    <a:pt x="3278" y="423"/>
                  </a:lnTo>
                  <a:lnTo>
                    <a:pt x="3311" y="432"/>
                  </a:lnTo>
                  <a:lnTo>
                    <a:pt x="3357" y="451"/>
                  </a:lnTo>
                  <a:lnTo>
                    <a:pt x="3417" y="420"/>
                  </a:lnTo>
                  <a:lnTo>
                    <a:pt x="3516" y="394"/>
                  </a:lnTo>
                  <a:lnTo>
                    <a:pt x="3515" y="418"/>
                  </a:lnTo>
                  <a:lnTo>
                    <a:pt x="3492" y="421"/>
                  </a:lnTo>
                  <a:lnTo>
                    <a:pt x="3491" y="456"/>
                  </a:lnTo>
                  <a:lnTo>
                    <a:pt x="3548" y="436"/>
                  </a:lnTo>
                  <a:lnTo>
                    <a:pt x="3585" y="414"/>
                  </a:lnTo>
                  <a:lnTo>
                    <a:pt x="3593" y="396"/>
                  </a:lnTo>
                  <a:lnTo>
                    <a:pt x="3671" y="366"/>
                  </a:lnTo>
                  <a:lnTo>
                    <a:pt x="3729" y="390"/>
                  </a:lnTo>
                  <a:lnTo>
                    <a:pt x="3762" y="432"/>
                  </a:lnTo>
                  <a:lnTo>
                    <a:pt x="3794" y="409"/>
                  </a:lnTo>
                  <a:lnTo>
                    <a:pt x="3836" y="429"/>
                  </a:lnTo>
                  <a:lnTo>
                    <a:pt x="3834" y="456"/>
                  </a:lnTo>
                  <a:lnTo>
                    <a:pt x="3851" y="460"/>
                  </a:lnTo>
                  <a:lnTo>
                    <a:pt x="3882" y="435"/>
                  </a:lnTo>
                  <a:lnTo>
                    <a:pt x="3929" y="453"/>
                  </a:lnTo>
                  <a:lnTo>
                    <a:pt x="4046" y="504"/>
                  </a:lnTo>
                  <a:lnTo>
                    <a:pt x="4032" y="484"/>
                  </a:lnTo>
                  <a:lnTo>
                    <a:pt x="4176" y="486"/>
                  </a:lnTo>
                  <a:lnTo>
                    <a:pt x="4292" y="508"/>
                  </a:lnTo>
                  <a:lnTo>
                    <a:pt x="4442" y="543"/>
                  </a:lnTo>
                  <a:lnTo>
                    <a:pt x="4677" y="432"/>
                  </a:lnTo>
                  <a:lnTo>
                    <a:pt x="4805" y="472"/>
                  </a:lnTo>
                  <a:lnTo>
                    <a:pt x="4851" y="514"/>
                  </a:lnTo>
                  <a:lnTo>
                    <a:pt x="4905" y="558"/>
                  </a:lnTo>
                  <a:lnTo>
                    <a:pt x="4928" y="547"/>
                  </a:lnTo>
                  <a:lnTo>
                    <a:pt x="4971" y="582"/>
                  </a:lnTo>
                  <a:lnTo>
                    <a:pt x="5024" y="597"/>
                  </a:lnTo>
                  <a:lnTo>
                    <a:pt x="5091" y="601"/>
                  </a:lnTo>
                  <a:lnTo>
                    <a:pt x="5927" y="4857"/>
                  </a:lnTo>
                  <a:lnTo>
                    <a:pt x="6053" y="4893"/>
                  </a:lnTo>
                  <a:lnTo>
                    <a:pt x="6060" y="4827"/>
                  </a:lnTo>
                  <a:lnTo>
                    <a:pt x="6186" y="4863"/>
                  </a:lnTo>
                  <a:lnTo>
                    <a:pt x="6269" y="4777"/>
                  </a:lnTo>
                  <a:lnTo>
                    <a:pt x="6380" y="4761"/>
                  </a:lnTo>
                  <a:lnTo>
                    <a:pt x="6369" y="4851"/>
                  </a:lnTo>
                  <a:lnTo>
                    <a:pt x="6375" y="4878"/>
                  </a:lnTo>
                  <a:lnTo>
                    <a:pt x="6393" y="4891"/>
                  </a:lnTo>
                  <a:lnTo>
                    <a:pt x="6449" y="4899"/>
                  </a:lnTo>
                  <a:lnTo>
                    <a:pt x="6470" y="4932"/>
                  </a:lnTo>
                  <a:lnTo>
                    <a:pt x="6467" y="4966"/>
                  </a:lnTo>
                  <a:lnTo>
                    <a:pt x="6684" y="5095"/>
                  </a:lnTo>
                  <a:lnTo>
                    <a:pt x="6717" y="5118"/>
                  </a:lnTo>
                  <a:lnTo>
                    <a:pt x="6839" y="5190"/>
                  </a:lnTo>
                  <a:lnTo>
                    <a:pt x="6882" y="5322"/>
                  </a:lnTo>
                  <a:lnTo>
                    <a:pt x="6942" y="5244"/>
                  </a:lnTo>
                  <a:lnTo>
                    <a:pt x="6977" y="5211"/>
                  </a:lnTo>
                  <a:lnTo>
                    <a:pt x="7007" y="5175"/>
                  </a:lnTo>
                  <a:lnTo>
                    <a:pt x="7064" y="5103"/>
                  </a:lnTo>
                  <a:lnTo>
                    <a:pt x="7049" y="5097"/>
                  </a:lnTo>
                  <a:lnTo>
                    <a:pt x="7062" y="5019"/>
                  </a:lnTo>
                  <a:lnTo>
                    <a:pt x="7100" y="4960"/>
                  </a:lnTo>
                  <a:lnTo>
                    <a:pt x="7212" y="4864"/>
                  </a:lnTo>
                  <a:lnTo>
                    <a:pt x="7211" y="4830"/>
                  </a:lnTo>
                  <a:lnTo>
                    <a:pt x="7214" y="4797"/>
                  </a:lnTo>
                  <a:lnTo>
                    <a:pt x="7281" y="4798"/>
                  </a:lnTo>
                  <a:lnTo>
                    <a:pt x="7328" y="4839"/>
                  </a:lnTo>
                  <a:lnTo>
                    <a:pt x="7370" y="4896"/>
                  </a:lnTo>
                  <a:lnTo>
                    <a:pt x="7721" y="5136"/>
                  </a:lnTo>
                  <a:lnTo>
                    <a:pt x="7919" y="5344"/>
                  </a:lnTo>
                  <a:lnTo>
                    <a:pt x="8090" y="5494"/>
                  </a:lnTo>
                  <a:lnTo>
                    <a:pt x="8306" y="5721"/>
                  </a:lnTo>
                  <a:lnTo>
                    <a:pt x="8546" y="5916"/>
                  </a:lnTo>
                  <a:lnTo>
                    <a:pt x="8705" y="5973"/>
                  </a:lnTo>
                  <a:lnTo>
                    <a:pt x="8876" y="5968"/>
                  </a:lnTo>
                  <a:lnTo>
                    <a:pt x="8891" y="5977"/>
                  </a:lnTo>
                  <a:lnTo>
                    <a:pt x="8916" y="5988"/>
                  </a:lnTo>
                  <a:lnTo>
                    <a:pt x="8957" y="6003"/>
                  </a:lnTo>
                  <a:lnTo>
                    <a:pt x="9009" y="6010"/>
                  </a:lnTo>
                  <a:lnTo>
                    <a:pt x="9062" y="6064"/>
                  </a:lnTo>
                  <a:lnTo>
                    <a:pt x="9054" y="6121"/>
                  </a:lnTo>
                  <a:lnTo>
                    <a:pt x="9050" y="6187"/>
                  </a:lnTo>
                  <a:lnTo>
                    <a:pt x="9075" y="6202"/>
                  </a:lnTo>
                  <a:lnTo>
                    <a:pt x="9095" y="6207"/>
                  </a:lnTo>
                  <a:lnTo>
                    <a:pt x="9128" y="6267"/>
                  </a:lnTo>
                  <a:lnTo>
                    <a:pt x="9171" y="6300"/>
                  </a:lnTo>
                  <a:lnTo>
                    <a:pt x="9201" y="6364"/>
                  </a:lnTo>
                  <a:lnTo>
                    <a:pt x="9179" y="6532"/>
                  </a:lnTo>
                  <a:lnTo>
                    <a:pt x="9188" y="6567"/>
                  </a:lnTo>
                  <a:lnTo>
                    <a:pt x="9194" y="6600"/>
                  </a:lnTo>
                  <a:lnTo>
                    <a:pt x="9171" y="6648"/>
                  </a:lnTo>
                  <a:lnTo>
                    <a:pt x="9147" y="6663"/>
                  </a:lnTo>
                  <a:lnTo>
                    <a:pt x="9126" y="6703"/>
                  </a:lnTo>
                  <a:lnTo>
                    <a:pt x="9092" y="6705"/>
                  </a:lnTo>
                  <a:lnTo>
                    <a:pt x="9030" y="6633"/>
                  </a:lnTo>
                  <a:lnTo>
                    <a:pt x="9003" y="6562"/>
                  </a:lnTo>
                  <a:lnTo>
                    <a:pt x="9054" y="6535"/>
                  </a:lnTo>
                  <a:lnTo>
                    <a:pt x="9065" y="6495"/>
                  </a:lnTo>
                  <a:lnTo>
                    <a:pt x="8985" y="6532"/>
                  </a:lnTo>
                  <a:lnTo>
                    <a:pt x="8964" y="6498"/>
                  </a:lnTo>
                  <a:lnTo>
                    <a:pt x="8981" y="6432"/>
                  </a:lnTo>
                  <a:lnTo>
                    <a:pt x="9009" y="6396"/>
                  </a:lnTo>
                  <a:lnTo>
                    <a:pt x="9005" y="6363"/>
                  </a:lnTo>
                  <a:lnTo>
                    <a:pt x="8976" y="6331"/>
                  </a:lnTo>
                  <a:lnTo>
                    <a:pt x="8940" y="6316"/>
                  </a:lnTo>
                  <a:lnTo>
                    <a:pt x="8915" y="6294"/>
                  </a:lnTo>
                  <a:lnTo>
                    <a:pt x="8861" y="6195"/>
                  </a:lnTo>
                  <a:lnTo>
                    <a:pt x="8825" y="6175"/>
                  </a:lnTo>
                  <a:lnTo>
                    <a:pt x="8778" y="6189"/>
                  </a:lnTo>
                  <a:lnTo>
                    <a:pt x="8679" y="6298"/>
                  </a:lnTo>
                  <a:lnTo>
                    <a:pt x="8682" y="6378"/>
                  </a:lnTo>
                  <a:lnTo>
                    <a:pt x="8684" y="6460"/>
                  </a:lnTo>
                  <a:lnTo>
                    <a:pt x="8661" y="6459"/>
                  </a:lnTo>
                  <a:lnTo>
                    <a:pt x="8610" y="6420"/>
                  </a:lnTo>
                  <a:lnTo>
                    <a:pt x="8582" y="6378"/>
                  </a:lnTo>
                  <a:lnTo>
                    <a:pt x="8609" y="6285"/>
                  </a:lnTo>
                  <a:lnTo>
                    <a:pt x="8609" y="6219"/>
                  </a:lnTo>
                  <a:lnTo>
                    <a:pt x="8610" y="6144"/>
                  </a:lnTo>
                  <a:lnTo>
                    <a:pt x="8589" y="6121"/>
                  </a:lnTo>
                  <a:lnTo>
                    <a:pt x="8567" y="6129"/>
                  </a:lnTo>
                  <a:lnTo>
                    <a:pt x="8568" y="6150"/>
                  </a:lnTo>
                  <a:lnTo>
                    <a:pt x="8570" y="6172"/>
                  </a:lnTo>
                  <a:lnTo>
                    <a:pt x="8561" y="6189"/>
                  </a:lnTo>
                  <a:lnTo>
                    <a:pt x="8540" y="6174"/>
                  </a:lnTo>
                  <a:lnTo>
                    <a:pt x="8492" y="6154"/>
                  </a:lnTo>
                  <a:lnTo>
                    <a:pt x="8474" y="6148"/>
                  </a:lnTo>
                  <a:lnTo>
                    <a:pt x="8468" y="6123"/>
                  </a:lnTo>
                  <a:lnTo>
                    <a:pt x="8466" y="6093"/>
                  </a:lnTo>
                  <a:lnTo>
                    <a:pt x="8462" y="6046"/>
                  </a:lnTo>
                  <a:lnTo>
                    <a:pt x="8435" y="6003"/>
                  </a:lnTo>
                  <a:lnTo>
                    <a:pt x="8403" y="6013"/>
                  </a:lnTo>
                  <a:lnTo>
                    <a:pt x="8378" y="6003"/>
                  </a:lnTo>
                  <a:lnTo>
                    <a:pt x="8357" y="5968"/>
                  </a:lnTo>
                  <a:lnTo>
                    <a:pt x="8291" y="5947"/>
                  </a:lnTo>
                  <a:lnTo>
                    <a:pt x="8264" y="5883"/>
                  </a:lnTo>
                  <a:lnTo>
                    <a:pt x="8114" y="5886"/>
                  </a:lnTo>
                  <a:lnTo>
                    <a:pt x="8099" y="5872"/>
                  </a:lnTo>
                  <a:lnTo>
                    <a:pt x="8094" y="5826"/>
                  </a:lnTo>
                  <a:lnTo>
                    <a:pt x="8081" y="5800"/>
                  </a:lnTo>
                  <a:lnTo>
                    <a:pt x="8051" y="5794"/>
                  </a:lnTo>
                  <a:lnTo>
                    <a:pt x="8040" y="5739"/>
                  </a:lnTo>
                  <a:lnTo>
                    <a:pt x="7995" y="5673"/>
                  </a:lnTo>
                  <a:lnTo>
                    <a:pt x="7952" y="5640"/>
                  </a:lnTo>
                  <a:lnTo>
                    <a:pt x="7961" y="5598"/>
                  </a:lnTo>
                  <a:lnTo>
                    <a:pt x="8039" y="5617"/>
                  </a:lnTo>
                  <a:lnTo>
                    <a:pt x="8105" y="5646"/>
                  </a:lnTo>
                  <a:lnTo>
                    <a:pt x="8091" y="5628"/>
                  </a:lnTo>
                  <a:lnTo>
                    <a:pt x="7967" y="5572"/>
                  </a:lnTo>
                  <a:lnTo>
                    <a:pt x="7931" y="5557"/>
                  </a:lnTo>
                  <a:lnTo>
                    <a:pt x="7902" y="5526"/>
                  </a:lnTo>
                  <a:lnTo>
                    <a:pt x="7893" y="5479"/>
                  </a:lnTo>
                  <a:lnTo>
                    <a:pt x="7871" y="5482"/>
                  </a:lnTo>
                  <a:lnTo>
                    <a:pt x="7865" y="5515"/>
                  </a:lnTo>
                  <a:lnTo>
                    <a:pt x="7844" y="5502"/>
                  </a:lnTo>
                  <a:lnTo>
                    <a:pt x="7839" y="5448"/>
                  </a:lnTo>
                  <a:lnTo>
                    <a:pt x="7797" y="5398"/>
                  </a:lnTo>
                  <a:lnTo>
                    <a:pt x="7787" y="5319"/>
                  </a:lnTo>
                  <a:lnTo>
                    <a:pt x="7767" y="5293"/>
                  </a:lnTo>
                  <a:lnTo>
                    <a:pt x="7740" y="5295"/>
                  </a:lnTo>
                  <a:lnTo>
                    <a:pt x="7734" y="5328"/>
                  </a:lnTo>
                  <a:lnTo>
                    <a:pt x="7755" y="5353"/>
                  </a:lnTo>
                  <a:lnTo>
                    <a:pt x="7752" y="5383"/>
                  </a:lnTo>
                  <a:lnTo>
                    <a:pt x="7709" y="5421"/>
                  </a:lnTo>
                  <a:lnTo>
                    <a:pt x="7662" y="5427"/>
                  </a:lnTo>
                  <a:lnTo>
                    <a:pt x="7490" y="5248"/>
                  </a:lnTo>
                  <a:lnTo>
                    <a:pt x="7320" y="5050"/>
                  </a:lnTo>
                  <a:lnTo>
                    <a:pt x="7319" y="5068"/>
                  </a:lnTo>
                  <a:lnTo>
                    <a:pt x="7400" y="5221"/>
                  </a:lnTo>
                  <a:lnTo>
                    <a:pt x="7478" y="5368"/>
                  </a:lnTo>
                  <a:lnTo>
                    <a:pt x="7530" y="5430"/>
                  </a:lnTo>
                  <a:lnTo>
                    <a:pt x="7532" y="5467"/>
                  </a:lnTo>
                  <a:lnTo>
                    <a:pt x="7508" y="5490"/>
                  </a:lnTo>
                  <a:lnTo>
                    <a:pt x="7470" y="5479"/>
                  </a:lnTo>
                  <a:lnTo>
                    <a:pt x="7437" y="5457"/>
                  </a:lnTo>
                  <a:lnTo>
                    <a:pt x="7415" y="5467"/>
                  </a:lnTo>
                  <a:lnTo>
                    <a:pt x="7409" y="5487"/>
                  </a:lnTo>
                  <a:lnTo>
                    <a:pt x="7373" y="5476"/>
                  </a:lnTo>
                  <a:lnTo>
                    <a:pt x="7347" y="5446"/>
                  </a:lnTo>
                  <a:lnTo>
                    <a:pt x="7307" y="5377"/>
                  </a:lnTo>
                  <a:lnTo>
                    <a:pt x="7295" y="5338"/>
                  </a:lnTo>
                  <a:lnTo>
                    <a:pt x="7272" y="5337"/>
                  </a:lnTo>
                  <a:lnTo>
                    <a:pt x="7256" y="5356"/>
                  </a:lnTo>
                  <a:lnTo>
                    <a:pt x="7248" y="5290"/>
                  </a:lnTo>
                  <a:lnTo>
                    <a:pt x="7221" y="5251"/>
                  </a:lnTo>
                  <a:lnTo>
                    <a:pt x="7188" y="5205"/>
                  </a:lnTo>
                  <a:lnTo>
                    <a:pt x="7215" y="5274"/>
                  </a:lnTo>
                  <a:lnTo>
                    <a:pt x="7211" y="5313"/>
                  </a:lnTo>
                  <a:lnTo>
                    <a:pt x="7202" y="5319"/>
                  </a:lnTo>
                  <a:lnTo>
                    <a:pt x="7158" y="5307"/>
                  </a:lnTo>
                  <a:lnTo>
                    <a:pt x="7127" y="5292"/>
                  </a:lnTo>
                  <a:lnTo>
                    <a:pt x="7101" y="5239"/>
                  </a:lnTo>
                  <a:lnTo>
                    <a:pt x="7094" y="5260"/>
                  </a:lnTo>
                  <a:lnTo>
                    <a:pt x="7088" y="5277"/>
                  </a:lnTo>
                  <a:lnTo>
                    <a:pt x="6993" y="5250"/>
                  </a:lnTo>
                  <a:lnTo>
                    <a:pt x="7011" y="5287"/>
                  </a:lnTo>
                  <a:lnTo>
                    <a:pt x="7040" y="5293"/>
                  </a:lnTo>
                  <a:lnTo>
                    <a:pt x="7067" y="5293"/>
                  </a:lnTo>
                  <a:lnTo>
                    <a:pt x="7088" y="5301"/>
                  </a:lnTo>
                  <a:lnTo>
                    <a:pt x="7104" y="5317"/>
                  </a:lnTo>
                  <a:lnTo>
                    <a:pt x="7145" y="5332"/>
                  </a:lnTo>
                  <a:lnTo>
                    <a:pt x="7172" y="5344"/>
                  </a:lnTo>
                  <a:lnTo>
                    <a:pt x="7202" y="5364"/>
                  </a:lnTo>
                  <a:lnTo>
                    <a:pt x="7223" y="5376"/>
                  </a:lnTo>
                  <a:lnTo>
                    <a:pt x="7259" y="5419"/>
                  </a:lnTo>
                  <a:lnTo>
                    <a:pt x="7269" y="5434"/>
                  </a:lnTo>
                  <a:lnTo>
                    <a:pt x="7274" y="5449"/>
                  </a:lnTo>
                  <a:lnTo>
                    <a:pt x="7284" y="5460"/>
                  </a:lnTo>
                  <a:lnTo>
                    <a:pt x="7287" y="5473"/>
                  </a:lnTo>
                  <a:lnTo>
                    <a:pt x="7277" y="5487"/>
                  </a:lnTo>
                  <a:lnTo>
                    <a:pt x="7265" y="5494"/>
                  </a:lnTo>
                  <a:lnTo>
                    <a:pt x="7253" y="5511"/>
                  </a:lnTo>
                  <a:lnTo>
                    <a:pt x="7248" y="5530"/>
                  </a:lnTo>
                  <a:lnTo>
                    <a:pt x="7254" y="5553"/>
                  </a:lnTo>
                  <a:lnTo>
                    <a:pt x="7235" y="5565"/>
                  </a:lnTo>
                  <a:lnTo>
                    <a:pt x="7193" y="5547"/>
                  </a:lnTo>
                  <a:lnTo>
                    <a:pt x="7184" y="5572"/>
                  </a:lnTo>
                  <a:lnTo>
                    <a:pt x="7166" y="5592"/>
                  </a:lnTo>
                  <a:lnTo>
                    <a:pt x="7152" y="5592"/>
                  </a:lnTo>
                  <a:lnTo>
                    <a:pt x="7128" y="5571"/>
                  </a:lnTo>
                  <a:lnTo>
                    <a:pt x="7095" y="5541"/>
                  </a:lnTo>
                  <a:lnTo>
                    <a:pt x="7049" y="5541"/>
                  </a:lnTo>
                  <a:lnTo>
                    <a:pt x="6983" y="5518"/>
                  </a:lnTo>
                  <a:lnTo>
                    <a:pt x="6855" y="5457"/>
                  </a:lnTo>
                  <a:lnTo>
                    <a:pt x="6807" y="5425"/>
                  </a:lnTo>
                  <a:lnTo>
                    <a:pt x="6785" y="5403"/>
                  </a:lnTo>
                  <a:lnTo>
                    <a:pt x="6777" y="5380"/>
                  </a:lnTo>
                  <a:lnTo>
                    <a:pt x="6750" y="5352"/>
                  </a:lnTo>
                  <a:lnTo>
                    <a:pt x="6711" y="5322"/>
                  </a:lnTo>
                  <a:lnTo>
                    <a:pt x="6675" y="5308"/>
                  </a:lnTo>
                  <a:lnTo>
                    <a:pt x="6609" y="5289"/>
                  </a:lnTo>
                  <a:lnTo>
                    <a:pt x="6621" y="5265"/>
                  </a:lnTo>
                  <a:lnTo>
                    <a:pt x="6593" y="5262"/>
                  </a:lnTo>
                  <a:lnTo>
                    <a:pt x="6560" y="5268"/>
                  </a:lnTo>
                  <a:lnTo>
                    <a:pt x="6288" y="5172"/>
                  </a:lnTo>
                  <a:lnTo>
                    <a:pt x="6270" y="5164"/>
                  </a:lnTo>
                  <a:lnTo>
                    <a:pt x="6308" y="5143"/>
                  </a:lnTo>
                  <a:lnTo>
                    <a:pt x="6338" y="5071"/>
                  </a:lnTo>
                  <a:lnTo>
                    <a:pt x="6291" y="4999"/>
                  </a:lnTo>
                  <a:lnTo>
                    <a:pt x="6314" y="4953"/>
                  </a:lnTo>
                  <a:lnTo>
                    <a:pt x="6347" y="5010"/>
                  </a:lnTo>
                  <a:lnTo>
                    <a:pt x="6371" y="5079"/>
                  </a:lnTo>
                  <a:lnTo>
                    <a:pt x="6375" y="5118"/>
                  </a:lnTo>
                  <a:lnTo>
                    <a:pt x="6399" y="5128"/>
                  </a:lnTo>
                  <a:lnTo>
                    <a:pt x="6413" y="5092"/>
                  </a:lnTo>
                  <a:lnTo>
                    <a:pt x="6395" y="5071"/>
                  </a:lnTo>
                  <a:lnTo>
                    <a:pt x="6378" y="5005"/>
                  </a:lnTo>
                  <a:lnTo>
                    <a:pt x="6417" y="4992"/>
                  </a:lnTo>
                  <a:lnTo>
                    <a:pt x="6446" y="5008"/>
                  </a:lnTo>
                  <a:lnTo>
                    <a:pt x="6473" y="4990"/>
                  </a:lnTo>
                  <a:lnTo>
                    <a:pt x="6408" y="4975"/>
                  </a:lnTo>
                  <a:lnTo>
                    <a:pt x="6371" y="4984"/>
                  </a:lnTo>
                  <a:lnTo>
                    <a:pt x="6342" y="4954"/>
                  </a:lnTo>
                  <a:lnTo>
                    <a:pt x="6288" y="4900"/>
                  </a:lnTo>
                  <a:lnTo>
                    <a:pt x="6257" y="4992"/>
                  </a:lnTo>
                  <a:lnTo>
                    <a:pt x="6215" y="5068"/>
                  </a:lnTo>
                  <a:lnTo>
                    <a:pt x="6152" y="5098"/>
                  </a:lnTo>
                  <a:lnTo>
                    <a:pt x="6081" y="5133"/>
                  </a:lnTo>
                  <a:lnTo>
                    <a:pt x="6080" y="5149"/>
                  </a:lnTo>
                  <a:lnTo>
                    <a:pt x="6027" y="5149"/>
                  </a:lnTo>
                  <a:lnTo>
                    <a:pt x="6003" y="5134"/>
                  </a:lnTo>
                  <a:lnTo>
                    <a:pt x="5973" y="5128"/>
                  </a:lnTo>
                  <a:lnTo>
                    <a:pt x="5931" y="5118"/>
                  </a:lnTo>
                  <a:lnTo>
                    <a:pt x="5897" y="5110"/>
                  </a:lnTo>
                  <a:lnTo>
                    <a:pt x="5883" y="4984"/>
                  </a:lnTo>
                  <a:lnTo>
                    <a:pt x="5852" y="4969"/>
                  </a:lnTo>
                  <a:lnTo>
                    <a:pt x="5844" y="5038"/>
                  </a:lnTo>
                  <a:lnTo>
                    <a:pt x="5817" y="5056"/>
                  </a:lnTo>
                  <a:lnTo>
                    <a:pt x="5781" y="5058"/>
                  </a:lnTo>
                  <a:lnTo>
                    <a:pt x="5738" y="5043"/>
                  </a:lnTo>
                  <a:lnTo>
                    <a:pt x="5621" y="5043"/>
                  </a:lnTo>
                  <a:lnTo>
                    <a:pt x="5448" y="5074"/>
                  </a:lnTo>
                  <a:lnTo>
                    <a:pt x="5450" y="5059"/>
                  </a:lnTo>
                  <a:lnTo>
                    <a:pt x="5439" y="5046"/>
                  </a:lnTo>
                  <a:lnTo>
                    <a:pt x="5379" y="5043"/>
                  </a:lnTo>
                  <a:lnTo>
                    <a:pt x="5375" y="5002"/>
                  </a:lnTo>
                  <a:lnTo>
                    <a:pt x="5352" y="5001"/>
                  </a:lnTo>
                  <a:lnTo>
                    <a:pt x="5336" y="5020"/>
                  </a:lnTo>
                  <a:lnTo>
                    <a:pt x="5348" y="5059"/>
                  </a:lnTo>
                  <a:lnTo>
                    <a:pt x="5396" y="5086"/>
                  </a:lnTo>
                  <a:lnTo>
                    <a:pt x="5375" y="5101"/>
                  </a:lnTo>
                  <a:lnTo>
                    <a:pt x="5330" y="5110"/>
                  </a:lnTo>
                  <a:lnTo>
                    <a:pt x="5253" y="5121"/>
                  </a:lnTo>
                  <a:lnTo>
                    <a:pt x="5196" y="5175"/>
                  </a:lnTo>
                  <a:lnTo>
                    <a:pt x="5150" y="5244"/>
                  </a:lnTo>
                  <a:lnTo>
                    <a:pt x="5147" y="5220"/>
                  </a:lnTo>
                  <a:lnTo>
                    <a:pt x="5190" y="5160"/>
                  </a:lnTo>
                  <a:lnTo>
                    <a:pt x="5231" y="5119"/>
                  </a:lnTo>
                  <a:lnTo>
                    <a:pt x="5229" y="5079"/>
                  </a:lnTo>
                  <a:lnTo>
                    <a:pt x="5211" y="5074"/>
                  </a:lnTo>
                  <a:lnTo>
                    <a:pt x="5192" y="5055"/>
                  </a:lnTo>
                  <a:lnTo>
                    <a:pt x="5145" y="5061"/>
                  </a:lnTo>
                  <a:lnTo>
                    <a:pt x="5108" y="5061"/>
                  </a:lnTo>
                  <a:lnTo>
                    <a:pt x="5097" y="5037"/>
                  </a:lnTo>
                  <a:lnTo>
                    <a:pt x="5085" y="5029"/>
                  </a:lnTo>
                  <a:lnTo>
                    <a:pt x="5036" y="5032"/>
                  </a:lnTo>
                  <a:lnTo>
                    <a:pt x="5066" y="4930"/>
                  </a:lnTo>
                  <a:lnTo>
                    <a:pt x="5049" y="4869"/>
                  </a:lnTo>
                  <a:lnTo>
                    <a:pt x="5010" y="4918"/>
                  </a:lnTo>
                  <a:lnTo>
                    <a:pt x="4994" y="4968"/>
                  </a:lnTo>
                  <a:lnTo>
                    <a:pt x="4914" y="5005"/>
                  </a:lnTo>
                  <a:lnTo>
                    <a:pt x="4916" y="4981"/>
                  </a:lnTo>
                  <a:lnTo>
                    <a:pt x="4868" y="4963"/>
                  </a:lnTo>
                  <a:lnTo>
                    <a:pt x="4814" y="4980"/>
                  </a:lnTo>
                  <a:lnTo>
                    <a:pt x="4797" y="4971"/>
                  </a:lnTo>
                  <a:lnTo>
                    <a:pt x="4832" y="4920"/>
                  </a:lnTo>
                  <a:lnTo>
                    <a:pt x="4722" y="4990"/>
                  </a:lnTo>
                  <a:lnTo>
                    <a:pt x="4715" y="4960"/>
                  </a:lnTo>
                  <a:lnTo>
                    <a:pt x="4805" y="4908"/>
                  </a:lnTo>
                  <a:lnTo>
                    <a:pt x="4781" y="4900"/>
                  </a:lnTo>
                  <a:lnTo>
                    <a:pt x="4719" y="4902"/>
                  </a:lnTo>
                  <a:lnTo>
                    <a:pt x="4728" y="4855"/>
                  </a:lnTo>
                  <a:lnTo>
                    <a:pt x="4754" y="4822"/>
                  </a:lnTo>
                  <a:lnTo>
                    <a:pt x="4650" y="4890"/>
                  </a:lnTo>
                  <a:lnTo>
                    <a:pt x="4623" y="4861"/>
                  </a:lnTo>
                  <a:lnTo>
                    <a:pt x="4700" y="4816"/>
                  </a:lnTo>
                  <a:lnTo>
                    <a:pt x="4674" y="4813"/>
                  </a:lnTo>
                  <a:lnTo>
                    <a:pt x="4620" y="4827"/>
                  </a:lnTo>
                  <a:lnTo>
                    <a:pt x="4599" y="4788"/>
                  </a:lnTo>
                  <a:lnTo>
                    <a:pt x="4605" y="4732"/>
                  </a:lnTo>
                  <a:lnTo>
                    <a:pt x="4617" y="4704"/>
                  </a:lnTo>
                  <a:lnTo>
                    <a:pt x="4692" y="4687"/>
                  </a:lnTo>
                  <a:lnTo>
                    <a:pt x="4679" y="4675"/>
                  </a:lnTo>
                  <a:lnTo>
                    <a:pt x="4640" y="4677"/>
                  </a:lnTo>
                  <a:lnTo>
                    <a:pt x="4608" y="4684"/>
                  </a:lnTo>
                  <a:lnTo>
                    <a:pt x="4572" y="4726"/>
                  </a:lnTo>
                  <a:lnTo>
                    <a:pt x="4538" y="4785"/>
                  </a:lnTo>
                  <a:lnTo>
                    <a:pt x="4533" y="4752"/>
                  </a:lnTo>
                  <a:lnTo>
                    <a:pt x="4503" y="4750"/>
                  </a:lnTo>
                  <a:lnTo>
                    <a:pt x="4496" y="4786"/>
                  </a:lnTo>
                  <a:lnTo>
                    <a:pt x="4475" y="4762"/>
                  </a:lnTo>
                  <a:lnTo>
                    <a:pt x="4467" y="4803"/>
                  </a:lnTo>
                  <a:lnTo>
                    <a:pt x="4424" y="4813"/>
                  </a:lnTo>
                  <a:lnTo>
                    <a:pt x="4403" y="4719"/>
                  </a:lnTo>
                  <a:lnTo>
                    <a:pt x="4392" y="4786"/>
                  </a:lnTo>
                  <a:lnTo>
                    <a:pt x="4395" y="4806"/>
                  </a:lnTo>
                  <a:lnTo>
                    <a:pt x="4356" y="4827"/>
                  </a:lnTo>
                  <a:lnTo>
                    <a:pt x="4328" y="4863"/>
                  </a:lnTo>
                  <a:lnTo>
                    <a:pt x="4283" y="4876"/>
                  </a:lnTo>
                  <a:lnTo>
                    <a:pt x="4280" y="4837"/>
                  </a:lnTo>
                  <a:lnTo>
                    <a:pt x="4338" y="4722"/>
                  </a:lnTo>
                  <a:lnTo>
                    <a:pt x="4356" y="4675"/>
                  </a:lnTo>
                  <a:lnTo>
                    <a:pt x="4359" y="4636"/>
                  </a:lnTo>
                  <a:lnTo>
                    <a:pt x="4329" y="4677"/>
                  </a:lnTo>
                  <a:lnTo>
                    <a:pt x="4299" y="4726"/>
                  </a:lnTo>
                  <a:lnTo>
                    <a:pt x="4280" y="4759"/>
                  </a:lnTo>
                  <a:lnTo>
                    <a:pt x="4260" y="4728"/>
                  </a:lnTo>
                  <a:lnTo>
                    <a:pt x="4266" y="4786"/>
                  </a:lnTo>
                  <a:lnTo>
                    <a:pt x="4236" y="4837"/>
                  </a:lnTo>
                  <a:lnTo>
                    <a:pt x="4179" y="4870"/>
                  </a:lnTo>
                  <a:lnTo>
                    <a:pt x="4251" y="4906"/>
                  </a:lnTo>
                  <a:lnTo>
                    <a:pt x="4275" y="4945"/>
                  </a:lnTo>
                  <a:lnTo>
                    <a:pt x="4250" y="4996"/>
                  </a:lnTo>
                  <a:lnTo>
                    <a:pt x="4211" y="4983"/>
                  </a:lnTo>
                  <a:lnTo>
                    <a:pt x="4166" y="5041"/>
                  </a:lnTo>
                  <a:lnTo>
                    <a:pt x="4214" y="5001"/>
                  </a:lnTo>
                  <a:lnTo>
                    <a:pt x="4265" y="5014"/>
                  </a:lnTo>
                  <a:lnTo>
                    <a:pt x="4295" y="4962"/>
                  </a:lnTo>
                  <a:lnTo>
                    <a:pt x="4310" y="4968"/>
                  </a:lnTo>
                  <a:lnTo>
                    <a:pt x="4319" y="4974"/>
                  </a:lnTo>
                  <a:lnTo>
                    <a:pt x="4319" y="4983"/>
                  </a:lnTo>
                  <a:lnTo>
                    <a:pt x="4331" y="4990"/>
                  </a:lnTo>
                  <a:lnTo>
                    <a:pt x="4338" y="4998"/>
                  </a:lnTo>
                  <a:lnTo>
                    <a:pt x="4343" y="5010"/>
                  </a:lnTo>
                  <a:lnTo>
                    <a:pt x="4323" y="5076"/>
                  </a:lnTo>
                  <a:lnTo>
                    <a:pt x="4287" y="5104"/>
                  </a:lnTo>
                  <a:lnTo>
                    <a:pt x="4293" y="5167"/>
                  </a:lnTo>
                  <a:lnTo>
                    <a:pt x="4290" y="5226"/>
                  </a:lnTo>
                  <a:lnTo>
                    <a:pt x="4254" y="5256"/>
                  </a:lnTo>
                  <a:lnTo>
                    <a:pt x="4211" y="5280"/>
                  </a:lnTo>
                  <a:lnTo>
                    <a:pt x="4160" y="5296"/>
                  </a:lnTo>
                  <a:lnTo>
                    <a:pt x="4122" y="5287"/>
                  </a:lnTo>
                  <a:lnTo>
                    <a:pt x="4085" y="5275"/>
                  </a:lnTo>
                  <a:lnTo>
                    <a:pt x="4092" y="5248"/>
                  </a:lnTo>
                  <a:lnTo>
                    <a:pt x="4079" y="5247"/>
                  </a:lnTo>
                  <a:lnTo>
                    <a:pt x="4056" y="5325"/>
                  </a:lnTo>
                  <a:lnTo>
                    <a:pt x="4046" y="5320"/>
                  </a:lnTo>
                  <a:lnTo>
                    <a:pt x="4026" y="5227"/>
                  </a:lnTo>
                  <a:lnTo>
                    <a:pt x="4011" y="5221"/>
                  </a:lnTo>
                  <a:lnTo>
                    <a:pt x="4017" y="5265"/>
                  </a:lnTo>
                  <a:lnTo>
                    <a:pt x="3996" y="5302"/>
                  </a:lnTo>
                  <a:lnTo>
                    <a:pt x="3983" y="5335"/>
                  </a:lnTo>
                  <a:lnTo>
                    <a:pt x="3978" y="5352"/>
                  </a:lnTo>
                  <a:lnTo>
                    <a:pt x="4007" y="5400"/>
                  </a:lnTo>
                  <a:lnTo>
                    <a:pt x="3980" y="5404"/>
                  </a:lnTo>
                  <a:lnTo>
                    <a:pt x="3956" y="5334"/>
                  </a:lnTo>
                  <a:lnTo>
                    <a:pt x="3945" y="5346"/>
                  </a:lnTo>
                  <a:lnTo>
                    <a:pt x="3951" y="5460"/>
                  </a:lnTo>
                  <a:lnTo>
                    <a:pt x="3939" y="5454"/>
                  </a:lnTo>
                  <a:lnTo>
                    <a:pt x="3926" y="5401"/>
                  </a:lnTo>
                  <a:lnTo>
                    <a:pt x="3897" y="5388"/>
                  </a:lnTo>
                  <a:lnTo>
                    <a:pt x="3908" y="5424"/>
                  </a:lnTo>
                  <a:lnTo>
                    <a:pt x="3887" y="5452"/>
                  </a:lnTo>
                  <a:lnTo>
                    <a:pt x="3861" y="5491"/>
                  </a:lnTo>
                  <a:lnTo>
                    <a:pt x="3839" y="5512"/>
                  </a:lnTo>
                  <a:lnTo>
                    <a:pt x="3827" y="5560"/>
                  </a:lnTo>
                  <a:lnTo>
                    <a:pt x="3806" y="5598"/>
                  </a:lnTo>
                  <a:lnTo>
                    <a:pt x="3789" y="5569"/>
                  </a:lnTo>
                  <a:lnTo>
                    <a:pt x="3813" y="5487"/>
                  </a:lnTo>
                  <a:lnTo>
                    <a:pt x="3813" y="5463"/>
                  </a:lnTo>
                  <a:lnTo>
                    <a:pt x="3779" y="5542"/>
                  </a:lnTo>
                  <a:lnTo>
                    <a:pt x="3762" y="5514"/>
                  </a:lnTo>
                  <a:lnTo>
                    <a:pt x="3750" y="5595"/>
                  </a:lnTo>
                  <a:lnTo>
                    <a:pt x="3729" y="5622"/>
                  </a:lnTo>
                  <a:lnTo>
                    <a:pt x="3707" y="5590"/>
                  </a:lnTo>
                  <a:lnTo>
                    <a:pt x="3678" y="5647"/>
                  </a:lnTo>
                  <a:lnTo>
                    <a:pt x="3663" y="5659"/>
                  </a:lnTo>
                  <a:lnTo>
                    <a:pt x="3645" y="5623"/>
                  </a:lnTo>
                  <a:lnTo>
                    <a:pt x="3636" y="5661"/>
                  </a:lnTo>
                  <a:lnTo>
                    <a:pt x="3614" y="5665"/>
                  </a:lnTo>
                  <a:lnTo>
                    <a:pt x="3575" y="5658"/>
                  </a:lnTo>
                  <a:lnTo>
                    <a:pt x="3528" y="5674"/>
                  </a:lnTo>
                  <a:lnTo>
                    <a:pt x="3500" y="5695"/>
                  </a:lnTo>
                  <a:lnTo>
                    <a:pt x="3446" y="5662"/>
                  </a:lnTo>
                  <a:lnTo>
                    <a:pt x="3428" y="5619"/>
                  </a:lnTo>
                  <a:lnTo>
                    <a:pt x="3456" y="5565"/>
                  </a:lnTo>
                  <a:lnTo>
                    <a:pt x="3500" y="5542"/>
                  </a:lnTo>
                  <a:lnTo>
                    <a:pt x="3530" y="5542"/>
                  </a:lnTo>
                  <a:lnTo>
                    <a:pt x="3558" y="5547"/>
                  </a:lnTo>
                  <a:lnTo>
                    <a:pt x="3542" y="5523"/>
                  </a:lnTo>
                  <a:lnTo>
                    <a:pt x="3611" y="5463"/>
                  </a:lnTo>
                  <a:lnTo>
                    <a:pt x="3654" y="5403"/>
                  </a:lnTo>
                  <a:lnTo>
                    <a:pt x="3659" y="5374"/>
                  </a:lnTo>
                  <a:lnTo>
                    <a:pt x="3623" y="5401"/>
                  </a:lnTo>
                  <a:lnTo>
                    <a:pt x="3572" y="5434"/>
                  </a:lnTo>
                  <a:lnTo>
                    <a:pt x="3525" y="5464"/>
                  </a:lnTo>
                  <a:lnTo>
                    <a:pt x="3461" y="5431"/>
                  </a:lnTo>
                  <a:lnTo>
                    <a:pt x="3453" y="5386"/>
                  </a:lnTo>
                  <a:lnTo>
                    <a:pt x="3486" y="5274"/>
                  </a:lnTo>
                  <a:lnTo>
                    <a:pt x="3555" y="5178"/>
                  </a:lnTo>
                  <a:lnTo>
                    <a:pt x="3575" y="5061"/>
                  </a:lnTo>
                  <a:lnTo>
                    <a:pt x="3560" y="5014"/>
                  </a:lnTo>
                  <a:lnTo>
                    <a:pt x="3536" y="4951"/>
                  </a:lnTo>
                  <a:lnTo>
                    <a:pt x="3621" y="4911"/>
                  </a:lnTo>
                  <a:lnTo>
                    <a:pt x="3687" y="4846"/>
                  </a:lnTo>
                  <a:lnTo>
                    <a:pt x="3722" y="4821"/>
                  </a:lnTo>
                  <a:lnTo>
                    <a:pt x="3765" y="4792"/>
                  </a:lnTo>
                  <a:lnTo>
                    <a:pt x="3798" y="4837"/>
                  </a:lnTo>
                  <a:lnTo>
                    <a:pt x="3849" y="4848"/>
                  </a:lnTo>
                  <a:lnTo>
                    <a:pt x="3897" y="4821"/>
                  </a:lnTo>
                  <a:lnTo>
                    <a:pt x="3945" y="4843"/>
                  </a:lnTo>
                  <a:lnTo>
                    <a:pt x="4013" y="4848"/>
                  </a:lnTo>
                  <a:lnTo>
                    <a:pt x="4088" y="4870"/>
                  </a:lnTo>
                  <a:lnTo>
                    <a:pt x="4058" y="4831"/>
                  </a:lnTo>
                  <a:lnTo>
                    <a:pt x="3987" y="4822"/>
                  </a:lnTo>
                  <a:lnTo>
                    <a:pt x="3884" y="4774"/>
                  </a:lnTo>
                  <a:lnTo>
                    <a:pt x="3842" y="4729"/>
                  </a:lnTo>
                  <a:lnTo>
                    <a:pt x="3879" y="4686"/>
                  </a:lnTo>
                  <a:lnTo>
                    <a:pt x="3926" y="4617"/>
                  </a:lnTo>
                  <a:lnTo>
                    <a:pt x="4008" y="4564"/>
                  </a:lnTo>
                  <a:lnTo>
                    <a:pt x="3951" y="4566"/>
                  </a:lnTo>
                  <a:lnTo>
                    <a:pt x="3906" y="4579"/>
                  </a:lnTo>
                  <a:lnTo>
                    <a:pt x="3864" y="4633"/>
                  </a:lnTo>
                  <a:lnTo>
                    <a:pt x="3845" y="4678"/>
                  </a:lnTo>
                  <a:lnTo>
                    <a:pt x="3773" y="4683"/>
                  </a:lnTo>
                  <a:lnTo>
                    <a:pt x="3696" y="4678"/>
                  </a:lnTo>
                  <a:lnTo>
                    <a:pt x="3656" y="4722"/>
                  </a:lnTo>
                  <a:lnTo>
                    <a:pt x="3614" y="4740"/>
                  </a:lnTo>
                  <a:lnTo>
                    <a:pt x="3585" y="4801"/>
                  </a:lnTo>
                  <a:lnTo>
                    <a:pt x="3506" y="4837"/>
                  </a:lnTo>
                  <a:lnTo>
                    <a:pt x="3453" y="4900"/>
                  </a:lnTo>
                  <a:lnTo>
                    <a:pt x="3471" y="4963"/>
                  </a:lnTo>
                  <a:lnTo>
                    <a:pt x="3431" y="4954"/>
                  </a:lnTo>
                  <a:lnTo>
                    <a:pt x="3378" y="5010"/>
                  </a:lnTo>
                  <a:lnTo>
                    <a:pt x="3333" y="5061"/>
                  </a:lnTo>
                  <a:lnTo>
                    <a:pt x="3332" y="5080"/>
                  </a:lnTo>
                  <a:lnTo>
                    <a:pt x="3347" y="5089"/>
                  </a:lnTo>
                  <a:lnTo>
                    <a:pt x="3285" y="5211"/>
                  </a:lnTo>
                  <a:lnTo>
                    <a:pt x="3246" y="5176"/>
                  </a:lnTo>
                  <a:lnTo>
                    <a:pt x="3195" y="5185"/>
                  </a:lnTo>
                  <a:lnTo>
                    <a:pt x="3243" y="5215"/>
                  </a:lnTo>
                  <a:lnTo>
                    <a:pt x="3282" y="5260"/>
                  </a:lnTo>
                  <a:lnTo>
                    <a:pt x="3278" y="5290"/>
                  </a:lnTo>
                  <a:lnTo>
                    <a:pt x="3240" y="5350"/>
                  </a:lnTo>
                  <a:lnTo>
                    <a:pt x="3197" y="5355"/>
                  </a:lnTo>
                  <a:lnTo>
                    <a:pt x="3140" y="5361"/>
                  </a:lnTo>
                  <a:lnTo>
                    <a:pt x="3126" y="5385"/>
                  </a:lnTo>
                  <a:lnTo>
                    <a:pt x="3182" y="5377"/>
                  </a:lnTo>
                  <a:lnTo>
                    <a:pt x="3186" y="5406"/>
                  </a:lnTo>
                  <a:lnTo>
                    <a:pt x="3177" y="5437"/>
                  </a:lnTo>
                  <a:lnTo>
                    <a:pt x="3147" y="5469"/>
                  </a:lnTo>
                  <a:lnTo>
                    <a:pt x="3122" y="5481"/>
                  </a:lnTo>
                  <a:lnTo>
                    <a:pt x="3096" y="5478"/>
                  </a:lnTo>
                  <a:lnTo>
                    <a:pt x="3075" y="5467"/>
                  </a:lnTo>
                  <a:lnTo>
                    <a:pt x="3053" y="5497"/>
                  </a:lnTo>
                  <a:lnTo>
                    <a:pt x="3047" y="5520"/>
                  </a:lnTo>
                  <a:lnTo>
                    <a:pt x="3006" y="5521"/>
                  </a:lnTo>
                  <a:lnTo>
                    <a:pt x="3030" y="5554"/>
                  </a:lnTo>
                  <a:lnTo>
                    <a:pt x="3014" y="5574"/>
                  </a:lnTo>
                  <a:lnTo>
                    <a:pt x="2922" y="5598"/>
                  </a:lnTo>
                  <a:lnTo>
                    <a:pt x="2963" y="5604"/>
                  </a:lnTo>
                  <a:lnTo>
                    <a:pt x="2933" y="5622"/>
                  </a:lnTo>
                  <a:lnTo>
                    <a:pt x="2913" y="5641"/>
                  </a:lnTo>
                  <a:lnTo>
                    <a:pt x="2909" y="5725"/>
                  </a:lnTo>
                  <a:lnTo>
                    <a:pt x="2985" y="5740"/>
                  </a:lnTo>
                  <a:lnTo>
                    <a:pt x="3069" y="5775"/>
                  </a:lnTo>
                  <a:lnTo>
                    <a:pt x="3108" y="5815"/>
                  </a:lnTo>
                  <a:lnTo>
                    <a:pt x="3096" y="5872"/>
                  </a:lnTo>
                  <a:lnTo>
                    <a:pt x="3057" y="5922"/>
                  </a:lnTo>
                  <a:lnTo>
                    <a:pt x="3020" y="5953"/>
                  </a:lnTo>
                  <a:lnTo>
                    <a:pt x="2975" y="5959"/>
                  </a:lnTo>
                  <a:lnTo>
                    <a:pt x="2972" y="6010"/>
                  </a:lnTo>
                  <a:lnTo>
                    <a:pt x="2960" y="6013"/>
                  </a:lnTo>
                  <a:lnTo>
                    <a:pt x="2909" y="6073"/>
                  </a:lnTo>
                  <a:lnTo>
                    <a:pt x="2862" y="6114"/>
                  </a:lnTo>
                  <a:lnTo>
                    <a:pt x="2910" y="6097"/>
                  </a:lnTo>
                  <a:lnTo>
                    <a:pt x="2925" y="6114"/>
                  </a:lnTo>
                  <a:lnTo>
                    <a:pt x="2886" y="6157"/>
                  </a:lnTo>
                  <a:lnTo>
                    <a:pt x="2817" y="6208"/>
                  </a:lnTo>
                  <a:lnTo>
                    <a:pt x="2814" y="6231"/>
                  </a:lnTo>
                  <a:lnTo>
                    <a:pt x="2750" y="6219"/>
                  </a:lnTo>
                  <a:lnTo>
                    <a:pt x="2699" y="6238"/>
                  </a:lnTo>
                  <a:lnTo>
                    <a:pt x="2681" y="6264"/>
                  </a:lnTo>
                  <a:lnTo>
                    <a:pt x="2681" y="6297"/>
                  </a:lnTo>
                  <a:lnTo>
                    <a:pt x="2661" y="6310"/>
                  </a:lnTo>
                  <a:lnTo>
                    <a:pt x="2634" y="6342"/>
                  </a:lnTo>
                  <a:lnTo>
                    <a:pt x="2612" y="6388"/>
                  </a:lnTo>
                  <a:lnTo>
                    <a:pt x="2592" y="6376"/>
                  </a:lnTo>
                  <a:lnTo>
                    <a:pt x="2576" y="6345"/>
                  </a:lnTo>
                  <a:lnTo>
                    <a:pt x="2544" y="6343"/>
                  </a:lnTo>
                  <a:lnTo>
                    <a:pt x="2537" y="6391"/>
                  </a:lnTo>
                  <a:lnTo>
                    <a:pt x="2526" y="6442"/>
                  </a:lnTo>
                  <a:lnTo>
                    <a:pt x="2502" y="6438"/>
                  </a:lnTo>
                  <a:lnTo>
                    <a:pt x="2486" y="6451"/>
                  </a:lnTo>
                  <a:lnTo>
                    <a:pt x="2462" y="6450"/>
                  </a:lnTo>
                  <a:lnTo>
                    <a:pt x="2453" y="6475"/>
                  </a:lnTo>
                  <a:lnTo>
                    <a:pt x="2448" y="6486"/>
                  </a:lnTo>
                  <a:lnTo>
                    <a:pt x="2438" y="6474"/>
                  </a:lnTo>
                  <a:lnTo>
                    <a:pt x="2432" y="6489"/>
                  </a:lnTo>
                  <a:lnTo>
                    <a:pt x="2423" y="6502"/>
                  </a:lnTo>
                  <a:lnTo>
                    <a:pt x="2394" y="6483"/>
                  </a:lnTo>
                  <a:lnTo>
                    <a:pt x="2376" y="6507"/>
                  </a:lnTo>
                  <a:lnTo>
                    <a:pt x="2364" y="6517"/>
                  </a:lnTo>
                  <a:lnTo>
                    <a:pt x="2367" y="6577"/>
                  </a:lnTo>
                  <a:lnTo>
                    <a:pt x="2342" y="6591"/>
                  </a:lnTo>
                  <a:lnTo>
                    <a:pt x="2343" y="6624"/>
                  </a:lnTo>
                  <a:lnTo>
                    <a:pt x="2312" y="6625"/>
                  </a:lnTo>
                  <a:lnTo>
                    <a:pt x="2301" y="6661"/>
                  </a:lnTo>
                  <a:lnTo>
                    <a:pt x="2262" y="6670"/>
                  </a:lnTo>
                  <a:lnTo>
                    <a:pt x="2264" y="6693"/>
                  </a:lnTo>
                  <a:lnTo>
                    <a:pt x="2205" y="6708"/>
                  </a:lnTo>
                  <a:lnTo>
                    <a:pt x="2184" y="6718"/>
                  </a:lnTo>
                  <a:lnTo>
                    <a:pt x="2141" y="6730"/>
                  </a:lnTo>
                  <a:lnTo>
                    <a:pt x="2123" y="6762"/>
                  </a:lnTo>
                  <a:lnTo>
                    <a:pt x="2093" y="6750"/>
                  </a:lnTo>
                  <a:lnTo>
                    <a:pt x="2073" y="6748"/>
                  </a:lnTo>
                  <a:lnTo>
                    <a:pt x="2064" y="6799"/>
                  </a:lnTo>
                  <a:lnTo>
                    <a:pt x="2025" y="6808"/>
                  </a:lnTo>
                  <a:lnTo>
                    <a:pt x="2063" y="6856"/>
                  </a:lnTo>
                  <a:lnTo>
                    <a:pt x="2027" y="6882"/>
                  </a:lnTo>
                  <a:lnTo>
                    <a:pt x="1955" y="6856"/>
                  </a:lnTo>
                  <a:lnTo>
                    <a:pt x="1875" y="6888"/>
                  </a:lnTo>
                  <a:lnTo>
                    <a:pt x="1791" y="6957"/>
                  </a:lnTo>
                  <a:lnTo>
                    <a:pt x="1800" y="6987"/>
                  </a:lnTo>
                  <a:lnTo>
                    <a:pt x="1850" y="7008"/>
                  </a:lnTo>
                  <a:lnTo>
                    <a:pt x="1832" y="7044"/>
                  </a:lnTo>
                  <a:lnTo>
                    <a:pt x="1814" y="7096"/>
                  </a:lnTo>
                  <a:lnTo>
                    <a:pt x="1779" y="7137"/>
                  </a:lnTo>
                  <a:lnTo>
                    <a:pt x="1758" y="7059"/>
                  </a:lnTo>
                  <a:lnTo>
                    <a:pt x="1724" y="7141"/>
                  </a:lnTo>
                  <a:lnTo>
                    <a:pt x="1632" y="7177"/>
                  </a:lnTo>
                  <a:lnTo>
                    <a:pt x="1548" y="7176"/>
                  </a:lnTo>
                  <a:lnTo>
                    <a:pt x="1505" y="7227"/>
                  </a:lnTo>
                  <a:lnTo>
                    <a:pt x="1481" y="7293"/>
                  </a:lnTo>
                  <a:lnTo>
                    <a:pt x="1463" y="7311"/>
                  </a:lnTo>
                  <a:lnTo>
                    <a:pt x="1442" y="7297"/>
                  </a:lnTo>
                  <a:lnTo>
                    <a:pt x="1460" y="7252"/>
                  </a:lnTo>
                  <a:lnTo>
                    <a:pt x="1472" y="7200"/>
                  </a:lnTo>
                  <a:lnTo>
                    <a:pt x="1415" y="7189"/>
                  </a:lnTo>
                  <a:lnTo>
                    <a:pt x="1388" y="7188"/>
                  </a:lnTo>
                  <a:lnTo>
                    <a:pt x="1379" y="7198"/>
                  </a:lnTo>
                  <a:lnTo>
                    <a:pt x="1347" y="7201"/>
                  </a:lnTo>
                  <a:lnTo>
                    <a:pt x="1328" y="7248"/>
                  </a:lnTo>
                  <a:lnTo>
                    <a:pt x="1320" y="7236"/>
                  </a:lnTo>
                  <a:lnTo>
                    <a:pt x="1311" y="7254"/>
                  </a:lnTo>
                  <a:lnTo>
                    <a:pt x="1281" y="7248"/>
                  </a:lnTo>
                  <a:lnTo>
                    <a:pt x="1268" y="7270"/>
                  </a:lnTo>
                  <a:lnTo>
                    <a:pt x="1244" y="7272"/>
                  </a:lnTo>
                  <a:lnTo>
                    <a:pt x="1215" y="7288"/>
                  </a:lnTo>
                  <a:lnTo>
                    <a:pt x="1200" y="7276"/>
                  </a:lnTo>
                  <a:lnTo>
                    <a:pt x="1196" y="7296"/>
                  </a:lnTo>
                  <a:lnTo>
                    <a:pt x="1148" y="7311"/>
                  </a:lnTo>
                  <a:lnTo>
                    <a:pt x="1118" y="7350"/>
                  </a:lnTo>
                  <a:lnTo>
                    <a:pt x="1058" y="7350"/>
                  </a:lnTo>
                  <a:lnTo>
                    <a:pt x="1008" y="7402"/>
                  </a:lnTo>
                  <a:lnTo>
                    <a:pt x="938" y="7390"/>
                  </a:lnTo>
                  <a:lnTo>
                    <a:pt x="962" y="7333"/>
                  </a:lnTo>
                  <a:lnTo>
                    <a:pt x="996" y="7297"/>
                  </a:lnTo>
                  <a:lnTo>
                    <a:pt x="998" y="7276"/>
                  </a:lnTo>
                  <a:lnTo>
                    <a:pt x="989" y="7249"/>
                  </a:lnTo>
                  <a:lnTo>
                    <a:pt x="810" y="7423"/>
                  </a:lnTo>
                  <a:lnTo>
                    <a:pt x="809" y="7461"/>
                  </a:lnTo>
                  <a:lnTo>
                    <a:pt x="779" y="7492"/>
                  </a:lnTo>
                  <a:lnTo>
                    <a:pt x="759" y="7543"/>
                  </a:lnTo>
                  <a:lnTo>
                    <a:pt x="732" y="7569"/>
                  </a:lnTo>
                  <a:lnTo>
                    <a:pt x="704" y="7575"/>
                  </a:lnTo>
                  <a:lnTo>
                    <a:pt x="686" y="7537"/>
                  </a:lnTo>
                  <a:lnTo>
                    <a:pt x="722" y="7507"/>
                  </a:lnTo>
                  <a:lnTo>
                    <a:pt x="690" y="7479"/>
                  </a:lnTo>
                  <a:lnTo>
                    <a:pt x="683" y="7464"/>
                  </a:lnTo>
                  <a:lnTo>
                    <a:pt x="705" y="7432"/>
                  </a:lnTo>
                  <a:lnTo>
                    <a:pt x="702" y="7410"/>
                  </a:lnTo>
                  <a:lnTo>
                    <a:pt x="684" y="7401"/>
                  </a:lnTo>
                  <a:lnTo>
                    <a:pt x="663" y="7411"/>
                  </a:lnTo>
                  <a:lnTo>
                    <a:pt x="654" y="7440"/>
                  </a:lnTo>
                  <a:lnTo>
                    <a:pt x="650" y="7495"/>
                  </a:lnTo>
                  <a:lnTo>
                    <a:pt x="635" y="7524"/>
                  </a:lnTo>
                  <a:lnTo>
                    <a:pt x="608" y="7533"/>
                  </a:lnTo>
                  <a:lnTo>
                    <a:pt x="548" y="7497"/>
                  </a:lnTo>
                  <a:lnTo>
                    <a:pt x="533" y="7495"/>
                  </a:lnTo>
                  <a:lnTo>
                    <a:pt x="426" y="7600"/>
                  </a:lnTo>
                  <a:lnTo>
                    <a:pt x="254" y="7612"/>
                  </a:lnTo>
                  <a:lnTo>
                    <a:pt x="206" y="7627"/>
                  </a:lnTo>
                  <a:lnTo>
                    <a:pt x="176" y="7663"/>
                  </a:lnTo>
                  <a:lnTo>
                    <a:pt x="153" y="7702"/>
                  </a:lnTo>
                  <a:lnTo>
                    <a:pt x="125" y="7719"/>
                  </a:lnTo>
                  <a:lnTo>
                    <a:pt x="48" y="7696"/>
                  </a:lnTo>
                  <a:lnTo>
                    <a:pt x="0" y="7660"/>
                  </a:lnTo>
                  <a:lnTo>
                    <a:pt x="21" y="7602"/>
                  </a:lnTo>
                  <a:lnTo>
                    <a:pt x="63" y="7549"/>
                  </a:lnTo>
                  <a:lnTo>
                    <a:pt x="156" y="7462"/>
                  </a:lnTo>
                  <a:lnTo>
                    <a:pt x="318" y="7441"/>
                  </a:lnTo>
                  <a:lnTo>
                    <a:pt x="390" y="7465"/>
                  </a:lnTo>
                  <a:lnTo>
                    <a:pt x="432" y="7522"/>
                  </a:lnTo>
                  <a:lnTo>
                    <a:pt x="452" y="7524"/>
                  </a:lnTo>
                  <a:lnTo>
                    <a:pt x="453" y="7506"/>
                  </a:lnTo>
                  <a:lnTo>
                    <a:pt x="486" y="7485"/>
                  </a:lnTo>
                  <a:lnTo>
                    <a:pt x="489" y="7449"/>
                  </a:lnTo>
                  <a:lnTo>
                    <a:pt x="477" y="7444"/>
                  </a:lnTo>
                  <a:lnTo>
                    <a:pt x="479" y="7422"/>
                  </a:lnTo>
                  <a:lnTo>
                    <a:pt x="495" y="7408"/>
                  </a:lnTo>
                  <a:lnTo>
                    <a:pt x="558" y="7401"/>
                  </a:lnTo>
                  <a:lnTo>
                    <a:pt x="590" y="7362"/>
                  </a:lnTo>
                  <a:lnTo>
                    <a:pt x="615" y="7330"/>
                  </a:lnTo>
                  <a:lnTo>
                    <a:pt x="693" y="7335"/>
                  </a:lnTo>
                  <a:lnTo>
                    <a:pt x="764" y="7224"/>
                  </a:lnTo>
                  <a:lnTo>
                    <a:pt x="855" y="7149"/>
                  </a:lnTo>
                  <a:lnTo>
                    <a:pt x="945" y="7105"/>
                  </a:lnTo>
                  <a:lnTo>
                    <a:pt x="1041" y="7068"/>
                  </a:lnTo>
                  <a:lnTo>
                    <a:pt x="1151" y="7071"/>
                  </a:lnTo>
                  <a:lnTo>
                    <a:pt x="1149" y="7084"/>
                  </a:lnTo>
                  <a:lnTo>
                    <a:pt x="1128" y="7158"/>
                  </a:lnTo>
                  <a:lnTo>
                    <a:pt x="1142" y="7177"/>
                  </a:lnTo>
                  <a:lnTo>
                    <a:pt x="1176" y="7179"/>
                  </a:lnTo>
                  <a:lnTo>
                    <a:pt x="1169" y="7134"/>
                  </a:lnTo>
                  <a:lnTo>
                    <a:pt x="1221" y="7159"/>
                  </a:lnTo>
                  <a:lnTo>
                    <a:pt x="1266" y="7192"/>
                  </a:lnTo>
                  <a:lnTo>
                    <a:pt x="1292" y="7156"/>
                  </a:lnTo>
                  <a:lnTo>
                    <a:pt x="1254" y="7143"/>
                  </a:lnTo>
                  <a:lnTo>
                    <a:pt x="1245" y="7113"/>
                  </a:lnTo>
                  <a:lnTo>
                    <a:pt x="1271" y="7029"/>
                  </a:lnTo>
                  <a:lnTo>
                    <a:pt x="1359" y="6897"/>
                  </a:lnTo>
                  <a:lnTo>
                    <a:pt x="1643" y="6751"/>
                  </a:lnTo>
                  <a:lnTo>
                    <a:pt x="1764" y="6756"/>
                  </a:lnTo>
                  <a:lnTo>
                    <a:pt x="1754" y="6681"/>
                  </a:lnTo>
                  <a:lnTo>
                    <a:pt x="1779" y="6612"/>
                  </a:lnTo>
                  <a:lnTo>
                    <a:pt x="1835" y="6544"/>
                  </a:lnTo>
                  <a:lnTo>
                    <a:pt x="1950" y="6459"/>
                  </a:lnTo>
                  <a:lnTo>
                    <a:pt x="2058" y="6436"/>
                  </a:lnTo>
                  <a:lnTo>
                    <a:pt x="2003" y="6381"/>
                  </a:lnTo>
                  <a:lnTo>
                    <a:pt x="2064" y="6351"/>
                  </a:lnTo>
                  <a:lnTo>
                    <a:pt x="2070" y="6318"/>
                  </a:lnTo>
                  <a:lnTo>
                    <a:pt x="2058" y="6273"/>
                  </a:lnTo>
                  <a:lnTo>
                    <a:pt x="2076" y="6090"/>
                  </a:lnTo>
                  <a:lnTo>
                    <a:pt x="2094" y="6061"/>
                  </a:lnTo>
                  <a:lnTo>
                    <a:pt x="2120" y="5998"/>
                  </a:lnTo>
                  <a:lnTo>
                    <a:pt x="2169" y="5962"/>
                  </a:lnTo>
                  <a:lnTo>
                    <a:pt x="2229" y="5827"/>
                  </a:lnTo>
                  <a:lnTo>
                    <a:pt x="2243" y="5778"/>
                  </a:lnTo>
                  <a:lnTo>
                    <a:pt x="2117" y="5848"/>
                  </a:lnTo>
                  <a:lnTo>
                    <a:pt x="1949" y="5884"/>
                  </a:lnTo>
                  <a:lnTo>
                    <a:pt x="1938" y="5863"/>
                  </a:lnTo>
                  <a:lnTo>
                    <a:pt x="1895" y="5841"/>
                  </a:lnTo>
                  <a:lnTo>
                    <a:pt x="1868" y="5803"/>
                  </a:lnTo>
                  <a:lnTo>
                    <a:pt x="1904" y="5719"/>
                  </a:lnTo>
                  <a:lnTo>
                    <a:pt x="1973" y="5704"/>
                  </a:lnTo>
                  <a:lnTo>
                    <a:pt x="1925" y="5682"/>
                  </a:lnTo>
                  <a:lnTo>
                    <a:pt x="1856" y="5697"/>
                  </a:lnTo>
                  <a:lnTo>
                    <a:pt x="1793" y="5733"/>
                  </a:lnTo>
                  <a:lnTo>
                    <a:pt x="1767" y="5773"/>
                  </a:lnTo>
                  <a:lnTo>
                    <a:pt x="1763" y="5836"/>
                  </a:lnTo>
                  <a:lnTo>
                    <a:pt x="1781" y="5878"/>
                  </a:lnTo>
                  <a:lnTo>
                    <a:pt x="1812" y="5970"/>
                  </a:lnTo>
                  <a:lnTo>
                    <a:pt x="1775" y="6022"/>
                  </a:lnTo>
                  <a:lnTo>
                    <a:pt x="1722" y="6018"/>
                  </a:lnTo>
                  <a:lnTo>
                    <a:pt x="1635" y="5829"/>
                  </a:lnTo>
                  <a:lnTo>
                    <a:pt x="1590" y="5796"/>
                  </a:lnTo>
                  <a:lnTo>
                    <a:pt x="1581" y="5742"/>
                  </a:lnTo>
                  <a:lnTo>
                    <a:pt x="1526" y="5827"/>
                  </a:lnTo>
                  <a:lnTo>
                    <a:pt x="1472" y="5769"/>
                  </a:lnTo>
                  <a:lnTo>
                    <a:pt x="1430" y="5683"/>
                  </a:lnTo>
                  <a:lnTo>
                    <a:pt x="1410" y="5679"/>
                  </a:lnTo>
                  <a:lnTo>
                    <a:pt x="1347" y="5730"/>
                  </a:lnTo>
                  <a:lnTo>
                    <a:pt x="1227" y="5778"/>
                  </a:lnTo>
                  <a:lnTo>
                    <a:pt x="1154" y="5835"/>
                  </a:lnTo>
                  <a:lnTo>
                    <a:pt x="1064" y="5884"/>
                  </a:lnTo>
                  <a:lnTo>
                    <a:pt x="1058" y="5847"/>
                  </a:lnTo>
                  <a:lnTo>
                    <a:pt x="1050" y="5841"/>
                  </a:lnTo>
                  <a:lnTo>
                    <a:pt x="1022" y="5839"/>
                  </a:lnTo>
                  <a:lnTo>
                    <a:pt x="989" y="5838"/>
                  </a:lnTo>
                  <a:lnTo>
                    <a:pt x="965" y="5809"/>
                  </a:lnTo>
                  <a:lnTo>
                    <a:pt x="1035" y="5809"/>
                  </a:lnTo>
                  <a:lnTo>
                    <a:pt x="1098" y="5764"/>
                  </a:lnTo>
                  <a:lnTo>
                    <a:pt x="1091" y="5658"/>
                  </a:lnTo>
                  <a:lnTo>
                    <a:pt x="1140" y="5662"/>
                  </a:lnTo>
                  <a:lnTo>
                    <a:pt x="1157" y="5631"/>
                  </a:lnTo>
                  <a:lnTo>
                    <a:pt x="1145" y="5595"/>
                  </a:lnTo>
                  <a:lnTo>
                    <a:pt x="1106" y="5601"/>
                  </a:lnTo>
                  <a:lnTo>
                    <a:pt x="1077" y="5631"/>
                  </a:lnTo>
                  <a:lnTo>
                    <a:pt x="1068" y="5544"/>
                  </a:lnTo>
                  <a:lnTo>
                    <a:pt x="1082" y="5505"/>
                  </a:lnTo>
                  <a:lnTo>
                    <a:pt x="1098" y="5494"/>
                  </a:lnTo>
                  <a:lnTo>
                    <a:pt x="1112" y="5476"/>
                  </a:lnTo>
                  <a:lnTo>
                    <a:pt x="1121" y="5331"/>
                  </a:lnTo>
                  <a:lnTo>
                    <a:pt x="1073" y="5274"/>
                  </a:lnTo>
                  <a:lnTo>
                    <a:pt x="1050" y="5146"/>
                  </a:lnTo>
                  <a:lnTo>
                    <a:pt x="1040" y="5146"/>
                  </a:lnTo>
                  <a:lnTo>
                    <a:pt x="1067" y="4983"/>
                  </a:lnTo>
                  <a:lnTo>
                    <a:pt x="1097" y="4930"/>
                  </a:lnTo>
                  <a:lnTo>
                    <a:pt x="1131" y="4873"/>
                  </a:lnTo>
                  <a:lnTo>
                    <a:pt x="1128" y="4854"/>
                  </a:lnTo>
                  <a:lnTo>
                    <a:pt x="1085" y="4882"/>
                  </a:lnTo>
                  <a:lnTo>
                    <a:pt x="1046" y="4962"/>
                  </a:lnTo>
                  <a:lnTo>
                    <a:pt x="1001" y="5104"/>
                  </a:lnTo>
                  <a:lnTo>
                    <a:pt x="917" y="5169"/>
                  </a:lnTo>
                  <a:lnTo>
                    <a:pt x="815" y="5233"/>
                  </a:lnTo>
                  <a:lnTo>
                    <a:pt x="690" y="5239"/>
                  </a:lnTo>
                  <a:lnTo>
                    <a:pt x="593" y="5211"/>
                  </a:lnTo>
                  <a:lnTo>
                    <a:pt x="585" y="5143"/>
                  </a:lnTo>
                  <a:lnTo>
                    <a:pt x="603" y="5109"/>
                  </a:lnTo>
                  <a:lnTo>
                    <a:pt x="536" y="4999"/>
                  </a:lnTo>
                  <a:lnTo>
                    <a:pt x="432" y="4917"/>
                  </a:lnTo>
                  <a:lnTo>
                    <a:pt x="387" y="4899"/>
                  </a:lnTo>
                  <a:lnTo>
                    <a:pt x="389" y="4887"/>
                  </a:lnTo>
                  <a:lnTo>
                    <a:pt x="450" y="4864"/>
                  </a:lnTo>
                  <a:lnTo>
                    <a:pt x="339" y="4831"/>
                  </a:lnTo>
                  <a:lnTo>
                    <a:pt x="413" y="4783"/>
                  </a:lnTo>
                  <a:lnTo>
                    <a:pt x="474" y="4687"/>
                  </a:lnTo>
                  <a:lnTo>
                    <a:pt x="591" y="4740"/>
                  </a:lnTo>
                  <a:lnTo>
                    <a:pt x="627" y="4762"/>
                  </a:lnTo>
                  <a:lnTo>
                    <a:pt x="623" y="4797"/>
                  </a:lnTo>
                  <a:lnTo>
                    <a:pt x="602" y="4813"/>
                  </a:lnTo>
                  <a:lnTo>
                    <a:pt x="584" y="4843"/>
                  </a:lnTo>
                  <a:lnTo>
                    <a:pt x="647" y="4806"/>
                  </a:lnTo>
                  <a:lnTo>
                    <a:pt x="699" y="4788"/>
                  </a:lnTo>
                  <a:lnTo>
                    <a:pt x="717" y="4878"/>
                  </a:lnTo>
                  <a:lnTo>
                    <a:pt x="791" y="4855"/>
                  </a:lnTo>
                  <a:lnTo>
                    <a:pt x="831" y="4779"/>
                  </a:lnTo>
                  <a:lnTo>
                    <a:pt x="837" y="4732"/>
                  </a:lnTo>
                  <a:lnTo>
                    <a:pt x="786" y="4714"/>
                  </a:lnTo>
                  <a:lnTo>
                    <a:pt x="827" y="4674"/>
                  </a:lnTo>
                  <a:lnTo>
                    <a:pt x="828" y="4650"/>
                  </a:lnTo>
                  <a:lnTo>
                    <a:pt x="815" y="4626"/>
                  </a:lnTo>
                  <a:lnTo>
                    <a:pt x="789" y="4627"/>
                  </a:lnTo>
                  <a:lnTo>
                    <a:pt x="693" y="4708"/>
                  </a:lnTo>
                  <a:lnTo>
                    <a:pt x="587" y="4702"/>
                  </a:lnTo>
                  <a:lnTo>
                    <a:pt x="570" y="4669"/>
                  </a:lnTo>
                  <a:lnTo>
                    <a:pt x="510" y="4665"/>
                  </a:lnTo>
                  <a:lnTo>
                    <a:pt x="468" y="4638"/>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8243"/>
            <p:cNvSpPr>
              <a:spLocks noChangeAspect="1"/>
            </p:cNvSpPr>
            <p:nvPr/>
          </p:nvSpPr>
          <p:spPr bwMode="auto">
            <a:xfrm>
              <a:off x="3435" y="2731"/>
              <a:ext cx="219" cy="203"/>
            </a:xfrm>
            <a:custGeom>
              <a:avLst/>
              <a:gdLst>
                <a:gd name="T0" fmla="*/ 0 w 656"/>
                <a:gd name="T1" fmla="*/ 0 h 610"/>
                <a:gd name="T2" fmla="*/ 0 w 656"/>
                <a:gd name="T3" fmla="*/ 0 h 610"/>
                <a:gd name="T4" fmla="*/ 0 w 656"/>
                <a:gd name="T5" fmla="*/ 0 h 610"/>
                <a:gd name="T6" fmla="*/ 0 w 656"/>
                <a:gd name="T7" fmla="*/ 0 h 610"/>
                <a:gd name="T8" fmla="*/ 0 w 656"/>
                <a:gd name="T9" fmla="*/ 0 h 610"/>
                <a:gd name="T10" fmla="*/ 0 w 656"/>
                <a:gd name="T11" fmla="*/ 0 h 610"/>
                <a:gd name="T12" fmla="*/ 0 w 656"/>
                <a:gd name="T13" fmla="*/ 0 h 610"/>
                <a:gd name="T14" fmla="*/ 0 w 656"/>
                <a:gd name="T15" fmla="*/ 0 h 610"/>
                <a:gd name="T16" fmla="*/ 0 w 656"/>
                <a:gd name="T17" fmla="*/ 0 h 610"/>
                <a:gd name="T18" fmla="*/ 0 w 656"/>
                <a:gd name="T19" fmla="*/ 0 h 610"/>
                <a:gd name="T20" fmla="*/ 0 w 656"/>
                <a:gd name="T21" fmla="*/ 0 h 610"/>
                <a:gd name="T22" fmla="*/ 0 w 656"/>
                <a:gd name="T23" fmla="*/ 0 h 610"/>
                <a:gd name="T24" fmla="*/ 0 w 656"/>
                <a:gd name="T25" fmla="*/ 0 h 610"/>
                <a:gd name="T26" fmla="*/ 0 w 656"/>
                <a:gd name="T27" fmla="*/ 0 h 610"/>
                <a:gd name="T28" fmla="*/ 0 w 656"/>
                <a:gd name="T29" fmla="*/ 0 h 610"/>
                <a:gd name="T30" fmla="*/ 0 w 656"/>
                <a:gd name="T31" fmla="*/ 0 h 610"/>
                <a:gd name="T32" fmla="*/ 0 w 656"/>
                <a:gd name="T33" fmla="*/ 0 h 610"/>
                <a:gd name="T34" fmla="*/ 0 w 656"/>
                <a:gd name="T35" fmla="*/ 0 h 610"/>
                <a:gd name="T36" fmla="*/ 0 w 656"/>
                <a:gd name="T37" fmla="*/ 0 h 610"/>
                <a:gd name="T38" fmla="*/ 0 w 656"/>
                <a:gd name="T39" fmla="*/ 0 h 610"/>
                <a:gd name="T40" fmla="*/ 0 w 656"/>
                <a:gd name="T41" fmla="*/ 0 h 610"/>
                <a:gd name="T42" fmla="*/ 0 w 656"/>
                <a:gd name="T43" fmla="*/ 0 h 610"/>
                <a:gd name="T44" fmla="*/ 0 w 656"/>
                <a:gd name="T45" fmla="*/ 0 h 610"/>
                <a:gd name="T46" fmla="*/ 0 w 656"/>
                <a:gd name="T47" fmla="*/ 0 h 610"/>
                <a:gd name="T48" fmla="*/ 0 w 656"/>
                <a:gd name="T49" fmla="*/ 0 h 610"/>
                <a:gd name="T50" fmla="*/ 0 w 656"/>
                <a:gd name="T51" fmla="*/ 0 h 610"/>
                <a:gd name="T52" fmla="*/ 0 w 656"/>
                <a:gd name="T53" fmla="*/ 0 h 610"/>
                <a:gd name="T54" fmla="*/ 0 w 656"/>
                <a:gd name="T55" fmla="*/ 0 h 610"/>
                <a:gd name="T56" fmla="*/ 0 w 656"/>
                <a:gd name="T57" fmla="*/ 0 h 610"/>
                <a:gd name="T58" fmla="*/ 0 w 656"/>
                <a:gd name="T59" fmla="*/ 0 h 610"/>
                <a:gd name="T60" fmla="*/ 0 w 656"/>
                <a:gd name="T61" fmla="*/ 0 h 610"/>
                <a:gd name="T62" fmla="*/ 0 w 656"/>
                <a:gd name="T63" fmla="*/ 0 h 610"/>
                <a:gd name="T64" fmla="*/ 0 w 656"/>
                <a:gd name="T65" fmla="*/ 0 h 610"/>
                <a:gd name="T66" fmla="*/ 0 w 656"/>
                <a:gd name="T67" fmla="*/ 0 h 610"/>
                <a:gd name="T68" fmla="*/ 0 w 656"/>
                <a:gd name="T69" fmla="*/ 0 h 610"/>
                <a:gd name="T70" fmla="*/ 0 w 656"/>
                <a:gd name="T71" fmla="*/ 0 h 610"/>
                <a:gd name="T72" fmla="*/ 0 w 656"/>
                <a:gd name="T73" fmla="*/ 0 h 610"/>
                <a:gd name="T74" fmla="*/ 0 w 656"/>
                <a:gd name="T75" fmla="*/ 0 h 610"/>
                <a:gd name="T76" fmla="*/ 0 w 656"/>
                <a:gd name="T77" fmla="*/ 0 h 610"/>
                <a:gd name="T78" fmla="*/ 0 w 656"/>
                <a:gd name="T79" fmla="*/ 0 h 610"/>
                <a:gd name="T80" fmla="*/ 0 w 656"/>
                <a:gd name="T81" fmla="*/ 0 h 610"/>
                <a:gd name="T82" fmla="*/ 0 w 656"/>
                <a:gd name="T83" fmla="*/ 0 h 610"/>
                <a:gd name="T84" fmla="*/ 0 w 656"/>
                <a:gd name="T85" fmla="*/ 0 h 610"/>
                <a:gd name="T86" fmla="*/ 0 w 656"/>
                <a:gd name="T87" fmla="*/ 0 h 61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56"/>
                <a:gd name="T133" fmla="*/ 0 h 610"/>
                <a:gd name="T134" fmla="*/ 656 w 656"/>
                <a:gd name="T135" fmla="*/ 610 h 61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56" h="610">
                  <a:moveTo>
                    <a:pt x="215" y="189"/>
                  </a:moveTo>
                  <a:lnTo>
                    <a:pt x="233" y="141"/>
                  </a:lnTo>
                  <a:lnTo>
                    <a:pt x="201" y="123"/>
                  </a:lnTo>
                  <a:lnTo>
                    <a:pt x="204" y="87"/>
                  </a:lnTo>
                  <a:lnTo>
                    <a:pt x="236" y="52"/>
                  </a:lnTo>
                  <a:lnTo>
                    <a:pt x="282" y="58"/>
                  </a:lnTo>
                  <a:lnTo>
                    <a:pt x="308" y="142"/>
                  </a:lnTo>
                  <a:lnTo>
                    <a:pt x="323" y="73"/>
                  </a:lnTo>
                  <a:lnTo>
                    <a:pt x="294" y="28"/>
                  </a:lnTo>
                  <a:lnTo>
                    <a:pt x="317" y="15"/>
                  </a:lnTo>
                  <a:lnTo>
                    <a:pt x="372" y="49"/>
                  </a:lnTo>
                  <a:lnTo>
                    <a:pt x="396" y="48"/>
                  </a:lnTo>
                  <a:lnTo>
                    <a:pt x="356" y="0"/>
                  </a:lnTo>
                  <a:lnTo>
                    <a:pt x="375" y="3"/>
                  </a:lnTo>
                  <a:lnTo>
                    <a:pt x="423" y="28"/>
                  </a:lnTo>
                  <a:lnTo>
                    <a:pt x="447" y="24"/>
                  </a:lnTo>
                  <a:lnTo>
                    <a:pt x="474" y="36"/>
                  </a:lnTo>
                  <a:lnTo>
                    <a:pt x="459" y="100"/>
                  </a:lnTo>
                  <a:lnTo>
                    <a:pt x="515" y="48"/>
                  </a:lnTo>
                  <a:lnTo>
                    <a:pt x="557" y="39"/>
                  </a:lnTo>
                  <a:lnTo>
                    <a:pt x="602" y="64"/>
                  </a:lnTo>
                  <a:lnTo>
                    <a:pt x="627" y="88"/>
                  </a:lnTo>
                  <a:lnTo>
                    <a:pt x="615" y="118"/>
                  </a:lnTo>
                  <a:lnTo>
                    <a:pt x="585" y="105"/>
                  </a:lnTo>
                  <a:lnTo>
                    <a:pt x="563" y="114"/>
                  </a:lnTo>
                  <a:lnTo>
                    <a:pt x="548" y="132"/>
                  </a:lnTo>
                  <a:lnTo>
                    <a:pt x="585" y="153"/>
                  </a:lnTo>
                  <a:lnTo>
                    <a:pt x="612" y="172"/>
                  </a:lnTo>
                  <a:lnTo>
                    <a:pt x="656" y="184"/>
                  </a:lnTo>
                  <a:lnTo>
                    <a:pt x="609" y="243"/>
                  </a:lnTo>
                  <a:lnTo>
                    <a:pt x="578" y="267"/>
                  </a:lnTo>
                  <a:lnTo>
                    <a:pt x="512" y="238"/>
                  </a:lnTo>
                  <a:lnTo>
                    <a:pt x="462" y="223"/>
                  </a:lnTo>
                  <a:lnTo>
                    <a:pt x="441" y="243"/>
                  </a:lnTo>
                  <a:lnTo>
                    <a:pt x="530" y="277"/>
                  </a:lnTo>
                  <a:lnTo>
                    <a:pt x="530" y="331"/>
                  </a:lnTo>
                  <a:lnTo>
                    <a:pt x="480" y="348"/>
                  </a:lnTo>
                  <a:lnTo>
                    <a:pt x="434" y="303"/>
                  </a:lnTo>
                  <a:lnTo>
                    <a:pt x="402" y="319"/>
                  </a:lnTo>
                  <a:lnTo>
                    <a:pt x="444" y="333"/>
                  </a:lnTo>
                  <a:lnTo>
                    <a:pt x="435" y="355"/>
                  </a:lnTo>
                  <a:lnTo>
                    <a:pt x="399" y="369"/>
                  </a:lnTo>
                  <a:lnTo>
                    <a:pt x="456" y="390"/>
                  </a:lnTo>
                  <a:lnTo>
                    <a:pt x="371" y="460"/>
                  </a:lnTo>
                  <a:lnTo>
                    <a:pt x="336" y="411"/>
                  </a:lnTo>
                  <a:lnTo>
                    <a:pt x="288" y="424"/>
                  </a:lnTo>
                  <a:lnTo>
                    <a:pt x="269" y="447"/>
                  </a:lnTo>
                  <a:lnTo>
                    <a:pt x="293" y="472"/>
                  </a:lnTo>
                  <a:lnTo>
                    <a:pt x="263" y="532"/>
                  </a:lnTo>
                  <a:lnTo>
                    <a:pt x="246" y="535"/>
                  </a:lnTo>
                  <a:lnTo>
                    <a:pt x="234" y="547"/>
                  </a:lnTo>
                  <a:lnTo>
                    <a:pt x="218" y="585"/>
                  </a:lnTo>
                  <a:lnTo>
                    <a:pt x="182" y="610"/>
                  </a:lnTo>
                  <a:lnTo>
                    <a:pt x="147" y="607"/>
                  </a:lnTo>
                  <a:lnTo>
                    <a:pt x="150" y="571"/>
                  </a:lnTo>
                  <a:lnTo>
                    <a:pt x="159" y="558"/>
                  </a:lnTo>
                  <a:lnTo>
                    <a:pt x="168" y="535"/>
                  </a:lnTo>
                  <a:lnTo>
                    <a:pt x="215" y="499"/>
                  </a:lnTo>
                  <a:lnTo>
                    <a:pt x="189" y="489"/>
                  </a:lnTo>
                  <a:lnTo>
                    <a:pt x="183" y="465"/>
                  </a:lnTo>
                  <a:lnTo>
                    <a:pt x="107" y="531"/>
                  </a:lnTo>
                  <a:lnTo>
                    <a:pt x="95" y="484"/>
                  </a:lnTo>
                  <a:lnTo>
                    <a:pt x="54" y="472"/>
                  </a:lnTo>
                  <a:lnTo>
                    <a:pt x="54" y="433"/>
                  </a:lnTo>
                  <a:lnTo>
                    <a:pt x="51" y="414"/>
                  </a:lnTo>
                  <a:lnTo>
                    <a:pt x="50" y="393"/>
                  </a:lnTo>
                  <a:lnTo>
                    <a:pt x="51" y="375"/>
                  </a:lnTo>
                  <a:lnTo>
                    <a:pt x="32" y="348"/>
                  </a:lnTo>
                  <a:lnTo>
                    <a:pt x="0" y="336"/>
                  </a:lnTo>
                  <a:lnTo>
                    <a:pt x="2" y="316"/>
                  </a:lnTo>
                  <a:lnTo>
                    <a:pt x="2" y="292"/>
                  </a:lnTo>
                  <a:lnTo>
                    <a:pt x="21" y="255"/>
                  </a:lnTo>
                  <a:lnTo>
                    <a:pt x="24" y="238"/>
                  </a:lnTo>
                  <a:lnTo>
                    <a:pt x="38" y="232"/>
                  </a:lnTo>
                  <a:lnTo>
                    <a:pt x="44" y="205"/>
                  </a:lnTo>
                  <a:lnTo>
                    <a:pt x="66" y="202"/>
                  </a:lnTo>
                  <a:lnTo>
                    <a:pt x="83" y="196"/>
                  </a:lnTo>
                  <a:lnTo>
                    <a:pt x="105" y="174"/>
                  </a:lnTo>
                  <a:lnTo>
                    <a:pt x="117" y="174"/>
                  </a:lnTo>
                  <a:lnTo>
                    <a:pt x="126" y="151"/>
                  </a:lnTo>
                  <a:lnTo>
                    <a:pt x="182" y="171"/>
                  </a:lnTo>
                  <a:lnTo>
                    <a:pt x="186" y="213"/>
                  </a:lnTo>
                  <a:lnTo>
                    <a:pt x="207" y="265"/>
                  </a:lnTo>
                  <a:lnTo>
                    <a:pt x="251" y="322"/>
                  </a:lnTo>
                  <a:lnTo>
                    <a:pt x="240" y="288"/>
                  </a:lnTo>
                  <a:lnTo>
                    <a:pt x="209" y="223"/>
                  </a:lnTo>
                  <a:lnTo>
                    <a:pt x="231" y="225"/>
                  </a:lnTo>
                  <a:lnTo>
                    <a:pt x="228" y="201"/>
                  </a:lnTo>
                  <a:lnTo>
                    <a:pt x="215" y="189"/>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244"/>
            <p:cNvSpPr>
              <a:spLocks noChangeAspect="1"/>
            </p:cNvSpPr>
            <p:nvPr/>
          </p:nvSpPr>
          <p:spPr bwMode="auto">
            <a:xfrm>
              <a:off x="5225" y="2712"/>
              <a:ext cx="179" cy="171"/>
            </a:xfrm>
            <a:custGeom>
              <a:avLst/>
              <a:gdLst>
                <a:gd name="T0" fmla="*/ 0 w 537"/>
                <a:gd name="T1" fmla="*/ 0 h 513"/>
                <a:gd name="T2" fmla="*/ 0 w 537"/>
                <a:gd name="T3" fmla="*/ 0 h 513"/>
                <a:gd name="T4" fmla="*/ 0 w 537"/>
                <a:gd name="T5" fmla="*/ 0 h 513"/>
                <a:gd name="T6" fmla="*/ 0 w 537"/>
                <a:gd name="T7" fmla="*/ 0 h 513"/>
                <a:gd name="T8" fmla="*/ 0 w 537"/>
                <a:gd name="T9" fmla="*/ 0 h 513"/>
                <a:gd name="T10" fmla="*/ 0 w 537"/>
                <a:gd name="T11" fmla="*/ 0 h 513"/>
                <a:gd name="T12" fmla="*/ 0 w 537"/>
                <a:gd name="T13" fmla="*/ 0 h 513"/>
                <a:gd name="T14" fmla="*/ 0 w 537"/>
                <a:gd name="T15" fmla="*/ 0 h 513"/>
                <a:gd name="T16" fmla="*/ 0 w 537"/>
                <a:gd name="T17" fmla="*/ 0 h 513"/>
                <a:gd name="T18" fmla="*/ 0 w 537"/>
                <a:gd name="T19" fmla="*/ 0 h 513"/>
                <a:gd name="T20" fmla="*/ 0 w 537"/>
                <a:gd name="T21" fmla="*/ 0 h 513"/>
                <a:gd name="T22" fmla="*/ 0 w 537"/>
                <a:gd name="T23" fmla="*/ 0 h 513"/>
                <a:gd name="T24" fmla="*/ 0 w 537"/>
                <a:gd name="T25" fmla="*/ 0 h 513"/>
                <a:gd name="T26" fmla="*/ 0 w 537"/>
                <a:gd name="T27" fmla="*/ 0 h 513"/>
                <a:gd name="T28" fmla="*/ 0 w 537"/>
                <a:gd name="T29" fmla="*/ 0 h 513"/>
                <a:gd name="T30" fmla="*/ 0 w 537"/>
                <a:gd name="T31" fmla="*/ 0 h 513"/>
                <a:gd name="T32" fmla="*/ 0 w 537"/>
                <a:gd name="T33" fmla="*/ 0 h 513"/>
                <a:gd name="T34" fmla="*/ 0 w 537"/>
                <a:gd name="T35" fmla="*/ 0 h 513"/>
                <a:gd name="T36" fmla="*/ 0 w 537"/>
                <a:gd name="T37" fmla="*/ 0 h 513"/>
                <a:gd name="T38" fmla="*/ 0 w 537"/>
                <a:gd name="T39" fmla="*/ 0 h 513"/>
                <a:gd name="T40" fmla="*/ 0 w 537"/>
                <a:gd name="T41" fmla="*/ 0 h 513"/>
                <a:gd name="T42" fmla="*/ 0 w 537"/>
                <a:gd name="T43" fmla="*/ 0 h 513"/>
                <a:gd name="T44" fmla="*/ 0 w 537"/>
                <a:gd name="T45" fmla="*/ 0 h 513"/>
                <a:gd name="T46" fmla="*/ 0 w 537"/>
                <a:gd name="T47" fmla="*/ 0 h 513"/>
                <a:gd name="T48" fmla="*/ 0 w 537"/>
                <a:gd name="T49" fmla="*/ 0 h 513"/>
                <a:gd name="T50" fmla="*/ 0 w 537"/>
                <a:gd name="T51" fmla="*/ 0 h 513"/>
                <a:gd name="T52" fmla="*/ 0 w 537"/>
                <a:gd name="T53" fmla="*/ 0 h 513"/>
                <a:gd name="T54" fmla="*/ 0 w 537"/>
                <a:gd name="T55" fmla="*/ 0 h 513"/>
                <a:gd name="T56" fmla="*/ 0 w 537"/>
                <a:gd name="T57" fmla="*/ 0 h 513"/>
                <a:gd name="T58" fmla="*/ 0 w 537"/>
                <a:gd name="T59" fmla="*/ 0 h 513"/>
                <a:gd name="T60" fmla="*/ 0 w 537"/>
                <a:gd name="T61" fmla="*/ 0 h 513"/>
                <a:gd name="T62" fmla="*/ 0 w 537"/>
                <a:gd name="T63" fmla="*/ 0 h 513"/>
                <a:gd name="T64" fmla="*/ 0 w 537"/>
                <a:gd name="T65" fmla="*/ 0 h 513"/>
                <a:gd name="T66" fmla="*/ 0 w 537"/>
                <a:gd name="T67" fmla="*/ 0 h 513"/>
                <a:gd name="T68" fmla="*/ 0 w 537"/>
                <a:gd name="T69" fmla="*/ 0 h 513"/>
                <a:gd name="T70" fmla="*/ 0 w 537"/>
                <a:gd name="T71" fmla="*/ 0 h 513"/>
                <a:gd name="T72" fmla="*/ 0 w 537"/>
                <a:gd name="T73" fmla="*/ 0 h 513"/>
                <a:gd name="T74" fmla="*/ 0 w 537"/>
                <a:gd name="T75" fmla="*/ 0 h 513"/>
                <a:gd name="T76" fmla="*/ 0 w 537"/>
                <a:gd name="T77" fmla="*/ 0 h 513"/>
                <a:gd name="T78" fmla="*/ 0 w 537"/>
                <a:gd name="T79" fmla="*/ 0 h 513"/>
                <a:gd name="T80" fmla="*/ 0 w 537"/>
                <a:gd name="T81" fmla="*/ 0 h 513"/>
                <a:gd name="T82" fmla="*/ 0 w 537"/>
                <a:gd name="T83" fmla="*/ 0 h 513"/>
                <a:gd name="T84" fmla="*/ 0 w 537"/>
                <a:gd name="T85" fmla="*/ 0 h 513"/>
                <a:gd name="T86" fmla="*/ 0 w 537"/>
                <a:gd name="T87" fmla="*/ 0 h 513"/>
                <a:gd name="T88" fmla="*/ 0 w 537"/>
                <a:gd name="T89" fmla="*/ 0 h 513"/>
                <a:gd name="T90" fmla="*/ 0 w 537"/>
                <a:gd name="T91" fmla="*/ 0 h 513"/>
                <a:gd name="T92" fmla="*/ 0 w 537"/>
                <a:gd name="T93" fmla="*/ 0 h 513"/>
                <a:gd name="T94" fmla="*/ 0 w 537"/>
                <a:gd name="T95" fmla="*/ 0 h 513"/>
                <a:gd name="T96" fmla="*/ 0 w 537"/>
                <a:gd name="T97" fmla="*/ 0 h 513"/>
                <a:gd name="T98" fmla="*/ 0 w 537"/>
                <a:gd name="T99" fmla="*/ 0 h 513"/>
                <a:gd name="T100" fmla="*/ 0 w 537"/>
                <a:gd name="T101" fmla="*/ 0 h 513"/>
                <a:gd name="T102" fmla="*/ 0 w 537"/>
                <a:gd name="T103" fmla="*/ 0 h 513"/>
                <a:gd name="T104" fmla="*/ 0 w 537"/>
                <a:gd name="T105" fmla="*/ 0 h 513"/>
                <a:gd name="T106" fmla="*/ 0 w 537"/>
                <a:gd name="T107" fmla="*/ 0 h 513"/>
                <a:gd name="T108" fmla="*/ 0 w 537"/>
                <a:gd name="T109" fmla="*/ 0 h 51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37"/>
                <a:gd name="T166" fmla="*/ 0 h 513"/>
                <a:gd name="T167" fmla="*/ 537 w 537"/>
                <a:gd name="T168" fmla="*/ 513 h 51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37" h="513">
                  <a:moveTo>
                    <a:pt x="345" y="465"/>
                  </a:moveTo>
                  <a:lnTo>
                    <a:pt x="303" y="471"/>
                  </a:lnTo>
                  <a:lnTo>
                    <a:pt x="279" y="436"/>
                  </a:lnTo>
                  <a:lnTo>
                    <a:pt x="311" y="409"/>
                  </a:lnTo>
                  <a:lnTo>
                    <a:pt x="269" y="364"/>
                  </a:lnTo>
                  <a:lnTo>
                    <a:pt x="266" y="348"/>
                  </a:lnTo>
                  <a:lnTo>
                    <a:pt x="278" y="340"/>
                  </a:lnTo>
                  <a:lnTo>
                    <a:pt x="305" y="325"/>
                  </a:lnTo>
                  <a:lnTo>
                    <a:pt x="306" y="301"/>
                  </a:lnTo>
                  <a:lnTo>
                    <a:pt x="270" y="289"/>
                  </a:lnTo>
                  <a:lnTo>
                    <a:pt x="213" y="334"/>
                  </a:lnTo>
                  <a:lnTo>
                    <a:pt x="170" y="336"/>
                  </a:lnTo>
                  <a:lnTo>
                    <a:pt x="176" y="276"/>
                  </a:lnTo>
                  <a:lnTo>
                    <a:pt x="182" y="246"/>
                  </a:lnTo>
                  <a:lnTo>
                    <a:pt x="188" y="217"/>
                  </a:lnTo>
                  <a:lnTo>
                    <a:pt x="164" y="183"/>
                  </a:lnTo>
                  <a:lnTo>
                    <a:pt x="146" y="141"/>
                  </a:lnTo>
                  <a:lnTo>
                    <a:pt x="125" y="82"/>
                  </a:lnTo>
                  <a:lnTo>
                    <a:pt x="98" y="84"/>
                  </a:lnTo>
                  <a:lnTo>
                    <a:pt x="59" y="88"/>
                  </a:lnTo>
                  <a:lnTo>
                    <a:pt x="35" y="88"/>
                  </a:lnTo>
                  <a:lnTo>
                    <a:pt x="18" y="67"/>
                  </a:lnTo>
                  <a:lnTo>
                    <a:pt x="0" y="37"/>
                  </a:lnTo>
                  <a:lnTo>
                    <a:pt x="11" y="19"/>
                  </a:lnTo>
                  <a:lnTo>
                    <a:pt x="59" y="21"/>
                  </a:lnTo>
                  <a:lnTo>
                    <a:pt x="84" y="10"/>
                  </a:lnTo>
                  <a:lnTo>
                    <a:pt x="93" y="37"/>
                  </a:lnTo>
                  <a:lnTo>
                    <a:pt x="99" y="9"/>
                  </a:lnTo>
                  <a:lnTo>
                    <a:pt x="126" y="0"/>
                  </a:lnTo>
                  <a:lnTo>
                    <a:pt x="162" y="28"/>
                  </a:lnTo>
                  <a:lnTo>
                    <a:pt x="177" y="58"/>
                  </a:lnTo>
                  <a:lnTo>
                    <a:pt x="182" y="108"/>
                  </a:lnTo>
                  <a:lnTo>
                    <a:pt x="207" y="109"/>
                  </a:lnTo>
                  <a:lnTo>
                    <a:pt x="252" y="105"/>
                  </a:lnTo>
                  <a:lnTo>
                    <a:pt x="291" y="126"/>
                  </a:lnTo>
                  <a:lnTo>
                    <a:pt x="369" y="205"/>
                  </a:lnTo>
                  <a:lnTo>
                    <a:pt x="432" y="235"/>
                  </a:lnTo>
                  <a:lnTo>
                    <a:pt x="453" y="258"/>
                  </a:lnTo>
                  <a:lnTo>
                    <a:pt x="452" y="291"/>
                  </a:lnTo>
                  <a:lnTo>
                    <a:pt x="420" y="297"/>
                  </a:lnTo>
                  <a:lnTo>
                    <a:pt x="390" y="307"/>
                  </a:lnTo>
                  <a:lnTo>
                    <a:pt x="402" y="337"/>
                  </a:lnTo>
                  <a:lnTo>
                    <a:pt x="444" y="348"/>
                  </a:lnTo>
                  <a:lnTo>
                    <a:pt x="468" y="321"/>
                  </a:lnTo>
                  <a:lnTo>
                    <a:pt x="495" y="318"/>
                  </a:lnTo>
                  <a:lnTo>
                    <a:pt x="516" y="336"/>
                  </a:lnTo>
                  <a:lnTo>
                    <a:pt x="506" y="385"/>
                  </a:lnTo>
                  <a:lnTo>
                    <a:pt x="512" y="415"/>
                  </a:lnTo>
                  <a:lnTo>
                    <a:pt x="528" y="450"/>
                  </a:lnTo>
                  <a:lnTo>
                    <a:pt x="537" y="478"/>
                  </a:lnTo>
                  <a:lnTo>
                    <a:pt x="521" y="502"/>
                  </a:lnTo>
                  <a:lnTo>
                    <a:pt x="486" y="513"/>
                  </a:lnTo>
                  <a:lnTo>
                    <a:pt x="452" y="510"/>
                  </a:lnTo>
                  <a:lnTo>
                    <a:pt x="402" y="469"/>
                  </a:lnTo>
                  <a:lnTo>
                    <a:pt x="345" y="46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8245"/>
            <p:cNvSpPr>
              <a:spLocks noChangeAspect="1"/>
            </p:cNvSpPr>
            <p:nvPr/>
          </p:nvSpPr>
          <p:spPr bwMode="auto">
            <a:xfrm>
              <a:off x="2276" y="1676"/>
              <a:ext cx="217" cy="137"/>
            </a:xfrm>
            <a:custGeom>
              <a:avLst/>
              <a:gdLst>
                <a:gd name="T0" fmla="*/ 0 w 651"/>
                <a:gd name="T1" fmla="*/ 0 h 410"/>
                <a:gd name="T2" fmla="*/ 0 w 651"/>
                <a:gd name="T3" fmla="*/ 0 h 410"/>
                <a:gd name="T4" fmla="*/ 0 w 651"/>
                <a:gd name="T5" fmla="*/ 0 h 410"/>
                <a:gd name="T6" fmla="*/ 0 w 651"/>
                <a:gd name="T7" fmla="*/ 0 h 410"/>
                <a:gd name="T8" fmla="*/ 0 w 651"/>
                <a:gd name="T9" fmla="*/ 0 h 410"/>
                <a:gd name="T10" fmla="*/ 0 w 651"/>
                <a:gd name="T11" fmla="*/ 0 h 410"/>
                <a:gd name="T12" fmla="*/ 0 w 651"/>
                <a:gd name="T13" fmla="*/ 0 h 410"/>
                <a:gd name="T14" fmla="*/ 0 w 651"/>
                <a:gd name="T15" fmla="*/ 0 h 410"/>
                <a:gd name="T16" fmla="*/ 0 w 651"/>
                <a:gd name="T17" fmla="*/ 0 h 410"/>
                <a:gd name="T18" fmla="*/ 0 w 651"/>
                <a:gd name="T19" fmla="*/ 0 h 410"/>
                <a:gd name="T20" fmla="*/ 0 w 651"/>
                <a:gd name="T21" fmla="*/ 0 h 410"/>
                <a:gd name="T22" fmla="*/ 0 w 651"/>
                <a:gd name="T23" fmla="*/ 0 h 410"/>
                <a:gd name="T24" fmla="*/ 0 w 651"/>
                <a:gd name="T25" fmla="*/ 0 h 410"/>
                <a:gd name="T26" fmla="*/ 0 w 651"/>
                <a:gd name="T27" fmla="*/ 0 h 410"/>
                <a:gd name="T28" fmla="*/ 0 w 651"/>
                <a:gd name="T29" fmla="*/ 0 h 410"/>
                <a:gd name="T30" fmla="*/ 0 w 651"/>
                <a:gd name="T31" fmla="*/ 0 h 410"/>
                <a:gd name="T32" fmla="*/ 0 w 651"/>
                <a:gd name="T33" fmla="*/ 0 h 410"/>
                <a:gd name="T34" fmla="*/ 0 w 651"/>
                <a:gd name="T35" fmla="*/ 0 h 410"/>
                <a:gd name="T36" fmla="*/ 0 w 651"/>
                <a:gd name="T37" fmla="*/ 0 h 410"/>
                <a:gd name="T38" fmla="*/ 0 w 651"/>
                <a:gd name="T39" fmla="*/ 0 h 410"/>
                <a:gd name="T40" fmla="*/ 0 w 651"/>
                <a:gd name="T41" fmla="*/ 0 h 410"/>
                <a:gd name="T42" fmla="*/ 0 w 651"/>
                <a:gd name="T43" fmla="*/ 0 h 410"/>
                <a:gd name="T44" fmla="*/ 0 w 651"/>
                <a:gd name="T45" fmla="*/ 0 h 410"/>
                <a:gd name="T46" fmla="*/ 0 w 651"/>
                <a:gd name="T47" fmla="*/ 0 h 410"/>
                <a:gd name="T48" fmla="*/ 0 w 651"/>
                <a:gd name="T49" fmla="*/ 0 h 410"/>
                <a:gd name="T50" fmla="*/ 0 w 651"/>
                <a:gd name="T51" fmla="*/ 0 h 410"/>
                <a:gd name="T52" fmla="*/ 0 w 651"/>
                <a:gd name="T53" fmla="*/ 0 h 410"/>
                <a:gd name="T54" fmla="*/ 0 w 651"/>
                <a:gd name="T55" fmla="*/ 0 h 410"/>
                <a:gd name="T56" fmla="*/ 0 w 651"/>
                <a:gd name="T57" fmla="*/ 0 h 410"/>
                <a:gd name="T58" fmla="*/ 0 w 651"/>
                <a:gd name="T59" fmla="*/ 0 h 410"/>
                <a:gd name="T60" fmla="*/ 0 w 651"/>
                <a:gd name="T61" fmla="*/ 0 h 410"/>
                <a:gd name="T62" fmla="*/ 0 w 651"/>
                <a:gd name="T63" fmla="*/ 0 h 410"/>
                <a:gd name="T64" fmla="*/ 0 w 651"/>
                <a:gd name="T65" fmla="*/ 0 h 4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1"/>
                <a:gd name="T100" fmla="*/ 0 h 410"/>
                <a:gd name="T101" fmla="*/ 651 w 651"/>
                <a:gd name="T102" fmla="*/ 410 h 4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1" h="410">
                  <a:moveTo>
                    <a:pt x="377" y="177"/>
                  </a:moveTo>
                  <a:lnTo>
                    <a:pt x="416" y="231"/>
                  </a:lnTo>
                  <a:lnTo>
                    <a:pt x="483" y="290"/>
                  </a:lnTo>
                  <a:lnTo>
                    <a:pt x="566" y="296"/>
                  </a:lnTo>
                  <a:lnTo>
                    <a:pt x="642" y="339"/>
                  </a:lnTo>
                  <a:lnTo>
                    <a:pt x="651" y="363"/>
                  </a:lnTo>
                  <a:lnTo>
                    <a:pt x="624" y="369"/>
                  </a:lnTo>
                  <a:lnTo>
                    <a:pt x="551" y="353"/>
                  </a:lnTo>
                  <a:lnTo>
                    <a:pt x="528" y="348"/>
                  </a:lnTo>
                  <a:lnTo>
                    <a:pt x="512" y="362"/>
                  </a:lnTo>
                  <a:lnTo>
                    <a:pt x="467" y="410"/>
                  </a:lnTo>
                  <a:lnTo>
                    <a:pt x="404" y="407"/>
                  </a:lnTo>
                  <a:lnTo>
                    <a:pt x="329" y="327"/>
                  </a:lnTo>
                  <a:lnTo>
                    <a:pt x="267" y="299"/>
                  </a:lnTo>
                  <a:lnTo>
                    <a:pt x="263" y="194"/>
                  </a:lnTo>
                  <a:lnTo>
                    <a:pt x="186" y="153"/>
                  </a:lnTo>
                  <a:lnTo>
                    <a:pt x="143" y="173"/>
                  </a:lnTo>
                  <a:lnTo>
                    <a:pt x="129" y="212"/>
                  </a:lnTo>
                  <a:lnTo>
                    <a:pt x="113" y="234"/>
                  </a:lnTo>
                  <a:lnTo>
                    <a:pt x="86" y="236"/>
                  </a:lnTo>
                  <a:lnTo>
                    <a:pt x="21" y="192"/>
                  </a:lnTo>
                  <a:lnTo>
                    <a:pt x="0" y="156"/>
                  </a:lnTo>
                  <a:lnTo>
                    <a:pt x="0" y="117"/>
                  </a:lnTo>
                  <a:lnTo>
                    <a:pt x="51" y="30"/>
                  </a:lnTo>
                  <a:lnTo>
                    <a:pt x="77" y="0"/>
                  </a:lnTo>
                  <a:lnTo>
                    <a:pt x="95" y="2"/>
                  </a:lnTo>
                  <a:lnTo>
                    <a:pt x="125" y="54"/>
                  </a:lnTo>
                  <a:lnTo>
                    <a:pt x="153" y="80"/>
                  </a:lnTo>
                  <a:lnTo>
                    <a:pt x="246" y="102"/>
                  </a:lnTo>
                  <a:lnTo>
                    <a:pt x="278" y="89"/>
                  </a:lnTo>
                  <a:lnTo>
                    <a:pt x="330" y="92"/>
                  </a:lnTo>
                  <a:lnTo>
                    <a:pt x="369" y="126"/>
                  </a:lnTo>
                  <a:lnTo>
                    <a:pt x="377" y="17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8246"/>
            <p:cNvSpPr>
              <a:spLocks noChangeAspect="1"/>
            </p:cNvSpPr>
            <p:nvPr/>
          </p:nvSpPr>
          <p:spPr bwMode="auto">
            <a:xfrm>
              <a:off x="4926" y="2487"/>
              <a:ext cx="147" cy="138"/>
            </a:xfrm>
            <a:custGeom>
              <a:avLst/>
              <a:gdLst>
                <a:gd name="T0" fmla="*/ 0 w 441"/>
                <a:gd name="T1" fmla="*/ 0 h 414"/>
                <a:gd name="T2" fmla="*/ 0 w 441"/>
                <a:gd name="T3" fmla="*/ 0 h 414"/>
                <a:gd name="T4" fmla="*/ 0 w 441"/>
                <a:gd name="T5" fmla="*/ 0 h 414"/>
                <a:gd name="T6" fmla="*/ 0 w 441"/>
                <a:gd name="T7" fmla="*/ 0 h 414"/>
                <a:gd name="T8" fmla="*/ 0 w 441"/>
                <a:gd name="T9" fmla="*/ 0 h 414"/>
                <a:gd name="T10" fmla="*/ 0 w 441"/>
                <a:gd name="T11" fmla="*/ 0 h 414"/>
                <a:gd name="T12" fmla="*/ 0 w 441"/>
                <a:gd name="T13" fmla="*/ 0 h 414"/>
                <a:gd name="T14" fmla="*/ 0 w 441"/>
                <a:gd name="T15" fmla="*/ 0 h 414"/>
                <a:gd name="T16" fmla="*/ 0 w 441"/>
                <a:gd name="T17" fmla="*/ 0 h 414"/>
                <a:gd name="T18" fmla="*/ 0 w 441"/>
                <a:gd name="T19" fmla="*/ 0 h 414"/>
                <a:gd name="T20" fmla="*/ 0 w 441"/>
                <a:gd name="T21" fmla="*/ 0 h 414"/>
                <a:gd name="T22" fmla="*/ 0 w 441"/>
                <a:gd name="T23" fmla="*/ 0 h 414"/>
                <a:gd name="T24" fmla="*/ 0 w 441"/>
                <a:gd name="T25" fmla="*/ 0 h 414"/>
                <a:gd name="T26" fmla="*/ 0 w 441"/>
                <a:gd name="T27" fmla="*/ 0 h 414"/>
                <a:gd name="T28" fmla="*/ 0 w 441"/>
                <a:gd name="T29" fmla="*/ 0 h 414"/>
                <a:gd name="T30" fmla="*/ 0 w 441"/>
                <a:gd name="T31" fmla="*/ 0 h 414"/>
                <a:gd name="T32" fmla="*/ 0 w 441"/>
                <a:gd name="T33" fmla="*/ 0 h 414"/>
                <a:gd name="T34" fmla="*/ 0 w 441"/>
                <a:gd name="T35" fmla="*/ 0 h 414"/>
                <a:gd name="T36" fmla="*/ 0 w 441"/>
                <a:gd name="T37" fmla="*/ 0 h 414"/>
                <a:gd name="T38" fmla="*/ 0 w 441"/>
                <a:gd name="T39" fmla="*/ 0 h 414"/>
                <a:gd name="T40" fmla="*/ 0 w 441"/>
                <a:gd name="T41" fmla="*/ 0 h 414"/>
                <a:gd name="T42" fmla="*/ 0 w 441"/>
                <a:gd name="T43" fmla="*/ 0 h 414"/>
                <a:gd name="T44" fmla="*/ 0 w 441"/>
                <a:gd name="T45" fmla="*/ 0 h 414"/>
                <a:gd name="T46" fmla="*/ 0 w 441"/>
                <a:gd name="T47" fmla="*/ 0 h 414"/>
                <a:gd name="T48" fmla="*/ 0 w 441"/>
                <a:gd name="T49" fmla="*/ 0 h 4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1"/>
                <a:gd name="T76" fmla="*/ 0 h 414"/>
                <a:gd name="T77" fmla="*/ 441 w 441"/>
                <a:gd name="T78" fmla="*/ 414 h 4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1" h="414">
                  <a:moveTo>
                    <a:pt x="34" y="123"/>
                  </a:moveTo>
                  <a:lnTo>
                    <a:pt x="21" y="58"/>
                  </a:lnTo>
                  <a:lnTo>
                    <a:pt x="54" y="7"/>
                  </a:lnTo>
                  <a:lnTo>
                    <a:pt x="115" y="0"/>
                  </a:lnTo>
                  <a:lnTo>
                    <a:pt x="151" y="22"/>
                  </a:lnTo>
                  <a:lnTo>
                    <a:pt x="192" y="37"/>
                  </a:lnTo>
                  <a:lnTo>
                    <a:pt x="189" y="84"/>
                  </a:lnTo>
                  <a:lnTo>
                    <a:pt x="171" y="127"/>
                  </a:lnTo>
                  <a:lnTo>
                    <a:pt x="172" y="157"/>
                  </a:lnTo>
                  <a:lnTo>
                    <a:pt x="309" y="211"/>
                  </a:lnTo>
                  <a:lnTo>
                    <a:pt x="432" y="241"/>
                  </a:lnTo>
                  <a:lnTo>
                    <a:pt x="441" y="279"/>
                  </a:lnTo>
                  <a:lnTo>
                    <a:pt x="379" y="295"/>
                  </a:lnTo>
                  <a:lnTo>
                    <a:pt x="324" y="283"/>
                  </a:lnTo>
                  <a:lnTo>
                    <a:pt x="205" y="246"/>
                  </a:lnTo>
                  <a:lnTo>
                    <a:pt x="190" y="282"/>
                  </a:lnTo>
                  <a:lnTo>
                    <a:pt x="271" y="325"/>
                  </a:lnTo>
                  <a:lnTo>
                    <a:pt x="292" y="360"/>
                  </a:lnTo>
                  <a:lnTo>
                    <a:pt x="285" y="414"/>
                  </a:lnTo>
                  <a:lnTo>
                    <a:pt x="172" y="381"/>
                  </a:lnTo>
                  <a:lnTo>
                    <a:pt x="88" y="295"/>
                  </a:lnTo>
                  <a:lnTo>
                    <a:pt x="24" y="234"/>
                  </a:lnTo>
                  <a:lnTo>
                    <a:pt x="4" y="195"/>
                  </a:lnTo>
                  <a:lnTo>
                    <a:pt x="0" y="148"/>
                  </a:lnTo>
                  <a:lnTo>
                    <a:pt x="34" y="12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8247"/>
            <p:cNvSpPr>
              <a:spLocks noChangeAspect="1"/>
            </p:cNvSpPr>
            <p:nvPr/>
          </p:nvSpPr>
          <p:spPr bwMode="auto">
            <a:xfrm>
              <a:off x="2469" y="2267"/>
              <a:ext cx="128" cy="112"/>
            </a:xfrm>
            <a:custGeom>
              <a:avLst/>
              <a:gdLst>
                <a:gd name="T0" fmla="*/ 0 w 383"/>
                <a:gd name="T1" fmla="*/ 0 h 336"/>
                <a:gd name="T2" fmla="*/ 0 w 383"/>
                <a:gd name="T3" fmla="*/ 0 h 336"/>
                <a:gd name="T4" fmla="*/ 0 w 383"/>
                <a:gd name="T5" fmla="*/ 0 h 336"/>
                <a:gd name="T6" fmla="*/ 0 w 383"/>
                <a:gd name="T7" fmla="*/ 0 h 336"/>
                <a:gd name="T8" fmla="*/ 0 w 383"/>
                <a:gd name="T9" fmla="*/ 0 h 336"/>
                <a:gd name="T10" fmla="*/ 0 w 383"/>
                <a:gd name="T11" fmla="*/ 0 h 336"/>
                <a:gd name="T12" fmla="*/ 0 w 383"/>
                <a:gd name="T13" fmla="*/ 0 h 336"/>
                <a:gd name="T14" fmla="*/ 0 w 383"/>
                <a:gd name="T15" fmla="*/ 0 h 336"/>
                <a:gd name="T16" fmla="*/ 0 w 383"/>
                <a:gd name="T17" fmla="*/ 0 h 336"/>
                <a:gd name="T18" fmla="*/ 0 w 383"/>
                <a:gd name="T19" fmla="*/ 0 h 336"/>
                <a:gd name="T20" fmla="*/ 0 w 383"/>
                <a:gd name="T21" fmla="*/ 0 h 336"/>
                <a:gd name="T22" fmla="*/ 0 w 383"/>
                <a:gd name="T23" fmla="*/ 0 h 336"/>
                <a:gd name="T24" fmla="*/ 0 w 383"/>
                <a:gd name="T25" fmla="*/ 0 h 336"/>
                <a:gd name="T26" fmla="*/ 0 w 383"/>
                <a:gd name="T27" fmla="*/ 0 h 336"/>
                <a:gd name="T28" fmla="*/ 0 w 383"/>
                <a:gd name="T29" fmla="*/ 0 h 336"/>
                <a:gd name="T30" fmla="*/ 0 w 383"/>
                <a:gd name="T31" fmla="*/ 0 h 336"/>
                <a:gd name="T32" fmla="*/ 0 w 383"/>
                <a:gd name="T33" fmla="*/ 0 h 336"/>
                <a:gd name="T34" fmla="*/ 0 w 383"/>
                <a:gd name="T35" fmla="*/ 0 h 336"/>
                <a:gd name="T36" fmla="*/ 0 w 383"/>
                <a:gd name="T37" fmla="*/ 0 h 336"/>
                <a:gd name="T38" fmla="*/ 0 w 383"/>
                <a:gd name="T39" fmla="*/ 0 h 336"/>
                <a:gd name="T40" fmla="*/ 0 w 383"/>
                <a:gd name="T41" fmla="*/ 0 h 336"/>
                <a:gd name="T42" fmla="*/ 0 w 383"/>
                <a:gd name="T43" fmla="*/ 0 h 3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3"/>
                <a:gd name="T67" fmla="*/ 0 h 336"/>
                <a:gd name="T68" fmla="*/ 383 w 383"/>
                <a:gd name="T69" fmla="*/ 336 h 3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3" h="336">
                  <a:moveTo>
                    <a:pt x="36" y="137"/>
                  </a:moveTo>
                  <a:lnTo>
                    <a:pt x="8" y="104"/>
                  </a:lnTo>
                  <a:lnTo>
                    <a:pt x="0" y="65"/>
                  </a:lnTo>
                  <a:lnTo>
                    <a:pt x="24" y="35"/>
                  </a:lnTo>
                  <a:lnTo>
                    <a:pt x="99" y="51"/>
                  </a:lnTo>
                  <a:lnTo>
                    <a:pt x="137" y="54"/>
                  </a:lnTo>
                  <a:lnTo>
                    <a:pt x="171" y="36"/>
                  </a:lnTo>
                  <a:lnTo>
                    <a:pt x="209" y="0"/>
                  </a:lnTo>
                  <a:lnTo>
                    <a:pt x="246" y="2"/>
                  </a:lnTo>
                  <a:lnTo>
                    <a:pt x="294" y="72"/>
                  </a:lnTo>
                  <a:lnTo>
                    <a:pt x="318" y="108"/>
                  </a:lnTo>
                  <a:lnTo>
                    <a:pt x="350" y="135"/>
                  </a:lnTo>
                  <a:lnTo>
                    <a:pt x="354" y="138"/>
                  </a:lnTo>
                  <a:lnTo>
                    <a:pt x="353" y="147"/>
                  </a:lnTo>
                  <a:lnTo>
                    <a:pt x="383" y="263"/>
                  </a:lnTo>
                  <a:lnTo>
                    <a:pt x="243" y="308"/>
                  </a:lnTo>
                  <a:lnTo>
                    <a:pt x="257" y="336"/>
                  </a:lnTo>
                  <a:lnTo>
                    <a:pt x="221" y="314"/>
                  </a:lnTo>
                  <a:lnTo>
                    <a:pt x="192" y="281"/>
                  </a:lnTo>
                  <a:lnTo>
                    <a:pt x="140" y="219"/>
                  </a:lnTo>
                  <a:lnTo>
                    <a:pt x="86" y="180"/>
                  </a:lnTo>
                  <a:lnTo>
                    <a:pt x="36" y="13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8248"/>
            <p:cNvSpPr>
              <a:spLocks noChangeAspect="1"/>
            </p:cNvSpPr>
            <p:nvPr/>
          </p:nvSpPr>
          <p:spPr bwMode="auto">
            <a:xfrm>
              <a:off x="5043" y="2468"/>
              <a:ext cx="113" cy="170"/>
            </a:xfrm>
            <a:custGeom>
              <a:avLst/>
              <a:gdLst>
                <a:gd name="T0" fmla="*/ 0 w 339"/>
                <a:gd name="T1" fmla="*/ 0 h 511"/>
                <a:gd name="T2" fmla="*/ 0 w 339"/>
                <a:gd name="T3" fmla="*/ 0 h 511"/>
                <a:gd name="T4" fmla="*/ 0 w 339"/>
                <a:gd name="T5" fmla="*/ 0 h 511"/>
                <a:gd name="T6" fmla="*/ 0 w 339"/>
                <a:gd name="T7" fmla="*/ 0 h 511"/>
                <a:gd name="T8" fmla="*/ 0 w 339"/>
                <a:gd name="T9" fmla="*/ 0 h 511"/>
                <a:gd name="T10" fmla="*/ 0 w 339"/>
                <a:gd name="T11" fmla="*/ 0 h 511"/>
                <a:gd name="T12" fmla="*/ 0 w 339"/>
                <a:gd name="T13" fmla="*/ 0 h 511"/>
                <a:gd name="T14" fmla="*/ 0 w 339"/>
                <a:gd name="T15" fmla="*/ 0 h 511"/>
                <a:gd name="T16" fmla="*/ 0 w 339"/>
                <a:gd name="T17" fmla="*/ 0 h 511"/>
                <a:gd name="T18" fmla="*/ 0 w 339"/>
                <a:gd name="T19" fmla="*/ 0 h 511"/>
                <a:gd name="T20" fmla="*/ 0 w 339"/>
                <a:gd name="T21" fmla="*/ 0 h 511"/>
                <a:gd name="T22" fmla="*/ 0 w 339"/>
                <a:gd name="T23" fmla="*/ 0 h 511"/>
                <a:gd name="T24" fmla="*/ 0 w 339"/>
                <a:gd name="T25" fmla="*/ 0 h 511"/>
                <a:gd name="T26" fmla="*/ 0 w 339"/>
                <a:gd name="T27" fmla="*/ 0 h 511"/>
                <a:gd name="T28" fmla="*/ 0 w 339"/>
                <a:gd name="T29" fmla="*/ 0 h 511"/>
                <a:gd name="T30" fmla="*/ 0 w 339"/>
                <a:gd name="T31" fmla="*/ 0 h 511"/>
                <a:gd name="T32" fmla="*/ 0 w 339"/>
                <a:gd name="T33" fmla="*/ 0 h 511"/>
                <a:gd name="T34" fmla="*/ 0 w 339"/>
                <a:gd name="T35" fmla="*/ 0 h 511"/>
                <a:gd name="T36" fmla="*/ 0 w 339"/>
                <a:gd name="T37" fmla="*/ 0 h 511"/>
                <a:gd name="T38" fmla="*/ 0 w 339"/>
                <a:gd name="T39" fmla="*/ 0 h 511"/>
                <a:gd name="T40" fmla="*/ 0 w 339"/>
                <a:gd name="T41" fmla="*/ 0 h 5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9"/>
                <a:gd name="T64" fmla="*/ 0 h 511"/>
                <a:gd name="T65" fmla="*/ 339 w 339"/>
                <a:gd name="T66" fmla="*/ 511 h 5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9" h="511">
                  <a:moveTo>
                    <a:pt x="12" y="7"/>
                  </a:moveTo>
                  <a:lnTo>
                    <a:pt x="84" y="0"/>
                  </a:lnTo>
                  <a:lnTo>
                    <a:pt x="146" y="42"/>
                  </a:lnTo>
                  <a:lnTo>
                    <a:pt x="155" y="88"/>
                  </a:lnTo>
                  <a:lnTo>
                    <a:pt x="188" y="130"/>
                  </a:lnTo>
                  <a:lnTo>
                    <a:pt x="299" y="228"/>
                  </a:lnTo>
                  <a:lnTo>
                    <a:pt x="339" y="313"/>
                  </a:lnTo>
                  <a:lnTo>
                    <a:pt x="278" y="345"/>
                  </a:lnTo>
                  <a:lnTo>
                    <a:pt x="303" y="379"/>
                  </a:lnTo>
                  <a:lnTo>
                    <a:pt x="291" y="421"/>
                  </a:lnTo>
                  <a:lnTo>
                    <a:pt x="269" y="448"/>
                  </a:lnTo>
                  <a:lnTo>
                    <a:pt x="249" y="492"/>
                  </a:lnTo>
                  <a:lnTo>
                    <a:pt x="225" y="511"/>
                  </a:lnTo>
                  <a:lnTo>
                    <a:pt x="195" y="447"/>
                  </a:lnTo>
                  <a:lnTo>
                    <a:pt x="188" y="385"/>
                  </a:lnTo>
                  <a:lnTo>
                    <a:pt x="168" y="333"/>
                  </a:lnTo>
                  <a:lnTo>
                    <a:pt x="119" y="276"/>
                  </a:lnTo>
                  <a:lnTo>
                    <a:pt x="81" y="216"/>
                  </a:lnTo>
                  <a:lnTo>
                    <a:pt x="39" y="112"/>
                  </a:lnTo>
                  <a:lnTo>
                    <a:pt x="0" y="19"/>
                  </a:lnTo>
                  <a:lnTo>
                    <a:pt x="12" y="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8249"/>
            <p:cNvSpPr>
              <a:spLocks noChangeAspect="1"/>
            </p:cNvSpPr>
            <p:nvPr/>
          </p:nvSpPr>
          <p:spPr bwMode="auto">
            <a:xfrm>
              <a:off x="5036" y="2601"/>
              <a:ext cx="119" cy="177"/>
            </a:xfrm>
            <a:custGeom>
              <a:avLst/>
              <a:gdLst>
                <a:gd name="T0" fmla="*/ 0 w 357"/>
                <a:gd name="T1" fmla="*/ 0 h 530"/>
                <a:gd name="T2" fmla="*/ 0 w 357"/>
                <a:gd name="T3" fmla="*/ 0 h 530"/>
                <a:gd name="T4" fmla="*/ 0 w 357"/>
                <a:gd name="T5" fmla="*/ 0 h 530"/>
                <a:gd name="T6" fmla="*/ 0 w 357"/>
                <a:gd name="T7" fmla="*/ 0 h 530"/>
                <a:gd name="T8" fmla="*/ 0 w 357"/>
                <a:gd name="T9" fmla="*/ 0 h 530"/>
                <a:gd name="T10" fmla="*/ 0 w 357"/>
                <a:gd name="T11" fmla="*/ 0 h 530"/>
                <a:gd name="T12" fmla="*/ 0 w 357"/>
                <a:gd name="T13" fmla="*/ 0 h 530"/>
                <a:gd name="T14" fmla="*/ 0 w 357"/>
                <a:gd name="T15" fmla="*/ 0 h 530"/>
                <a:gd name="T16" fmla="*/ 0 w 357"/>
                <a:gd name="T17" fmla="*/ 0 h 530"/>
                <a:gd name="T18" fmla="*/ 0 w 357"/>
                <a:gd name="T19" fmla="*/ 0 h 530"/>
                <a:gd name="T20" fmla="*/ 0 w 357"/>
                <a:gd name="T21" fmla="*/ 0 h 530"/>
                <a:gd name="T22" fmla="*/ 0 w 357"/>
                <a:gd name="T23" fmla="*/ 0 h 530"/>
                <a:gd name="T24" fmla="*/ 0 w 357"/>
                <a:gd name="T25" fmla="*/ 0 h 530"/>
                <a:gd name="T26" fmla="*/ 0 w 357"/>
                <a:gd name="T27" fmla="*/ 0 h 530"/>
                <a:gd name="T28" fmla="*/ 0 w 357"/>
                <a:gd name="T29" fmla="*/ 0 h 530"/>
                <a:gd name="T30" fmla="*/ 0 w 357"/>
                <a:gd name="T31" fmla="*/ 0 h 530"/>
                <a:gd name="T32" fmla="*/ 0 w 357"/>
                <a:gd name="T33" fmla="*/ 0 h 530"/>
                <a:gd name="T34" fmla="*/ 0 w 357"/>
                <a:gd name="T35" fmla="*/ 0 h 530"/>
                <a:gd name="T36" fmla="*/ 0 w 357"/>
                <a:gd name="T37" fmla="*/ 0 h 530"/>
                <a:gd name="T38" fmla="*/ 0 w 357"/>
                <a:gd name="T39" fmla="*/ 0 h 530"/>
                <a:gd name="T40" fmla="*/ 0 w 357"/>
                <a:gd name="T41" fmla="*/ 0 h 5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7"/>
                <a:gd name="T64" fmla="*/ 0 h 530"/>
                <a:gd name="T65" fmla="*/ 357 w 357"/>
                <a:gd name="T66" fmla="*/ 530 h 5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7" h="530">
                  <a:moveTo>
                    <a:pt x="50" y="44"/>
                  </a:moveTo>
                  <a:lnTo>
                    <a:pt x="95" y="56"/>
                  </a:lnTo>
                  <a:lnTo>
                    <a:pt x="177" y="119"/>
                  </a:lnTo>
                  <a:lnTo>
                    <a:pt x="248" y="203"/>
                  </a:lnTo>
                  <a:lnTo>
                    <a:pt x="290" y="314"/>
                  </a:lnTo>
                  <a:lnTo>
                    <a:pt x="321" y="419"/>
                  </a:lnTo>
                  <a:lnTo>
                    <a:pt x="336" y="458"/>
                  </a:lnTo>
                  <a:lnTo>
                    <a:pt x="354" y="483"/>
                  </a:lnTo>
                  <a:lnTo>
                    <a:pt x="357" y="506"/>
                  </a:lnTo>
                  <a:lnTo>
                    <a:pt x="350" y="530"/>
                  </a:lnTo>
                  <a:lnTo>
                    <a:pt x="281" y="501"/>
                  </a:lnTo>
                  <a:lnTo>
                    <a:pt x="227" y="450"/>
                  </a:lnTo>
                  <a:lnTo>
                    <a:pt x="218" y="363"/>
                  </a:lnTo>
                  <a:lnTo>
                    <a:pt x="141" y="315"/>
                  </a:lnTo>
                  <a:lnTo>
                    <a:pt x="65" y="273"/>
                  </a:lnTo>
                  <a:lnTo>
                    <a:pt x="65" y="219"/>
                  </a:lnTo>
                  <a:lnTo>
                    <a:pt x="56" y="177"/>
                  </a:lnTo>
                  <a:lnTo>
                    <a:pt x="36" y="138"/>
                  </a:lnTo>
                  <a:lnTo>
                    <a:pt x="0" y="102"/>
                  </a:lnTo>
                  <a:lnTo>
                    <a:pt x="11" y="0"/>
                  </a:lnTo>
                  <a:lnTo>
                    <a:pt x="50" y="44"/>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8250"/>
            <p:cNvSpPr>
              <a:spLocks noChangeAspect="1"/>
            </p:cNvSpPr>
            <p:nvPr/>
          </p:nvSpPr>
          <p:spPr bwMode="auto">
            <a:xfrm>
              <a:off x="2213" y="3238"/>
              <a:ext cx="174" cy="103"/>
            </a:xfrm>
            <a:custGeom>
              <a:avLst/>
              <a:gdLst>
                <a:gd name="T0" fmla="*/ 0 w 521"/>
                <a:gd name="T1" fmla="*/ 0 h 310"/>
                <a:gd name="T2" fmla="*/ 0 w 521"/>
                <a:gd name="T3" fmla="*/ 0 h 310"/>
                <a:gd name="T4" fmla="*/ 0 w 521"/>
                <a:gd name="T5" fmla="*/ 0 h 310"/>
                <a:gd name="T6" fmla="*/ 0 w 521"/>
                <a:gd name="T7" fmla="*/ 0 h 310"/>
                <a:gd name="T8" fmla="*/ 0 w 521"/>
                <a:gd name="T9" fmla="*/ 0 h 310"/>
                <a:gd name="T10" fmla="*/ 0 w 521"/>
                <a:gd name="T11" fmla="*/ 0 h 310"/>
                <a:gd name="T12" fmla="*/ 0 w 521"/>
                <a:gd name="T13" fmla="*/ 0 h 310"/>
                <a:gd name="T14" fmla="*/ 0 w 521"/>
                <a:gd name="T15" fmla="*/ 0 h 310"/>
                <a:gd name="T16" fmla="*/ 0 w 521"/>
                <a:gd name="T17" fmla="*/ 0 h 310"/>
                <a:gd name="T18" fmla="*/ 0 w 521"/>
                <a:gd name="T19" fmla="*/ 0 h 310"/>
                <a:gd name="T20" fmla="*/ 0 w 521"/>
                <a:gd name="T21" fmla="*/ 0 h 310"/>
                <a:gd name="T22" fmla="*/ 0 w 521"/>
                <a:gd name="T23" fmla="*/ 0 h 310"/>
                <a:gd name="T24" fmla="*/ 0 w 521"/>
                <a:gd name="T25" fmla="*/ 0 h 310"/>
                <a:gd name="T26" fmla="*/ 0 w 521"/>
                <a:gd name="T27" fmla="*/ 0 h 310"/>
                <a:gd name="T28" fmla="*/ 0 w 521"/>
                <a:gd name="T29" fmla="*/ 0 h 310"/>
                <a:gd name="T30" fmla="*/ 0 w 521"/>
                <a:gd name="T31" fmla="*/ 0 h 310"/>
                <a:gd name="T32" fmla="*/ 0 w 521"/>
                <a:gd name="T33" fmla="*/ 0 h 310"/>
                <a:gd name="T34" fmla="*/ 0 w 521"/>
                <a:gd name="T35" fmla="*/ 0 h 310"/>
                <a:gd name="T36" fmla="*/ 0 w 521"/>
                <a:gd name="T37" fmla="*/ 0 h 310"/>
                <a:gd name="T38" fmla="*/ 0 w 521"/>
                <a:gd name="T39" fmla="*/ 0 h 310"/>
                <a:gd name="T40" fmla="*/ 0 w 521"/>
                <a:gd name="T41" fmla="*/ 0 h 310"/>
                <a:gd name="T42" fmla="*/ 0 w 521"/>
                <a:gd name="T43" fmla="*/ 0 h 310"/>
                <a:gd name="T44" fmla="*/ 0 w 521"/>
                <a:gd name="T45" fmla="*/ 0 h 310"/>
                <a:gd name="T46" fmla="*/ 0 w 521"/>
                <a:gd name="T47" fmla="*/ 0 h 310"/>
                <a:gd name="T48" fmla="*/ 0 w 521"/>
                <a:gd name="T49" fmla="*/ 0 h 310"/>
                <a:gd name="T50" fmla="*/ 0 w 521"/>
                <a:gd name="T51" fmla="*/ 0 h 310"/>
                <a:gd name="T52" fmla="*/ 0 w 521"/>
                <a:gd name="T53" fmla="*/ 0 h 310"/>
                <a:gd name="T54" fmla="*/ 0 w 521"/>
                <a:gd name="T55" fmla="*/ 0 h 310"/>
                <a:gd name="T56" fmla="*/ 0 w 521"/>
                <a:gd name="T57" fmla="*/ 0 h 310"/>
                <a:gd name="T58" fmla="*/ 0 w 521"/>
                <a:gd name="T59" fmla="*/ 0 h 310"/>
                <a:gd name="T60" fmla="*/ 0 w 521"/>
                <a:gd name="T61" fmla="*/ 0 h 310"/>
                <a:gd name="T62" fmla="*/ 0 w 521"/>
                <a:gd name="T63" fmla="*/ 0 h 3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1"/>
                <a:gd name="T97" fmla="*/ 0 h 310"/>
                <a:gd name="T98" fmla="*/ 521 w 521"/>
                <a:gd name="T99" fmla="*/ 310 h 3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1" h="310">
                  <a:moveTo>
                    <a:pt x="167" y="270"/>
                  </a:moveTo>
                  <a:lnTo>
                    <a:pt x="149" y="280"/>
                  </a:lnTo>
                  <a:lnTo>
                    <a:pt x="120" y="283"/>
                  </a:lnTo>
                  <a:lnTo>
                    <a:pt x="107" y="297"/>
                  </a:lnTo>
                  <a:lnTo>
                    <a:pt x="77" y="297"/>
                  </a:lnTo>
                  <a:lnTo>
                    <a:pt x="36" y="310"/>
                  </a:lnTo>
                  <a:lnTo>
                    <a:pt x="0" y="268"/>
                  </a:lnTo>
                  <a:lnTo>
                    <a:pt x="38" y="235"/>
                  </a:lnTo>
                  <a:lnTo>
                    <a:pt x="87" y="238"/>
                  </a:lnTo>
                  <a:lnTo>
                    <a:pt x="116" y="223"/>
                  </a:lnTo>
                  <a:lnTo>
                    <a:pt x="146" y="240"/>
                  </a:lnTo>
                  <a:lnTo>
                    <a:pt x="162" y="216"/>
                  </a:lnTo>
                  <a:lnTo>
                    <a:pt x="189" y="211"/>
                  </a:lnTo>
                  <a:lnTo>
                    <a:pt x="224" y="208"/>
                  </a:lnTo>
                  <a:lnTo>
                    <a:pt x="216" y="192"/>
                  </a:lnTo>
                  <a:lnTo>
                    <a:pt x="212" y="178"/>
                  </a:lnTo>
                  <a:lnTo>
                    <a:pt x="216" y="162"/>
                  </a:lnTo>
                  <a:lnTo>
                    <a:pt x="251" y="160"/>
                  </a:lnTo>
                  <a:lnTo>
                    <a:pt x="257" y="129"/>
                  </a:lnTo>
                  <a:lnTo>
                    <a:pt x="288" y="130"/>
                  </a:lnTo>
                  <a:lnTo>
                    <a:pt x="311" y="156"/>
                  </a:lnTo>
                  <a:lnTo>
                    <a:pt x="329" y="133"/>
                  </a:lnTo>
                  <a:lnTo>
                    <a:pt x="294" y="111"/>
                  </a:lnTo>
                  <a:lnTo>
                    <a:pt x="261" y="82"/>
                  </a:lnTo>
                  <a:lnTo>
                    <a:pt x="237" y="72"/>
                  </a:lnTo>
                  <a:lnTo>
                    <a:pt x="240" y="49"/>
                  </a:lnTo>
                  <a:lnTo>
                    <a:pt x="258" y="37"/>
                  </a:lnTo>
                  <a:lnTo>
                    <a:pt x="285" y="25"/>
                  </a:lnTo>
                  <a:lnTo>
                    <a:pt x="317" y="4"/>
                  </a:lnTo>
                  <a:lnTo>
                    <a:pt x="350" y="0"/>
                  </a:lnTo>
                  <a:lnTo>
                    <a:pt x="390" y="10"/>
                  </a:lnTo>
                  <a:lnTo>
                    <a:pt x="402" y="37"/>
                  </a:lnTo>
                  <a:lnTo>
                    <a:pt x="381" y="55"/>
                  </a:lnTo>
                  <a:lnTo>
                    <a:pt x="381" y="78"/>
                  </a:lnTo>
                  <a:lnTo>
                    <a:pt x="386" y="99"/>
                  </a:lnTo>
                  <a:lnTo>
                    <a:pt x="401" y="82"/>
                  </a:lnTo>
                  <a:lnTo>
                    <a:pt x="411" y="57"/>
                  </a:lnTo>
                  <a:lnTo>
                    <a:pt x="423" y="60"/>
                  </a:lnTo>
                  <a:lnTo>
                    <a:pt x="413" y="78"/>
                  </a:lnTo>
                  <a:lnTo>
                    <a:pt x="431" y="75"/>
                  </a:lnTo>
                  <a:lnTo>
                    <a:pt x="437" y="55"/>
                  </a:lnTo>
                  <a:lnTo>
                    <a:pt x="465" y="27"/>
                  </a:lnTo>
                  <a:lnTo>
                    <a:pt x="465" y="48"/>
                  </a:lnTo>
                  <a:lnTo>
                    <a:pt x="479" y="45"/>
                  </a:lnTo>
                  <a:lnTo>
                    <a:pt x="489" y="60"/>
                  </a:lnTo>
                  <a:lnTo>
                    <a:pt x="489" y="87"/>
                  </a:lnTo>
                  <a:lnTo>
                    <a:pt x="459" y="84"/>
                  </a:lnTo>
                  <a:lnTo>
                    <a:pt x="414" y="121"/>
                  </a:lnTo>
                  <a:lnTo>
                    <a:pt x="395" y="151"/>
                  </a:lnTo>
                  <a:lnTo>
                    <a:pt x="437" y="138"/>
                  </a:lnTo>
                  <a:lnTo>
                    <a:pt x="453" y="124"/>
                  </a:lnTo>
                  <a:lnTo>
                    <a:pt x="521" y="114"/>
                  </a:lnTo>
                  <a:lnTo>
                    <a:pt x="506" y="138"/>
                  </a:lnTo>
                  <a:lnTo>
                    <a:pt x="489" y="159"/>
                  </a:lnTo>
                  <a:lnTo>
                    <a:pt x="441" y="178"/>
                  </a:lnTo>
                  <a:lnTo>
                    <a:pt x="389" y="198"/>
                  </a:lnTo>
                  <a:lnTo>
                    <a:pt x="363" y="220"/>
                  </a:lnTo>
                  <a:lnTo>
                    <a:pt x="350" y="195"/>
                  </a:lnTo>
                  <a:lnTo>
                    <a:pt x="347" y="228"/>
                  </a:lnTo>
                  <a:lnTo>
                    <a:pt x="312" y="214"/>
                  </a:lnTo>
                  <a:lnTo>
                    <a:pt x="312" y="258"/>
                  </a:lnTo>
                  <a:lnTo>
                    <a:pt x="248" y="262"/>
                  </a:lnTo>
                  <a:lnTo>
                    <a:pt x="198" y="258"/>
                  </a:lnTo>
                  <a:lnTo>
                    <a:pt x="167" y="27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8251"/>
            <p:cNvSpPr>
              <a:spLocks noChangeAspect="1"/>
            </p:cNvSpPr>
            <p:nvPr/>
          </p:nvSpPr>
          <p:spPr bwMode="auto">
            <a:xfrm>
              <a:off x="5426" y="2733"/>
              <a:ext cx="74" cy="128"/>
            </a:xfrm>
            <a:custGeom>
              <a:avLst/>
              <a:gdLst>
                <a:gd name="T0" fmla="*/ 0 w 221"/>
                <a:gd name="T1" fmla="*/ 0 h 384"/>
                <a:gd name="T2" fmla="*/ 0 w 221"/>
                <a:gd name="T3" fmla="*/ 0 h 384"/>
                <a:gd name="T4" fmla="*/ 0 w 221"/>
                <a:gd name="T5" fmla="*/ 0 h 384"/>
                <a:gd name="T6" fmla="*/ 0 w 221"/>
                <a:gd name="T7" fmla="*/ 0 h 384"/>
                <a:gd name="T8" fmla="*/ 0 w 221"/>
                <a:gd name="T9" fmla="*/ 0 h 384"/>
                <a:gd name="T10" fmla="*/ 0 w 221"/>
                <a:gd name="T11" fmla="*/ 0 h 384"/>
                <a:gd name="T12" fmla="*/ 0 w 221"/>
                <a:gd name="T13" fmla="*/ 0 h 384"/>
                <a:gd name="T14" fmla="*/ 0 w 221"/>
                <a:gd name="T15" fmla="*/ 0 h 384"/>
                <a:gd name="T16" fmla="*/ 0 w 221"/>
                <a:gd name="T17" fmla="*/ 0 h 384"/>
                <a:gd name="T18" fmla="*/ 0 w 221"/>
                <a:gd name="T19" fmla="*/ 0 h 384"/>
                <a:gd name="T20" fmla="*/ 0 w 221"/>
                <a:gd name="T21" fmla="*/ 0 h 384"/>
                <a:gd name="T22" fmla="*/ 0 w 221"/>
                <a:gd name="T23" fmla="*/ 0 h 384"/>
                <a:gd name="T24" fmla="*/ 0 w 221"/>
                <a:gd name="T25" fmla="*/ 0 h 384"/>
                <a:gd name="T26" fmla="*/ 0 w 221"/>
                <a:gd name="T27" fmla="*/ 0 h 384"/>
                <a:gd name="T28" fmla="*/ 0 w 221"/>
                <a:gd name="T29" fmla="*/ 0 h 384"/>
                <a:gd name="T30" fmla="*/ 0 w 221"/>
                <a:gd name="T31" fmla="*/ 0 h 384"/>
                <a:gd name="T32" fmla="*/ 0 w 221"/>
                <a:gd name="T33" fmla="*/ 0 h 384"/>
                <a:gd name="T34" fmla="*/ 0 w 221"/>
                <a:gd name="T35" fmla="*/ 0 h 384"/>
                <a:gd name="T36" fmla="*/ 0 w 221"/>
                <a:gd name="T37" fmla="*/ 0 h 384"/>
                <a:gd name="T38" fmla="*/ 0 w 221"/>
                <a:gd name="T39" fmla="*/ 0 h 384"/>
                <a:gd name="T40" fmla="*/ 0 w 221"/>
                <a:gd name="T41" fmla="*/ 0 h 384"/>
                <a:gd name="T42" fmla="*/ 0 w 221"/>
                <a:gd name="T43" fmla="*/ 0 h 3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1"/>
                <a:gd name="T67" fmla="*/ 0 h 384"/>
                <a:gd name="T68" fmla="*/ 221 w 221"/>
                <a:gd name="T69" fmla="*/ 384 h 3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1" h="384">
                  <a:moveTo>
                    <a:pt x="89" y="249"/>
                  </a:moveTo>
                  <a:lnTo>
                    <a:pt x="66" y="252"/>
                  </a:lnTo>
                  <a:lnTo>
                    <a:pt x="54" y="317"/>
                  </a:lnTo>
                  <a:lnTo>
                    <a:pt x="54" y="384"/>
                  </a:lnTo>
                  <a:lnTo>
                    <a:pt x="24" y="381"/>
                  </a:lnTo>
                  <a:lnTo>
                    <a:pt x="6" y="351"/>
                  </a:lnTo>
                  <a:lnTo>
                    <a:pt x="0" y="222"/>
                  </a:lnTo>
                  <a:lnTo>
                    <a:pt x="20" y="92"/>
                  </a:lnTo>
                  <a:lnTo>
                    <a:pt x="59" y="77"/>
                  </a:lnTo>
                  <a:lnTo>
                    <a:pt x="36" y="35"/>
                  </a:lnTo>
                  <a:lnTo>
                    <a:pt x="29" y="12"/>
                  </a:lnTo>
                  <a:lnTo>
                    <a:pt x="50" y="2"/>
                  </a:lnTo>
                  <a:lnTo>
                    <a:pt x="87" y="0"/>
                  </a:lnTo>
                  <a:lnTo>
                    <a:pt x="123" y="27"/>
                  </a:lnTo>
                  <a:lnTo>
                    <a:pt x="179" y="98"/>
                  </a:lnTo>
                  <a:lnTo>
                    <a:pt x="221" y="218"/>
                  </a:lnTo>
                  <a:lnTo>
                    <a:pt x="197" y="236"/>
                  </a:lnTo>
                  <a:lnTo>
                    <a:pt x="195" y="261"/>
                  </a:lnTo>
                  <a:lnTo>
                    <a:pt x="206" y="329"/>
                  </a:lnTo>
                  <a:lnTo>
                    <a:pt x="179" y="311"/>
                  </a:lnTo>
                  <a:lnTo>
                    <a:pt x="150" y="261"/>
                  </a:lnTo>
                  <a:lnTo>
                    <a:pt x="89" y="249"/>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8252"/>
            <p:cNvSpPr>
              <a:spLocks noChangeAspect="1"/>
            </p:cNvSpPr>
            <p:nvPr/>
          </p:nvSpPr>
          <p:spPr bwMode="auto">
            <a:xfrm>
              <a:off x="3544" y="2630"/>
              <a:ext cx="118" cy="106"/>
            </a:xfrm>
            <a:custGeom>
              <a:avLst/>
              <a:gdLst>
                <a:gd name="T0" fmla="*/ 0 w 354"/>
                <a:gd name="T1" fmla="*/ 0 h 318"/>
                <a:gd name="T2" fmla="*/ 0 w 354"/>
                <a:gd name="T3" fmla="*/ 0 h 318"/>
                <a:gd name="T4" fmla="*/ 0 w 354"/>
                <a:gd name="T5" fmla="*/ 0 h 318"/>
                <a:gd name="T6" fmla="*/ 0 w 354"/>
                <a:gd name="T7" fmla="*/ 0 h 318"/>
                <a:gd name="T8" fmla="*/ 0 w 354"/>
                <a:gd name="T9" fmla="*/ 0 h 318"/>
                <a:gd name="T10" fmla="*/ 0 w 354"/>
                <a:gd name="T11" fmla="*/ 0 h 318"/>
                <a:gd name="T12" fmla="*/ 0 w 354"/>
                <a:gd name="T13" fmla="*/ 0 h 318"/>
                <a:gd name="T14" fmla="*/ 0 w 354"/>
                <a:gd name="T15" fmla="*/ 0 h 318"/>
                <a:gd name="T16" fmla="*/ 0 w 354"/>
                <a:gd name="T17" fmla="*/ 0 h 318"/>
                <a:gd name="T18" fmla="*/ 0 w 354"/>
                <a:gd name="T19" fmla="*/ 0 h 318"/>
                <a:gd name="T20" fmla="*/ 0 w 354"/>
                <a:gd name="T21" fmla="*/ 0 h 318"/>
                <a:gd name="T22" fmla="*/ 0 w 354"/>
                <a:gd name="T23" fmla="*/ 0 h 318"/>
                <a:gd name="T24" fmla="*/ 0 w 354"/>
                <a:gd name="T25" fmla="*/ 0 h 318"/>
                <a:gd name="T26" fmla="*/ 0 w 354"/>
                <a:gd name="T27" fmla="*/ 0 h 318"/>
                <a:gd name="T28" fmla="*/ 0 w 354"/>
                <a:gd name="T29" fmla="*/ 0 h 318"/>
                <a:gd name="T30" fmla="*/ 0 w 354"/>
                <a:gd name="T31" fmla="*/ 0 h 318"/>
                <a:gd name="T32" fmla="*/ 0 w 354"/>
                <a:gd name="T33" fmla="*/ 0 h 318"/>
                <a:gd name="T34" fmla="*/ 0 w 354"/>
                <a:gd name="T35" fmla="*/ 0 h 318"/>
                <a:gd name="T36" fmla="*/ 0 w 354"/>
                <a:gd name="T37" fmla="*/ 0 h 318"/>
                <a:gd name="T38" fmla="*/ 0 w 354"/>
                <a:gd name="T39" fmla="*/ 0 h 318"/>
                <a:gd name="T40" fmla="*/ 0 w 354"/>
                <a:gd name="T41" fmla="*/ 0 h 318"/>
                <a:gd name="T42" fmla="*/ 0 w 354"/>
                <a:gd name="T43" fmla="*/ 0 h 318"/>
                <a:gd name="T44" fmla="*/ 0 w 354"/>
                <a:gd name="T45" fmla="*/ 0 h 318"/>
                <a:gd name="T46" fmla="*/ 0 w 354"/>
                <a:gd name="T47" fmla="*/ 0 h 318"/>
                <a:gd name="T48" fmla="*/ 0 w 354"/>
                <a:gd name="T49" fmla="*/ 0 h 318"/>
                <a:gd name="T50" fmla="*/ 0 w 354"/>
                <a:gd name="T51" fmla="*/ 0 h 318"/>
                <a:gd name="T52" fmla="*/ 0 w 354"/>
                <a:gd name="T53" fmla="*/ 0 h 318"/>
                <a:gd name="T54" fmla="*/ 0 w 354"/>
                <a:gd name="T55" fmla="*/ 0 h 318"/>
                <a:gd name="T56" fmla="*/ 0 w 354"/>
                <a:gd name="T57" fmla="*/ 0 h 318"/>
                <a:gd name="T58" fmla="*/ 0 w 354"/>
                <a:gd name="T59" fmla="*/ 0 h 318"/>
                <a:gd name="T60" fmla="*/ 0 w 354"/>
                <a:gd name="T61" fmla="*/ 0 h 318"/>
                <a:gd name="T62" fmla="*/ 0 w 354"/>
                <a:gd name="T63" fmla="*/ 0 h 318"/>
                <a:gd name="T64" fmla="*/ 0 w 354"/>
                <a:gd name="T65" fmla="*/ 0 h 318"/>
                <a:gd name="T66" fmla="*/ 0 w 354"/>
                <a:gd name="T67" fmla="*/ 0 h 318"/>
                <a:gd name="T68" fmla="*/ 0 w 354"/>
                <a:gd name="T69" fmla="*/ 0 h 318"/>
                <a:gd name="T70" fmla="*/ 0 w 354"/>
                <a:gd name="T71" fmla="*/ 0 h 318"/>
                <a:gd name="T72" fmla="*/ 0 w 354"/>
                <a:gd name="T73" fmla="*/ 0 h 318"/>
                <a:gd name="T74" fmla="*/ 0 w 354"/>
                <a:gd name="T75" fmla="*/ 0 h 318"/>
                <a:gd name="T76" fmla="*/ 0 w 354"/>
                <a:gd name="T77" fmla="*/ 0 h 318"/>
                <a:gd name="T78" fmla="*/ 0 w 354"/>
                <a:gd name="T79" fmla="*/ 0 h 318"/>
                <a:gd name="T80" fmla="*/ 0 w 354"/>
                <a:gd name="T81" fmla="*/ 0 h 318"/>
                <a:gd name="T82" fmla="*/ 0 w 354"/>
                <a:gd name="T83" fmla="*/ 0 h 318"/>
                <a:gd name="T84" fmla="*/ 0 w 354"/>
                <a:gd name="T85" fmla="*/ 0 h 318"/>
                <a:gd name="T86" fmla="*/ 0 w 354"/>
                <a:gd name="T87" fmla="*/ 0 h 318"/>
                <a:gd name="T88" fmla="*/ 0 w 354"/>
                <a:gd name="T89" fmla="*/ 0 h 318"/>
                <a:gd name="T90" fmla="*/ 0 w 354"/>
                <a:gd name="T91" fmla="*/ 0 h 318"/>
                <a:gd name="T92" fmla="*/ 0 w 354"/>
                <a:gd name="T93" fmla="*/ 0 h 318"/>
                <a:gd name="T94" fmla="*/ 0 w 354"/>
                <a:gd name="T95" fmla="*/ 0 h 318"/>
                <a:gd name="T96" fmla="*/ 0 w 354"/>
                <a:gd name="T97" fmla="*/ 0 h 3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318"/>
                <a:gd name="T149" fmla="*/ 354 w 354"/>
                <a:gd name="T150" fmla="*/ 318 h 3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318">
                  <a:moveTo>
                    <a:pt x="0" y="232"/>
                  </a:moveTo>
                  <a:lnTo>
                    <a:pt x="30" y="235"/>
                  </a:lnTo>
                  <a:lnTo>
                    <a:pt x="50" y="232"/>
                  </a:lnTo>
                  <a:lnTo>
                    <a:pt x="48" y="204"/>
                  </a:lnTo>
                  <a:lnTo>
                    <a:pt x="57" y="196"/>
                  </a:lnTo>
                  <a:lnTo>
                    <a:pt x="89" y="202"/>
                  </a:lnTo>
                  <a:lnTo>
                    <a:pt x="77" y="168"/>
                  </a:lnTo>
                  <a:lnTo>
                    <a:pt x="83" y="156"/>
                  </a:lnTo>
                  <a:lnTo>
                    <a:pt x="114" y="156"/>
                  </a:lnTo>
                  <a:lnTo>
                    <a:pt x="111" y="133"/>
                  </a:lnTo>
                  <a:lnTo>
                    <a:pt x="141" y="132"/>
                  </a:lnTo>
                  <a:lnTo>
                    <a:pt x="138" y="112"/>
                  </a:lnTo>
                  <a:lnTo>
                    <a:pt x="191" y="64"/>
                  </a:lnTo>
                  <a:lnTo>
                    <a:pt x="182" y="30"/>
                  </a:lnTo>
                  <a:lnTo>
                    <a:pt x="197" y="12"/>
                  </a:lnTo>
                  <a:lnTo>
                    <a:pt x="228" y="0"/>
                  </a:lnTo>
                  <a:lnTo>
                    <a:pt x="275" y="0"/>
                  </a:lnTo>
                  <a:lnTo>
                    <a:pt x="255" y="46"/>
                  </a:lnTo>
                  <a:lnTo>
                    <a:pt x="225" y="103"/>
                  </a:lnTo>
                  <a:lnTo>
                    <a:pt x="236" y="132"/>
                  </a:lnTo>
                  <a:lnTo>
                    <a:pt x="251" y="144"/>
                  </a:lnTo>
                  <a:lnTo>
                    <a:pt x="267" y="94"/>
                  </a:lnTo>
                  <a:lnTo>
                    <a:pt x="281" y="103"/>
                  </a:lnTo>
                  <a:lnTo>
                    <a:pt x="291" y="132"/>
                  </a:lnTo>
                  <a:lnTo>
                    <a:pt x="317" y="111"/>
                  </a:lnTo>
                  <a:lnTo>
                    <a:pt x="323" y="132"/>
                  </a:lnTo>
                  <a:lnTo>
                    <a:pt x="315" y="192"/>
                  </a:lnTo>
                  <a:lnTo>
                    <a:pt x="330" y="145"/>
                  </a:lnTo>
                  <a:lnTo>
                    <a:pt x="335" y="168"/>
                  </a:lnTo>
                  <a:lnTo>
                    <a:pt x="345" y="145"/>
                  </a:lnTo>
                  <a:lnTo>
                    <a:pt x="354" y="132"/>
                  </a:lnTo>
                  <a:lnTo>
                    <a:pt x="354" y="193"/>
                  </a:lnTo>
                  <a:lnTo>
                    <a:pt x="321" y="228"/>
                  </a:lnTo>
                  <a:lnTo>
                    <a:pt x="293" y="174"/>
                  </a:lnTo>
                  <a:lnTo>
                    <a:pt x="276" y="175"/>
                  </a:lnTo>
                  <a:lnTo>
                    <a:pt x="264" y="180"/>
                  </a:lnTo>
                  <a:lnTo>
                    <a:pt x="258" y="238"/>
                  </a:lnTo>
                  <a:lnTo>
                    <a:pt x="219" y="247"/>
                  </a:lnTo>
                  <a:lnTo>
                    <a:pt x="218" y="214"/>
                  </a:lnTo>
                  <a:lnTo>
                    <a:pt x="215" y="192"/>
                  </a:lnTo>
                  <a:lnTo>
                    <a:pt x="203" y="211"/>
                  </a:lnTo>
                  <a:lnTo>
                    <a:pt x="198" y="258"/>
                  </a:lnTo>
                  <a:lnTo>
                    <a:pt x="173" y="274"/>
                  </a:lnTo>
                  <a:lnTo>
                    <a:pt x="161" y="318"/>
                  </a:lnTo>
                  <a:lnTo>
                    <a:pt x="126" y="316"/>
                  </a:lnTo>
                  <a:lnTo>
                    <a:pt x="84" y="300"/>
                  </a:lnTo>
                  <a:lnTo>
                    <a:pt x="26" y="253"/>
                  </a:lnTo>
                  <a:lnTo>
                    <a:pt x="11" y="253"/>
                  </a:lnTo>
                  <a:lnTo>
                    <a:pt x="0" y="23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8253"/>
            <p:cNvSpPr>
              <a:spLocks noChangeAspect="1"/>
            </p:cNvSpPr>
            <p:nvPr/>
          </p:nvSpPr>
          <p:spPr bwMode="auto">
            <a:xfrm>
              <a:off x="5162" y="2614"/>
              <a:ext cx="104" cy="86"/>
            </a:xfrm>
            <a:custGeom>
              <a:avLst/>
              <a:gdLst>
                <a:gd name="T0" fmla="*/ 0 w 311"/>
                <a:gd name="T1" fmla="*/ 0 h 258"/>
                <a:gd name="T2" fmla="*/ 0 w 311"/>
                <a:gd name="T3" fmla="*/ 0 h 258"/>
                <a:gd name="T4" fmla="*/ 0 w 311"/>
                <a:gd name="T5" fmla="*/ 0 h 258"/>
                <a:gd name="T6" fmla="*/ 0 w 311"/>
                <a:gd name="T7" fmla="*/ 0 h 258"/>
                <a:gd name="T8" fmla="*/ 0 w 311"/>
                <a:gd name="T9" fmla="*/ 0 h 258"/>
                <a:gd name="T10" fmla="*/ 0 w 311"/>
                <a:gd name="T11" fmla="*/ 0 h 258"/>
                <a:gd name="T12" fmla="*/ 0 w 311"/>
                <a:gd name="T13" fmla="*/ 0 h 258"/>
                <a:gd name="T14" fmla="*/ 0 w 311"/>
                <a:gd name="T15" fmla="*/ 0 h 258"/>
                <a:gd name="T16" fmla="*/ 0 w 311"/>
                <a:gd name="T17" fmla="*/ 0 h 258"/>
                <a:gd name="T18" fmla="*/ 0 w 311"/>
                <a:gd name="T19" fmla="*/ 0 h 258"/>
                <a:gd name="T20" fmla="*/ 0 w 311"/>
                <a:gd name="T21" fmla="*/ 0 h 258"/>
                <a:gd name="T22" fmla="*/ 0 w 311"/>
                <a:gd name="T23" fmla="*/ 0 h 258"/>
                <a:gd name="T24" fmla="*/ 0 w 311"/>
                <a:gd name="T25" fmla="*/ 0 h 258"/>
                <a:gd name="T26" fmla="*/ 0 w 311"/>
                <a:gd name="T27" fmla="*/ 0 h 258"/>
                <a:gd name="T28" fmla="*/ 0 w 311"/>
                <a:gd name="T29" fmla="*/ 0 h 258"/>
                <a:gd name="T30" fmla="*/ 0 w 311"/>
                <a:gd name="T31" fmla="*/ 0 h 258"/>
                <a:gd name="T32" fmla="*/ 0 w 311"/>
                <a:gd name="T33" fmla="*/ 0 h 258"/>
                <a:gd name="T34" fmla="*/ 0 w 311"/>
                <a:gd name="T35" fmla="*/ 0 h 258"/>
                <a:gd name="T36" fmla="*/ 0 w 311"/>
                <a:gd name="T37" fmla="*/ 0 h 258"/>
                <a:gd name="T38" fmla="*/ 0 w 311"/>
                <a:gd name="T39" fmla="*/ 0 h 258"/>
                <a:gd name="T40" fmla="*/ 0 w 311"/>
                <a:gd name="T41" fmla="*/ 0 h 258"/>
                <a:gd name="T42" fmla="*/ 0 w 311"/>
                <a:gd name="T43" fmla="*/ 0 h 258"/>
                <a:gd name="T44" fmla="*/ 0 w 311"/>
                <a:gd name="T45" fmla="*/ 0 h 25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11"/>
                <a:gd name="T70" fmla="*/ 0 h 258"/>
                <a:gd name="T71" fmla="*/ 311 w 311"/>
                <a:gd name="T72" fmla="*/ 258 h 25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11" h="258">
                  <a:moveTo>
                    <a:pt x="80" y="9"/>
                  </a:moveTo>
                  <a:lnTo>
                    <a:pt x="114" y="24"/>
                  </a:lnTo>
                  <a:lnTo>
                    <a:pt x="147" y="21"/>
                  </a:lnTo>
                  <a:lnTo>
                    <a:pt x="198" y="0"/>
                  </a:lnTo>
                  <a:lnTo>
                    <a:pt x="254" y="16"/>
                  </a:lnTo>
                  <a:lnTo>
                    <a:pt x="285" y="64"/>
                  </a:lnTo>
                  <a:lnTo>
                    <a:pt x="303" y="127"/>
                  </a:lnTo>
                  <a:lnTo>
                    <a:pt x="236" y="123"/>
                  </a:lnTo>
                  <a:lnTo>
                    <a:pt x="234" y="144"/>
                  </a:lnTo>
                  <a:lnTo>
                    <a:pt x="248" y="162"/>
                  </a:lnTo>
                  <a:lnTo>
                    <a:pt x="296" y="181"/>
                  </a:lnTo>
                  <a:lnTo>
                    <a:pt x="311" y="195"/>
                  </a:lnTo>
                  <a:lnTo>
                    <a:pt x="308" y="223"/>
                  </a:lnTo>
                  <a:lnTo>
                    <a:pt x="281" y="234"/>
                  </a:lnTo>
                  <a:lnTo>
                    <a:pt x="258" y="237"/>
                  </a:lnTo>
                  <a:lnTo>
                    <a:pt x="197" y="258"/>
                  </a:lnTo>
                  <a:lnTo>
                    <a:pt x="176" y="235"/>
                  </a:lnTo>
                  <a:lnTo>
                    <a:pt x="150" y="159"/>
                  </a:lnTo>
                  <a:lnTo>
                    <a:pt x="105" y="97"/>
                  </a:lnTo>
                  <a:lnTo>
                    <a:pt x="54" y="81"/>
                  </a:lnTo>
                  <a:lnTo>
                    <a:pt x="0" y="43"/>
                  </a:lnTo>
                  <a:lnTo>
                    <a:pt x="39" y="10"/>
                  </a:lnTo>
                  <a:lnTo>
                    <a:pt x="80" y="9"/>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8254"/>
            <p:cNvSpPr>
              <a:spLocks noChangeAspect="1"/>
            </p:cNvSpPr>
            <p:nvPr/>
          </p:nvSpPr>
          <p:spPr bwMode="auto">
            <a:xfrm>
              <a:off x="1473" y="3308"/>
              <a:ext cx="225" cy="87"/>
            </a:xfrm>
            <a:custGeom>
              <a:avLst/>
              <a:gdLst>
                <a:gd name="T0" fmla="*/ 0 w 674"/>
                <a:gd name="T1" fmla="*/ 0 h 260"/>
                <a:gd name="T2" fmla="*/ 0 w 674"/>
                <a:gd name="T3" fmla="*/ 0 h 260"/>
                <a:gd name="T4" fmla="*/ 0 w 674"/>
                <a:gd name="T5" fmla="*/ 0 h 260"/>
                <a:gd name="T6" fmla="*/ 0 w 674"/>
                <a:gd name="T7" fmla="*/ 0 h 260"/>
                <a:gd name="T8" fmla="*/ 0 w 674"/>
                <a:gd name="T9" fmla="*/ 0 h 260"/>
                <a:gd name="T10" fmla="*/ 0 w 674"/>
                <a:gd name="T11" fmla="*/ 0 h 260"/>
                <a:gd name="T12" fmla="*/ 0 w 674"/>
                <a:gd name="T13" fmla="*/ 0 h 260"/>
                <a:gd name="T14" fmla="*/ 0 w 674"/>
                <a:gd name="T15" fmla="*/ 0 h 260"/>
                <a:gd name="T16" fmla="*/ 0 w 674"/>
                <a:gd name="T17" fmla="*/ 0 h 260"/>
                <a:gd name="T18" fmla="*/ 0 w 674"/>
                <a:gd name="T19" fmla="*/ 0 h 260"/>
                <a:gd name="T20" fmla="*/ 0 w 674"/>
                <a:gd name="T21" fmla="*/ 0 h 260"/>
                <a:gd name="T22" fmla="*/ 0 w 674"/>
                <a:gd name="T23" fmla="*/ 0 h 260"/>
                <a:gd name="T24" fmla="*/ 0 w 674"/>
                <a:gd name="T25" fmla="*/ 0 h 260"/>
                <a:gd name="T26" fmla="*/ 0 w 674"/>
                <a:gd name="T27" fmla="*/ 0 h 260"/>
                <a:gd name="T28" fmla="*/ 0 w 674"/>
                <a:gd name="T29" fmla="*/ 0 h 260"/>
                <a:gd name="T30" fmla="*/ 0 w 674"/>
                <a:gd name="T31" fmla="*/ 0 h 260"/>
                <a:gd name="T32" fmla="*/ 0 w 674"/>
                <a:gd name="T33" fmla="*/ 0 h 260"/>
                <a:gd name="T34" fmla="*/ 0 w 674"/>
                <a:gd name="T35" fmla="*/ 0 h 260"/>
                <a:gd name="T36" fmla="*/ 0 w 674"/>
                <a:gd name="T37" fmla="*/ 0 h 260"/>
                <a:gd name="T38" fmla="*/ 0 w 674"/>
                <a:gd name="T39" fmla="*/ 0 h 260"/>
                <a:gd name="T40" fmla="*/ 0 w 674"/>
                <a:gd name="T41" fmla="*/ 0 h 260"/>
                <a:gd name="T42" fmla="*/ 0 w 674"/>
                <a:gd name="T43" fmla="*/ 0 h 260"/>
                <a:gd name="T44" fmla="*/ 0 w 674"/>
                <a:gd name="T45" fmla="*/ 0 h 260"/>
                <a:gd name="T46" fmla="*/ 0 w 674"/>
                <a:gd name="T47" fmla="*/ 0 h 260"/>
                <a:gd name="T48" fmla="*/ 0 w 674"/>
                <a:gd name="T49" fmla="*/ 0 h 260"/>
                <a:gd name="T50" fmla="*/ 0 w 674"/>
                <a:gd name="T51" fmla="*/ 0 h 260"/>
                <a:gd name="T52" fmla="*/ 0 w 674"/>
                <a:gd name="T53" fmla="*/ 0 h 260"/>
                <a:gd name="T54" fmla="*/ 0 w 674"/>
                <a:gd name="T55" fmla="*/ 0 h 260"/>
                <a:gd name="T56" fmla="*/ 0 w 674"/>
                <a:gd name="T57" fmla="*/ 0 h 260"/>
                <a:gd name="T58" fmla="*/ 0 w 674"/>
                <a:gd name="T59" fmla="*/ 0 h 260"/>
                <a:gd name="T60" fmla="*/ 0 w 674"/>
                <a:gd name="T61" fmla="*/ 0 h 260"/>
                <a:gd name="T62" fmla="*/ 0 w 674"/>
                <a:gd name="T63" fmla="*/ 0 h 2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4"/>
                <a:gd name="T97" fmla="*/ 0 h 260"/>
                <a:gd name="T98" fmla="*/ 674 w 674"/>
                <a:gd name="T99" fmla="*/ 260 h 2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4" h="260">
                  <a:moveTo>
                    <a:pt x="81" y="120"/>
                  </a:moveTo>
                  <a:lnTo>
                    <a:pt x="21" y="99"/>
                  </a:lnTo>
                  <a:lnTo>
                    <a:pt x="0" y="84"/>
                  </a:lnTo>
                  <a:lnTo>
                    <a:pt x="17" y="74"/>
                  </a:lnTo>
                  <a:lnTo>
                    <a:pt x="56" y="71"/>
                  </a:lnTo>
                  <a:lnTo>
                    <a:pt x="110" y="72"/>
                  </a:lnTo>
                  <a:lnTo>
                    <a:pt x="252" y="87"/>
                  </a:lnTo>
                  <a:lnTo>
                    <a:pt x="287" y="66"/>
                  </a:lnTo>
                  <a:lnTo>
                    <a:pt x="317" y="80"/>
                  </a:lnTo>
                  <a:lnTo>
                    <a:pt x="338" y="57"/>
                  </a:lnTo>
                  <a:lnTo>
                    <a:pt x="287" y="24"/>
                  </a:lnTo>
                  <a:lnTo>
                    <a:pt x="327" y="23"/>
                  </a:lnTo>
                  <a:lnTo>
                    <a:pt x="341" y="6"/>
                  </a:lnTo>
                  <a:lnTo>
                    <a:pt x="381" y="0"/>
                  </a:lnTo>
                  <a:lnTo>
                    <a:pt x="404" y="29"/>
                  </a:lnTo>
                  <a:lnTo>
                    <a:pt x="416" y="65"/>
                  </a:lnTo>
                  <a:lnTo>
                    <a:pt x="389" y="95"/>
                  </a:lnTo>
                  <a:lnTo>
                    <a:pt x="347" y="84"/>
                  </a:lnTo>
                  <a:lnTo>
                    <a:pt x="378" y="140"/>
                  </a:lnTo>
                  <a:lnTo>
                    <a:pt x="528" y="191"/>
                  </a:lnTo>
                  <a:lnTo>
                    <a:pt x="582" y="203"/>
                  </a:lnTo>
                  <a:lnTo>
                    <a:pt x="638" y="216"/>
                  </a:lnTo>
                  <a:lnTo>
                    <a:pt x="674" y="249"/>
                  </a:lnTo>
                  <a:lnTo>
                    <a:pt x="620" y="260"/>
                  </a:lnTo>
                  <a:lnTo>
                    <a:pt x="552" y="236"/>
                  </a:lnTo>
                  <a:lnTo>
                    <a:pt x="497" y="233"/>
                  </a:lnTo>
                  <a:lnTo>
                    <a:pt x="435" y="203"/>
                  </a:lnTo>
                  <a:lnTo>
                    <a:pt x="380" y="164"/>
                  </a:lnTo>
                  <a:lnTo>
                    <a:pt x="305" y="138"/>
                  </a:lnTo>
                  <a:lnTo>
                    <a:pt x="260" y="150"/>
                  </a:lnTo>
                  <a:lnTo>
                    <a:pt x="117" y="113"/>
                  </a:lnTo>
                  <a:lnTo>
                    <a:pt x="81" y="12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8255"/>
            <p:cNvSpPr>
              <a:spLocks noChangeAspect="1"/>
            </p:cNvSpPr>
            <p:nvPr/>
          </p:nvSpPr>
          <p:spPr bwMode="auto">
            <a:xfrm>
              <a:off x="2062" y="3285"/>
              <a:ext cx="163" cy="98"/>
            </a:xfrm>
            <a:custGeom>
              <a:avLst/>
              <a:gdLst>
                <a:gd name="T0" fmla="*/ 0 w 488"/>
                <a:gd name="T1" fmla="*/ 0 h 294"/>
                <a:gd name="T2" fmla="*/ 0 w 488"/>
                <a:gd name="T3" fmla="*/ 0 h 294"/>
                <a:gd name="T4" fmla="*/ 0 w 488"/>
                <a:gd name="T5" fmla="*/ 0 h 294"/>
                <a:gd name="T6" fmla="*/ 0 w 488"/>
                <a:gd name="T7" fmla="*/ 0 h 294"/>
                <a:gd name="T8" fmla="*/ 0 w 488"/>
                <a:gd name="T9" fmla="*/ 0 h 294"/>
                <a:gd name="T10" fmla="*/ 0 w 488"/>
                <a:gd name="T11" fmla="*/ 0 h 294"/>
                <a:gd name="T12" fmla="*/ 0 w 488"/>
                <a:gd name="T13" fmla="*/ 0 h 294"/>
                <a:gd name="T14" fmla="*/ 0 w 488"/>
                <a:gd name="T15" fmla="*/ 0 h 294"/>
                <a:gd name="T16" fmla="*/ 0 w 488"/>
                <a:gd name="T17" fmla="*/ 0 h 294"/>
                <a:gd name="T18" fmla="*/ 0 w 488"/>
                <a:gd name="T19" fmla="*/ 0 h 294"/>
                <a:gd name="T20" fmla="*/ 0 w 488"/>
                <a:gd name="T21" fmla="*/ 0 h 294"/>
                <a:gd name="T22" fmla="*/ 0 w 488"/>
                <a:gd name="T23" fmla="*/ 0 h 294"/>
                <a:gd name="T24" fmla="*/ 0 w 488"/>
                <a:gd name="T25" fmla="*/ 0 h 294"/>
                <a:gd name="T26" fmla="*/ 0 w 488"/>
                <a:gd name="T27" fmla="*/ 0 h 294"/>
                <a:gd name="T28" fmla="*/ 0 w 488"/>
                <a:gd name="T29" fmla="*/ 0 h 294"/>
                <a:gd name="T30" fmla="*/ 0 w 488"/>
                <a:gd name="T31" fmla="*/ 0 h 294"/>
                <a:gd name="T32" fmla="*/ 0 w 488"/>
                <a:gd name="T33" fmla="*/ 0 h 294"/>
                <a:gd name="T34" fmla="*/ 0 w 488"/>
                <a:gd name="T35" fmla="*/ 0 h 294"/>
                <a:gd name="T36" fmla="*/ 0 w 488"/>
                <a:gd name="T37" fmla="*/ 0 h 294"/>
                <a:gd name="T38" fmla="*/ 0 w 488"/>
                <a:gd name="T39" fmla="*/ 0 h 294"/>
                <a:gd name="T40" fmla="*/ 0 w 488"/>
                <a:gd name="T41" fmla="*/ 0 h 294"/>
                <a:gd name="T42" fmla="*/ 0 w 488"/>
                <a:gd name="T43" fmla="*/ 0 h 294"/>
                <a:gd name="T44" fmla="*/ 0 w 488"/>
                <a:gd name="T45" fmla="*/ 0 h 294"/>
                <a:gd name="T46" fmla="*/ 0 w 488"/>
                <a:gd name="T47" fmla="*/ 0 h 294"/>
                <a:gd name="T48" fmla="*/ 0 w 488"/>
                <a:gd name="T49" fmla="*/ 0 h 294"/>
                <a:gd name="T50" fmla="*/ 0 w 488"/>
                <a:gd name="T51" fmla="*/ 0 h 294"/>
                <a:gd name="T52" fmla="*/ 0 w 488"/>
                <a:gd name="T53" fmla="*/ 0 h 294"/>
                <a:gd name="T54" fmla="*/ 0 w 488"/>
                <a:gd name="T55" fmla="*/ 0 h 294"/>
                <a:gd name="T56" fmla="*/ 0 w 488"/>
                <a:gd name="T57" fmla="*/ 0 h 2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88"/>
                <a:gd name="T88" fmla="*/ 0 h 294"/>
                <a:gd name="T89" fmla="*/ 488 w 488"/>
                <a:gd name="T90" fmla="*/ 294 h 2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88" h="294">
                  <a:moveTo>
                    <a:pt x="8" y="294"/>
                  </a:moveTo>
                  <a:lnTo>
                    <a:pt x="0" y="290"/>
                  </a:lnTo>
                  <a:lnTo>
                    <a:pt x="5" y="279"/>
                  </a:lnTo>
                  <a:lnTo>
                    <a:pt x="21" y="266"/>
                  </a:lnTo>
                  <a:lnTo>
                    <a:pt x="101" y="225"/>
                  </a:lnTo>
                  <a:lnTo>
                    <a:pt x="155" y="188"/>
                  </a:lnTo>
                  <a:lnTo>
                    <a:pt x="170" y="134"/>
                  </a:lnTo>
                  <a:lnTo>
                    <a:pt x="194" y="114"/>
                  </a:lnTo>
                  <a:lnTo>
                    <a:pt x="224" y="102"/>
                  </a:lnTo>
                  <a:lnTo>
                    <a:pt x="245" y="93"/>
                  </a:lnTo>
                  <a:lnTo>
                    <a:pt x="285" y="114"/>
                  </a:lnTo>
                  <a:lnTo>
                    <a:pt x="309" y="113"/>
                  </a:lnTo>
                  <a:lnTo>
                    <a:pt x="294" y="78"/>
                  </a:lnTo>
                  <a:lnTo>
                    <a:pt x="305" y="47"/>
                  </a:lnTo>
                  <a:lnTo>
                    <a:pt x="329" y="17"/>
                  </a:lnTo>
                  <a:lnTo>
                    <a:pt x="366" y="2"/>
                  </a:lnTo>
                  <a:lnTo>
                    <a:pt x="401" y="0"/>
                  </a:lnTo>
                  <a:lnTo>
                    <a:pt x="438" y="0"/>
                  </a:lnTo>
                  <a:lnTo>
                    <a:pt x="462" y="23"/>
                  </a:lnTo>
                  <a:lnTo>
                    <a:pt x="488" y="39"/>
                  </a:lnTo>
                  <a:lnTo>
                    <a:pt x="458" y="81"/>
                  </a:lnTo>
                  <a:lnTo>
                    <a:pt x="405" y="113"/>
                  </a:lnTo>
                  <a:lnTo>
                    <a:pt x="329" y="128"/>
                  </a:lnTo>
                  <a:lnTo>
                    <a:pt x="278" y="174"/>
                  </a:lnTo>
                  <a:lnTo>
                    <a:pt x="212" y="221"/>
                  </a:lnTo>
                  <a:lnTo>
                    <a:pt x="173" y="230"/>
                  </a:lnTo>
                  <a:lnTo>
                    <a:pt x="165" y="251"/>
                  </a:lnTo>
                  <a:lnTo>
                    <a:pt x="89" y="270"/>
                  </a:lnTo>
                  <a:lnTo>
                    <a:pt x="8" y="294"/>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8256"/>
            <p:cNvSpPr>
              <a:spLocks noChangeAspect="1"/>
            </p:cNvSpPr>
            <p:nvPr/>
          </p:nvSpPr>
          <p:spPr bwMode="auto">
            <a:xfrm>
              <a:off x="5149" y="2656"/>
              <a:ext cx="65" cy="120"/>
            </a:xfrm>
            <a:custGeom>
              <a:avLst/>
              <a:gdLst>
                <a:gd name="T0" fmla="*/ 0 w 195"/>
                <a:gd name="T1" fmla="*/ 0 h 361"/>
                <a:gd name="T2" fmla="*/ 0 w 195"/>
                <a:gd name="T3" fmla="*/ 0 h 361"/>
                <a:gd name="T4" fmla="*/ 0 w 195"/>
                <a:gd name="T5" fmla="*/ 0 h 361"/>
                <a:gd name="T6" fmla="*/ 0 w 195"/>
                <a:gd name="T7" fmla="*/ 0 h 361"/>
                <a:gd name="T8" fmla="*/ 0 w 195"/>
                <a:gd name="T9" fmla="*/ 0 h 361"/>
                <a:gd name="T10" fmla="*/ 0 w 195"/>
                <a:gd name="T11" fmla="*/ 0 h 361"/>
                <a:gd name="T12" fmla="*/ 0 w 195"/>
                <a:gd name="T13" fmla="*/ 0 h 361"/>
                <a:gd name="T14" fmla="*/ 0 w 195"/>
                <a:gd name="T15" fmla="*/ 0 h 361"/>
                <a:gd name="T16" fmla="*/ 0 w 195"/>
                <a:gd name="T17" fmla="*/ 0 h 361"/>
                <a:gd name="T18" fmla="*/ 0 w 195"/>
                <a:gd name="T19" fmla="*/ 0 h 361"/>
                <a:gd name="T20" fmla="*/ 0 w 195"/>
                <a:gd name="T21" fmla="*/ 0 h 361"/>
                <a:gd name="T22" fmla="*/ 0 w 195"/>
                <a:gd name="T23" fmla="*/ 0 h 361"/>
                <a:gd name="T24" fmla="*/ 0 w 195"/>
                <a:gd name="T25" fmla="*/ 0 h 361"/>
                <a:gd name="T26" fmla="*/ 0 w 195"/>
                <a:gd name="T27" fmla="*/ 0 h 361"/>
                <a:gd name="T28" fmla="*/ 0 w 195"/>
                <a:gd name="T29" fmla="*/ 0 h 361"/>
                <a:gd name="T30" fmla="*/ 0 w 195"/>
                <a:gd name="T31" fmla="*/ 0 h 361"/>
                <a:gd name="T32" fmla="*/ 0 w 195"/>
                <a:gd name="T33" fmla="*/ 0 h 361"/>
                <a:gd name="T34" fmla="*/ 0 w 195"/>
                <a:gd name="T35" fmla="*/ 0 h 361"/>
                <a:gd name="T36" fmla="*/ 0 w 195"/>
                <a:gd name="T37" fmla="*/ 0 h 361"/>
                <a:gd name="T38" fmla="*/ 0 w 195"/>
                <a:gd name="T39" fmla="*/ 0 h 3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5"/>
                <a:gd name="T61" fmla="*/ 0 h 361"/>
                <a:gd name="T62" fmla="*/ 195 w 195"/>
                <a:gd name="T63" fmla="*/ 361 h 3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5" h="361">
                  <a:moveTo>
                    <a:pt x="169" y="225"/>
                  </a:moveTo>
                  <a:lnTo>
                    <a:pt x="195" y="240"/>
                  </a:lnTo>
                  <a:lnTo>
                    <a:pt x="190" y="279"/>
                  </a:lnTo>
                  <a:lnTo>
                    <a:pt x="192" y="328"/>
                  </a:lnTo>
                  <a:lnTo>
                    <a:pt x="123" y="361"/>
                  </a:lnTo>
                  <a:lnTo>
                    <a:pt x="135" y="286"/>
                  </a:lnTo>
                  <a:lnTo>
                    <a:pt x="91" y="270"/>
                  </a:lnTo>
                  <a:lnTo>
                    <a:pt x="82" y="232"/>
                  </a:lnTo>
                  <a:lnTo>
                    <a:pt x="120" y="204"/>
                  </a:lnTo>
                  <a:lnTo>
                    <a:pt x="105" y="153"/>
                  </a:lnTo>
                  <a:lnTo>
                    <a:pt x="85" y="174"/>
                  </a:lnTo>
                  <a:lnTo>
                    <a:pt x="63" y="169"/>
                  </a:lnTo>
                  <a:lnTo>
                    <a:pt x="67" y="111"/>
                  </a:lnTo>
                  <a:lnTo>
                    <a:pt x="0" y="78"/>
                  </a:lnTo>
                  <a:lnTo>
                    <a:pt x="3" y="0"/>
                  </a:lnTo>
                  <a:lnTo>
                    <a:pt x="78" y="16"/>
                  </a:lnTo>
                  <a:lnTo>
                    <a:pt x="133" y="30"/>
                  </a:lnTo>
                  <a:lnTo>
                    <a:pt x="166" y="84"/>
                  </a:lnTo>
                  <a:lnTo>
                    <a:pt x="160" y="139"/>
                  </a:lnTo>
                  <a:lnTo>
                    <a:pt x="169" y="22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8257"/>
            <p:cNvSpPr>
              <a:spLocks noChangeAspect="1"/>
            </p:cNvSpPr>
            <p:nvPr/>
          </p:nvSpPr>
          <p:spPr bwMode="auto">
            <a:xfrm>
              <a:off x="1304" y="3293"/>
              <a:ext cx="116" cy="54"/>
            </a:xfrm>
            <a:custGeom>
              <a:avLst/>
              <a:gdLst>
                <a:gd name="T0" fmla="*/ 0 w 348"/>
                <a:gd name="T1" fmla="*/ 0 h 162"/>
                <a:gd name="T2" fmla="*/ 0 w 348"/>
                <a:gd name="T3" fmla="*/ 0 h 162"/>
                <a:gd name="T4" fmla="*/ 0 w 348"/>
                <a:gd name="T5" fmla="*/ 0 h 162"/>
                <a:gd name="T6" fmla="*/ 0 w 348"/>
                <a:gd name="T7" fmla="*/ 0 h 162"/>
                <a:gd name="T8" fmla="*/ 0 w 348"/>
                <a:gd name="T9" fmla="*/ 0 h 162"/>
                <a:gd name="T10" fmla="*/ 0 w 348"/>
                <a:gd name="T11" fmla="*/ 0 h 162"/>
                <a:gd name="T12" fmla="*/ 0 w 348"/>
                <a:gd name="T13" fmla="*/ 0 h 162"/>
                <a:gd name="T14" fmla="*/ 0 w 348"/>
                <a:gd name="T15" fmla="*/ 0 h 162"/>
                <a:gd name="T16" fmla="*/ 0 w 348"/>
                <a:gd name="T17" fmla="*/ 0 h 162"/>
                <a:gd name="T18" fmla="*/ 0 w 348"/>
                <a:gd name="T19" fmla="*/ 0 h 162"/>
                <a:gd name="T20" fmla="*/ 0 w 348"/>
                <a:gd name="T21" fmla="*/ 0 h 162"/>
                <a:gd name="T22" fmla="*/ 0 w 348"/>
                <a:gd name="T23" fmla="*/ 0 h 162"/>
                <a:gd name="T24" fmla="*/ 0 w 348"/>
                <a:gd name="T25" fmla="*/ 0 h 162"/>
                <a:gd name="T26" fmla="*/ 0 w 348"/>
                <a:gd name="T27" fmla="*/ 0 h 162"/>
                <a:gd name="T28" fmla="*/ 0 w 348"/>
                <a:gd name="T29" fmla="*/ 0 h 162"/>
                <a:gd name="T30" fmla="*/ 0 w 348"/>
                <a:gd name="T31" fmla="*/ 0 h 162"/>
                <a:gd name="T32" fmla="*/ 0 w 348"/>
                <a:gd name="T33" fmla="*/ 0 h 162"/>
                <a:gd name="T34" fmla="*/ 0 w 348"/>
                <a:gd name="T35" fmla="*/ 0 h 162"/>
                <a:gd name="T36" fmla="*/ 0 w 348"/>
                <a:gd name="T37" fmla="*/ 0 h 162"/>
                <a:gd name="T38" fmla="*/ 0 w 348"/>
                <a:gd name="T39" fmla="*/ 0 h 162"/>
                <a:gd name="T40" fmla="*/ 0 w 348"/>
                <a:gd name="T41" fmla="*/ 0 h 162"/>
                <a:gd name="T42" fmla="*/ 0 w 348"/>
                <a:gd name="T43" fmla="*/ 0 h 162"/>
                <a:gd name="T44" fmla="*/ 0 w 348"/>
                <a:gd name="T45" fmla="*/ 0 h 162"/>
                <a:gd name="T46" fmla="*/ 0 w 348"/>
                <a:gd name="T47" fmla="*/ 0 h 162"/>
                <a:gd name="T48" fmla="*/ 0 w 348"/>
                <a:gd name="T49" fmla="*/ 0 h 162"/>
                <a:gd name="T50" fmla="*/ 0 w 348"/>
                <a:gd name="T51" fmla="*/ 0 h 162"/>
                <a:gd name="T52" fmla="*/ 0 w 348"/>
                <a:gd name="T53" fmla="*/ 0 h 162"/>
                <a:gd name="T54" fmla="*/ 0 w 348"/>
                <a:gd name="T55" fmla="*/ 0 h 162"/>
                <a:gd name="T56" fmla="*/ 0 w 348"/>
                <a:gd name="T57" fmla="*/ 0 h 162"/>
                <a:gd name="T58" fmla="*/ 0 w 348"/>
                <a:gd name="T59" fmla="*/ 0 h 162"/>
                <a:gd name="T60" fmla="*/ 0 w 348"/>
                <a:gd name="T61" fmla="*/ 0 h 162"/>
                <a:gd name="T62" fmla="*/ 0 w 348"/>
                <a:gd name="T63" fmla="*/ 0 h 162"/>
                <a:gd name="T64" fmla="*/ 0 w 348"/>
                <a:gd name="T65" fmla="*/ 0 h 162"/>
                <a:gd name="T66" fmla="*/ 0 w 348"/>
                <a:gd name="T67" fmla="*/ 0 h 162"/>
                <a:gd name="T68" fmla="*/ 0 w 348"/>
                <a:gd name="T69" fmla="*/ 0 h 1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48"/>
                <a:gd name="T106" fmla="*/ 0 h 162"/>
                <a:gd name="T107" fmla="*/ 348 w 348"/>
                <a:gd name="T108" fmla="*/ 162 h 1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48" h="162">
                  <a:moveTo>
                    <a:pt x="222" y="143"/>
                  </a:moveTo>
                  <a:lnTo>
                    <a:pt x="211" y="150"/>
                  </a:lnTo>
                  <a:lnTo>
                    <a:pt x="184" y="152"/>
                  </a:lnTo>
                  <a:lnTo>
                    <a:pt x="142" y="143"/>
                  </a:lnTo>
                  <a:lnTo>
                    <a:pt x="103" y="155"/>
                  </a:lnTo>
                  <a:lnTo>
                    <a:pt x="60" y="153"/>
                  </a:lnTo>
                  <a:lnTo>
                    <a:pt x="43" y="162"/>
                  </a:lnTo>
                  <a:lnTo>
                    <a:pt x="51" y="122"/>
                  </a:lnTo>
                  <a:lnTo>
                    <a:pt x="4" y="153"/>
                  </a:lnTo>
                  <a:lnTo>
                    <a:pt x="0" y="146"/>
                  </a:lnTo>
                  <a:lnTo>
                    <a:pt x="7" y="120"/>
                  </a:lnTo>
                  <a:lnTo>
                    <a:pt x="49" y="96"/>
                  </a:lnTo>
                  <a:lnTo>
                    <a:pt x="45" y="81"/>
                  </a:lnTo>
                  <a:lnTo>
                    <a:pt x="57" y="63"/>
                  </a:lnTo>
                  <a:lnTo>
                    <a:pt x="117" y="62"/>
                  </a:lnTo>
                  <a:lnTo>
                    <a:pt x="93" y="30"/>
                  </a:lnTo>
                  <a:lnTo>
                    <a:pt x="102" y="14"/>
                  </a:lnTo>
                  <a:lnTo>
                    <a:pt x="111" y="0"/>
                  </a:lnTo>
                  <a:lnTo>
                    <a:pt x="142" y="20"/>
                  </a:lnTo>
                  <a:lnTo>
                    <a:pt x="174" y="9"/>
                  </a:lnTo>
                  <a:lnTo>
                    <a:pt x="181" y="24"/>
                  </a:lnTo>
                  <a:lnTo>
                    <a:pt x="165" y="51"/>
                  </a:lnTo>
                  <a:lnTo>
                    <a:pt x="132" y="68"/>
                  </a:lnTo>
                  <a:lnTo>
                    <a:pt x="181" y="89"/>
                  </a:lnTo>
                  <a:lnTo>
                    <a:pt x="256" y="93"/>
                  </a:lnTo>
                  <a:lnTo>
                    <a:pt x="294" y="107"/>
                  </a:lnTo>
                  <a:lnTo>
                    <a:pt x="324" y="111"/>
                  </a:lnTo>
                  <a:lnTo>
                    <a:pt x="336" y="122"/>
                  </a:lnTo>
                  <a:lnTo>
                    <a:pt x="348" y="144"/>
                  </a:lnTo>
                  <a:lnTo>
                    <a:pt x="319" y="153"/>
                  </a:lnTo>
                  <a:lnTo>
                    <a:pt x="294" y="143"/>
                  </a:lnTo>
                  <a:lnTo>
                    <a:pt x="268" y="152"/>
                  </a:lnTo>
                  <a:lnTo>
                    <a:pt x="241" y="135"/>
                  </a:lnTo>
                  <a:lnTo>
                    <a:pt x="223" y="141"/>
                  </a:lnTo>
                  <a:lnTo>
                    <a:pt x="222" y="14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8258"/>
            <p:cNvSpPr>
              <a:spLocks noChangeAspect="1"/>
            </p:cNvSpPr>
            <p:nvPr/>
          </p:nvSpPr>
          <p:spPr bwMode="auto">
            <a:xfrm>
              <a:off x="461" y="2734"/>
              <a:ext cx="82" cy="65"/>
            </a:xfrm>
            <a:custGeom>
              <a:avLst/>
              <a:gdLst>
                <a:gd name="T0" fmla="*/ 0 w 246"/>
                <a:gd name="T1" fmla="*/ 0 h 195"/>
                <a:gd name="T2" fmla="*/ 0 w 246"/>
                <a:gd name="T3" fmla="*/ 0 h 195"/>
                <a:gd name="T4" fmla="*/ 0 w 246"/>
                <a:gd name="T5" fmla="*/ 0 h 195"/>
                <a:gd name="T6" fmla="*/ 0 w 246"/>
                <a:gd name="T7" fmla="*/ 0 h 195"/>
                <a:gd name="T8" fmla="*/ 0 w 246"/>
                <a:gd name="T9" fmla="*/ 0 h 195"/>
                <a:gd name="T10" fmla="*/ 0 w 246"/>
                <a:gd name="T11" fmla="*/ 0 h 195"/>
                <a:gd name="T12" fmla="*/ 0 w 246"/>
                <a:gd name="T13" fmla="*/ 0 h 195"/>
                <a:gd name="T14" fmla="*/ 0 w 246"/>
                <a:gd name="T15" fmla="*/ 0 h 195"/>
                <a:gd name="T16" fmla="*/ 0 w 246"/>
                <a:gd name="T17" fmla="*/ 0 h 195"/>
                <a:gd name="T18" fmla="*/ 0 w 246"/>
                <a:gd name="T19" fmla="*/ 0 h 195"/>
                <a:gd name="T20" fmla="*/ 0 w 246"/>
                <a:gd name="T21" fmla="*/ 0 h 195"/>
                <a:gd name="T22" fmla="*/ 0 w 246"/>
                <a:gd name="T23" fmla="*/ 0 h 195"/>
                <a:gd name="T24" fmla="*/ 0 w 246"/>
                <a:gd name="T25" fmla="*/ 0 h 195"/>
                <a:gd name="T26" fmla="*/ 0 w 246"/>
                <a:gd name="T27" fmla="*/ 0 h 195"/>
                <a:gd name="T28" fmla="*/ 0 w 246"/>
                <a:gd name="T29" fmla="*/ 0 h 195"/>
                <a:gd name="T30" fmla="*/ 0 w 246"/>
                <a:gd name="T31" fmla="*/ 0 h 195"/>
                <a:gd name="T32" fmla="*/ 0 w 246"/>
                <a:gd name="T33" fmla="*/ 0 h 195"/>
                <a:gd name="T34" fmla="*/ 0 w 246"/>
                <a:gd name="T35" fmla="*/ 0 h 1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6"/>
                <a:gd name="T55" fmla="*/ 0 h 195"/>
                <a:gd name="T56" fmla="*/ 246 w 246"/>
                <a:gd name="T57" fmla="*/ 195 h 19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6" h="195">
                  <a:moveTo>
                    <a:pt x="162" y="166"/>
                  </a:moveTo>
                  <a:lnTo>
                    <a:pt x="142" y="166"/>
                  </a:lnTo>
                  <a:lnTo>
                    <a:pt x="130" y="141"/>
                  </a:lnTo>
                  <a:lnTo>
                    <a:pt x="81" y="156"/>
                  </a:lnTo>
                  <a:lnTo>
                    <a:pt x="57" y="109"/>
                  </a:lnTo>
                  <a:lnTo>
                    <a:pt x="72" y="84"/>
                  </a:lnTo>
                  <a:lnTo>
                    <a:pt x="34" y="60"/>
                  </a:lnTo>
                  <a:lnTo>
                    <a:pt x="55" y="42"/>
                  </a:lnTo>
                  <a:lnTo>
                    <a:pt x="0" y="22"/>
                  </a:lnTo>
                  <a:lnTo>
                    <a:pt x="39" y="0"/>
                  </a:lnTo>
                  <a:lnTo>
                    <a:pt x="114" y="16"/>
                  </a:lnTo>
                  <a:lnTo>
                    <a:pt x="159" y="51"/>
                  </a:lnTo>
                  <a:lnTo>
                    <a:pt x="208" y="84"/>
                  </a:lnTo>
                  <a:lnTo>
                    <a:pt x="229" y="127"/>
                  </a:lnTo>
                  <a:lnTo>
                    <a:pt x="246" y="195"/>
                  </a:lnTo>
                  <a:lnTo>
                    <a:pt x="199" y="177"/>
                  </a:lnTo>
                  <a:lnTo>
                    <a:pt x="184" y="159"/>
                  </a:lnTo>
                  <a:lnTo>
                    <a:pt x="162" y="16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8259"/>
            <p:cNvSpPr>
              <a:spLocks noChangeAspect="1"/>
            </p:cNvSpPr>
            <p:nvPr/>
          </p:nvSpPr>
          <p:spPr bwMode="auto">
            <a:xfrm>
              <a:off x="5310" y="2690"/>
              <a:ext cx="59" cy="66"/>
            </a:xfrm>
            <a:custGeom>
              <a:avLst/>
              <a:gdLst>
                <a:gd name="T0" fmla="*/ 0 w 176"/>
                <a:gd name="T1" fmla="*/ 0 h 199"/>
                <a:gd name="T2" fmla="*/ 0 w 176"/>
                <a:gd name="T3" fmla="*/ 0 h 199"/>
                <a:gd name="T4" fmla="*/ 0 w 176"/>
                <a:gd name="T5" fmla="*/ 0 h 199"/>
                <a:gd name="T6" fmla="*/ 0 w 176"/>
                <a:gd name="T7" fmla="*/ 0 h 199"/>
                <a:gd name="T8" fmla="*/ 0 w 176"/>
                <a:gd name="T9" fmla="*/ 0 h 199"/>
                <a:gd name="T10" fmla="*/ 0 w 176"/>
                <a:gd name="T11" fmla="*/ 0 h 199"/>
                <a:gd name="T12" fmla="*/ 0 w 176"/>
                <a:gd name="T13" fmla="*/ 0 h 199"/>
                <a:gd name="T14" fmla="*/ 0 w 176"/>
                <a:gd name="T15" fmla="*/ 0 h 199"/>
                <a:gd name="T16" fmla="*/ 0 w 176"/>
                <a:gd name="T17" fmla="*/ 0 h 199"/>
                <a:gd name="T18" fmla="*/ 0 w 176"/>
                <a:gd name="T19" fmla="*/ 0 h 199"/>
                <a:gd name="T20" fmla="*/ 0 w 176"/>
                <a:gd name="T21" fmla="*/ 0 h 199"/>
                <a:gd name="T22" fmla="*/ 0 w 176"/>
                <a:gd name="T23" fmla="*/ 0 h 199"/>
                <a:gd name="T24" fmla="*/ 0 w 176"/>
                <a:gd name="T25" fmla="*/ 0 h 1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6"/>
                <a:gd name="T40" fmla="*/ 0 h 199"/>
                <a:gd name="T41" fmla="*/ 176 w 176"/>
                <a:gd name="T42" fmla="*/ 199 h 19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6" h="199">
                  <a:moveTo>
                    <a:pt x="0" y="73"/>
                  </a:moveTo>
                  <a:lnTo>
                    <a:pt x="32" y="4"/>
                  </a:lnTo>
                  <a:lnTo>
                    <a:pt x="59" y="0"/>
                  </a:lnTo>
                  <a:lnTo>
                    <a:pt x="69" y="73"/>
                  </a:lnTo>
                  <a:lnTo>
                    <a:pt x="93" y="54"/>
                  </a:lnTo>
                  <a:lnTo>
                    <a:pt x="158" y="79"/>
                  </a:lnTo>
                  <a:lnTo>
                    <a:pt x="176" y="136"/>
                  </a:lnTo>
                  <a:lnTo>
                    <a:pt x="164" y="160"/>
                  </a:lnTo>
                  <a:lnTo>
                    <a:pt x="131" y="199"/>
                  </a:lnTo>
                  <a:lnTo>
                    <a:pt x="104" y="159"/>
                  </a:lnTo>
                  <a:lnTo>
                    <a:pt x="68" y="130"/>
                  </a:lnTo>
                  <a:lnTo>
                    <a:pt x="26" y="142"/>
                  </a:lnTo>
                  <a:lnTo>
                    <a:pt x="0" y="7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8260"/>
            <p:cNvSpPr>
              <a:spLocks noChangeAspect="1"/>
            </p:cNvSpPr>
            <p:nvPr/>
          </p:nvSpPr>
          <p:spPr bwMode="auto">
            <a:xfrm>
              <a:off x="3973" y="2330"/>
              <a:ext cx="67" cy="102"/>
            </a:xfrm>
            <a:custGeom>
              <a:avLst/>
              <a:gdLst>
                <a:gd name="T0" fmla="*/ 0 w 200"/>
                <a:gd name="T1" fmla="*/ 0 h 306"/>
                <a:gd name="T2" fmla="*/ 0 w 200"/>
                <a:gd name="T3" fmla="*/ 0 h 306"/>
                <a:gd name="T4" fmla="*/ 0 w 200"/>
                <a:gd name="T5" fmla="*/ 0 h 306"/>
                <a:gd name="T6" fmla="*/ 0 w 200"/>
                <a:gd name="T7" fmla="*/ 0 h 306"/>
                <a:gd name="T8" fmla="*/ 0 w 200"/>
                <a:gd name="T9" fmla="*/ 0 h 306"/>
                <a:gd name="T10" fmla="*/ 0 w 200"/>
                <a:gd name="T11" fmla="*/ 0 h 306"/>
                <a:gd name="T12" fmla="*/ 0 w 200"/>
                <a:gd name="T13" fmla="*/ 0 h 306"/>
                <a:gd name="T14" fmla="*/ 0 w 200"/>
                <a:gd name="T15" fmla="*/ 0 h 306"/>
                <a:gd name="T16" fmla="*/ 0 w 200"/>
                <a:gd name="T17" fmla="*/ 0 h 306"/>
                <a:gd name="T18" fmla="*/ 0 w 200"/>
                <a:gd name="T19" fmla="*/ 0 h 306"/>
                <a:gd name="T20" fmla="*/ 0 w 200"/>
                <a:gd name="T21" fmla="*/ 0 h 306"/>
                <a:gd name="T22" fmla="*/ 0 w 200"/>
                <a:gd name="T23" fmla="*/ 0 h 306"/>
                <a:gd name="T24" fmla="*/ 0 w 200"/>
                <a:gd name="T25" fmla="*/ 0 h 306"/>
                <a:gd name="T26" fmla="*/ 0 w 200"/>
                <a:gd name="T27" fmla="*/ 0 h 306"/>
                <a:gd name="T28" fmla="*/ 0 w 200"/>
                <a:gd name="T29" fmla="*/ 0 h 306"/>
                <a:gd name="T30" fmla="*/ 0 w 200"/>
                <a:gd name="T31" fmla="*/ 0 h 306"/>
                <a:gd name="T32" fmla="*/ 0 w 200"/>
                <a:gd name="T33" fmla="*/ 0 h 306"/>
                <a:gd name="T34" fmla="*/ 0 w 200"/>
                <a:gd name="T35" fmla="*/ 0 h 306"/>
                <a:gd name="T36" fmla="*/ 0 w 200"/>
                <a:gd name="T37" fmla="*/ 0 h 30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0"/>
                <a:gd name="T58" fmla="*/ 0 h 306"/>
                <a:gd name="T59" fmla="*/ 200 w 200"/>
                <a:gd name="T60" fmla="*/ 306 h 30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0" h="306">
                  <a:moveTo>
                    <a:pt x="6" y="261"/>
                  </a:moveTo>
                  <a:lnTo>
                    <a:pt x="26" y="249"/>
                  </a:lnTo>
                  <a:lnTo>
                    <a:pt x="59" y="204"/>
                  </a:lnTo>
                  <a:lnTo>
                    <a:pt x="110" y="108"/>
                  </a:lnTo>
                  <a:lnTo>
                    <a:pt x="141" y="64"/>
                  </a:lnTo>
                  <a:lnTo>
                    <a:pt x="131" y="27"/>
                  </a:lnTo>
                  <a:lnTo>
                    <a:pt x="156" y="0"/>
                  </a:lnTo>
                  <a:lnTo>
                    <a:pt x="164" y="7"/>
                  </a:lnTo>
                  <a:lnTo>
                    <a:pt x="153" y="25"/>
                  </a:lnTo>
                  <a:lnTo>
                    <a:pt x="182" y="16"/>
                  </a:lnTo>
                  <a:lnTo>
                    <a:pt x="162" y="58"/>
                  </a:lnTo>
                  <a:lnTo>
                    <a:pt x="200" y="37"/>
                  </a:lnTo>
                  <a:lnTo>
                    <a:pt x="189" y="72"/>
                  </a:lnTo>
                  <a:lnTo>
                    <a:pt x="170" y="96"/>
                  </a:lnTo>
                  <a:lnTo>
                    <a:pt x="140" y="126"/>
                  </a:lnTo>
                  <a:lnTo>
                    <a:pt x="114" y="180"/>
                  </a:lnTo>
                  <a:lnTo>
                    <a:pt x="116" y="252"/>
                  </a:lnTo>
                  <a:lnTo>
                    <a:pt x="0" y="306"/>
                  </a:lnTo>
                  <a:lnTo>
                    <a:pt x="6" y="261"/>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8261"/>
            <p:cNvSpPr>
              <a:spLocks noChangeAspect="1"/>
            </p:cNvSpPr>
            <p:nvPr/>
          </p:nvSpPr>
          <p:spPr bwMode="auto">
            <a:xfrm>
              <a:off x="5391" y="2870"/>
              <a:ext cx="54" cy="53"/>
            </a:xfrm>
            <a:custGeom>
              <a:avLst/>
              <a:gdLst>
                <a:gd name="T0" fmla="*/ 0 w 162"/>
                <a:gd name="T1" fmla="*/ 0 h 159"/>
                <a:gd name="T2" fmla="*/ 0 w 162"/>
                <a:gd name="T3" fmla="*/ 0 h 159"/>
                <a:gd name="T4" fmla="*/ 0 w 162"/>
                <a:gd name="T5" fmla="*/ 0 h 159"/>
                <a:gd name="T6" fmla="*/ 0 w 162"/>
                <a:gd name="T7" fmla="*/ 0 h 159"/>
                <a:gd name="T8" fmla="*/ 0 w 162"/>
                <a:gd name="T9" fmla="*/ 0 h 159"/>
                <a:gd name="T10" fmla="*/ 0 w 162"/>
                <a:gd name="T11" fmla="*/ 0 h 159"/>
                <a:gd name="T12" fmla="*/ 0 w 162"/>
                <a:gd name="T13" fmla="*/ 0 h 159"/>
                <a:gd name="T14" fmla="*/ 0 w 162"/>
                <a:gd name="T15" fmla="*/ 0 h 159"/>
                <a:gd name="T16" fmla="*/ 0 w 162"/>
                <a:gd name="T17" fmla="*/ 0 h 159"/>
                <a:gd name="T18" fmla="*/ 0 w 162"/>
                <a:gd name="T19" fmla="*/ 0 h 159"/>
                <a:gd name="T20" fmla="*/ 0 w 16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2"/>
                <a:gd name="T34" fmla="*/ 0 h 159"/>
                <a:gd name="T35" fmla="*/ 162 w 16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2" h="159">
                  <a:moveTo>
                    <a:pt x="138" y="156"/>
                  </a:moveTo>
                  <a:lnTo>
                    <a:pt x="128" y="159"/>
                  </a:lnTo>
                  <a:lnTo>
                    <a:pt x="98" y="149"/>
                  </a:lnTo>
                  <a:lnTo>
                    <a:pt x="0" y="93"/>
                  </a:lnTo>
                  <a:lnTo>
                    <a:pt x="42" y="47"/>
                  </a:lnTo>
                  <a:lnTo>
                    <a:pt x="102" y="0"/>
                  </a:lnTo>
                  <a:lnTo>
                    <a:pt x="129" y="36"/>
                  </a:lnTo>
                  <a:lnTo>
                    <a:pt x="138" y="62"/>
                  </a:lnTo>
                  <a:lnTo>
                    <a:pt x="143" y="90"/>
                  </a:lnTo>
                  <a:lnTo>
                    <a:pt x="162" y="149"/>
                  </a:lnTo>
                  <a:lnTo>
                    <a:pt x="138" y="15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8262"/>
            <p:cNvSpPr>
              <a:spLocks noChangeAspect="1"/>
            </p:cNvSpPr>
            <p:nvPr/>
          </p:nvSpPr>
          <p:spPr bwMode="auto">
            <a:xfrm>
              <a:off x="4999" y="2504"/>
              <a:ext cx="51" cy="44"/>
            </a:xfrm>
            <a:custGeom>
              <a:avLst/>
              <a:gdLst>
                <a:gd name="T0" fmla="*/ 0 w 152"/>
                <a:gd name="T1" fmla="*/ 0 h 133"/>
                <a:gd name="T2" fmla="*/ 0 w 152"/>
                <a:gd name="T3" fmla="*/ 0 h 133"/>
                <a:gd name="T4" fmla="*/ 0 w 152"/>
                <a:gd name="T5" fmla="*/ 0 h 133"/>
                <a:gd name="T6" fmla="*/ 0 w 152"/>
                <a:gd name="T7" fmla="*/ 0 h 133"/>
                <a:gd name="T8" fmla="*/ 0 w 152"/>
                <a:gd name="T9" fmla="*/ 0 h 133"/>
                <a:gd name="T10" fmla="*/ 0 w 152"/>
                <a:gd name="T11" fmla="*/ 0 h 133"/>
                <a:gd name="T12" fmla="*/ 0 w 152"/>
                <a:gd name="T13" fmla="*/ 0 h 133"/>
                <a:gd name="T14" fmla="*/ 0 w 152"/>
                <a:gd name="T15" fmla="*/ 0 h 133"/>
                <a:gd name="T16" fmla="*/ 0 w 152"/>
                <a:gd name="T17" fmla="*/ 0 h 133"/>
                <a:gd name="T18" fmla="*/ 0 w 152"/>
                <a:gd name="T19" fmla="*/ 0 h 133"/>
                <a:gd name="T20" fmla="*/ 0 w 152"/>
                <a:gd name="T21" fmla="*/ 0 h 133"/>
                <a:gd name="T22" fmla="*/ 0 w 152"/>
                <a:gd name="T23" fmla="*/ 0 h 133"/>
                <a:gd name="T24" fmla="*/ 0 w 152"/>
                <a:gd name="T25" fmla="*/ 0 h 1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133"/>
                <a:gd name="T41" fmla="*/ 152 w 152"/>
                <a:gd name="T42" fmla="*/ 133 h 1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133">
                  <a:moveTo>
                    <a:pt x="0" y="72"/>
                  </a:moveTo>
                  <a:lnTo>
                    <a:pt x="5" y="67"/>
                  </a:lnTo>
                  <a:lnTo>
                    <a:pt x="18" y="4"/>
                  </a:lnTo>
                  <a:lnTo>
                    <a:pt x="59" y="1"/>
                  </a:lnTo>
                  <a:lnTo>
                    <a:pt x="99" y="4"/>
                  </a:lnTo>
                  <a:lnTo>
                    <a:pt x="129" y="0"/>
                  </a:lnTo>
                  <a:lnTo>
                    <a:pt x="147" y="48"/>
                  </a:lnTo>
                  <a:lnTo>
                    <a:pt x="75" y="45"/>
                  </a:lnTo>
                  <a:lnTo>
                    <a:pt x="132" y="84"/>
                  </a:lnTo>
                  <a:lnTo>
                    <a:pt x="152" y="100"/>
                  </a:lnTo>
                  <a:lnTo>
                    <a:pt x="110" y="133"/>
                  </a:lnTo>
                  <a:lnTo>
                    <a:pt x="26" y="94"/>
                  </a:lnTo>
                  <a:lnTo>
                    <a:pt x="0" y="7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8263"/>
            <p:cNvSpPr>
              <a:spLocks noChangeAspect="1"/>
            </p:cNvSpPr>
            <p:nvPr/>
          </p:nvSpPr>
          <p:spPr bwMode="auto">
            <a:xfrm>
              <a:off x="903" y="3173"/>
              <a:ext cx="65" cy="79"/>
            </a:xfrm>
            <a:custGeom>
              <a:avLst/>
              <a:gdLst>
                <a:gd name="T0" fmla="*/ 0 w 196"/>
                <a:gd name="T1" fmla="*/ 0 h 236"/>
                <a:gd name="T2" fmla="*/ 0 w 196"/>
                <a:gd name="T3" fmla="*/ 0 h 236"/>
                <a:gd name="T4" fmla="*/ 0 w 196"/>
                <a:gd name="T5" fmla="*/ 0 h 236"/>
                <a:gd name="T6" fmla="*/ 0 w 196"/>
                <a:gd name="T7" fmla="*/ 0 h 236"/>
                <a:gd name="T8" fmla="*/ 0 w 196"/>
                <a:gd name="T9" fmla="*/ 0 h 236"/>
                <a:gd name="T10" fmla="*/ 0 w 196"/>
                <a:gd name="T11" fmla="*/ 0 h 236"/>
                <a:gd name="T12" fmla="*/ 0 w 196"/>
                <a:gd name="T13" fmla="*/ 0 h 236"/>
                <a:gd name="T14" fmla="*/ 0 w 196"/>
                <a:gd name="T15" fmla="*/ 0 h 236"/>
                <a:gd name="T16" fmla="*/ 0 w 196"/>
                <a:gd name="T17" fmla="*/ 0 h 236"/>
                <a:gd name="T18" fmla="*/ 0 w 196"/>
                <a:gd name="T19" fmla="*/ 0 h 236"/>
                <a:gd name="T20" fmla="*/ 0 w 196"/>
                <a:gd name="T21" fmla="*/ 0 h 236"/>
                <a:gd name="T22" fmla="*/ 0 w 196"/>
                <a:gd name="T23" fmla="*/ 0 h 236"/>
                <a:gd name="T24" fmla="*/ 0 w 196"/>
                <a:gd name="T25" fmla="*/ 0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6"/>
                <a:gd name="T40" fmla="*/ 0 h 236"/>
                <a:gd name="T41" fmla="*/ 196 w 196"/>
                <a:gd name="T42" fmla="*/ 236 h 2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6" h="236">
                  <a:moveTo>
                    <a:pt x="120" y="123"/>
                  </a:moveTo>
                  <a:lnTo>
                    <a:pt x="144" y="164"/>
                  </a:lnTo>
                  <a:lnTo>
                    <a:pt x="180" y="192"/>
                  </a:lnTo>
                  <a:lnTo>
                    <a:pt x="196" y="221"/>
                  </a:lnTo>
                  <a:lnTo>
                    <a:pt x="186" y="236"/>
                  </a:lnTo>
                  <a:lnTo>
                    <a:pt x="123" y="221"/>
                  </a:lnTo>
                  <a:lnTo>
                    <a:pt x="76" y="99"/>
                  </a:lnTo>
                  <a:lnTo>
                    <a:pt x="27" y="54"/>
                  </a:lnTo>
                  <a:lnTo>
                    <a:pt x="6" y="30"/>
                  </a:lnTo>
                  <a:lnTo>
                    <a:pt x="0" y="3"/>
                  </a:lnTo>
                  <a:lnTo>
                    <a:pt x="39" y="0"/>
                  </a:lnTo>
                  <a:lnTo>
                    <a:pt x="105" y="78"/>
                  </a:lnTo>
                  <a:lnTo>
                    <a:pt x="120" y="12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8264"/>
            <p:cNvSpPr>
              <a:spLocks noChangeAspect="1"/>
            </p:cNvSpPr>
            <p:nvPr/>
          </p:nvSpPr>
          <p:spPr bwMode="auto">
            <a:xfrm>
              <a:off x="2891" y="3107"/>
              <a:ext cx="46" cy="39"/>
            </a:xfrm>
            <a:custGeom>
              <a:avLst/>
              <a:gdLst>
                <a:gd name="T0" fmla="*/ 0 w 138"/>
                <a:gd name="T1" fmla="*/ 0 h 117"/>
                <a:gd name="T2" fmla="*/ 0 w 138"/>
                <a:gd name="T3" fmla="*/ 0 h 117"/>
                <a:gd name="T4" fmla="*/ 0 w 138"/>
                <a:gd name="T5" fmla="*/ 0 h 117"/>
                <a:gd name="T6" fmla="*/ 0 w 138"/>
                <a:gd name="T7" fmla="*/ 0 h 117"/>
                <a:gd name="T8" fmla="*/ 0 w 138"/>
                <a:gd name="T9" fmla="*/ 0 h 117"/>
                <a:gd name="T10" fmla="*/ 0 w 138"/>
                <a:gd name="T11" fmla="*/ 0 h 117"/>
                <a:gd name="T12" fmla="*/ 0 w 138"/>
                <a:gd name="T13" fmla="*/ 0 h 117"/>
                <a:gd name="T14" fmla="*/ 0 w 138"/>
                <a:gd name="T15" fmla="*/ 0 h 117"/>
                <a:gd name="T16" fmla="*/ 0 w 138"/>
                <a:gd name="T17" fmla="*/ 0 h 117"/>
                <a:gd name="T18" fmla="*/ 0 w 138"/>
                <a:gd name="T19" fmla="*/ 0 h 117"/>
                <a:gd name="T20" fmla="*/ 0 w 138"/>
                <a:gd name="T21" fmla="*/ 0 h 117"/>
                <a:gd name="T22" fmla="*/ 0 w 138"/>
                <a:gd name="T23" fmla="*/ 0 h 117"/>
                <a:gd name="T24" fmla="*/ 0 w 138"/>
                <a:gd name="T25" fmla="*/ 0 h 117"/>
                <a:gd name="T26" fmla="*/ 0 w 138"/>
                <a:gd name="T27" fmla="*/ 0 h 117"/>
                <a:gd name="T28" fmla="*/ 0 w 138"/>
                <a:gd name="T29" fmla="*/ 0 h 1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8"/>
                <a:gd name="T46" fmla="*/ 0 h 117"/>
                <a:gd name="T47" fmla="*/ 138 w 138"/>
                <a:gd name="T48" fmla="*/ 117 h 1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8" h="117">
                  <a:moveTo>
                    <a:pt x="0" y="101"/>
                  </a:moveTo>
                  <a:lnTo>
                    <a:pt x="3" y="60"/>
                  </a:lnTo>
                  <a:lnTo>
                    <a:pt x="20" y="2"/>
                  </a:lnTo>
                  <a:lnTo>
                    <a:pt x="59" y="0"/>
                  </a:lnTo>
                  <a:lnTo>
                    <a:pt x="96" y="18"/>
                  </a:lnTo>
                  <a:lnTo>
                    <a:pt x="105" y="24"/>
                  </a:lnTo>
                  <a:lnTo>
                    <a:pt x="116" y="26"/>
                  </a:lnTo>
                  <a:lnTo>
                    <a:pt x="135" y="21"/>
                  </a:lnTo>
                  <a:lnTo>
                    <a:pt x="138" y="57"/>
                  </a:lnTo>
                  <a:lnTo>
                    <a:pt x="90" y="102"/>
                  </a:lnTo>
                  <a:lnTo>
                    <a:pt x="71" y="117"/>
                  </a:lnTo>
                  <a:lnTo>
                    <a:pt x="50" y="108"/>
                  </a:lnTo>
                  <a:lnTo>
                    <a:pt x="36" y="101"/>
                  </a:lnTo>
                  <a:lnTo>
                    <a:pt x="24" y="98"/>
                  </a:lnTo>
                  <a:lnTo>
                    <a:pt x="0" y="101"/>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8265"/>
            <p:cNvSpPr>
              <a:spLocks noChangeAspect="1"/>
            </p:cNvSpPr>
            <p:nvPr/>
          </p:nvSpPr>
          <p:spPr bwMode="auto">
            <a:xfrm>
              <a:off x="1203" y="3256"/>
              <a:ext cx="56" cy="56"/>
            </a:xfrm>
            <a:custGeom>
              <a:avLst/>
              <a:gdLst>
                <a:gd name="T0" fmla="*/ 0 w 168"/>
                <a:gd name="T1" fmla="*/ 0 h 168"/>
                <a:gd name="T2" fmla="*/ 0 w 168"/>
                <a:gd name="T3" fmla="*/ 0 h 168"/>
                <a:gd name="T4" fmla="*/ 0 w 168"/>
                <a:gd name="T5" fmla="*/ 0 h 168"/>
                <a:gd name="T6" fmla="*/ 0 w 168"/>
                <a:gd name="T7" fmla="*/ 0 h 168"/>
                <a:gd name="T8" fmla="*/ 0 w 168"/>
                <a:gd name="T9" fmla="*/ 0 h 168"/>
                <a:gd name="T10" fmla="*/ 0 w 168"/>
                <a:gd name="T11" fmla="*/ 0 h 168"/>
                <a:gd name="T12" fmla="*/ 0 w 168"/>
                <a:gd name="T13" fmla="*/ 0 h 168"/>
                <a:gd name="T14" fmla="*/ 0 w 168"/>
                <a:gd name="T15" fmla="*/ 0 h 168"/>
                <a:gd name="T16" fmla="*/ 0 w 168"/>
                <a:gd name="T17" fmla="*/ 0 h 168"/>
                <a:gd name="T18" fmla="*/ 0 w 168"/>
                <a:gd name="T19" fmla="*/ 0 h 168"/>
                <a:gd name="T20" fmla="*/ 0 w 168"/>
                <a:gd name="T21" fmla="*/ 0 h 168"/>
                <a:gd name="T22" fmla="*/ 0 w 168"/>
                <a:gd name="T23" fmla="*/ 0 h 168"/>
                <a:gd name="T24" fmla="*/ 0 w 168"/>
                <a:gd name="T25" fmla="*/ 0 h 168"/>
                <a:gd name="T26" fmla="*/ 0 w 168"/>
                <a:gd name="T27" fmla="*/ 0 h 168"/>
                <a:gd name="T28" fmla="*/ 0 w 168"/>
                <a:gd name="T29" fmla="*/ 0 h 168"/>
                <a:gd name="T30" fmla="*/ 0 w 168"/>
                <a:gd name="T31" fmla="*/ 0 h 168"/>
                <a:gd name="T32" fmla="*/ 0 w 168"/>
                <a:gd name="T33" fmla="*/ 0 h 168"/>
                <a:gd name="T34" fmla="*/ 0 w 168"/>
                <a:gd name="T35" fmla="*/ 0 h 168"/>
                <a:gd name="T36" fmla="*/ 0 w 168"/>
                <a:gd name="T37" fmla="*/ 0 h 168"/>
                <a:gd name="T38" fmla="*/ 0 w 168"/>
                <a:gd name="T39" fmla="*/ 0 h 168"/>
                <a:gd name="T40" fmla="*/ 0 w 168"/>
                <a:gd name="T41" fmla="*/ 0 h 168"/>
                <a:gd name="T42" fmla="*/ 0 w 168"/>
                <a:gd name="T43" fmla="*/ 0 h 1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8"/>
                <a:gd name="T67" fmla="*/ 0 h 168"/>
                <a:gd name="T68" fmla="*/ 168 w 168"/>
                <a:gd name="T69" fmla="*/ 168 h 1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8" h="168">
                  <a:moveTo>
                    <a:pt x="9" y="56"/>
                  </a:moveTo>
                  <a:lnTo>
                    <a:pt x="0" y="20"/>
                  </a:lnTo>
                  <a:lnTo>
                    <a:pt x="11" y="5"/>
                  </a:lnTo>
                  <a:lnTo>
                    <a:pt x="23" y="0"/>
                  </a:lnTo>
                  <a:lnTo>
                    <a:pt x="42" y="3"/>
                  </a:lnTo>
                  <a:lnTo>
                    <a:pt x="69" y="17"/>
                  </a:lnTo>
                  <a:lnTo>
                    <a:pt x="92" y="41"/>
                  </a:lnTo>
                  <a:lnTo>
                    <a:pt x="98" y="68"/>
                  </a:lnTo>
                  <a:lnTo>
                    <a:pt x="131" y="80"/>
                  </a:lnTo>
                  <a:lnTo>
                    <a:pt x="168" y="83"/>
                  </a:lnTo>
                  <a:lnTo>
                    <a:pt x="165" y="96"/>
                  </a:lnTo>
                  <a:lnTo>
                    <a:pt x="140" y="93"/>
                  </a:lnTo>
                  <a:lnTo>
                    <a:pt x="101" y="102"/>
                  </a:lnTo>
                  <a:lnTo>
                    <a:pt x="59" y="132"/>
                  </a:lnTo>
                  <a:lnTo>
                    <a:pt x="45" y="168"/>
                  </a:lnTo>
                  <a:lnTo>
                    <a:pt x="35" y="159"/>
                  </a:lnTo>
                  <a:lnTo>
                    <a:pt x="30" y="140"/>
                  </a:lnTo>
                  <a:lnTo>
                    <a:pt x="12" y="135"/>
                  </a:lnTo>
                  <a:lnTo>
                    <a:pt x="0" y="114"/>
                  </a:lnTo>
                  <a:lnTo>
                    <a:pt x="3" y="105"/>
                  </a:lnTo>
                  <a:lnTo>
                    <a:pt x="57" y="96"/>
                  </a:lnTo>
                  <a:lnTo>
                    <a:pt x="9" y="5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8266"/>
            <p:cNvSpPr>
              <a:spLocks noChangeAspect="1"/>
            </p:cNvSpPr>
            <p:nvPr/>
          </p:nvSpPr>
          <p:spPr bwMode="auto">
            <a:xfrm>
              <a:off x="5339" y="2896"/>
              <a:ext cx="47" cy="45"/>
            </a:xfrm>
            <a:custGeom>
              <a:avLst/>
              <a:gdLst>
                <a:gd name="T0" fmla="*/ 0 w 141"/>
                <a:gd name="T1" fmla="*/ 0 h 136"/>
                <a:gd name="T2" fmla="*/ 0 w 141"/>
                <a:gd name="T3" fmla="*/ 0 h 136"/>
                <a:gd name="T4" fmla="*/ 0 w 141"/>
                <a:gd name="T5" fmla="*/ 0 h 136"/>
                <a:gd name="T6" fmla="*/ 0 w 141"/>
                <a:gd name="T7" fmla="*/ 0 h 136"/>
                <a:gd name="T8" fmla="*/ 0 w 141"/>
                <a:gd name="T9" fmla="*/ 0 h 136"/>
                <a:gd name="T10" fmla="*/ 0 w 141"/>
                <a:gd name="T11" fmla="*/ 0 h 136"/>
                <a:gd name="T12" fmla="*/ 0 w 141"/>
                <a:gd name="T13" fmla="*/ 0 h 136"/>
                <a:gd name="T14" fmla="*/ 0 w 141"/>
                <a:gd name="T15" fmla="*/ 0 h 136"/>
                <a:gd name="T16" fmla="*/ 0 w 141"/>
                <a:gd name="T17" fmla="*/ 0 h 136"/>
                <a:gd name="T18" fmla="*/ 0 w 141"/>
                <a:gd name="T19" fmla="*/ 0 h 136"/>
                <a:gd name="T20" fmla="*/ 0 w 141"/>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1"/>
                <a:gd name="T34" fmla="*/ 0 h 136"/>
                <a:gd name="T35" fmla="*/ 141 w 141"/>
                <a:gd name="T36" fmla="*/ 136 h 1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1" h="136">
                  <a:moveTo>
                    <a:pt x="86" y="43"/>
                  </a:moveTo>
                  <a:lnTo>
                    <a:pt x="128" y="88"/>
                  </a:lnTo>
                  <a:lnTo>
                    <a:pt x="141" y="106"/>
                  </a:lnTo>
                  <a:lnTo>
                    <a:pt x="140" y="126"/>
                  </a:lnTo>
                  <a:lnTo>
                    <a:pt x="113" y="136"/>
                  </a:lnTo>
                  <a:lnTo>
                    <a:pt x="84" y="123"/>
                  </a:lnTo>
                  <a:lnTo>
                    <a:pt x="18" y="93"/>
                  </a:lnTo>
                  <a:lnTo>
                    <a:pt x="9" y="46"/>
                  </a:lnTo>
                  <a:lnTo>
                    <a:pt x="0" y="4"/>
                  </a:lnTo>
                  <a:lnTo>
                    <a:pt x="42" y="0"/>
                  </a:lnTo>
                  <a:lnTo>
                    <a:pt x="86" y="4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8267"/>
            <p:cNvSpPr>
              <a:spLocks noChangeAspect="1"/>
            </p:cNvSpPr>
            <p:nvPr/>
          </p:nvSpPr>
          <p:spPr bwMode="auto">
            <a:xfrm>
              <a:off x="4055" y="2310"/>
              <a:ext cx="51" cy="39"/>
            </a:xfrm>
            <a:custGeom>
              <a:avLst/>
              <a:gdLst>
                <a:gd name="T0" fmla="*/ 0 w 153"/>
                <a:gd name="T1" fmla="*/ 0 h 118"/>
                <a:gd name="T2" fmla="*/ 0 w 153"/>
                <a:gd name="T3" fmla="*/ 0 h 118"/>
                <a:gd name="T4" fmla="*/ 0 w 153"/>
                <a:gd name="T5" fmla="*/ 0 h 118"/>
                <a:gd name="T6" fmla="*/ 0 w 153"/>
                <a:gd name="T7" fmla="*/ 0 h 118"/>
                <a:gd name="T8" fmla="*/ 0 w 153"/>
                <a:gd name="T9" fmla="*/ 0 h 118"/>
                <a:gd name="T10" fmla="*/ 0 w 153"/>
                <a:gd name="T11" fmla="*/ 0 h 118"/>
                <a:gd name="T12" fmla="*/ 0 w 153"/>
                <a:gd name="T13" fmla="*/ 0 h 118"/>
                <a:gd name="T14" fmla="*/ 0 w 153"/>
                <a:gd name="T15" fmla="*/ 0 h 118"/>
                <a:gd name="T16" fmla="*/ 0 w 153"/>
                <a:gd name="T17" fmla="*/ 0 h 118"/>
                <a:gd name="T18" fmla="*/ 0 w 153"/>
                <a:gd name="T19" fmla="*/ 0 h 118"/>
                <a:gd name="T20" fmla="*/ 0 w 153"/>
                <a:gd name="T21" fmla="*/ 0 h 118"/>
                <a:gd name="T22" fmla="*/ 0 w 153"/>
                <a:gd name="T23" fmla="*/ 0 h 118"/>
                <a:gd name="T24" fmla="*/ 0 w 153"/>
                <a:gd name="T25" fmla="*/ 0 h 118"/>
                <a:gd name="T26" fmla="*/ 0 w 153"/>
                <a:gd name="T27" fmla="*/ 0 h 118"/>
                <a:gd name="T28" fmla="*/ 0 w 153"/>
                <a:gd name="T29" fmla="*/ 0 h 1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
                <a:gd name="T46" fmla="*/ 0 h 118"/>
                <a:gd name="T47" fmla="*/ 153 w 153"/>
                <a:gd name="T48" fmla="*/ 118 h 1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 h="118">
                  <a:moveTo>
                    <a:pt x="118" y="61"/>
                  </a:moveTo>
                  <a:lnTo>
                    <a:pt x="79" y="75"/>
                  </a:lnTo>
                  <a:lnTo>
                    <a:pt x="28" y="118"/>
                  </a:lnTo>
                  <a:lnTo>
                    <a:pt x="12" y="100"/>
                  </a:lnTo>
                  <a:lnTo>
                    <a:pt x="52" y="60"/>
                  </a:lnTo>
                  <a:lnTo>
                    <a:pt x="0" y="69"/>
                  </a:lnTo>
                  <a:lnTo>
                    <a:pt x="9" y="18"/>
                  </a:lnTo>
                  <a:lnTo>
                    <a:pt x="18" y="10"/>
                  </a:lnTo>
                  <a:lnTo>
                    <a:pt x="24" y="0"/>
                  </a:lnTo>
                  <a:lnTo>
                    <a:pt x="54" y="10"/>
                  </a:lnTo>
                  <a:lnTo>
                    <a:pt x="76" y="0"/>
                  </a:lnTo>
                  <a:lnTo>
                    <a:pt x="93" y="27"/>
                  </a:lnTo>
                  <a:lnTo>
                    <a:pt x="135" y="15"/>
                  </a:lnTo>
                  <a:lnTo>
                    <a:pt x="153" y="39"/>
                  </a:lnTo>
                  <a:lnTo>
                    <a:pt x="118" y="61"/>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8268"/>
            <p:cNvSpPr>
              <a:spLocks noChangeAspect="1"/>
            </p:cNvSpPr>
            <p:nvPr/>
          </p:nvSpPr>
          <p:spPr bwMode="auto">
            <a:xfrm>
              <a:off x="2992" y="3138"/>
              <a:ext cx="39" cy="60"/>
            </a:xfrm>
            <a:custGeom>
              <a:avLst/>
              <a:gdLst>
                <a:gd name="T0" fmla="*/ 0 w 117"/>
                <a:gd name="T1" fmla="*/ 0 h 179"/>
                <a:gd name="T2" fmla="*/ 0 w 117"/>
                <a:gd name="T3" fmla="*/ 0 h 179"/>
                <a:gd name="T4" fmla="*/ 0 w 117"/>
                <a:gd name="T5" fmla="*/ 0 h 179"/>
                <a:gd name="T6" fmla="*/ 0 w 117"/>
                <a:gd name="T7" fmla="*/ 0 h 179"/>
                <a:gd name="T8" fmla="*/ 0 w 117"/>
                <a:gd name="T9" fmla="*/ 0 h 179"/>
                <a:gd name="T10" fmla="*/ 0 w 117"/>
                <a:gd name="T11" fmla="*/ 0 h 179"/>
                <a:gd name="T12" fmla="*/ 0 w 117"/>
                <a:gd name="T13" fmla="*/ 0 h 179"/>
                <a:gd name="T14" fmla="*/ 0 w 117"/>
                <a:gd name="T15" fmla="*/ 0 h 179"/>
                <a:gd name="T16" fmla="*/ 0 w 117"/>
                <a:gd name="T17" fmla="*/ 0 h 179"/>
                <a:gd name="T18" fmla="*/ 0 w 117"/>
                <a:gd name="T19" fmla="*/ 0 h 179"/>
                <a:gd name="T20" fmla="*/ 0 w 117"/>
                <a:gd name="T21" fmla="*/ 0 h 179"/>
                <a:gd name="T22" fmla="*/ 0 w 117"/>
                <a:gd name="T23" fmla="*/ 0 h 179"/>
                <a:gd name="T24" fmla="*/ 0 w 117"/>
                <a:gd name="T25" fmla="*/ 0 h 1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
                <a:gd name="T40" fmla="*/ 0 h 179"/>
                <a:gd name="T41" fmla="*/ 117 w 117"/>
                <a:gd name="T42" fmla="*/ 179 h 17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 h="179">
                  <a:moveTo>
                    <a:pt x="20" y="45"/>
                  </a:moveTo>
                  <a:lnTo>
                    <a:pt x="5" y="21"/>
                  </a:lnTo>
                  <a:lnTo>
                    <a:pt x="18" y="23"/>
                  </a:lnTo>
                  <a:lnTo>
                    <a:pt x="30" y="0"/>
                  </a:lnTo>
                  <a:lnTo>
                    <a:pt x="41" y="9"/>
                  </a:lnTo>
                  <a:lnTo>
                    <a:pt x="30" y="39"/>
                  </a:lnTo>
                  <a:lnTo>
                    <a:pt x="53" y="38"/>
                  </a:lnTo>
                  <a:lnTo>
                    <a:pt x="50" y="80"/>
                  </a:lnTo>
                  <a:lnTo>
                    <a:pt x="80" y="77"/>
                  </a:lnTo>
                  <a:lnTo>
                    <a:pt x="117" y="179"/>
                  </a:lnTo>
                  <a:lnTo>
                    <a:pt x="54" y="167"/>
                  </a:lnTo>
                  <a:lnTo>
                    <a:pt x="0" y="78"/>
                  </a:lnTo>
                  <a:lnTo>
                    <a:pt x="20" y="4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8269"/>
            <p:cNvSpPr>
              <a:spLocks noChangeAspect="1"/>
            </p:cNvSpPr>
            <p:nvPr/>
          </p:nvSpPr>
          <p:spPr bwMode="auto">
            <a:xfrm>
              <a:off x="1245" y="3286"/>
              <a:ext cx="67" cy="34"/>
            </a:xfrm>
            <a:custGeom>
              <a:avLst/>
              <a:gdLst>
                <a:gd name="T0" fmla="*/ 0 w 200"/>
                <a:gd name="T1" fmla="*/ 0 h 102"/>
                <a:gd name="T2" fmla="*/ 0 w 200"/>
                <a:gd name="T3" fmla="*/ 0 h 102"/>
                <a:gd name="T4" fmla="*/ 0 w 200"/>
                <a:gd name="T5" fmla="*/ 0 h 102"/>
                <a:gd name="T6" fmla="*/ 0 w 200"/>
                <a:gd name="T7" fmla="*/ 0 h 102"/>
                <a:gd name="T8" fmla="*/ 0 w 200"/>
                <a:gd name="T9" fmla="*/ 0 h 102"/>
                <a:gd name="T10" fmla="*/ 0 w 200"/>
                <a:gd name="T11" fmla="*/ 0 h 102"/>
                <a:gd name="T12" fmla="*/ 0 w 200"/>
                <a:gd name="T13" fmla="*/ 0 h 102"/>
                <a:gd name="T14" fmla="*/ 0 w 200"/>
                <a:gd name="T15" fmla="*/ 0 h 102"/>
                <a:gd name="T16" fmla="*/ 0 w 200"/>
                <a:gd name="T17" fmla="*/ 0 h 102"/>
                <a:gd name="T18" fmla="*/ 0 w 200"/>
                <a:gd name="T19" fmla="*/ 0 h 102"/>
                <a:gd name="T20" fmla="*/ 0 w 200"/>
                <a:gd name="T21" fmla="*/ 0 h 102"/>
                <a:gd name="T22" fmla="*/ 0 w 200"/>
                <a:gd name="T23" fmla="*/ 0 h 102"/>
                <a:gd name="T24" fmla="*/ 0 w 200"/>
                <a:gd name="T25" fmla="*/ 0 h 102"/>
                <a:gd name="T26" fmla="*/ 0 w 200"/>
                <a:gd name="T27" fmla="*/ 0 h 1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102"/>
                <a:gd name="T44" fmla="*/ 200 w 200"/>
                <a:gd name="T45" fmla="*/ 102 h 1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102">
                  <a:moveTo>
                    <a:pt x="0" y="66"/>
                  </a:moveTo>
                  <a:lnTo>
                    <a:pt x="2" y="42"/>
                  </a:lnTo>
                  <a:lnTo>
                    <a:pt x="113" y="55"/>
                  </a:lnTo>
                  <a:lnTo>
                    <a:pt x="153" y="25"/>
                  </a:lnTo>
                  <a:lnTo>
                    <a:pt x="171" y="0"/>
                  </a:lnTo>
                  <a:lnTo>
                    <a:pt x="188" y="7"/>
                  </a:lnTo>
                  <a:lnTo>
                    <a:pt x="200" y="18"/>
                  </a:lnTo>
                  <a:lnTo>
                    <a:pt x="200" y="43"/>
                  </a:lnTo>
                  <a:lnTo>
                    <a:pt x="170" y="54"/>
                  </a:lnTo>
                  <a:lnTo>
                    <a:pt x="153" y="102"/>
                  </a:lnTo>
                  <a:lnTo>
                    <a:pt x="102" y="102"/>
                  </a:lnTo>
                  <a:lnTo>
                    <a:pt x="69" y="73"/>
                  </a:lnTo>
                  <a:lnTo>
                    <a:pt x="30" y="70"/>
                  </a:lnTo>
                  <a:lnTo>
                    <a:pt x="0" y="6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8270"/>
            <p:cNvSpPr>
              <a:spLocks noChangeAspect="1"/>
            </p:cNvSpPr>
            <p:nvPr/>
          </p:nvSpPr>
          <p:spPr bwMode="auto">
            <a:xfrm>
              <a:off x="796" y="3065"/>
              <a:ext cx="58" cy="37"/>
            </a:xfrm>
            <a:custGeom>
              <a:avLst/>
              <a:gdLst>
                <a:gd name="T0" fmla="*/ 0 w 175"/>
                <a:gd name="T1" fmla="*/ 0 h 110"/>
                <a:gd name="T2" fmla="*/ 0 w 175"/>
                <a:gd name="T3" fmla="*/ 0 h 110"/>
                <a:gd name="T4" fmla="*/ 0 w 175"/>
                <a:gd name="T5" fmla="*/ 0 h 110"/>
                <a:gd name="T6" fmla="*/ 0 w 175"/>
                <a:gd name="T7" fmla="*/ 0 h 110"/>
                <a:gd name="T8" fmla="*/ 0 w 175"/>
                <a:gd name="T9" fmla="*/ 0 h 110"/>
                <a:gd name="T10" fmla="*/ 0 w 175"/>
                <a:gd name="T11" fmla="*/ 0 h 110"/>
                <a:gd name="T12" fmla="*/ 0 w 175"/>
                <a:gd name="T13" fmla="*/ 0 h 110"/>
                <a:gd name="T14" fmla="*/ 0 w 175"/>
                <a:gd name="T15" fmla="*/ 0 h 110"/>
                <a:gd name="T16" fmla="*/ 0 w 175"/>
                <a:gd name="T17" fmla="*/ 0 h 110"/>
                <a:gd name="T18" fmla="*/ 0 w 175"/>
                <a:gd name="T19" fmla="*/ 0 h 110"/>
                <a:gd name="T20" fmla="*/ 0 w 175"/>
                <a:gd name="T21" fmla="*/ 0 h 110"/>
                <a:gd name="T22" fmla="*/ 0 w 175"/>
                <a:gd name="T23" fmla="*/ 0 h 110"/>
                <a:gd name="T24" fmla="*/ 0 w 175"/>
                <a:gd name="T25" fmla="*/ 0 h 1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5"/>
                <a:gd name="T40" fmla="*/ 0 h 110"/>
                <a:gd name="T41" fmla="*/ 175 w 175"/>
                <a:gd name="T42" fmla="*/ 110 h 1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5" h="110">
                  <a:moveTo>
                    <a:pt x="25" y="110"/>
                  </a:moveTo>
                  <a:lnTo>
                    <a:pt x="12" y="96"/>
                  </a:lnTo>
                  <a:lnTo>
                    <a:pt x="0" y="60"/>
                  </a:lnTo>
                  <a:lnTo>
                    <a:pt x="97" y="45"/>
                  </a:lnTo>
                  <a:lnTo>
                    <a:pt x="165" y="0"/>
                  </a:lnTo>
                  <a:lnTo>
                    <a:pt x="175" y="44"/>
                  </a:lnTo>
                  <a:lnTo>
                    <a:pt x="127" y="77"/>
                  </a:lnTo>
                  <a:lnTo>
                    <a:pt x="151" y="99"/>
                  </a:lnTo>
                  <a:lnTo>
                    <a:pt x="120" y="104"/>
                  </a:lnTo>
                  <a:lnTo>
                    <a:pt x="94" y="86"/>
                  </a:lnTo>
                  <a:lnTo>
                    <a:pt x="64" y="81"/>
                  </a:lnTo>
                  <a:lnTo>
                    <a:pt x="43" y="84"/>
                  </a:lnTo>
                  <a:lnTo>
                    <a:pt x="25" y="11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8271"/>
            <p:cNvSpPr>
              <a:spLocks noChangeAspect="1"/>
            </p:cNvSpPr>
            <p:nvPr/>
          </p:nvSpPr>
          <p:spPr bwMode="auto">
            <a:xfrm>
              <a:off x="2939" y="3128"/>
              <a:ext cx="41" cy="64"/>
            </a:xfrm>
            <a:custGeom>
              <a:avLst/>
              <a:gdLst>
                <a:gd name="T0" fmla="*/ 0 w 124"/>
                <a:gd name="T1" fmla="*/ 0 h 192"/>
                <a:gd name="T2" fmla="*/ 0 w 124"/>
                <a:gd name="T3" fmla="*/ 0 h 192"/>
                <a:gd name="T4" fmla="*/ 0 w 124"/>
                <a:gd name="T5" fmla="*/ 0 h 192"/>
                <a:gd name="T6" fmla="*/ 0 w 124"/>
                <a:gd name="T7" fmla="*/ 0 h 192"/>
                <a:gd name="T8" fmla="*/ 0 w 124"/>
                <a:gd name="T9" fmla="*/ 0 h 192"/>
                <a:gd name="T10" fmla="*/ 0 w 124"/>
                <a:gd name="T11" fmla="*/ 0 h 192"/>
                <a:gd name="T12" fmla="*/ 0 w 124"/>
                <a:gd name="T13" fmla="*/ 0 h 192"/>
                <a:gd name="T14" fmla="*/ 0 w 124"/>
                <a:gd name="T15" fmla="*/ 0 h 192"/>
                <a:gd name="T16" fmla="*/ 0 w 124"/>
                <a:gd name="T17" fmla="*/ 0 h 192"/>
                <a:gd name="T18" fmla="*/ 0 w 124"/>
                <a:gd name="T19" fmla="*/ 0 h 192"/>
                <a:gd name="T20" fmla="*/ 0 w 124"/>
                <a:gd name="T21" fmla="*/ 0 h 192"/>
                <a:gd name="T22" fmla="*/ 0 w 124"/>
                <a:gd name="T23" fmla="*/ 0 h 1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4"/>
                <a:gd name="T37" fmla="*/ 0 h 192"/>
                <a:gd name="T38" fmla="*/ 124 w 124"/>
                <a:gd name="T39" fmla="*/ 192 h 19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4" h="192">
                  <a:moveTo>
                    <a:pt x="12" y="137"/>
                  </a:moveTo>
                  <a:lnTo>
                    <a:pt x="15" y="128"/>
                  </a:lnTo>
                  <a:lnTo>
                    <a:pt x="55" y="47"/>
                  </a:lnTo>
                  <a:lnTo>
                    <a:pt x="106" y="0"/>
                  </a:lnTo>
                  <a:lnTo>
                    <a:pt x="124" y="14"/>
                  </a:lnTo>
                  <a:lnTo>
                    <a:pt x="118" y="32"/>
                  </a:lnTo>
                  <a:lnTo>
                    <a:pt x="88" y="81"/>
                  </a:lnTo>
                  <a:lnTo>
                    <a:pt x="36" y="162"/>
                  </a:lnTo>
                  <a:lnTo>
                    <a:pt x="4" y="192"/>
                  </a:lnTo>
                  <a:lnTo>
                    <a:pt x="0" y="158"/>
                  </a:lnTo>
                  <a:lnTo>
                    <a:pt x="7" y="146"/>
                  </a:lnTo>
                  <a:lnTo>
                    <a:pt x="12" y="13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8272"/>
            <p:cNvSpPr>
              <a:spLocks noChangeAspect="1"/>
            </p:cNvSpPr>
            <p:nvPr/>
          </p:nvSpPr>
          <p:spPr bwMode="auto">
            <a:xfrm>
              <a:off x="5231" y="2743"/>
              <a:ext cx="38" cy="47"/>
            </a:xfrm>
            <a:custGeom>
              <a:avLst/>
              <a:gdLst>
                <a:gd name="T0" fmla="*/ 0 w 115"/>
                <a:gd name="T1" fmla="*/ 0 h 140"/>
                <a:gd name="T2" fmla="*/ 0 w 115"/>
                <a:gd name="T3" fmla="*/ 0 h 140"/>
                <a:gd name="T4" fmla="*/ 0 w 115"/>
                <a:gd name="T5" fmla="*/ 0 h 140"/>
                <a:gd name="T6" fmla="*/ 0 w 115"/>
                <a:gd name="T7" fmla="*/ 0 h 140"/>
                <a:gd name="T8" fmla="*/ 0 w 115"/>
                <a:gd name="T9" fmla="*/ 0 h 140"/>
                <a:gd name="T10" fmla="*/ 0 w 115"/>
                <a:gd name="T11" fmla="*/ 0 h 140"/>
                <a:gd name="T12" fmla="*/ 0 w 115"/>
                <a:gd name="T13" fmla="*/ 0 h 140"/>
                <a:gd name="T14" fmla="*/ 0 w 115"/>
                <a:gd name="T15" fmla="*/ 0 h 140"/>
                <a:gd name="T16" fmla="*/ 0 w 115"/>
                <a:gd name="T17" fmla="*/ 0 h 140"/>
                <a:gd name="T18" fmla="*/ 0 w 115"/>
                <a:gd name="T19" fmla="*/ 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
                <a:gd name="T31" fmla="*/ 0 h 140"/>
                <a:gd name="T32" fmla="*/ 115 w 115"/>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 h="140">
                  <a:moveTo>
                    <a:pt x="115" y="42"/>
                  </a:moveTo>
                  <a:lnTo>
                    <a:pt x="73" y="78"/>
                  </a:lnTo>
                  <a:lnTo>
                    <a:pt x="33" y="140"/>
                  </a:lnTo>
                  <a:lnTo>
                    <a:pt x="0" y="129"/>
                  </a:lnTo>
                  <a:lnTo>
                    <a:pt x="4" y="105"/>
                  </a:lnTo>
                  <a:lnTo>
                    <a:pt x="24" y="53"/>
                  </a:lnTo>
                  <a:lnTo>
                    <a:pt x="42" y="51"/>
                  </a:lnTo>
                  <a:lnTo>
                    <a:pt x="49" y="18"/>
                  </a:lnTo>
                  <a:lnTo>
                    <a:pt x="96" y="0"/>
                  </a:lnTo>
                  <a:lnTo>
                    <a:pt x="115" y="4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3" name="Freeform 8273"/>
            <p:cNvSpPr>
              <a:spLocks noChangeAspect="1"/>
            </p:cNvSpPr>
            <p:nvPr/>
          </p:nvSpPr>
          <p:spPr bwMode="auto">
            <a:xfrm>
              <a:off x="5005" y="2630"/>
              <a:ext cx="32" cy="42"/>
            </a:xfrm>
            <a:custGeom>
              <a:avLst/>
              <a:gdLst>
                <a:gd name="T0" fmla="*/ 0 w 96"/>
                <a:gd name="T1" fmla="*/ 0 h 125"/>
                <a:gd name="T2" fmla="*/ 0 w 96"/>
                <a:gd name="T3" fmla="*/ 0 h 125"/>
                <a:gd name="T4" fmla="*/ 0 w 96"/>
                <a:gd name="T5" fmla="*/ 0 h 125"/>
                <a:gd name="T6" fmla="*/ 0 w 96"/>
                <a:gd name="T7" fmla="*/ 0 h 125"/>
                <a:gd name="T8" fmla="*/ 0 w 96"/>
                <a:gd name="T9" fmla="*/ 0 h 125"/>
                <a:gd name="T10" fmla="*/ 0 w 96"/>
                <a:gd name="T11" fmla="*/ 0 h 125"/>
                <a:gd name="T12" fmla="*/ 0 w 96"/>
                <a:gd name="T13" fmla="*/ 0 h 125"/>
                <a:gd name="T14" fmla="*/ 0 w 96"/>
                <a:gd name="T15" fmla="*/ 0 h 125"/>
                <a:gd name="T16" fmla="*/ 0 w 96"/>
                <a:gd name="T17" fmla="*/ 0 h 125"/>
                <a:gd name="T18" fmla="*/ 0 w 96"/>
                <a:gd name="T19" fmla="*/ 0 h 125"/>
                <a:gd name="T20" fmla="*/ 0 w 96"/>
                <a:gd name="T21" fmla="*/ 0 h 125"/>
                <a:gd name="T22" fmla="*/ 0 w 96"/>
                <a:gd name="T23" fmla="*/ 0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6"/>
                <a:gd name="T37" fmla="*/ 0 h 125"/>
                <a:gd name="T38" fmla="*/ 96 w 96"/>
                <a:gd name="T39" fmla="*/ 125 h 1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6" h="125">
                  <a:moveTo>
                    <a:pt x="18" y="45"/>
                  </a:moveTo>
                  <a:lnTo>
                    <a:pt x="7" y="39"/>
                  </a:lnTo>
                  <a:lnTo>
                    <a:pt x="0" y="35"/>
                  </a:lnTo>
                  <a:lnTo>
                    <a:pt x="6" y="2"/>
                  </a:lnTo>
                  <a:lnTo>
                    <a:pt x="33" y="0"/>
                  </a:lnTo>
                  <a:lnTo>
                    <a:pt x="75" y="48"/>
                  </a:lnTo>
                  <a:lnTo>
                    <a:pt x="96" y="125"/>
                  </a:lnTo>
                  <a:lnTo>
                    <a:pt x="51" y="122"/>
                  </a:lnTo>
                  <a:lnTo>
                    <a:pt x="18" y="98"/>
                  </a:lnTo>
                  <a:lnTo>
                    <a:pt x="27" y="78"/>
                  </a:lnTo>
                  <a:lnTo>
                    <a:pt x="3" y="51"/>
                  </a:lnTo>
                  <a:lnTo>
                    <a:pt x="18" y="4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4" name="Freeform 8274"/>
            <p:cNvSpPr>
              <a:spLocks noChangeAspect="1"/>
            </p:cNvSpPr>
            <p:nvPr/>
          </p:nvSpPr>
          <p:spPr bwMode="auto">
            <a:xfrm>
              <a:off x="1736" y="3357"/>
              <a:ext cx="35" cy="27"/>
            </a:xfrm>
            <a:custGeom>
              <a:avLst/>
              <a:gdLst>
                <a:gd name="T0" fmla="*/ 0 w 105"/>
                <a:gd name="T1" fmla="*/ 0 h 81"/>
                <a:gd name="T2" fmla="*/ 0 w 105"/>
                <a:gd name="T3" fmla="*/ 0 h 81"/>
                <a:gd name="T4" fmla="*/ 0 w 105"/>
                <a:gd name="T5" fmla="*/ 0 h 81"/>
                <a:gd name="T6" fmla="*/ 0 w 105"/>
                <a:gd name="T7" fmla="*/ 0 h 81"/>
                <a:gd name="T8" fmla="*/ 0 w 105"/>
                <a:gd name="T9" fmla="*/ 0 h 81"/>
                <a:gd name="T10" fmla="*/ 0 w 105"/>
                <a:gd name="T11" fmla="*/ 0 h 81"/>
                <a:gd name="T12" fmla="*/ 0 w 105"/>
                <a:gd name="T13" fmla="*/ 0 h 81"/>
                <a:gd name="T14" fmla="*/ 0 w 105"/>
                <a:gd name="T15" fmla="*/ 0 h 81"/>
                <a:gd name="T16" fmla="*/ 0 w 105"/>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5"/>
                <a:gd name="T28" fmla="*/ 0 h 81"/>
                <a:gd name="T29" fmla="*/ 105 w 105"/>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5" h="81">
                  <a:moveTo>
                    <a:pt x="16" y="22"/>
                  </a:moveTo>
                  <a:lnTo>
                    <a:pt x="66" y="0"/>
                  </a:lnTo>
                  <a:lnTo>
                    <a:pt x="105" y="27"/>
                  </a:lnTo>
                  <a:lnTo>
                    <a:pt x="100" y="70"/>
                  </a:lnTo>
                  <a:lnTo>
                    <a:pt x="60" y="81"/>
                  </a:lnTo>
                  <a:lnTo>
                    <a:pt x="25" y="75"/>
                  </a:lnTo>
                  <a:lnTo>
                    <a:pt x="0" y="63"/>
                  </a:lnTo>
                  <a:lnTo>
                    <a:pt x="12" y="30"/>
                  </a:lnTo>
                  <a:lnTo>
                    <a:pt x="16" y="2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8275"/>
            <p:cNvSpPr>
              <a:spLocks noChangeAspect="1"/>
            </p:cNvSpPr>
            <p:nvPr/>
          </p:nvSpPr>
          <p:spPr bwMode="auto">
            <a:xfrm>
              <a:off x="2394" y="3223"/>
              <a:ext cx="41" cy="26"/>
            </a:xfrm>
            <a:custGeom>
              <a:avLst/>
              <a:gdLst>
                <a:gd name="T0" fmla="*/ 0 w 124"/>
                <a:gd name="T1" fmla="*/ 0 h 78"/>
                <a:gd name="T2" fmla="*/ 0 w 124"/>
                <a:gd name="T3" fmla="*/ 0 h 78"/>
                <a:gd name="T4" fmla="*/ 0 w 124"/>
                <a:gd name="T5" fmla="*/ 0 h 78"/>
                <a:gd name="T6" fmla="*/ 0 w 124"/>
                <a:gd name="T7" fmla="*/ 0 h 78"/>
                <a:gd name="T8" fmla="*/ 0 w 124"/>
                <a:gd name="T9" fmla="*/ 0 h 78"/>
                <a:gd name="T10" fmla="*/ 0 w 124"/>
                <a:gd name="T11" fmla="*/ 0 h 78"/>
                <a:gd name="T12" fmla="*/ 0 w 124"/>
                <a:gd name="T13" fmla="*/ 0 h 78"/>
                <a:gd name="T14" fmla="*/ 0 w 124"/>
                <a:gd name="T15" fmla="*/ 0 h 78"/>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78"/>
                <a:gd name="T26" fmla="*/ 124 w 124"/>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78">
                  <a:moveTo>
                    <a:pt x="36" y="66"/>
                  </a:moveTo>
                  <a:lnTo>
                    <a:pt x="10" y="49"/>
                  </a:lnTo>
                  <a:lnTo>
                    <a:pt x="0" y="19"/>
                  </a:lnTo>
                  <a:lnTo>
                    <a:pt x="13" y="1"/>
                  </a:lnTo>
                  <a:lnTo>
                    <a:pt x="60" y="0"/>
                  </a:lnTo>
                  <a:lnTo>
                    <a:pt x="124" y="57"/>
                  </a:lnTo>
                  <a:lnTo>
                    <a:pt x="90" y="78"/>
                  </a:lnTo>
                  <a:lnTo>
                    <a:pt x="36" y="6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8276"/>
            <p:cNvSpPr>
              <a:spLocks noChangeAspect="1"/>
            </p:cNvSpPr>
            <p:nvPr/>
          </p:nvSpPr>
          <p:spPr bwMode="auto">
            <a:xfrm>
              <a:off x="5452" y="2824"/>
              <a:ext cx="29" cy="39"/>
            </a:xfrm>
            <a:custGeom>
              <a:avLst/>
              <a:gdLst>
                <a:gd name="T0" fmla="*/ 0 w 88"/>
                <a:gd name="T1" fmla="*/ 0 h 117"/>
                <a:gd name="T2" fmla="*/ 0 w 88"/>
                <a:gd name="T3" fmla="*/ 0 h 117"/>
                <a:gd name="T4" fmla="*/ 0 w 88"/>
                <a:gd name="T5" fmla="*/ 0 h 117"/>
                <a:gd name="T6" fmla="*/ 0 w 88"/>
                <a:gd name="T7" fmla="*/ 0 h 117"/>
                <a:gd name="T8" fmla="*/ 0 w 88"/>
                <a:gd name="T9" fmla="*/ 0 h 117"/>
                <a:gd name="T10" fmla="*/ 0 w 88"/>
                <a:gd name="T11" fmla="*/ 0 h 117"/>
                <a:gd name="T12" fmla="*/ 0 w 88"/>
                <a:gd name="T13" fmla="*/ 0 h 117"/>
                <a:gd name="T14" fmla="*/ 0 w 88"/>
                <a:gd name="T15" fmla="*/ 0 h 117"/>
                <a:gd name="T16" fmla="*/ 0 w 88"/>
                <a:gd name="T17" fmla="*/ 0 h 117"/>
                <a:gd name="T18" fmla="*/ 0 w 88"/>
                <a:gd name="T19" fmla="*/ 0 h 117"/>
                <a:gd name="T20" fmla="*/ 0 w 88"/>
                <a:gd name="T21" fmla="*/ 0 h 117"/>
                <a:gd name="T22" fmla="*/ 0 w 88"/>
                <a:gd name="T23" fmla="*/ 0 h 117"/>
                <a:gd name="T24" fmla="*/ 0 w 88"/>
                <a:gd name="T25" fmla="*/ 0 h 117"/>
                <a:gd name="T26" fmla="*/ 0 w 88"/>
                <a:gd name="T27" fmla="*/ 0 h 117"/>
                <a:gd name="T28" fmla="*/ 0 w 88"/>
                <a:gd name="T29" fmla="*/ 0 h 1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8"/>
                <a:gd name="T46" fmla="*/ 0 h 117"/>
                <a:gd name="T47" fmla="*/ 88 w 88"/>
                <a:gd name="T48" fmla="*/ 117 h 1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8" h="117">
                  <a:moveTo>
                    <a:pt x="24" y="7"/>
                  </a:moveTo>
                  <a:lnTo>
                    <a:pt x="45" y="10"/>
                  </a:lnTo>
                  <a:lnTo>
                    <a:pt x="64" y="22"/>
                  </a:lnTo>
                  <a:lnTo>
                    <a:pt x="76" y="42"/>
                  </a:lnTo>
                  <a:lnTo>
                    <a:pt x="88" y="67"/>
                  </a:lnTo>
                  <a:lnTo>
                    <a:pt x="85" y="90"/>
                  </a:lnTo>
                  <a:lnTo>
                    <a:pt x="66" y="99"/>
                  </a:lnTo>
                  <a:lnTo>
                    <a:pt x="45" y="103"/>
                  </a:lnTo>
                  <a:lnTo>
                    <a:pt x="22" y="117"/>
                  </a:lnTo>
                  <a:lnTo>
                    <a:pt x="13" y="93"/>
                  </a:lnTo>
                  <a:lnTo>
                    <a:pt x="31" y="63"/>
                  </a:lnTo>
                  <a:lnTo>
                    <a:pt x="15" y="39"/>
                  </a:lnTo>
                  <a:lnTo>
                    <a:pt x="0" y="21"/>
                  </a:lnTo>
                  <a:lnTo>
                    <a:pt x="4" y="0"/>
                  </a:lnTo>
                  <a:lnTo>
                    <a:pt x="24" y="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8277"/>
            <p:cNvSpPr>
              <a:spLocks noChangeAspect="1"/>
            </p:cNvSpPr>
            <p:nvPr/>
          </p:nvSpPr>
          <p:spPr bwMode="auto">
            <a:xfrm>
              <a:off x="5263" y="2636"/>
              <a:ext cx="37" cy="38"/>
            </a:xfrm>
            <a:custGeom>
              <a:avLst/>
              <a:gdLst>
                <a:gd name="T0" fmla="*/ 0 w 111"/>
                <a:gd name="T1" fmla="*/ 0 h 114"/>
                <a:gd name="T2" fmla="*/ 0 w 111"/>
                <a:gd name="T3" fmla="*/ 0 h 114"/>
                <a:gd name="T4" fmla="*/ 0 w 111"/>
                <a:gd name="T5" fmla="*/ 0 h 114"/>
                <a:gd name="T6" fmla="*/ 0 w 111"/>
                <a:gd name="T7" fmla="*/ 0 h 114"/>
                <a:gd name="T8" fmla="*/ 0 w 111"/>
                <a:gd name="T9" fmla="*/ 0 h 114"/>
                <a:gd name="T10" fmla="*/ 0 w 111"/>
                <a:gd name="T11" fmla="*/ 0 h 114"/>
                <a:gd name="T12" fmla="*/ 0 w 111"/>
                <a:gd name="T13" fmla="*/ 0 h 114"/>
                <a:gd name="T14" fmla="*/ 0 w 111"/>
                <a:gd name="T15" fmla="*/ 0 h 114"/>
                <a:gd name="T16" fmla="*/ 0 w 111"/>
                <a:gd name="T17" fmla="*/ 0 h 114"/>
                <a:gd name="T18" fmla="*/ 0 w 111"/>
                <a:gd name="T19" fmla="*/ 0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114"/>
                <a:gd name="T32" fmla="*/ 111 w 111"/>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114">
                  <a:moveTo>
                    <a:pt x="54" y="14"/>
                  </a:moveTo>
                  <a:lnTo>
                    <a:pt x="77" y="20"/>
                  </a:lnTo>
                  <a:lnTo>
                    <a:pt x="111" y="63"/>
                  </a:lnTo>
                  <a:lnTo>
                    <a:pt x="74" y="74"/>
                  </a:lnTo>
                  <a:lnTo>
                    <a:pt x="59" y="114"/>
                  </a:lnTo>
                  <a:lnTo>
                    <a:pt x="44" y="113"/>
                  </a:lnTo>
                  <a:lnTo>
                    <a:pt x="33" y="62"/>
                  </a:lnTo>
                  <a:lnTo>
                    <a:pt x="0" y="27"/>
                  </a:lnTo>
                  <a:lnTo>
                    <a:pt x="29" y="0"/>
                  </a:lnTo>
                  <a:lnTo>
                    <a:pt x="54" y="14"/>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8278"/>
            <p:cNvSpPr>
              <a:spLocks noChangeAspect="1"/>
            </p:cNvSpPr>
            <p:nvPr/>
          </p:nvSpPr>
          <p:spPr bwMode="auto">
            <a:xfrm>
              <a:off x="501" y="2846"/>
              <a:ext cx="46" cy="30"/>
            </a:xfrm>
            <a:custGeom>
              <a:avLst/>
              <a:gdLst>
                <a:gd name="T0" fmla="*/ 0 w 139"/>
                <a:gd name="T1" fmla="*/ 0 h 90"/>
                <a:gd name="T2" fmla="*/ 0 w 139"/>
                <a:gd name="T3" fmla="*/ 0 h 90"/>
                <a:gd name="T4" fmla="*/ 0 w 139"/>
                <a:gd name="T5" fmla="*/ 0 h 90"/>
                <a:gd name="T6" fmla="*/ 0 w 139"/>
                <a:gd name="T7" fmla="*/ 0 h 90"/>
                <a:gd name="T8" fmla="*/ 0 w 139"/>
                <a:gd name="T9" fmla="*/ 0 h 90"/>
                <a:gd name="T10" fmla="*/ 0 w 139"/>
                <a:gd name="T11" fmla="*/ 0 h 90"/>
                <a:gd name="T12" fmla="*/ 0 w 139"/>
                <a:gd name="T13" fmla="*/ 0 h 90"/>
                <a:gd name="T14" fmla="*/ 0 w 139"/>
                <a:gd name="T15" fmla="*/ 0 h 90"/>
                <a:gd name="T16" fmla="*/ 0 w 139"/>
                <a:gd name="T17" fmla="*/ 0 h 90"/>
                <a:gd name="T18" fmla="*/ 0 w 139"/>
                <a:gd name="T19" fmla="*/ 0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
                <a:gd name="T31" fmla="*/ 0 h 90"/>
                <a:gd name="T32" fmla="*/ 139 w 139"/>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 h="90">
                  <a:moveTo>
                    <a:pt x="39" y="2"/>
                  </a:moveTo>
                  <a:lnTo>
                    <a:pt x="54" y="12"/>
                  </a:lnTo>
                  <a:lnTo>
                    <a:pt x="87" y="0"/>
                  </a:lnTo>
                  <a:lnTo>
                    <a:pt x="139" y="24"/>
                  </a:lnTo>
                  <a:lnTo>
                    <a:pt x="106" y="36"/>
                  </a:lnTo>
                  <a:lnTo>
                    <a:pt x="87" y="90"/>
                  </a:lnTo>
                  <a:lnTo>
                    <a:pt x="42" y="44"/>
                  </a:lnTo>
                  <a:lnTo>
                    <a:pt x="13" y="27"/>
                  </a:lnTo>
                  <a:lnTo>
                    <a:pt x="0" y="6"/>
                  </a:lnTo>
                  <a:lnTo>
                    <a:pt x="39" y="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9" name="Freeform 8279"/>
            <p:cNvSpPr>
              <a:spLocks noChangeAspect="1"/>
            </p:cNvSpPr>
            <p:nvPr/>
          </p:nvSpPr>
          <p:spPr bwMode="auto">
            <a:xfrm>
              <a:off x="3967" y="2311"/>
              <a:ext cx="21" cy="60"/>
            </a:xfrm>
            <a:custGeom>
              <a:avLst/>
              <a:gdLst>
                <a:gd name="T0" fmla="*/ 0 w 62"/>
                <a:gd name="T1" fmla="*/ 0 h 179"/>
                <a:gd name="T2" fmla="*/ 0 w 62"/>
                <a:gd name="T3" fmla="*/ 0 h 179"/>
                <a:gd name="T4" fmla="*/ 0 w 62"/>
                <a:gd name="T5" fmla="*/ 0 h 179"/>
                <a:gd name="T6" fmla="*/ 0 w 62"/>
                <a:gd name="T7" fmla="*/ 0 h 179"/>
                <a:gd name="T8" fmla="*/ 0 w 62"/>
                <a:gd name="T9" fmla="*/ 0 h 179"/>
                <a:gd name="T10" fmla="*/ 0 w 62"/>
                <a:gd name="T11" fmla="*/ 0 h 179"/>
                <a:gd name="T12" fmla="*/ 0 w 62"/>
                <a:gd name="T13" fmla="*/ 0 h 179"/>
                <a:gd name="T14" fmla="*/ 0 w 62"/>
                <a:gd name="T15" fmla="*/ 0 h 179"/>
                <a:gd name="T16" fmla="*/ 0 w 62"/>
                <a:gd name="T17" fmla="*/ 0 h 179"/>
                <a:gd name="T18" fmla="*/ 0 w 62"/>
                <a:gd name="T19" fmla="*/ 0 h 179"/>
                <a:gd name="T20" fmla="*/ 0 w 62"/>
                <a:gd name="T21" fmla="*/ 0 h 179"/>
                <a:gd name="T22" fmla="*/ 0 w 62"/>
                <a:gd name="T23" fmla="*/ 0 h 179"/>
                <a:gd name="T24" fmla="*/ 0 w 62"/>
                <a:gd name="T25" fmla="*/ 0 h 179"/>
                <a:gd name="T26" fmla="*/ 0 w 62"/>
                <a:gd name="T27" fmla="*/ 0 h 179"/>
                <a:gd name="T28" fmla="*/ 0 w 62"/>
                <a:gd name="T29" fmla="*/ 0 h 179"/>
                <a:gd name="T30" fmla="*/ 0 w 62"/>
                <a:gd name="T31" fmla="*/ 0 h 179"/>
                <a:gd name="T32" fmla="*/ 0 w 62"/>
                <a:gd name="T33" fmla="*/ 0 h 179"/>
                <a:gd name="T34" fmla="*/ 0 w 62"/>
                <a:gd name="T35" fmla="*/ 0 h 1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2"/>
                <a:gd name="T55" fmla="*/ 0 h 179"/>
                <a:gd name="T56" fmla="*/ 62 w 62"/>
                <a:gd name="T57" fmla="*/ 179 h 17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2" h="179">
                  <a:moveTo>
                    <a:pt x="35" y="6"/>
                  </a:moveTo>
                  <a:lnTo>
                    <a:pt x="48" y="0"/>
                  </a:lnTo>
                  <a:lnTo>
                    <a:pt x="54" y="30"/>
                  </a:lnTo>
                  <a:lnTo>
                    <a:pt x="62" y="45"/>
                  </a:lnTo>
                  <a:lnTo>
                    <a:pt x="33" y="71"/>
                  </a:lnTo>
                  <a:lnTo>
                    <a:pt x="57" y="68"/>
                  </a:lnTo>
                  <a:lnTo>
                    <a:pt x="47" y="111"/>
                  </a:lnTo>
                  <a:lnTo>
                    <a:pt x="30" y="128"/>
                  </a:lnTo>
                  <a:lnTo>
                    <a:pt x="42" y="137"/>
                  </a:lnTo>
                  <a:lnTo>
                    <a:pt x="35" y="179"/>
                  </a:lnTo>
                  <a:lnTo>
                    <a:pt x="14" y="153"/>
                  </a:lnTo>
                  <a:lnTo>
                    <a:pt x="0" y="144"/>
                  </a:lnTo>
                  <a:lnTo>
                    <a:pt x="6" y="114"/>
                  </a:lnTo>
                  <a:lnTo>
                    <a:pt x="32" y="102"/>
                  </a:lnTo>
                  <a:lnTo>
                    <a:pt x="3" y="98"/>
                  </a:lnTo>
                  <a:lnTo>
                    <a:pt x="14" y="75"/>
                  </a:lnTo>
                  <a:lnTo>
                    <a:pt x="17" y="41"/>
                  </a:lnTo>
                  <a:lnTo>
                    <a:pt x="35" y="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8280"/>
            <p:cNvSpPr>
              <a:spLocks noChangeAspect="1"/>
            </p:cNvSpPr>
            <p:nvPr/>
          </p:nvSpPr>
          <p:spPr bwMode="auto">
            <a:xfrm>
              <a:off x="1001" y="3161"/>
              <a:ext cx="28" cy="27"/>
            </a:xfrm>
            <a:custGeom>
              <a:avLst/>
              <a:gdLst>
                <a:gd name="T0" fmla="*/ 0 w 84"/>
                <a:gd name="T1" fmla="*/ 0 h 81"/>
                <a:gd name="T2" fmla="*/ 0 w 84"/>
                <a:gd name="T3" fmla="*/ 0 h 81"/>
                <a:gd name="T4" fmla="*/ 0 w 84"/>
                <a:gd name="T5" fmla="*/ 0 h 81"/>
                <a:gd name="T6" fmla="*/ 0 w 84"/>
                <a:gd name="T7" fmla="*/ 0 h 81"/>
                <a:gd name="T8" fmla="*/ 0 w 84"/>
                <a:gd name="T9" fmla="*/ 0 h 81"/>
                <a:gd name="T10" fmla="*/ 0 w 84"/>
                <a:gd name="T11" fmla="*/ 0 h 81"/>
                <a:gd name="T12" fmla="*/ 0 w 84"/>
                <a:gd name="T13" fmla="*/ 0 h 81"/>
                <a:gd name="T14" fmla="*/ 0 w 84"/>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84"/>
                <a:gd name="T25" fmla="*/ 0 h 81"/>
                <a:gd name="T26" fmla="*/ 84 w 84"/>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 h="81">
                  <a:moveTo>
                    <a:pt x="0" y="42"/>
                  </a:moveTo>
                  <a:lnTo>
                    <a:pt x="6" y="10"/>
                  </a:lnTo>
                  <a:lnTo>
                    <a:pt x="27" y="0"/>
                  </a:lnTo>
                  <a:lnTo>
                    <a:pt x="75" y="12"/>
                  </a:lnTo>
                  <a:lnTo>
                    <a:pt x="84" y="55"/>
                  </a:lnTo>
                  <a:lnTo>
                    <a:pt x="62" y="81"/>
                  </a:lnTo>
                  <a:lnTo>
                    <a:pt x="26" y="75"/>
                  </a:lnTo>
                  <a:lnTo>
                    <a:pt x="0" y="4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8281"/>
            <p:cNvSpPr>
              <a:spLocks noChangeAspect="1"/>
            </p:cNvSpPr>
            <p:nvPr/>
          </p:nvSpPr>
          <p:spPr bwMode="auto">
            <a:xfrm>
              <a:off x="3468" y="2947"/>
              <a:ext cx="40" cy="19"/>
            </a:xfrm>
            <a:custGeom>
              <a:avLst/>
              <a:gdLst>
                <a:gd name="T0" fmla="*/ 0 w 121"/>
                <a:gd name="T1" fmla="*/ 0 h 56"/>
                <a:gd name="T2" fmla="*/ 0 w 121"/>
                <a:gd name="T3" fmla="*/ 0 h 56"/>
                <a:gd name="T4" fmla="*/ 0 w 121"/>
                <a:gd name="T5" fmla="*/ 0 h 56"/>
                <a:gd name="T6" fmla="*/ 0 w 121"/>
                <a:gd name="T7" fmla="*/ 0 h 56"/>
                <a:gd name="T8" fmla="*/ 0 w 121"/>
                <a:gd name="T9" fmla="*/ 0 h 56"/>
                <a:gd name="T10" fmla="*/ 0 w 121"/>
                <a:gd name="T11" fmla="*/ 0 h 56"/>
                <a:gd name="T12" fmla="*/ 0 w 121"/>
                <a:gd name="T13" fmla="*/ 0 h 56"/>
                <a:gd name="T14" fmla="*/ 0 w 121"/>
                <a:gd name="T15" fmla="*/ 0 h 56"/>
                <a:gd name="T16" fmla="*/ 0 w 121"/>
                <a:gd name="T17" fmla="*/ 0 h 56"/>
                <a:gd name="T18" fmla="*/ 0 w 121"/>
                <a:gd name="T19" fmla="*/ 0 h 56"/>
                <a:gd name="T20" fmla="*/ 0 w 121"/>
                <a:gd name="T21" fmla="*/ 0 h 56"/>
                <a:gd name="T22" fmla="*/ 0 w 121"/>
                <a:gd name="T23" fmla="*/ 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1"/>
                <a:gd name="T37" fmla="*/ 0 h 56"/>
                <a:gd name="T38" fmla="*/ 121 w 121"/>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1" h="56">
                  <a:moveTo>
                    <a:pt x="0" y="48"/>
                  </a:moveTo>
                  <a:lnTo>
                    <a:pt x="0" y="23"/>
                  </a:lnTo>
                  <a:lnTo>
                    <a:pt x="22" y="0"/>
                  </a:lnTo>
                  <a:lnTo>
                    <a:pt x="52" y="0"/>
                  </a:lnTo>
                  <a:lnTo>
                    <a:pt x="75" y="17"/>
                  </a:lnTo>
                  <a:lnTo>
                    <a:pt x="91" y="24"/>
                  </a:lnTo>
                  <a:lnTo>
                    <a:pt x="120" y="23"/>
                  </a:lnTo>
                  <a:lnTo>
                    <a:pt x="121" y="35"/>
                  </a:lnTo>
                  <a:lnTo>
                    <a:pt x="97" y="51"/>
                  </a:lnTo>
                  <a:lnTo>
                    <a:pt x="67" y="51"/>
                  </a:lnTo>
                  <a:lnTo>
                    <a:pt x="34" y="56"/>
                  </a:lnTo>
                  <a:lnTo>
                    <a:pt x="0" y="48"/>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8282"/>
            <p:cNvSpPr>
              <a:spLocks noChangeAspect="1"/>
            </p:cNvSpPr>
            <p:nvPr/>
          </p:nvSpPr>
          <p:spPr bwMode="auto">
            <a:xfrm>
              <a:off x="3951" y="2371"/>
              <a:ext cx="24" cy="36"/>
            </a:xfrm>
            <a:custGeom>
              <a:avLst/>
              <a:gdLst>
                <a:gd name="T0" fmla="*/ 0 w 71"/>
                <a:gd name="T1" fmla="*/ 0 h 108"/>
                <a:gd name="T2" fmla="*/ 0 w 71"/>
                <a:gd name="T3" fmla="*/ 0 h 108"/>
                <a:gd name="T4" fmla="*/ 0 w 71"/>
                <a:gd name="T5" fmla="*/ 0 h 108"/>
                <a:gd name="T6" fmla="*/ 0 w 71"/>
                <a:gd name="T7" fmla="*/ 0 h 108"/>
                <a:gd name="T8" fmla="*/ 0 w 71"/>
                <a:gd name="T9" fmla="*/ 0 h 108"/>
                <a:gd name="T10" fmla="*/ 0 w 71"/>
                <a:gd name="T11" fmla="*/ 0 h 108"/>
                <a:gd name="T12" fmla="*/ 0 w 71"/>
                <a:gd name="T13" fmla="*/ 0 h 108"/>
                <a:gd name="T14" fmla="*/ 0 w 71"/>
                <a:gd name="T15" fmla="*/ 0 h 108"/>
                <a:gd name="T16" fmla="*/ 0 w 71"/>
                <a:gd name="T17" fmla="*/ 0 h 108"/>
                <a:gd name="T18" fmla="*/ 0 w 71"/>
                <a:gd name="T19" fmla="*/ 0 h 108"/>
                <a:gd name="T20" fmla="*/ 0 w 71"/>
                <a:gd name="T21" fmla="*/ 0 h 108"/>
                <a:gd name="T22" fmla="*/ 0 w 71"/>
                <a:gd name="T23" fmla="*/ 0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1"/>
                <a:gd name="T37" fmla="*/ 0 h 108"/>
                <a:gd name="T38" fmla="*/ 71 w 7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1" h="108">
                  <a:moveTo>
                    <a:pt x="17" y="108"/>
                  </a:moveTo>
                  <a:lnTo>
                    <a:pt x="0" y="83"/>
                  </a:lnTo>
                  <a:lnTo>
                    <a:pt x="20" y="69"/>
                  </a:lnTo>
                  <a:lnTo>
                    <a:pt x="21" y="6"/>
                  </a:lnTo>
                  <a:lnTo>
                    <a:pt x="36" y="0"/>
                  </a:lnTo>
                  <a:lnTo>
                    <a:pt x="42" y="23"/>
                  </a:lnTo>
                  <a:lnTo>
                    <a:pt x="54" y="17"/>
                  </a:lnTo>
                  <a:lnTo>
                    <a:pt x="63" y="53"/>
                  </a:lnTo>
                  <a:lnTo>
                    <a:pt x="71" y="41"/>
                  </a:lnTo>
                  <a:lnTo>
                    <a:pt x="63" y="92"/>
                  </a:lnTo>
                  <a:lnTo>
                    <a:pt x="44" y="105"/>
                  </a:lnTo>
                  <a:lnTo>
                    <a:pt x="17" y="108"/>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8283"/>
            <p:cNvSpPr>
              <a:spLocks noChangeAspect="1"/>
            </p:cNvSpPr>
            <p:nvPr/>
          </p:nvSpPr>
          <p:spPr bwMode="auto">
            <a:xfrm>
              <a:off x="2695" y="3224"/>
              <a:ext cx="44" cy="26"/>
            </a:xfrm>
            <a:custGeom>
              <a:avLst/>
              <a:gdLst>
                <a:gd name="T0" fmla="*/ 0 w 132"/>
                <a:gd name="T1" fmla="*/ 0 h 77"/>
                <a:gd name="T2" fmla="*/ 0 w 132"/>
                <a:gd name="T3" fmla="*/ 0 h 77"/>
                <a:gd name="T4" fmla="*/ 0 w 132"/>
                <a:gd name="T5" fmla="*/ 0 h 77"/>
                <a:gd name="T6" fmla="*/ 0 w 132"/>
                <a:gd name="T7" fmla="*/ 0 h 77"/>
                <a:gd name="T8" fmla="*/ 0 w 132"/>
                <a:gd name="T9" fmla="*/ 0 h 77"/>
                <a:gd name="T10" fmla="*/ 0 w 132"/>
                <a:gd name="T11" fmla="*/ 0 h 77"/>
                <a:gd name="T12" fmla="*/ 0 w 132"/>
                <a:gd name="T13" fmla="*/ 0 h 77"/>
                <a:gd name="T14" fmla="*/ 0 w 132"/>
                <a:gd name="T15" fmla="*/ 0 h 77"/>
                <a:gd name="T16" fmla="*/ 0 w 132"/>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2"/>
                <a:gd name="T28" fmla="*/ 0 h 77"/>
                <a:gd name="T29" fmla="*/ 132 w 132"/>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2" h="77">
                  <a:moveTo>
                    <a:pt x="0" y="30"/>
                  </a:moveTo>
                  <a:lnTo>
                    <a:pt x="23" y="0"/>
                  </a:lnTo>
                  <a:lnTo>
                    <a:pt x="47" y="15"/>
                  </a:lnTo>
                  <a:lnTo>
                    <a:pt x="102" y="47"/>
                  </a:lnTo>
                  <a:lnTo>
                    <a:pt x="132" y="62"/>
                  </a:lnTo>
                  <a:lnTo>
                    <a:pt x="123" y="77"/>
                  </a:lnTo>
                  <a:lnTo>
                    <a:pt x="75" y="66"/>
                  </a:lnTo>
                  <a:lnTo>
                    <a:pt x="38" y="56"/>
                  </a:lnTo>
                  <a:lnTo>
                    <a:pt x="0" y="3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8284"/>
            <p:cNvSpPr>
              <a:spLocks noChangeAspect="1"/>
            </p:cNvSpPr>
            <p:nvPr/>
          </p:nvSpPr>
          <p:spPr bwMode="auto">
            <a:xfrm>
              <a:off x="2437" y="3217"/>
              <a:ext cx="26" cy="27"/>
            </a:xfrm>
            <a:custGeom>
              <a:avLst/>
              <a:gdLst>
                <a:gd name="T0" fmla="*/ 0 w 77"/>
                <a:gd name="T1" fmla="*/ 0 h 81"/>
                <a:gd name="T2" fmla="*/ 0 w 77"/>
                <a:gd name="T3" fmla="*/ 0 h 81"/>
                <a:gd name="T4" fmla="*/ 0 w 77"/>
                <a:gd name="T5" fmla="*/ 0 h 81"/>
                <a:gd name="T6" fmla="*/ 0 w 77"/>
                <a:gd name="T7" fmla="*/ 0 h 81"/>
                <a:gd name="T8" fmla="*/ 0 w 77"/>
                <a:gd name="T9" fmla="*/ 0 h 81"/>
                <a:gd name="T10" fmla="*/ 0 w 77"/>
                <a:gd name="T11" fmla="*/ 0 h 81"/>
                <a:gd name="T12" fmla="*/ 0 w 77"/>
                <a:gd name="T13" fmla="*/ 0 h 81"/>
                <a:gd name="T14" fmla="*/ 0 w 77"/>
                <a:gd name="T15" fmla="*/ 0 h 81"/>
                <a:gd name="T16" fmla="*/ 0 w 77"/>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7"/>
                <a:gd name="T28" fmla="*/ 0 h 81"/>
                <a:gd name="T29" fmla="*/ 77 w 77"/>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7" h="81">
                  <a:moveTo>
                    <a:pt x="0" y="3"/>
                  </a:moveTo>
                  <a:lnTo>
                    <a:pt x="36" y="0"/>
                  </a:lnTo>
                  <a:lnTo>
                    <a:pt x="56" y="9"/>
                  </a:lnTo>
                  <a:lnTo>
                    <a:pt x="41" y="33"/>
                  </a:lnTo>
                  <a:lnTo>
                    <a:pt x="77" y="49"/>
                  </a:lnTo>
                  <a:lnTo>
                    <a:pt x="30" y="78"/>
                  </a:lnTo>
                  <a:lnTo>
                    <a:pt x="15" y="81"/>
                  </a:lnTo>
                  <a:lnTo>
                    <a:pt x="5" y="75"/>
                  </a:lnTo>
                  <a:lnTo>
                    <a:pt x="0" y="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8285"/>
            <p:cNvSpPr>
              <a:spLocks noChangeAspect="1"/>
            </p:cNvSpPr>
            <p:nvPr/>
          </p:nvSpPr>
          <p:spPr bwMode="auto">
            <a:xfrm>
              <a:off x="5272" y="2854"/>
              <a:ext cx="23" cy="33"/>
            </a:xfrm>
            <a:custGeom>
              <a:avLst/>
              <a:gdLst>
                <a:gd name="T0" fmla="*/ 0 w 70"/>
                <a:gd name="T1" fmla="*/ 0 h 98"/>
                <a:gd name="T2" fmla="*/ 0 w 70"/>
                <a:gd name="T3" fmla="*/ 0 h 98"/>
                <a:gd name="T4" fmla="*/ 0 w 70"/>
                <a:gd name="T5" fmla="*/ 0 h 98"/>
                <a:gd name="T6" fmla="*/ 0 w 70"/>
                <a:gd name="T7" fmla="*/ 0 h 98"/>
                <a:gd name="T8" fmla="*/ 0 w 70"/>
                <a:gd name="T9" fmla="*/ 0 h 98"/>
                <a:gd name="T10" fmla="*/ 0 w 70"/>
                <a:gd name="T11" fmla="*/ 0 h 98"/>
                <a:gd name="T12" fmla="*/ 0 w 70"/>
                <a:gd name="T13" fmla="*/ 0 h 98"/>
                <a:gd name="T14" fmla="*/ 0 w 70"/>
                <a:gd name="T15" fmla="*/ 0 h 98"/>
                <a:gd name="T16" fmla="*/ 0 60000 65536"/>
                <a:gd name="T17" fmla="*/ 0 60000 65536"/>
                <a:gd name="T18" fmla="*/ 0 60000 65536"/>
                <a:gd name="T19" fmla="*/ 0 60000 65536"/>
                <a:gd name="T20" fmla="*/ 0 60000 65536"/>
                <a:gd name="T21" fmla="*/ 0 60000 65536"/>
                <a:gd name="T22" fmla="*/ 0 60000 65536"/>
                <a:gd name="T23" fmla="*/ 0 60000 65536"/>
                <a:gd name="T24" fmla="*/ 0 w 70"/>
                <a:gd name="T25" fmla="*/ 0 h 98"/>
                <a:gd name="T26" fmla="*/ 70 w 70"/>
                <a:gd name="T27" fmla="*/ 98 h 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 h="98">
                  <a:moveTo>
                    <a:pt x="49" y="98"/>
                  </a:moveTo>
                  <a:lnTo>
                    <a:pt x="19" y="96"/>
                  </a:lnTo>
                  <a:lnTo>
                    <a:pt x="0" y="45"/>
                  </a:lnTo>
                  <a:lnTo>
                    <a:pt x="18" y="0"/>
                  </a:lnTo>
                  <a:lnTo>
                    <a:pt x="70" y="12"/>
                  </a:lnTo>
                  <a:lnTo>
                    <a:pt x="45" y="51"/>
                  </a:lnTo>
                  <a:lnTo>
                    <a:pt x="36" y="72"/>
                  </a:lnTo>
                  <a:lnTo>
                    <a:pt x="49" y="98"/>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8286"/>
            <p:cNvSpPr>
              <a:spLocks noChangeAspect="1"/>
            </p:cNvSpPr>
            <p:nvPr/>
          </p:nvSpPr>
          <p:spPr bwMode="auto">
            <a:xfrm>
              <a:off x="3250" y="3007"/>
              <a:ext cx="22" cy="31"/>
            </a:xfrm>
            <a:custGeom>
              <a:avLst/>
              <a:gdLst>
                <a:gd name="T0" fmla="*/ 0 w 66"/>
                <a:gd name="T1" fmla="*/ 0 h 94"/>
                <a:gd name="T2" fmla="*/ 0 w 66"/>
                <a:gd name="T3" fmla="*/ 0 h 94"/>
                <a:gd name="T4" fmla="*/ 0 w 66"/>
                <a:gd name="T5" fmla="*/ 0 h 94"/>
                <a:gd name="T6" fmla="*/ 0 w 66"/>
                <a:gd name="T7" fmla="*/ 0 h 94"/>
                <a:gd name="T8" fmla="*/ 0 w 66"/>
                <a:gd name="T9" fmla="*/ 0 h 94"/>
                <a:gd name="T10" fmla="*/ 0 w 66"/>
                <a:gd name="T11" fmla="*/ 0 h 94"/>
                <a:gd name="T12" fmla="*/ 0 w 66"/>
                <a:gd name="T13" fmla="*/ 0 h 94"/>
                <a:gd name="T14" fmla="*/ 0 w 66"/>
                <a:gd name="T15" fmla="*/ 0 h 94"/>
                <a:gd name="T16" fmla="*/ 0 w 66"/>
                <a:gd name="T17" fmla="*/ 0 h 94"/>
                <a:gd name="T18" fmla="*/ 0 w 66"/>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94"/>
                <a:gd name="T32" fmla="*/ 66 w 66"/>
                <a:gd name="T33" fmla="*/ 94 h 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94">
                  <a:moveTo>
                    <a:pt x="11" y="87"/>
                  </a:moveTo>
                  <a:lnTo>
                    <a:pt x="17" y="60"/>
                  </a:lnTo>
                  <a:lnTo>
                    <a:pt x="6" y="58"/>
                  </a:lnTo>
                  <a:lnTo>
                    <a:pt x="0" y="27"/>
                  </a:lnTo>
                  <a:lnTo>
                    <a:pt x="6" y="0"/>
                  </a:lnTo>
                  <a:lnTo>
                    <a:pt x="50" y="30"/>
                  </a:lnTo>
                  <a:lnTo>
                    <a:pt x="66" y="64"/>
                  </a:lnTo>
                  <a:lnTo>
                    <a:pt x="53" y="94"/>
                  </a:lnTo>
                  <a:lnTo>
                    <a:pt x="38" y="88"/>
                  </a:lnTo>
                  <a:lnTo>
                    <a:pt x="11" y="8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8287"/>
            <p:cNvSpPr>
              <a:spLocks noChangeAspect="1"/>
            </p:cNvSpPr>
            <p:nvPr/>
          </p:nvSpPr>
          <p:spPr bwMode="auto">
            <a:xfrm>
              <a:off x="2123" y="2682"/>
              <a:ext cx="34" cy="22"/>
            </a:xfrm>
            <a:custGeom>
              <a:avLst/>
              <a:gdLst>
                <a:gd name="T0" fmla="*/ 0 w 101"/>
                <a:gd name="T1" fmla="*/ 0 h 65"/>
                <a:gd name="T2" fmla="*/ 0 w 101"/>
                <a:gd name="T3" fmla="*/ 0 h 65"/>
                <a:gd name="T4" fmla="*/ 0 w 101"/>
                <a:gd name="T5" fmla="*/ 0 h 65"/>
                <a:gd name="T6" fmla="*/ 0 w 101"/>
                <a:gd name="T7" fmla="*/ 0 h 65"/>
                <a:gd name="T8" fmla="*/ 0 w 101"/>
                <a:gd name="T9" fmla="*/ 0 h 65"/>
                <a:gd name="T10" fmla="*/ 0 w 101"/>
                <a:gd name="T11" fmla="*/ 0 h 65"/>
                <a:gd name="T12" fmla="*/ 0 w 101"/>
                <a:gd name="T13" fmla="*/ 0 h 65"/>
                <a:gd name="T14" fmla="*/ 0 w 101"/>
                <a:gd name="T15" fmla="*/ 0 h 65"/>
                <a:gd name="T16" fmla="*/ 0 w 101"/>
                <a:gd name="T17" fmla="*/ 0 h 65"/>
                <a:gd name="T18" fmla="*/ 0 w 101"/>
                <a:gd name="T19" fmla="*/ 0 h 65"/>
                <a:gd name="T20" fmla="*/ 0 w 101"/>
                <a:gd name="T21" fmla="*/ 0 h 65"/>
                <a:gd name="T22" fmla="*/ 0 w 101"/>
                <a:gd name="T23" fmla="*/ 0 h 65"/>
                <a:gd name="T24" fmla="*/ 0 w 101"/>
                <a:gd name="T25" fmla="*/ 0 h 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65"/>
                <a:gd name="T41" fmla="*/ 101 w 101"/>
                <a:gd name="T42" fmla="*/ 65 h 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65">
                  <a:moveTo>
                    <a:pt x="101" y="0"/>
                  </a:moveTo>
                  <a:lnTo>
                    <a:pt x="78" y="38"/>
                  </a:lnTo>
                  <a:lnTo>
                    <a:pt x="69" y="47"/>
                  </a:lnTo>
                  <a:lnTo>
                    <a:pt x="53" y="51"/>
                  </a:lnTo>
                  <a:lnTo>
                    <a:pt x="47" y="62"/>
                  </a:lnTo>
                  <a:lnTo>
                    <a:pt x="26" y="65"/>
                  </a:lnTo>
                  <a:lnTo>
                    <a:pt x="26" y="48"/>
                  </a:lnTo>
                  <a:lnTo>
                    <a:pt x="0" y="33"/>
                  </a:lnTo>
                  <a:lnTo>
                    <a:pt x="2" y="14"/>
                  </a:lnTo>
                  <a:lnTo>
                    <a:pt x="21" y="3"/>
                  </a:lnTo>
                  <a:lnTo>
                    <a:pt x="35" y="2"/>
                  </a:lnTo>
                  <a:lnTo>
                    <a:pt x="60" y="11"/>
                  </a:lnTo>
                  <a:lnTo>
                    <a:pt x="101" y="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8288"/>
            <p:cNvSpPr>
              <a:spLocks noChangeAspect="1"/>
            </p:cNvSpPr>
            <p:nvPr/>
          </p:nvSpPr>
          <p:spPr bwMode="auto">
            <a:xfrm>
              <a:off x="3430" y="2948"/>
              <a:ext cx="33" cy="30"/>
            </a:xfrm>
            <a:custGeom>
              <a:avLst/>
              <a:gdLst>
                <a:gd name="T0" fmla="*/ 0 w 99"/>
                <a:gd name="T1" fmla="*/ 0 h 90"/>
                <a:gd name="T2" fmla="*/ 0 w 99"/>
                <a:gd name="T3" fmla="*/ 0 h 90"/>
                <a:gd name="T4" fmla="*/ 0 w 99"/>
                <a:gd name="T5" fmla="*/ 0 h 90"/>
                <a:gd name="T6" fmla="*/ 0 w 99"/>
                <a:gd name="T7" fmla="*/ 0 h 90"/>
                <a:gd name="T8" fmla="*/ 0 w 99"/>
                <a:gd name="T9" fmla="*/ 0 h 90"/>
                <a:gd name="T10" fmla="*/ 0 w 99"/>
                <a:gd name="T11" fmla="*/ 0 h 90"/>
                <a:gd name="T12" fmla="*/ 0 w 99"/>
                <a:gd name="T13" fmla="*/ 0 h 90"/>
                <a:gd name="T14" fmla="*/ 0 w 99"/>
                <a:gd name="T15" fmla="*/ 0 h 90"/>
                <a:gd name="T16" fmla="*/ 0 w 99"/>
                <a:gd name="T17" fmla="*/ 0 h 90"/>
                <a:gd name="T18" fmla="*/ 0 w 99"/>
                <a:gd name="T19" fmla="*/ 0 h 90"/>
                <a:gd name="T20" fmla="*/ 0 w 99"/>
                <a:gd name="T21" fmla="*/ 0 h 90"/>
                <a:gd name="T22" fmla="*/ 0 w 99"/>
                <a:gd name="T23" fmla="*/ 0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
                <a:gd name="T37" fmla="*/ 0 h 90"/>
                <a:gd name="T38" fmla="*/ 99 w 99"/>
                <a:gd name="T39" fmla="*/ 90 h 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 h="90">
                  <a:moveTo>
                    <a:pt x="36" y="25"/>
                  </a:moveTo>
                  <a:lnTo>
                    <a:pt x="53" y="16"/>
                  </a:lnTo>
                  <a:lnTo>
                    <a:pt x="69" y="0"/>
                  </a:lnTo>
                  <a:lnTo>
                    <a:pt x="99" y="16"/>
                  </a:lnTo>
                  <a:lnTo>
                    <a:pt x="74" y="43"/>
                  </a:lnTo>
                  <a:lnTo>
                    <a:pt x="41" y="63"/>
                  </a:lnTo>
                  <a:lnTo>
                    <a:pt x="27" y="78"/>
                  </a:lnTo>
                  <a:lnTo>
                    <a:pt x="21" y="90"/>
                  </a:lnTo>
                  <a:lnTo>
                    <a:pt x="0" y="90"/>
                  </a:lnTo>
                  <a:lnTo>
                    <a:pt x="0" y="66"/>
                  </a:lnTo>
                  <a:lnTo>
                    <a:pt x="18" y="40"/>
                  </a:lnTo>
                  <a:lnTo>
                    <a:pt x="36" y="2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9" name="Freeform 8289"/>
            <p:cNvSpPr>
              <a:spLocks noChangeAspect="1"/>
            </p:cNvSpPr>
            <p:nvPr/>
          </p:nvSpPr>
          <p:spPr bwMode="auto">
            <a:xfrm>
              <a:off x="1908" y="3359"/>
              <a:ext cx="34" cy="19"/>
            </a:xfrm>
            <a:custGeom>
              <a:avLst/>
              <a:gdLst>
                <a:gd name="T0" fmla="*/ 0 w 103"/>
                <a:gd name="T1" fmla="*/ 0 h 58"/>
                <a:gd name="T2" fmla="*/ 0 w 103"/>
                <a:gd name="T3" fmla="*/ 0 h 58"/>
                <a:gd name="T4" fmla="*/ 0 w 103"/>
                <a:gd name="T5" fmla="*/ 0 h 58"/>
                <a:gd name="T6" fmla="*/ 0 w 103"/>
                <a:gd name="T7" fmla="*/ 0 h 58"/>
                <a:gd name="T8" fmla="*/ 0 w 103"/>
                <a:gd name="T9" fmla="*/ 0 h 58"/>
                <a:gd name="T10" fmla="*/ 0 w 103"/>
                <a:gd name="T11" fmla="*/ 0 h 58"/>
                <a:gd name="T12" fmla="*/ 0 w 103"/>
                <a:gd name="T13" fmla="*/ 0 h 58"/>
                <a:gd name="T14" fmla="*/ 0 60000 65536"/>
                <a:gd name="T15" fmla="*/ 0 60000 65536"/>
                <a:gd name="T16" fmla="*/ 0 60000 65536"/>
                <a:gd name="T17" fmla="*/ 0 60000 65536"/>
                <a:gd name="T18" fmla="*/ 0 60000 65536"/>
                <a:gd name="T19" fmla="*/ 0 60000 65536"/>
                <a:gd name="T20" fmla="*/ 0 60000 65536"/>
                <a:gd name="T21" fmla="*/ 0 w 103"/>
                <a:gd name="T22" fmla="*/ 0 h 58"/>
                <a:gd name="T23" fmla="*/ 103 w 103"/>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8">
                  <a:moveTo>
                    <a:pt x="0" y="45"/>
                  </a:moveTo>
                  <a:lnTo>
                    <a:pt x="51" y="0"/>
                  </a:lnTo>
                  <a:lnTo>
                    <a:pt x="103" y="18"/>
                  </a:lnTo>
                  <a:lnTo>
                    <a:pt x="90" y="39"/>
                  </a:lnTo>
                  <a:lnTo>
                    <a:pt x="69" y="49"/>
                  </a:lnTo>
                  <a:lnTo>
                    <a:pt x="19" y="58"/>
                  </a:lnTo>
                  <a:lnTo>
                    <a:pt x="0" y="4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0" name="Freeform 8290"/>
            <p:cNvSpPr>
              <a:spLocks noChangeAspect="1"/>
            </p:cNvSpPr>
            <p:nvPr/>
          </p:nvSpPr>
          <p:spPr bwMode="auto">
            <a:xfrm>
              <a:off x="5480" y="2850"/>
              <a:ext cx="19" cy="29"/>
            </a:xfrm>
            <a:custGeom>
              <a:avLst/>
              <a:gdLst>
                <a:gd name="T0" fmla="*/ 0 w 58"/>
                <a:gd name="T1" fmla="*/ 0 h 87"/>
                <a:gd name="T2" fmla="*/ 0 w 58"/>
                <a:gd name="T3" fmla="*/ 0 h 87"/>
                <a:gd name="T4" fmla="*/ 0 w 58"/>
                <a:gd name="T5" fmla="*/ 0 h 87"/>
                <a:gd name="T6" fmla="*/ 0 w 58"/>
                <a:gd name="T7" fmla="*/ 0 h 87"/>
                <a:gd name="T8" fmla="*/ 0 w 58"/>
                <a:gd name="T9" fmla="*/ 0 h 87"/>
                <a:gd name="T10" fmla="*/ 0 w 58"/>
                <a:gd name="T11" fmla="*/ 0 h 87"/>
                <a:gd name="T12" fmla="*/ 0 w 58"/>
                <a:gd name="T13" fmla="*/ 0 h 87"/>
                <a:gd name="T14" fmla="*/ 0 w 58"/>
                <a:gd name="T15" fmla="*/ 0 h 87"/>
                <a:gd name="T16" fmla="*/ 0 w 58"/>
                <a:gd name="T17" fmla="*/ 0 h 87"/>
                <a:gd name="T18" fmla="*/ 0 w 58"/>
                <a:gd name="T19" fmla="*/ 0 h 87"/>
                <a:gd name="T20" fmla="*/ 0 w 58"/>
                <a:gd name="T21" fmla="*/ 0 h 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7"/>
                <a:gd name="T35" fmla="*/ 58 w 58"/>
                <a:gd name="T36" fmla="*/ 87 h 8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7">
                  <a:moveTo>
                    <a:pt x="0" y="27"/>
                  </a:moveTo>
                  <a:lnTo>
                    <a:pt x="15" y="24"/>
                  </a:lnTo>
                  <a:lnTo>
                    <a:pt x="13" y="0"/>
                  </a:lnTo>
                  <a:lnTo>
                    <a:pt x="55" y="49"/>
                  </a:lnTo>
                  <a:lnTo>
                    <a:pt x="58" y="52"/>
                  </a:lnTo>
                  <a:lnTo>
                    <a:pt x="55" y="43"/>
                  </a:lnTo>
                  <a:lnTo>
                    <a:pt x="55" y="49"/>
                  </a:lnTo>
                  <a:lnTo>
                    <a:pt x="57" y="85"/>
                  </a:lnTo>
                  <a:lnTo>
                    <a:pt x="25" y="87"/>
                  </a:lnTo>
                  <a:lnTo>
                    <a:pt x="1" y="61"/>
                  </a:lnTo>
                  <a:lnTo>
                    <a:pt x="0" y="2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1" name="Freeform 8291"/>
            <p:cNvSpPr>
              <a:spLocks noChangeAspect="1"/>
            </p:cNvSpPr>
            <p:nvPr/>
          </p:nvSpPr>
          <p:spPr bwMode="auto">
            <a:xfrm>
              <a:off x="1396" y="3295"/>
              <a:ext cx="21" cy="23"/>
            </a:xfrm>
            <a:custGeom>
              <a:avLst/>
              <a:gdLst>
                <a:gd name="T0" fmla="*/ 0 w 63"/>
                <a:gd name="T1" fmla="*/ 0 h 70"/>
                <a:gd name="T2" fmla="*/ 0 w 63"/>
                <a:gd name="T3" fmla="*/ 0 h 70"/>
                <a:gd name="T4" fmla="*/ 0 w 63"/>
                <a:gd name="T5" fmla="*/ 0 h 70"/>
                <a:gd name="T6" fmla="*/ 0 w 63"/>
                <a:gd name="T7" fmla="*/ 0 h 70"/>
                <a:gd name="T8" fmla="*/ 0 w 63"/>
                <a:gd name="T9" fmla="*/ 0 h 70"/>
                <a:gd name="T10" fmla="*/ 0 w 63"/>
                <a:gd name="T11" fmla="*/ 0 h 70"/>
                <a:gd name="T12" fmla="*/ 0 w 63"/>
                <a:gd name="T13" fmla="*/ 0 h 70"/>
                <a:gd name="T14" fmla="*/ 0 w 63"/>
                <a:gd name="T15" fmla="*/ 0 h 70"/>
                <a:gd name="T16" fmla="*/ 0 w 63"/>
                <a:gd name="T17" fmla="*/ 0 h 70"/>
                <a:gd name="T18" fmla="*/ 0 w 63"/>
                <a:gd name="T19" fmla="*/ 0 h 70"/>
                <a:gd name="T20" fmla="*/ 0 w 63"/>
                <a:gd name="T21" fmla="*/ 0 h 70"/>
                <a:gd name="T22" fmla="*/ 0 w 63"/>
                <a:gd name="T23" fmla="*/ 0 h 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3"/>
                <a:gd name="T37" fmla="*/ 0 h 70"/>
                <a:gd name="T38" fmla="*/ 63 w 63"/>
                <a:gd name="T39" fmla="*/ 70 h 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3" h="70">
                  <a:moveTo>
                    <a:pt x="18" y="0"/>
                  </a:moveTo>
                  <a:lnTo>
                    <a:pt x="31" y="0"/>
                  </a:lnTo>
                  <a:lnTo>
                    <a:pt x="49" y="10"/>
                  </a:lnTo>
                  <a:lnTo>
                    <a:pt x="63" y="30"/>
                  </a:lnTo>
                  <a:lnTo>
                    <a:pt x="61" y="52"/>
                  </a:lnTo>
                  <a:lnTo>
                    <a:pt x="46" y="52"/>
                  </a:lnTo>
                  <a:lnTo>
                    <a:pt x="37" y="70"/>
                  </a:lnTo>
                  <a:lnTo>
                    <a:pt x="24" y="66"/>
                  </a:lnTo>
                  <a:lnTo>
                    <a:pt x="24" y="55"/>
                  </a:lnTo>
                  <a:lnTo>
                    <a:pt x="0" y="42"/>
                  </a:lnTo>
                  <a:lnTo>
                    <a:pt x="3" y="7"/>
                  </a:lnTo>
                  <a:lnTo>
                    <a:pt x="18" y="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2" name="Freeform 8292"/>
            <p:cNvSpPr>
              <a:spLocks noChangeAspect="1"/>
            </p:cNvSpPr>
            <p:nvPr/>
          </p:nvSpPr>
          <p:spPr bwMode="auto">
            <a:xfrm>
              <a:off x="3345" y="3055"/>
              <a:ext cx="18" cy="26"/>
            </a:xfrm>
            <a:custGeom>
              <a:avLst/>
              <a:gdLst>
                <a:gd name="T0" fmla="*/ 0 w 54"/>
                <a:gd name="T1" fmla="*/ 0 h 78"/>
                <a:gd name="T2" fmla="*/ 0 w 54"/>
                <a:gd name="T3" fmla="*/ 0 h 78"/>
                <a:gd name="T4" fmla="*/ 0 w 54"/>
                <a:gd name="T5" fmla="*/ 0 h 78"/>
                <a:gd name="T6" fmla="*/ 0 w 54"/>
                <a:gd name="T7" fmla="*/ 0 h 78"/>
                <a:gd name="T8" fmla="*/ 0 w 54"/>
                <a:gd name="T9" fmla="*/ 0 h 78"/>
                <a:gd name="T10" fmla="*/ 0 w 54"/>
                <a:gd name="T11" fmla="*/ 0 h 78"/>
                <a:gd name="T12" fmla="*/ 0 w 54"/>
                <a:gd name="T13" fmla="*/ 0 h 78"/>
                <a:gd name="T14" fmla="*/ 0 w 54"/>
                <a:gd name="T15" fmla="*/ 0 h 78"/>
                <a:gd name="T16" fmla="*/ 0 60000 65536"/>
                <a:gd name="T17" fmla="*/ 0 60000 65536"/>
                <a:gd name="T18" fmla="*/ 0 60000 65536"/>
                <a:gd name="T19" fmla="*/ 0 60000 65536"/>
                <a:gd name="T20" fmla="*/ 0 60000 65536"/>
                <a:gd name="T21" fmla="*/ 0 60000 65536"/>
                <a:gd name="T22" fmla="*/ 0 60000 65536"/>
                <a:gd name="T23" fmla="*/ 0 60000 65536"/>
                <a:gd name="T24" fmla="*/ 0 w 54"/>
                <a:gd name="T25" fmla="*/ 0 h 78"/>
                <a:gd name="T26" fmla="*/ 54 w 54"/>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4" h="78">
                  <a:moveTo>
                    <a:pt x="27" y="2"/>
                  </a:moveTo>
                  <a:lnTo>
                    <a:pt x="52" y="0"/>
                  </a:lnTo>
                  <a:lnTo>
                    <a:pt x="48" y="30"/>
                  </a:lnTo>
                  <a:lnTo>
                    <a:pt x="54" y="54"/>
                  </a:lnTo>
                  <a:lnTo>
                    <a:pt x="43" y="78"/>
                  </a:lnTo>
                  <a:lnTo>
                    <a:pt x="3" y="62"/>
                  </a:lnTo>
                  <a:lnTo>
                    <a:pt x="0" y="38"/>
                  </a:lnTo>
                  <a:lnTo>
                    <a:pt x="27" y="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3" name="Freeform 8293"/>
            <p:cNvSpPr>
              <a:spLocks noChangeAspect="1"/>
            </p:cNvSpPr>
            <p:nvPr/>
          </p:nvSpPr>
          <p:spPr bwMode="auto">
            <a:xfrm>
              <a:off x="1998" y="3348"/>
              <a:ext cx="31" cy="14"/>
            </a:xfrm>
            <a:custGeom>
              <a:avLst/>
              <a:gdLst>
                <a:gd name="T0" fmla="*/ 0 w 93"/>
                <a:gd name="T1" fmla="*/ 0 h 42"/>
                <a:gd name="T2" fmla="*/ 0 w 93"/>
                <a:gd name="T3" fmla="*/ 0 h 42"/>
                <a:gd name="T4" fmla="*/ 0 w 93"/>
                <a:gd name="T5" fmla="*/ 0 h 42"/>
                <a:gd name="T6" fmla="*/ 0 w 93"/>
                <a:gd name="T7" fmla="*/ 0 h 42"/>
                <a:gd name="T8" fmla="*/ 0 w 93"/>
                <a:gd name="T9" fmla="*/ 0 h 42"/>
                <a:gd name="T10" fmla="*/ 0 w 93"/>
                <a:gd name="T11" fmla="*/ 0 h 42"/>
                <a:gd name="T12" fmla="*/ 0 w 93"/>
                <a:gd name="T13" fmla="*/ 0 h 42"/>
                <a:gd name="T14" fmla="*/ 0 w 93"/>
                <a:gd name="T15" fmla="*/ 0 h 42"/>
                <a:gd name="T16" fmla="*/ 0 60000 65536"/>
                <a:gd name="T17" fmla="*/ 0 60000 65536"/>
                <a:gd name="T18" fmla="*/ 0 60000 65536"/>
                <a:gd name="T19" fmla="*/ 0 60000 65536"/>
                <a:gd name="T20" fmla="*/ 0 60000 65536"/>
                <a:gd name="T21" fmla="*/ 0 60000 65536"/>
                <a:gd name="T22" fmla="*/ 0 60000 65536"/>
                <a:gd name="T23" fmla="*/ 0 60000 65536"/>
                <a:gd name="T24" fmla="*/ 0 w 93"/>
                <a:gd name="T25" fmla="*/ 0 h 42"/>
                <a:gd name="T26" fmla="*/ 93 w 93"/>
                <a:gd name="T27" fmla="*/ 42 h 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 h="42">
                  <a:moveTo>
                    <a:pt x="30" y="17"/>
                  </a:moveTo>
                  <a:lnTo>
                    <a:pt x="63" y="0"/>
                  </a:lnTo>
                  <a:lnTo>
                    <a:pt x="93" y="14"/>
                  </a:lnTo>
                  <a:lnTo>
                    <a:pt x="92" y="32"/>
                  </a:lnTo>
                  <a:lnTo>
                    <a:pt x="72" y="42"/>
                  </a:lnTo>
                  <a:lnTo>
                    <a:pt x="0" y="38"/>
                  </a:lnTo>
                  <a:lnTo>
                    <a:pt x="8" y="6"/>
                  </a:lnTo>
                  <a:lnTo>
                    <a:pt x="30" y="1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4" name="Freeform 8294"/>
            <p:cNvSpPr>
              <a:spLocks noChangeAspect="1"/>
            </p:cNvSpPr>
            <p:nvPr/>
          </p:nvSpPr>
          <p:spPr bwMode="auto">
            <a:xfrm>
              <a:off x="2474" y="3247"/>
              <a:ext cx="29" cy="16"/>
            </a:xfrm>
            <a:custGeom>
              <a:avLst/>
              <a:gdLst>
                <a:gd name="T0" fmla="*/ 0 w 87"/>
                <a:gd name="T1" fmla="*/ 0 h 48"/>
                <a:gd name="T2" fmla="*/ 0 w 87"/>
                <a:gd name="T3" fmla="*/ 0 h 48"/>
                <a:gd name="T4" fmla="*/ 0 w 87"/>
                <a:gd name="T5" fmla="*/ 0 h 48"/>
                <a:gd name="T6" fmla="*/ 0 w 87"/>
                <a:gd name="T7" fmla="*/ 0 h 48"/>
                <a:gd name="T8" fmla="*/ 0 w 87"/>
                <a:gd name="T9" fmla="*/ 0 h 48"/>
                <a:gd name="T10" fmla="*/ 0 w 87"/>
                <a:gd name="T11" fmla="*/ 0 h 48"/>
                <a:gd name="T12" fmla="*/ 0 60000 65536"/>
                <a:gd name="T13" fmla="*/ 0 60000 65536"/>
                <a:gd name="T14" fmla="*/ 0 60000 65536"/>
                <a:gd name="T15" fmla="*/ 0 60000 65536"/>
                <a:gd name="T16" fmla="*/ 0 60000 65536"/>
                <a:gd name="T17" fmla="*/ 0 60000 65536"/>
                <a:gd name="T18" fmla="*/ 0 w 87"/>
                <a:gd name="T19" fmla="*/ 0 h 48"/>
                <a:gd name="T20" fmla="*/ 87 w 87"/>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87" h="48">
                  <a:moveTo>
                    <a:pt x="0" y="20"/>
                  </a:moveTo>
                  <a:lnTo>
                    <a:pt x="14" y="0"/>
                  </a:lnTo>
                  <a:lnTo>
                    <a:pt x="87" y="11"/>
                  </a:lnTo>
                  <a:lnTo>
                    <a:pt x="72" y="48"/>
                  </a:lnTo>
                  <a:lnTo>
                    <a:pt x="23" y="36"/>
                  </a:lnTo>
                  <a:lnTo>
                    <a:pt x="0" y="2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5" name="Freeform 8295"/>
            <p:cNvSpPr>
              <a:spLocks noChangeAspect="1"/>
            </p:cNvSpPr>
            <p:nvPr/>
          </p:nvSpPr>
          <p:spPr bwMode="auto">
            <a:xfrm>
              <a:off x="2155" y="2785"/>
              <a:ext cx="29" cy="20"/>
            </a:xfrm>
            <a:custGeom>
              <a:avLst/>
              <a:gdLst>
                <a:gd name="T0" fmla="*/ 0 w 87"/>
                <a:gd name="T1" fmla="*/ 0 h 60"/>
                <a:gd name="T2" fmla="*/ 0 w 87"/>
                <a:gd name="T3" fmla="*/ 0 h 60"/>
                <a:gd name="T4" fmla="*/ 0 w 87"/>
                <a:gd name="T5" fmla="*/ 0 h 60"/>
                <a:gd name="T6" fmla="*/ 0 w 87"/>
                <a:gd name="T7" fmla="*/ 0 h 60"/>
                <a:gd name="T8" fmla="*/ 0 w 87"/>
                <a:gd name="T9" fmla="*/ 0 h 60"/>
                <a:gd name="T10" fmla="*/ 0 w 87"/>
                <a:gd name="T11" fmla="*/ 0 h 60"/>
                <a:gd name="T12" fmla="*/ 0 w 87"/>
                <a:gd name="T13" fmla="*/ 0 h 60"/>
                <a:gd name="T14" fmla="*/ 0 w 87"/>
                <a:gd name="T15" fmla="*/ 0 h 60"/>
                <a:gd name="T16" fmla="*/ 0 w 87"/>
                <a:gd name="T17" fmla="*/ 0 h 60"/>
                <a:gd name="T18" fmla="*/ 0 w 87"/>
                <a:gd name="T19" fmla="*/ 0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7"/>
                <a:gd name="T31" fmla="*/ 0 h 60"/>
                <a:gd name="T32" fmla="*/ 87 w 87"/>
                <a:gd name="T33" fmla="*/ 60 h 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7" h="60">
                  <a:moveTo>
                    <a:pt x="87" y="33"/>
                  </a:moveTo>
                  <a:lnTo>
                    <a:pt x="84" y="41"/>
                  </a:lnTo>
                  <a:lnTo>
                    <a:pt x="63" y="47"/>
                  </a:lnTo>
                  <a:lnTo>
                    <a:pt x="53" y="60"/>
                  </a:lnTo>
                  <a:lnTo>
                    <a:pt x="27" y="48"/>
                  </a:lnTo>
                  <a:lnTo>
                    <a:pt x="26" y="30"/>
                  </a:lnTo>
                  <a:lnTo>
                    <a:pt x="12" y="27"/>
                  </a:lnTo>
                  <a:lnTo>
                    <a:pt x="0" y="0"/>
                  </a:lnTo>
                  <a:lnTo>
                    <a:pt x="83" y="26"/>
                  </a:lnTo>
                  <a:lnTo>
                    <a:pt x="87" y="3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6" name="Freeform 8296"/>
            <p:cNvSpPr>
              <a:spLocks noChangeAspect="1"/>
            </p:cNvSpPr>
            <p:nvPr/>
          </p:nvSpPr>
          <p:spPr bwMode="auto">
            <a:xfrm>
              <a:off x="3212" y="2945"/>
              <a:ext cx="29" cy="11"/>
            </a:xfrm>
            <a:custGeom>
              <a:avLst/>
              <a:gdLst>
                <a:gd name="T0" fmla="*/ 0 w 88"/>
                <a:gd name="T1" fmla="*/ 0 h 32"/>
                <a:gd name="T2" fmla="*/ 0 w 88"/>
                <a:gd name="T3" fmla="*/ 0 h 32"/>
                <a:gd name="T4" fmla="*/ 0 w 88"/>
                <a:gd name="T5" fmla="*/ 0 h 32"/>
                <a:gd name="T6" fmla="*/ 0 w 88"/>
                <a:gd name="T7" fmla="*/ 0 h 32"/>
                <a:gd name="T8" fmla="*/ 0 w 88"/>
                <a:gd name="T9" fmla="*/ 0 h 32"/>
                <a:gd name="T10" fmla="*/ 0 w 88"/>
                <a:gd name="T11" fmla="*/ 0 h 32"/>
                <a:gd name="T12" fmla="*/ 0 w 88"/>
                <a:gd name="T13" fmla="*/ 0 h 32"/>
                <a:gd name="T14" fmla="*/ 0 w 88"/>
                <a:gd name="T15" fmla="*/ 0 h 32"/>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32"/>
                <a:gd name="T26" fmla="*/ 88 w 88"/>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32">
                  <a:moveTo>
                    <a:pt x="48" y="0"/>
                  </a:moveTo>
                  <a:lnTo>
                    <a:pt x="63" y="2"/>
                  </a:lnTo>
                  <a:lnTo>
                    <a:pt x="88" y="21"/>
                  </a:lnTo>
                  <a:lnTo>
                    <a:pt x="25" y="32"/>
                  </a:lnTo>
                  <a:lnTo>
                    <a:pt x="0" y="18"/>
                  </a:lnTo>
                  <a:lnTo>
                    <a:pt x="9" y="2"/>
                  </a:lnTo>
                  <a:lnTo>
                    <a:pt x="30" y="2"/>
                  </a:lnTo>
                  <a:lnTo>
                    <a:pt x="48" y="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7" name="Freeform 8297"/>
            <p:cNvSpPr>
              <a:spLocks noChangeAspect="1"/>
            </p:cNvSpPr>
            <p:nvPr/>
          </p:nvSpPr>
          <p:spPr bwMode="auto">
            <a:xfrm>
              <a:off x="3992" y="2277"/>
              <a:ext cx="14" cy="20"/>
            </a:xfrm>
            <a:custGeom>
              <a:avLst/>
              <a:gdLst>
                <a:gd name="T0" fmla="*/ 0 w 43"/>
                <a:gd name="T1" fmla="*/ 0 h 61"/>
                <a:gd name="T2" fmla="*/ 0 w 43"/>
                <a:gd name="T3" fmla="*/ 0 h 61"/>
                <a:gd name="T4" fmla="*/ 0 w 43"/>
                <a:gd name="T5" fmla="*/ 0 h 61"/>
                <a:gd name="T6" fmla="*/ 0 w 43"/>
                <a:gd name="T7" fmla="*/ 0 h 61"/>
                <a:gd name="T8" fmla="*/ 0 w 43"/>
                <a:gd name="T9" fmla="*/ 0 h 61"/>
                <a:gd name="T10" fmla="*/ 0 w 43"/>
                <a:gd name="T11" fmla="*/ 0 h 61"/>
                <a:gd name="T12" fmla="*/ 0 w 43"/>
                <a:gd name="T13" fmla="*/ 0 h 61"/>
                <a:gd name="T14" fmla="*/ 0 w 43"/>
                <a:gd name="T15" fmla="*/ 0 h 61"/>
                <a:gd name="T16" fmla="*/ 0 w 43"/>
                <a:gd name="T17" fmla="*/ 0 h 61"/>
                <a:gd name="T18" fmla="*/ 0 w 43"/>
                <a:gd name="T19" fmla="*/ 0 h 61"/>
                <a:gd name="T20" fmla="*/ 0 w 43"/>
                <a:gd name="T21" fmla="*/ 0 h 61"/>
                <a:gd name="T22" fmla="*/ 0 w 43"/>
                <a:gd name="T23" fmla="*/ 0 h 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
                <a:gd name="T37" fmla="*/ 0 h 61"/>
                <a:gd name="T38" fmla="*/ 43 w 43"/>
                <a:gd name="T39" fmla="*/ 61 h 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 h="61">
                  <a:moveTo>
                    <a:pt x="7" y="6"/>
                  </a:moveTo>
                  <a:lnTo>
                    <a:pt x="9" y="3"/>
                  </a:lnTo>
                  <a:lnTo>
                    <a:pt x="24" y="0"/>
                  </a:lnTo>
                  <a:lnTo>
                    <a:pt x="34" y="19"/>
                  </a:lnTo>
                  <a:lnTo>
                    <a:pt x="42" y="31"/>
                  </a:lnTo>
                  <a:lnTo>
                    <a:pt x="43" y="42"/>
                  </a:lnTo>
                  <a:lnTo>
                    <a:pt x="31" y="54"/>
                  </a:lnTo>
                  <a:lnTo>
                    <a:pt x="6" y="61"/>
                  </a:lnTo>
                  <a:lnTo>
                    <a:pt x="0" y="42"/>
                  </a:lnTo>
                  <a:lnTo>
                    <a:pt x="0" y="28"/>
                  </a:lnTo>
                  <a:lnTo>
                    <a:pt x="7" y="15"/>
                  </a:lnTo>
                  <a:lnTo>
                    <a:pt x="7" y="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8" name="Freeform 8298"/>
            <p:cNvSpPr>
              <a:spLocks noChangeAspect="1"/>
            </p:cNvSpPr>
            <p:nvPr/>
          </p:nvSpPr>
          <p:spPr bwMode="auto">
            <a:xfrm>
              <a:off x="909" y="3121"/>
              <a:ext cx="17" cy="19"/>
            </a:xfrm>
            <a:custGeom>
              <a:avLst/>
              <a:gdLst>
                <a:gd name="T0" fmla="*/ 0 w 51"/>
                <a:gd name="T1" fmla="*/ 0 h 57"/>
                <a:gd name="T2" fmla="*/ 0 w 51"/>
                <a:gd name="T3" fmla="*/ 0 h 57"/>
                <a:gd name="T4" fmla="*/ 0 w 51"/>
                <a:gd name="T5" fmla="*/ 0 h 57"/>
                <a:gd name="T6" fmla="*/ 0 w 51"/>
                <a:gd name="T7" fmla="*/ 0 h 57"/>
                <a:gd name="T8" fmla="*/ 0 w 51"/>
                <a:gd name="T9" fmla="*/ 0 h 57"/>
                <a:gd name="T10" fmla="*/ 0 w 51"/>
                <a:gd name="T11" fmla="*/ 0 h 57"/>
                <a:gd name="T12" fmla="*/ 0 60000 65536"/>
                <a:gd name="T13" fmla="*/ 0 60000 65536"/>
                <a:gd name="T14" fmla="*/ 0 60000 65536"/>
                <a:gd name="T15" fmla="*/ 0 60000 65536"/>
                <a:gd name="T16" fmla="*/ 0 60000 65536"/>
                <a:gd name="T17" fmla="*/ 0 60000 65536"/>
                <a:gd name="T18" fmla="*/ 0 w 51"/>
                <a:gd name="T19" fmla="*/ 0 h 57"/>
                <a:gd name="T20" fmla="*/ 51 w 51"/>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51" h="57">
                  <a:moveTo>
                    <a:pt x="0" y="30"/>
                  </a:moveTo>
                  <a:lnTo>
                    <a:pt x="3" y="0"/>
                  </a:lnTo>
                  <a:lnTo>
                    <a:pt x="46" y="17"/>
                  </a:lnTo>
                  <a:lnTo>
                    <a:pt x="51" y="35"/>
                  </a:lnTo>
                  <a:lnTo>
                    <a:pt x="19" y="57"/>
                  </a:lnTo>
                  <a:lnTo>
                    <a:pt x="0" y="3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9" name="Freeform 8299"/>
            <p:cNvSpPr>
              <a:spLocks noChangeAspect="1"/>
            </p:cNvSpPr>
            <p:nvPr/>
          </p:nvSpPr>
          <p:spPr bwMode="auto">
            <a:xfrm>
              <a:off x="1865" y="3365"/>
              <a:ext cx="17" cy="16"/>
            </a:xfrm>
            <a:custGeom>
              <a:avLst/>
              <a:gdLst>
                <a:gd name="T0" fmla="*/ 0 w 51"/>
                <a:gd name="T1" fmla="*/ 0 h 48"/>
                <a:gd name="T2" fmla="*/ 0 w 51"/>
                <a:gd name="T3" fmla="*/ 0 h 48"/>
                <a:gd name="T4" fmla="*/ 0 w 51"/>
                <a:gd name="T5" fmla="*/ 0 h 48"/>
                <a:gd name="T6" fmla="*/ 0 w 51"/>
                <a:gd name="T7" fmla="*/ 0 h 48"/>
                <a:gd name="T8" fmla="*/ 0 w 51"/>
                <a:gd name="T9" fmla="*/ 0 h 48"/>
                <a:gd name="T10" fmla="*/ 0 w 51"/>
                <a:gd name="T11" fmla="*/ 0 h 48"/>
                <a:gd name="T12" fmla="*/ 0 w 51"/>
                <a:gd name="T13" fmla="*/ 0 h 48"/>
                <a:gd name="T14" fmla="*/ 0 60000 65536"/>
                <a:gd name="T15" fmla="*/ 0 60000 65536"/>
                <a:gd name="T16" fmla="*/ 0 60000 65536"/>
                <a:gd name="T17" fmla="*/ 0 60000 65536"/>
                <a:gd name="T18" fmla="*/ 0 60000 65536"/>
                <a:gd name="T19" fmla="*/ 0 60000 65536"/>
                <a:gd name="T20" fmla="*/ 0 60000 65536"/>
                <a:gd name="T21" fmla="*/ 0 w 51"/>
                <a:gd name="T22" fmla="*/ 0 h 48"/>
                <a:gd name="T23" fmla="*/ 51 w 5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48">
                  <a:moveTo>
                    <a:pt x="0" y="21"/>
                  </a:moveTo>
                  <a:lnTo>
                    <a:pt x="14" y="0"/>
                  </a:lnTo>
                  <a:lnTo>
                    <a:pt x="33" y="2"/>
                  </a:lnTo>
                  <a:lnTo>
                    <a:pt x="51" y="21"/>
                  </a:lnTo>
                  <a:lnTo>
                    <a:pt x="41" y="42"/>
                  </a:lnTo>
                  <a:lnTo>
                    <a:pt x="9" y="48"/>
                  </a:lnTo>
                  <a:lnTo>
                    <a:pt x="0" y="21"/>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0" name="Freeform 8300"/>
            <p:cNvSpPr>
              <a:spLocks noChangeAspect="1"/>
            </p:cNvSpPr>
            <p:nvPr/>
          </p:nvSpPr>
          <p:spPr bwMode="auto">
            <a:xfrm>
              <a:off x="1139" y="3244"/>
              <a:ext cx="16" cy="17"/>
            </a:xfrm>
            <a:custGeom>
              <a:avLst/>
              <a:gdLst>
                <a:gd name="T0" fmla="*/ 0 w 48"/>
                <a:gd name="T1" fmla="*/ 0 h 51"/>
                <a:gd name="T2" fmla="*/ 0 w 48"/>
                <a:gd name="T3" fmla="*/ 0 h 51"/>
                <a:gd name="T4" fmla="*/ 0 w 48"/>
                <a:gd name="T5" fmla="*/ 0 h 51"/>
                <a:gd name="T6" fmla="*/ 0 w 48"/>
                <a:gd name="T7" fmla="*/ 0 h 51"/>
                <a:gd name="T8" fmla="*/ 0 w 48"/>
                <a:gd name="T9" fmla="*/ 0 h 51"/>
                <a:gd name="T10" fmla="*/ 0 w 48"/>
                <a:gd name="T11" fmla="*/ 0 h 51"/>
                <a:gd name="T12" fmla="*/ 0 w 48"/>
                <a:gd name="T13" fmla="*/ 0 h 51"/>
                <a:gd name="T14" fmla="*/ 0 60000 65536"/>
                <a:gd name="T15" fmla="*/ 0 60000 65536"/>
                <a:gd name="T16" fmla="*/ 0 60000 65536"/>
                <a:gd name="T17" fmla="*/ 0 60000 65536"/>
                <a:gd name="T18" fmla="*/ 0 60000 65536"/>
                <a:gd name="T19" fmla="*/ 0 60000 65536"/>
                <a:gd name="T20" fmla="*/ 0 60000 65536"/>
                <a:gd name="T21" fmla="*/ 0 w 48"/>
                <a:gd name="T22" fmla="*/ 0 h 51"/>
                <a:gd name="T23" fmla="*/ 48 w 48"/>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51">
                  <a:moveTo>
                    <a:pt x="0" y="27"/>
                  </a:moveTo>
                  <a:lnTo>
                    <a:pt x="13" y="3"/>
                  </a:lnTo>
                  <a:lnTo>
                    <a:pt x="37" y="0"/>
                  </a:lnTo>
                  <a:lnTo>
                    <a:pt x="48" y="15"/>
                  </a:lnTo>
                  <a:lnTo>
                    <a:pt x="46" y="39"/>
                  </a:lnTo>
                  <a:lnTo>
                    <a:pt x="22" y="51"/>
                  </a:lnTo>
                  <a:lnTo>
                    <a:pt x="0" y="27"/>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1" name="Freeform 8301"/>
            <p:cNvSpPr>
              <a:spLocks noChangeAspect="1"/>
            </p:cNvSpPr>
            <p:nvPr/>
          </p:nvSpPr>
          <p:spPr bwMode="auto">
            <a:xfrm>
              <a:off x="5295" y="2866"/>
              <a:ext cx="14" cy="17"/>
            </a:xfrm>
            <a:custGeom>
              <a:avLst/>
              <a:gdLst>
                <a:gd name="T0" fmla="*/ 0 w 42"/>
                <a:gd name="T1" fmla="*/ 0 h 51"/>
                <a:gd name="T2" fmla="*/ 0 w 42"/>
                <a:gd name="T3" fmla="*/ 0 h 51"/>
                <a:gd name="T4" fmla="*/ 0 w 42"/>
                <a:gd name="T5" fmla="*/ 0 h 51"/>
                <a:gd name="T6" fmla="*/ 0 w 42"/>
                <a:gd name="T7" fmla="*/ 0 h 51"/>
                <a:gd name="T8" fmla="*/ 0 w 42"/>
                <a:gd name="T9" fmla="*/ 0 h 51"/>
                <a:gd name="T10" fmla="*/ 0 w 42"/>
                <a:gd name="T11" fmla="*/ 0 h 51"/>
                <a:gd name="T12" fmla="*/ 0 w 42"/>
                <a:gd name="T13" fmla="*/ 0 h 51"/>
                <a:gd name="T14" fmla="*/ 0 60000 65536"/>
                <a:gd name="T15" fmla="*/ 0 60000 65536"/>
                <a:gd name="T16" fmla="*/ 0 60000 65536"/>
                <a:gd name="T17" fmla="*/ 0 60000 65536"/>
                <a:gd name="T18" fmla="*/ 0 60000 65536"/>
                <a:gd name="T19" fmla="*/ 0 60000 65536"/>
                <a:gd name="T20" fmla="*/ 0 60000 65536"/>
                <a:gd name="T21" fmla="*/ 0 w 42"/>
                <a:gd name="T22" fmla="*/ 0 h 51"/>
                <a:gd name="T23" fmla="*/ 42 w 42"/>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51">
                  <a:moveTo>
                    <a:pt x="42" y="22"/>
                  </a:moveTo>
                  <a:lnTo>
                    <a:pt x="40" y="51"/>
                  </a:lnTo>
                  <a:lnTo>
                    <a:pt x="21" y="51"/>
                  </a:lnTo>
                  <a:lnTo>
                    <a:pt x="0" y="36"/>
                  </a:lnTo>
                  <a:lnTo>
                    <a:pt x="1" y="12"/>
                  </a:lnTo>
                  <a:lnTo>
                    <a:pt x="21" y="0"/>
                  </a:lnTo>
                  <a:lnTo>
                    <a:pt x="42" y="2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2" name="Freeform 8302"/>
            <p:cNvSpPr>
              <a:spLocks noChangeAspect="1"/>
            </p:cNvSpPr>
            <p:nvPr/>
          </p:nvSpPr>
          <p:spPr bwMode="auto">
            <a:xfrm>
              <a:off x="2936" y="3101"/>
              <a:ext cx="18" cy="12"/>
            </a:xfrm>
            <a:custGeom>
              <a:avLst/>
              <a:gdLst>
                <a:gd name="T0" fmla="*/ 0 w 55"/>
                <a:gd name="T1" fmla="*/ 0 h 36"/>
                <a:gd name="T2" fmla="*/ 0 w 55"/>
                <a:gd name="T3" fmla="*/ 0 h 36"/>
                <a:gd name="T4" fmla="*/ 0 w 55"/>
                <a:gd name="T5" fmla="*/ 0 h 36"/>
                <a:gd name="T6" fmla="*/ 0 w 55"/>
                <a:gd name="T7" fmla="*/ 0 h 36"/>
                <a:gd name="T8" fmla="*/ 0 w 55"/>
                <a:gd name="T9" fmla="*/ 0 h 36"/>
                <a:gd name="T10" fmla="*/ 0 w 55"/>
                <a:gd name="T11" fmla="*/ 0 h 36"/>
                <a:gd name="T12" fmla="*/ 0 60000 65536"/>
                <a:gd name="T13" fmla="*/ 0 60000 65536"/>
                <a:gd name="T14" fmla="*/ 0 60000 65536"/>
                <a:gd name="T15" fmla="*/ 0 60000 65536"/>
                <a:gd name="T16" fmla="*/ 0 60000 65536"/>
                <a:gd name="T17" fmla="*/ 0 60000 65536"/>
                <a:gd name="T18" fmla="*/ 0 w 55"/>
                <a:gd name="T19" fmla="*/ 0 h 36"/>
                <a:gd name="T20" fmla="*/ 55 w 5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55" h="36">
                  <a:moveTo>
                    <a:pt x="0" y="5"/>
                  </a:moveTo>
                  <a:lnTo>
                    <a:pt x="55" y="0"/>
                  </a:lnTo>
                  <a:lnTo>
                    <a:pt x="55" y="23"/>
                  </a:lnTo>
                  <a:lnTo>
                    <a:pt x="52" y="36"/>
                  </a:lnTo>
                  <a:lnTo>
                    <a:pt x="9" y="29"/>
                  </a:lnTo>
                  <a:lnTo>
                    <a:pt x="0" y="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3" name="Freeform 8303"/>
            <p:cNvSpPr>
              <a:spLocks noChangeAspect="1"/>
            </p:cNvSpPr>
            <p:nvPr/>
          </p:nvSpPr>
          <p:spPr bwMode="auto">
            <a:xfrm>
              <a:off x="2450" y="3249"/>
              <a:ext cx="22" cy="14"/>
            </a:xfrm>
            <a:custGeom>
              <a:avLst/>
              <a:gdLst>
                <a:gd name="T0" fmla="*/ 0 w 66"/>
                <a:gd name="T1" fmla="*/ 0 h 41"/>
                <a:gd name="T2" fmla="*/ 0 w 66"/>
                <a:gd name="T3" fmla="*/ 0 h 41"/>
                <a:gd name="T4" fmla="*/ 0 w 66"/>
                <a:gd name="T5" fmla="*/ 0 h 41"/>
                <a:gd name="T6" fmla="*/ 0 w 66"/>
                <a:gd name="T7" fmla="*/ 0 h 41"/>
                <a:gd name="T8" fmla="*/ 0 w 66"/>
                <a:gd name="T9" fmla="*/ 0 h 41"/>
                <a:gd name="T10" fmla="*/ 0 60000 65536"/>
                <a:gd name="T11" fmla="*/ 0 60000 65536"/>
                <a:gd name="T12" fmla="*/ 0 60000 65536"/>
                <a:gd name="T13" fmla="*/ 0 60000 65536"/>
                <a:gd name="T14" fmla="*/ 0 60000 65536"/>
                <a:gd name="T15" fmla="*/ 0 w 66"/>
                <a:gd name="T16" fmla="*/ 0 h 41"/>
                <a:gd name="T17" fmla="*/ 66 w 66"/>
                <a:gd name="T18" fmla="*/ 41 h 41"/>
              </a:gdLst>
              <a:ahLst/>
              <a:cxnLst>
                <a:cxn ang="T10">
                  <a:pos x="T0" y="T1"/>
                </a:cxn>
                <a:cxn ang="T11">
                  <a:pos x="T2" y="T3"/>
                </a:cxn>
                <a:cxn ang="T12">
                  <a:pos x="T4" y="T5"/>
                </a:cxn>
                <a:cxn ang="T13">
                  <a:pos x="T6" y="T7"/>
                </a:cxn>
                <a:cxn ang="T14">
                  <a:pos x="T8" y="T9"/>
                </a:cxn>
              </a:cxnLst>
              <a:rect l="T15" t="T16" r="T17" b="T18"/>
              <a:pathLst>
                <a:path w="66" h="41">
                  <a:moveTo>
                    <a:pt x="0" y="5"/>
                  </a:moveTo>
                  <a:lnTo>
                    <a:pt x="28" y="0"/>
                  </a:lnTo>
                  <a:lnTo>
                    <a:pt x="66" y="6"/>
                  </a:lnTo>
                  <a:lnTo>
                    <a:pt x="58" y="41"/>
                  </a:lnTo>
                  <a:lnTo>
                    <a:pt x="0" y="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4" name="Freeform 8304"/>
            <p:cNvSpPr>
              <a:spLocks noChangeAspect="1"/>
            </p:cNvSpPr>
            <p:nvPr/>
          </p:nvSpPr>
          <p:spPr bwMode="auto">
            <a:xfrm>
              <a:off x="2024" y="3322"/>
              <a:ext cx="12" cy="19"/>
            </a:xfrm>
            <a:custGeom>
              <a:avLst/>
              <a:gdLst>
                <a:gd name="T0" fmla="*/ 0 w 36"/>
                <a:gd name="T1" fmla="*/ 0 h 58"/>
                <a:gd name="T2" fmla="*/ 0 w 36"/>
                <a:gd name="T3" fmla="*/ 0 h 58"/>
                <a:gd name="T4" fmla="*/ 0 w 36"/>
                <a:gd name="T5" fmla="*/ 0 h 58"/>
                <a:gd name="T6" fmla="*/ 0 w 36"/>
                <a:gd name="T7" fmla="*/ 0 h 58"/>
                <a:gd name="T8" fmla="*/ 0 w 36"/>
                <a:gd name="T9" fmla="*/ 0 h 58"/>
                <a:gd name="T10" fmla="*/ 0 w 36"/>
                <a:gd name="T11" fmla="*/ 0 h 58"/>
                <a:gd name="T12" fmla="*/ 0 w 36"/>
                <a:gd name="T13" fmla="*/ 0 h 58"/>
                <a:gd name="T14" fmla="*/ 0 60000 65536"/>
                <a:gd name="T15" fmla="*/ 0 60000 65536"/>
                <a:gd name="T16" fmla="*/ 0 60000 65536"/>
                <a:gd name="T17" fmla="*/ 0 60000 65536"/>
                <a:gd name="T18" fmla="*/ 0 60000 65536"/>
                <a:gd name="T19" fmla="*/ 0 60000 65536"/>
                <a:gd name="T20" fmla="*/ 0 60000 65536"/>
                <a:gd name="T21" fmla="*/ 0 w 36"/>
                <a:gd name="T22" fmla="*/ 0 h 58"/>
                <a:gd name="T23" fmla="*/ 36 w 36"/>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58">
                  <a:moveTo>
                    <a:pt x="6" y="25"/>
                  </a:moveTo>
                  <a:lnTo>
                    <a:pt x="0" y="6"/>
                  </a:lnTo>
                  <a:lnTo>
                    <a:pt x="12" y="0"/>
                  </a:lnTo>
                  <a:lnTo>
                    <a:pt x="31" y="9"/>
                  </a:lnTo>
                  <a:lnTo>
                    <a:pt x="36" y="40"/>
                  </a:lnTo>
                  <a:lnTo>
                    <a:pt x="10" y="58"/>
                  </a:lnTo>
                  <a:lnTo>
                    <a:pt x="6" y="2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5" name="Freeform 8305"/>
            <p:cNvSpPr>
              <a:spLocks noChangeAspect="1"/>
            </p:cNvSpPr>
            <p:nvPr/>
          </p:nvSpPr>
          <p:spPr bwMode="auto">
            <a:xfrm>
              <a:off x="1977" y="3356"/>
              <a:ext cx="15" cy="13"/>
            </a:xfrm>
            <a:custGeom>
              <a:avLst/>
              <a:gdLst>
                <a:gd name="T0" fmla="*/ 0 w 45"/>
                <a:gd name="T1" fmla="*/ 0 h 40"/>
                <a:gd name="T2" fmla="*/ 0 w 45"/>
                <a:gd name="T3" fmla="*/ 0 h 40"/>
                <a:gd name="T4" fmla="*/ 0 w 45"/>
                <a:gd name="T5" fmla="*/ 0 h 40"/>
                <a:gd name="T6" fmla="*/ 0 w 45"/>
                <a:gd name="T7" fmla="*/ 0 h 40"/>
                <a:gd name="T8" fmla="*/ 0 w 45"/>
                <a:gd name="T9" fmla="*/ 0 h 40"/>
                <a:gd name="T10" fmla="*/ 0 w 45"/>
                <a:gd name="T11" fmla="*/ 0 h 40"/>
                <a:gd name="T12" fmla="*/ 0 60000 65536"/>
                <a:gd name="T13" fmla="*/ 0 60000 65536"/>
                <a:gd name="T14" fmla="*/ 0 60000 65536"/>
                <a:gd name="T15" fmla="*/ 0 60000 65536"/>
                <a:gd name="T16" fmla="*/ 0 60000 65536"/>
                <a:gd name="T17" fmla="*/ 0 60000 65536"/>
                <a:gd name="T18" fmla="*/ 0 w 45"/>
                <a:gd name="T19" fmla="*/ 0 h 40"/>
                <a:gd name="T20" fmla="*/ 45 w 45"/>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45" h="40">
                  <a:moveTo>
                    <a:pt x="0" y="15"/>
                  </a:moveTo>
                  <a:lnTo>
                    <a:pt x="16" y="0"/>
                  </a:lnTo>
                  <a:lnTo>
                    <a:pt x="45" y="16"/>
                  </a:lnTo>
                  <a:lnTo>
                    <a:pt x="34" y="40"/>
                  </a:lnTo>
                  <a:lnTo>
                    <a:pt x="4" y="31"/>
                  </a:lnTo>
                  <a:lnTo>
                    <a:pt x="0" y="15"/>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6" name="Freeform 8306"/>
            <p:cNvSpPr>
              <a:spLocks noChangeAspect="1"/>
            </p:cNvSpPr>
            <p:nvPr/>
          </p:nvSpPr>
          <p:spPr bwMode="auto">
            <a:xfrm>
              <a:off x="1101" y="3301"/>
              <a:ext cx="14" cy="16"/>
            </a:xfrm>
            <a:custGeom>
              <a:avLst/>
              <a:gdLst>
                <a:gd name="T0" fmla="*/ 0 w 41"/>
                <a:gd name="T1" fmla="*/ 0 h 47"/>
                <a:gd name="T2" fmla="*/ 0 w 41"/>
                <a:gd name="T3" fmla="*/ 0 h 47"/>
                <a:gd name="T4" fmla="*/ 0 w 41"/>
                <a:gd name="T5" fmla="*/ 0 h 47"/>
                <a:gd name="T6" fmla="*/ 0 w 41"/>
                <a:gd name="T7" fmla="*/ 0 h 47"/>
                <a:gd name="T8" fmla="*/ 0 w 41"/>
                <a:gd name="T9" fmla="*/ 0 h 47"/>
                <a:gd name="T10" fmla="*/ 0 w 41"/>
                <a:gd name="T11" fmla="*/ 0 h 47"/>
                <a:gd name="T12" fmla="*/ 0 60000 65536"/>
                <a:gd name="T13" fmla="*/ 0 60000 65536"/>
                <a:gd name="T14" fmla="*/ 0 60000 65536"/>
                <a:gd name="T15" fmla="*/ 0 60000 65536"/>
                <a:gd name="T16" fmla="*/ 0 60000 65536"/>
                <a:gd name="T17" fmla="*/ 0 60000 65536"/>
                <a:gd name="T18" fmla="*/ 0 w 41"/>
                <a:gd name="T19" fmla="*/ 0 h 47"/>
                <a:gd name="T20" fmla="*/ 41 w 41"/>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41" h="47">
                  <a:moveTo>
                    <a:pt x="23" y="36"/>
                  </a:moveTo>
                  <a:lnTo>
                    <a:pt x="0" y="47"/>
                  </a:lnTo>
                  <a:lnTo>
                    <a:pt x="18" y="0"/>
                  </a:lnTo>
                  <a:lnTo>
                    <a:pt x="41" y="8"/>
                  </a:lnTo>
                  <a:lnTo>
                    <a:pt x="36" y="41"/>
                  </a:lnTo>
                  <a:lnTo>
                    <a:pt x="23" y="36"/>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7" name="Freeform 8307"/>
            <p:cNvSpPr>
              <a:spLocks noChangeAspect="1"/>
            </p:cNvSpPr>
            <p:nvPr/>
          </p:nvSpPr>
          <p:spPr bwMode="auto">
            <a:xfrm>
              <a:off x="706" y="2953"/>
              <a:ext cx="13" cy="13"/>
            </a:xfrm>
            <a:custGeom>
              <a:avLst/>
              <a:gdLst>
                <a:gd name="T0" fmla="*/ 0 w 38"/>
                <a:gd name="T1" fmla="*/ 0 h 40"/>
                <a:gd name="T2" fmla="*/ 0 w 38"/>
                <a:gd name="T3" fmla="*/ 0 h 40"/>
                <a:gd name="T4" fmla="*/ 0 w 38"/>
                <a:gd name="T5" fmla="*/ 0 h 40"/>
                <a:gd name="T6" fmla="*/ 0 w 38"/>
                <a:gd name="T7" fmla="*/ 0 h 40"/>
                <a:gd name="T8" fmla="*/ 0 w 38"/>
                <a:gd name="T9" fmla="*/ 0 h 40"/>
                <a:gd name="T10" fmla="*/ 0 w 38"/>
                <a:gd name="T11" fmla="*/ 0 h 40"/>
                <a:gd name="T12" fmla="*/ 0 60000 65536"/>
                <a:gd name="T13" fmla="*/ 0 60000 65536"/>
                <a:gd name="T14" fmla="*/ 0 60000 65536"/>
                <a:gd name="T15" fmla="*/ 0 60000 65536"/>
                <a:gd name="T16" fmla="*/ 0 60000 65536"/>
                <a:gd name="T17" fmla="*/ 0 60000 65536"/>
                <a:gd name="T18" fmla="*/ 0 w 38"/>
                <a:gd name="T19" fmla="*/ 0 h 40"/>
                <a:gd name="T20" fmla="*/ 38 w 38"/>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38" h="40">
                  <a:moveTo>
                    <a:pt x="0" y="12"/>
                  </a:moveTo>
                  <a:lnTo>
                    <a:pt x="2" y="0"/>
                  </a:lnTo>
                  <a:lnTo>
                    <a:pt x="38" y="10"/>
                  </a:lnTo>
                  <a:lnTo>
                    <a:pt x="30" y="40"/>
                  </a:lnTo>
                  <a:lnTo>
                    <a:pt x="11" y="36"/>
                  </a:lnTo>
                  <a:lnTo>
                    <a:pt x="0" y="1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8" name="Freeform 8308"/>
            <p:cNvSpPr>
              <a:spLocks noChangeAspect="1"/>
            </p:cNvSpPr>
            <p:nvPr/>
          </p:nvSpPr>
          <p:spPr bwMode="auto">
            <a:xfrm>
              <a:off x="882" y="3099"/>
              <a:ext cx="11" cy="12"/>
            </a:xfrm>
            <a:custGeom>
              <a:avLst/>
              <a:gdLst>
                <a:gd name="T0" fmla="*/ 0 w 34"/>
                <a:gd name="T1" fmla="*/ 0 h 35"/>
                <a:gd name="T2" fmla="*/ 0 w 34"/>
                <a:gd name="T3" fmla="*/ 0 h 35"/>
                <a:gd name="T4" fmla="*/ 0 w 34"/>
                <a:gd name="T5" fmla="*/ 0 h 35"/>
                <a:gd name="T6" fmla="*/ 0 w 34"/>
                <a:gd name="T7" fmla="*/ 0 h 35"/>
                <a:gd name="T8" fmla="*/ 0 w 34"/>
                <a:gd name="T9" fmla="*/ 0 h 35"/>
                <a:gd name="T10" fmla="*/ 0 w 34"/>
                <a:gd name="T11" fmla="*/ 0 h 35"/>
                <a:gd name="T12" fmla="*/ 0 w 34"/>
                <a:gd name="T13" fmla="*/ 0 h 35"/>
                <a:gd name="T14" fmla="*/ 0 60000 65536"/>
                <a:gd name="T15" fmla="*/ 0 60000 65536"/>
                <a:gd name="T16" fmla="*/ 0 60000 65536"/>
                <a:gd name="T17" fmla="*/ 0 60000 65536"/>
                <a:gd name="T18" fmla="*/ 0 60000 65536"/>
                <a:gd name="T19" fmla="*/ 0 60000 65536"/>
                <a:gd name="T20" fmla="*/ 0 60000 65536"/>
                <a:gd name="T21" fmla="*/ 0 w 34"/>
                <a:gd name="T22" fmla="*/ 0 h 35"/>
                <a:gd name="T23" fmla="*/ 34 w 34"/>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5">
                  <a:moveTo>
                    <a:pt x="9" y="32"/>
                  </a:moveTo>
                  <a:lnTo>
                    <a:pt x="0" y="24"/>
                  </a:lnTo>
                  <a:lnTo>
                    <a:pt x="9" y="0"/>
                  </a:lnTo>
                  <a:lnTo>
                    <a:pt x="30" y="3"/>
                  </a:lnTo>
                  <a:lnTo>
                    <a:pt x="34" y="18"/>
                  </a:lnTo>
                  <a:lnTo>
                    <a:pt x="30" y="35"/>
                  </a:lnTo>
                  <a:lnTo>
                    <a:pt x="9" y="3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69" name="Freeform 8309"/>
            <p:cNvSpPr>
              <a:spLocks noChangeAspect="1"/>
            </p:cNvSpPr>
            <p:nvPr/>
          </p:nvSpPr>
          <p:spPr bwMode="auto">
            <a:xfrm>
              <a:off x="881" y="3132"/>
              <a:ext cx="14" cy="19"/>
            </a:xfrm>
            <a:custGeom>
              <a:avLst/>
              <a:gdLst>
                <a:gd name="T0" fmla="*/ 0 w 42"/>
                <a:gd name="T1" fmla="*/ 0 h 58"/>
                <a:gd name="T2" fmla="*/ 0 w 42"/>
                <a:gd name="T3" fmla="*/ 0 h 58"/>
                <a:gd name="T4" fmla="*/ 0 w 42"/>
                <a:gd name="T5" fmla="*/ 0 h 58"/>
                <a:gd name="T6" fmla="*/ 0 w 42"/>
                <a:gd name="T7" fmla="*/ 0 h 58"/>
                <a:gd name="T8" fmla="*/ 0 w 42"/>
                <a:gd name="T9" fmla="*/ 0 h 58"/>
                <a:gd name="T10" fmla="*/ 0 w 42"/>
                <a:gd name="T11" fmla="*/ 0 h 58"/>
                <a:gd name="T12" fmla="*/ 0 60000 65536"/>
                <a:gd name="T13" fmla="*/ 0 60000 65536"/>
                <a:gd name="T14" fmla="*/ 0 60000 65536"/>
                <a:gd name="T15" fmla="*/ 0 60000 65536"/>
                <a:gd name="T16" fmla="*/ 0 60000 65536"/>
                <a:gd name="T17" fmla="*/ 0 60000 65536"/>
                <a:gd name="T18" fmla="*/ 0 w 42"/>
                <a:gd name="T19" fmla="*/ 0 h 58"/>
                <a:gd name="T20" fmla="*/ 42 w 4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42" h="58">
                  <a:moveTo>
                    <a:pt x="14" y="28"/>
                  </a:moveTo>
                  <a:lnTo>
                    <a:pt x="0" y="0"/>
                  </a:lnTo>
                  <a:lnTo>
                    <a:pt x="41" y="34"/>
                  </a:lnTo>
                  <a:lnTo>
                    <a:pt x="42" y="58"/>
                  </a:lnTo>
                  <a:lnTo>
                    <a:pt x="18" y="48"/>
                  </a:lnTo>
                  <a:lnTo>
                    <a:pt x="14" y="28"/>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0" name="Freeform 8310"/>
            <p:cNvSpPr>
              <a:spLocks noChangeAspect="1"/>
            </p:cNvSpPr>
            <p:nvPr/>
          </p:nvSpPr>
          <p:spPr bwMode="auto">
            <a:xfrm>
              <a:off x="2975" y="3197"/>
              <a:ext cx="12" cy="11"/>
            </a:xfrm>
            <a:custGeom>
              <a:avLst/>
              <a:gdLst>
                <a:gd name="T0" fmla="*/ 0 w 35"/>
                <a:gd name="T1" fmla="*/ 0 h 34"/>
                <a:gd name="T2" fmla="*/ 0 w 35"/>
                <a:gd name="T3" fmla="*/ 0 h 34"/>
                <a:gd name="T4" fmla="*/ 0 w 35"/>
                <a:gd name="T5" fmla="*/ 0 h 34"/>
                <a:gd name="T6" fmla="*/ 0 w 35"/>
                <a:gd name="T7" fmla="*/ 0 h 34"/>
                <a:gd name="T8" fmla="*/ 0 w 35"/>
                <a:gd name="T9" fmla="*/ 0 h 34"/>
                <a:gd name="T10" fmla="*/ 0 w 35"/>
                <a:gd name="T11" fmla="*/ 0 h 34"/>
                <a:gd name="T12" fmla="*/ 0 60000 65536"/>
                <a:gd name="T13" fmla="*/ 0 60000 65536"/>
                <a:gd name="T14" fmla="*/ 0 60000 65536"/>
                <a:gd name="T15" fmla="*/ 0 60000 65536"/>
                <a:gd name="T16" fmla="*/ 0 60000 65536"/>
                <a:gd name="T17" fmla="*/ 0 60000 65536"/>
                <a:gd name="T18" fmla="*/ 0 w 35"/>
                <a:gd name="T19" fmla="*/ 0 h 34"/>
                <a:gd name="T20" fmla="*/ 35 w 3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35" h="34">
                  <a:moveTo>
                    <a:pt x="0" y="13"/>
                  </a:moveTo>
                  <a:lnTo>
                    <a:pt x="3" y="3"/>
                  </a:lnTo>
                  <a:lnTo>
                    <a:pt x="35" y="0"/>
                  </a:lnTo>
                  <a:lnTo>
                    <a:pt x="12" y="34"/>
                  </a:lnTo>
                  <a:lnTo>
                    <a:pt x="2" y="31"/>
                  </a:lnTo>
                  <a:lnTo>
                    <a:pt x="0" y="1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1" name="Freeform 8311"/>
            <p:cNvSpPr>
              <a:spLocks noChangeAspect="1"/>
            </p:cNvSpPr>
            <p:nvPr/>
          </p:nvSpPr>
          <p:spPr bwMode="auto">
            <a:xfrm>
              <a:off x="1085" y="3310"/>
              <a:ext cx="10" cy="14"/>
            </a:xfrm>
            <a:custGeom>
              <a:avLst/>
              <a:gdLst>
                <a:gd name="T0" fmla="*/ 0 w 30"/>
                <a:gd name="T1" fmla="*/ 0 h 42"/>
                <a:gd name="T2" fmla="*/ 0 w 30"/>
                <a:gd name="T3" fmla="*/ 0 h 42"/>
                <a:gd name="T4" fmla="*/ 0 w 30"/>
                <a:gd name="T5" fmla="*/ 0 h 42"/>
                <a:gd name="T6" fmla="*/ 0 w 30"/>
                <a:gd name="T7" fmla="*/ 0 h 42"/>
                <a:gd name="T8" fmla="*/ 0 w 30"/>
                <a:gd name="T9" fmla="*/ 0 h 42"/>
                <a:gd name="T10" fmla="*/ 0 60000 65536"/>
                <a:gd name="T11" fmla="*/ 0 60000 65536"/>
                <a:gd name="T12" fmla="*/ 0 60000 65536"/>
                <a:gd name="T13" fmla="*/ 0 60000 65536"/>
                <a:gd name="T14" fmla="*/ 0 60000 65536"/>
                <a:gd name="T15" fmla="*/ 0 w 30"/>
                <a:gd name="T16" fmla="*/ 0 h 42"/>
                <a:gd name="T17" fmla="*/ 30 w 30"/>
                <a:gd name="T18" fmla="*/ 42 h 42"/>
              </a:gdLst>
              <a:ahLst/>
              <a:cxnLst>
                <a:cxn ang="T10">
                  <a:pos x="T0" y="T1"/>
                </a:cxn>
                <a:cxn ang="T11">
                  <a:pos x="T2" y="T3"/>
                </a:cxn>
                <a:cxn ang="T12">
                  <a:pos x="T4" y="T5"/>
                </a:cxn>
                <a:cxn ang="T13">
                  <a:pos x="T6" y="T7"/>
                </a:cxn>
                <a:cxn ang="T14">
                  <a:pos x="T8" y="T9"/>
                </a:cxn>
              </a:cxnLst>
              <a:rect l="T15" t="T16" r="T17" b="T18"/>
              <a:pathLst>
                <a:path w="30" h="42">
                  <a:moveTo>
                    <a:pt x="10" y="0"/>
                  </a:moveTo>
                  <a:lnTo>
                    <a:pt x="30" y="8"/>
                  </a:lnTo>
                  <a:lnTo>
                    <a:pt x="22" y="30"/>
                  </a:lnTo>
                  <a:lnTo>
                    <a:pt x="0" y="42"/>
                  </a:lnTo>
                  <a:lnTo>
                    <a:pt x="10" y="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2" name="Freeform 8312"/>
            <p:cNvSpPr>
              <a:spLocks noChangeAspect="1"/>
            </p:cNvSpPr>
            <p:nvPr/>
          </p:nvSpPr>
          <p:spPr bwMode="auto">
            <a:xfrm>
              <a:off x="2507" y="3236"/>
              <a:ext cx="12" cy="10"/>
            </a:xfrm>
            <a:custGeom>
              <a:avLst/>
              <a:gdLst>
                <a:gd name="T0" fmla="*/ 0 w 37"/>
                <a:gd name="T1" fmla="*/ 0 h 30"/>
                <a:gd name="T2" fmla="*/ 0 w 37"/>
                <a:gd name="T3" fmla="*/ 0 h 30"/>
                <a:gd name="T4" fmla="*/ 0 w 37"/>
                <a:gd name="T5" fmla="*/ 0 h 30"/>
                <a:gd name="T6" fmla="*/ 0 w 37"/>
                <a:gd name="T7" fmla="*/ 0 h 30"/>
                <a:gd name="T8" fmla="*/ 0 w 37"/>
                <a:gd name="T9" fmla="*/ 0 h 30"/>
                <a:gd name="T10" fmla="*/ 0 w 37"/>
                <a:gd name="T11" fmla="*/ 0 h 30"/>
                <a:gd name="T12" fmla="*/ 0 w 37"/>
                <a:gd name="T13" fmla="*/ 0 h 30"/>
                <a:gd name="T14" fmla="*/ 0 60000 65536"/>
                <a:gd name="T15" fmla="*/ 0 60000 65536"/>
                <a:gd name="T16" fmla="*/ 0 60000 65536"/>
                <a:gd name="T17" fmla="*/ 0 60000 65536"/>
                <a:gd name="T18" fmla="*/ 0 60000 65536"/>
                <a:gd name="T19" fmla="*/ 0 60000 65536"/>
                <a:gd name="T20" fmla="*/ 0 60000 65536"/>
                <a:gd name="T21" fmla="*/ 0 w 37"/>
                <a:gd name="T22" fmla="*/ 0 h 30"/>
                <a:gd name="T23" fmla="*/ 37 w 37"/>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0">
                  <a:moveTo>
                    <a:pt x="3" y="12"/>
                  </a:moveTo>
                  <a:lnTo>
                    <a:pt x="10" y="9"/>
                  </a:lnTo>
                  <a:lnTo>
                    <a:pt x="27" y="0"/>
                  </a:lnTo>
                  <a:lnTo>
                    <a:pt x="37" y="19"/>
                  </a:lnTo>
                  <a:lnTo>
                    <a:pt x="9" y="30"/>
                  </a:lnTo>
                  <a:lnTo>
                    <a:pt x="0" y="19"/>
                  </a:lnTo>
                  <a:lnTo>
                    <a:pt x="3" y="1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3" name="Freeform 8313"/>
            <p:cNvSpPr>
              <a:spLocks noChangeAspect="1"/>
            </p:cNvSpPr>
            <p:nvPr/>
          </p:nvSpPr>
          <p:spPr bwMode="auto">
            <a:xfrm>
              <a:off x="1991" y="3338"/>
              <a:ext cx="11" cy="12"/>
            </a:xfrm>
            <a:custGeom>
              <a:avLst/>
              <a:gdLst>
                <a:gd name="T0" fmla="*/ 0 w 33"/>
                <a:gd name="T1" fmla="*/ 0 h 36"/>
                <a:gd name="T2" fmla="*/ 0 w 33"/>
                <a:gd name="T3" fmla="*/ 0 h 36"/>
                <a:gd name="T4" fmla="*/ 0 w 33"/>
                <a:gd name="T5" fmla="*/ 0 h 36"/>
                <a:gd name="T6" fmla="*/ 0 w 33"/>
                <a:gd name="T7" fmla="*/ 0 h 36"/>
                <a:gd name="T8" fmla="*/ 0 w 33"/>
                <a:gd name="T9" fmla="*/ 0 h 36"/>
                <a:gd name="T10" fmla="*/ 0 60000 65536"/>
                <a:gd name="T11" fmla="*/ 0 60000 65536"/>
                <a:gd name="T12" fmla="*/ 0 60000 65536"/>
                <a:gd name="T13" fmla="*/ 0 60000 65536"/>
                <a:gd name="T14" fmla="*/ 0 60000 65536"/>
                <a:gd name="T15" fmla="*/ 0 w 33"/>
                <a:gd name="T16" fmla="*/ 0 h 36"/>
                <a:gd name="T17" fmla="*/ 33 w 33"/>
                <a:gd name="T18" fmla="*/ 36 h 36"/>
              </a:gdLst>
              <a:ahLst/>
              <a:cxnLst>
                <a:cxn ang="T10">
                  <a:pos x="T0" y="T1"/>
                </a:cxn>
                <a:cxn ang="T11">
                  <a:pos x="T2" y="T3"/>
                </a:cxn>
                <a:cxn ang="T12">
                  <a:pos x="T4" y="T5"/>
                </a:cxn>
                <a:cxn ang="T13">
                  <a:pos x="T6" y="T7"/>
                </a:cxn>
                <a:cxn ang="T14">
                  <a:pos x="T8" y="T9"/>
                </a:cxn>
              </a:cxnLst>
              <a:rect l="T15" t="T16" r="T17" b="T18"/>
              <a:pathLst>
                <a:path w="33" h="36">
                  <a:moveTo>
                    <a:pt x="0" y="18"/>
                  </a:moveTo>
                  <a:lnTo>
                    <a:pt x="9" y="0"/>
                  </a:lnTo>
                  <a:lnTo>
                    <a:pt x="33" y="13"/>
                  </a:lnTo>
                  <a:lnTo>
                    <a:pt x="15" y="36"/>
                  </a:lnTo>
                  <a:lnTo>
                    <a:pt x="0" y="18"/>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4" name="Freeform 8314"/>
            <p:cNvSpPr>
              <a:spLocks noChangeAspect="1"/>
            </p:cNvSpPr>
            <p:nvPr/>
          </p:nvSpPr>
          <p:spPr bwMode="auto">
            <a:xfrm>
              <a:off x="1148" y="3283"/>
              <a:ext cx="10" cy="8"/>
            </a:xfrm>
            <a:custGeom>
              <a:avLst/>
              <a:gdLst>
                <a:gd name="T0" fmla="*/ 0 w 30"/>
                <a:gd name="T1" fmla="*/ 0 h 25"/>
                <a:gd name="T2" fmla="*/ 0 w 30"/>
                <a:gd name="T3" fmla="*/ 0 h 25"/>
                <a:gd name="T4" fmla="*/ 0 w 30"/>
                <a:gd name="T5" fmla="*/ 0 h 25"/>
                <a:gd name="T6" fmla="*/ 0 w 30"/>
                <a:gd name="T7" fmla="*/ 0 h 25"/>
                <a:gd name="T8" fmla="*/ 0 w 30"/>
                <a:gd name="T9" fmla="*/ 0 h 25"/>
                <a:gd name="T10" fmla="*/ 0 w 30"/>
                <a:gd name="T11" fmla="*/ 0 h 25"/>
                <a:gd name="T12" fmla="*/ 0 w 30"/>
                <a:gd name="T13" fmla="*/ 0 h 25"/>
                <a:gd name="T14" fmla="*/ 0 60000 65536"/>
                <a:gd name="T15" fmla="*/ 0 60000 65536"/>
                <a:gd name="T16" fmla="*/ 0 60000 65536"/>
                <a:gd name="T17" fmla="*/ 0 60000 65536"/>
                <a:gd name="T18" fmla="*/ 0 60000 65536"/>
                <a:gd name="T19" fmla="*/ 0 60000 65536"/>
                <a:gd name="T20" fmla="*/ 0 60000 65536"/>
                <a:gd name="T21" fmla="*/ 0 w 30"/>
                <a:gd name="T22" fmla="*/ 0 h 25"/>
                <a:gd name="T23" fmla="*/ 30 w 30"/>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25">
                  <a:moveTo>
                    <a:pt x="2" y="24"/>
                  </a:moveTo>
                  <a:lnTo>
                    <a:pt x="0" y="7"/>
                  </a:lnTo>
                  <a:lnTo>
                    <a:pt x="5" y="0"/>
                  </a:lnTo>
                  <a:lnTo>
                    <a:pt x="27" y="3"/>
                  </a:lnTo>
                  <a:lnTo>
                    <a:pt x="30" y="15"/>
                  </a:lnTo>
                  <a:lnTo>
                    <a:pt x="21" y="25"/>
                  </a:lnTo>
                  <a:lnTo>
                    <a:pt x="2" y="24"/>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5" name="Freeform 8315"/>
            <p:cNvSpPr>
              <a:spLocks noChangeAspect="1"/>
            </p:cNvSpPr>
            <p:nvPr/>
          </p:nvSpPr>
          <p:spPr bwMode="auto">
            <a:xfrm>
              <a:off x="2994" y="3204"/>
              <a:ext cx="8" cy="11"/>
            </a:xfrm>
            <a:custGeom>
              <a:avLst/>
              <a:gdLst>
                <a:gd name="T0" fmla="*/ 0 w 24"/>
                <a:gd name="T1" fmla="*/ 0 h 32"/>
                <a:gd name="T2" fmla="*/ 0 w 24"/>
                <a:gd name="T3" fmla="*/ 0 h 32"/>
                <a:gd name="T4" fmla="*/ 0 w 24"/>
                <a:gd name="T5" fmla="*/ 0 h 32"/>
                <a:gd name="T6" fmla="*/ 0 w 24"/>
                <a:gd name="T7" fmla="*/ 0 h 32"/>
                <a:gd name="T8" fmla="*/ 0 w 24"/>
                <a:gd name="T9" fmla="*/ 0 h 32"/>
                <a:gd name="T10" fmla="*/ 0 w 24"/>
                <a:gd name="T11" fmla="*/ 0 h 32"/>
                <a:gd name="T12" fmla="*/ 0 w 24"/>
                <a:gd name="T13" fmla="*/ 0 h 32"/>
                <a:gd name="T14" fmla="*/ 0 60000 65536"/>
                <a:gd name="T15" fmla="*/ 0 60000 65536"/>
                <a:gd name="T16" fmla="*/ 0 60000 65536"/>
                <a:gd name="T17" fmla="*/ 0 60000 65536"/>
                <a:gd name="T18" fmla="*/ 0 60000 65536"/>
                <a:gd name="T19" fmla="*/ 0 60000 65536"/>
                <a:gd name="T20" fmla="*/ 0 60000 65536"/>
                <a:gd name="T21" fmla="*/ 0 w 24"/>
                <a:gd name="T22" fmla="*/ 0 h 32"/>
                <a:gd name="T23" fmla="*/ 24 w 2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2">
                  <a:moveTo>
                    <a:pt x="3" y="0"/>
                  </a:moveTo>
                  <a:lnTo>
                    <a:pt x="11" y="3"/>
                  </a:lnTo>
                  <a:lnTo>
                    <a:pt x="24" y="18"/>
                  </a:lnTo>
                  <a:lnTo>
                    <a:pt x="21" y="30"/>
                  </a:lnTo>
                  <a:lnTo>
                    <a:pt x="2" y="32"/>
                  </a:lnTo>
                  <a:lnTo>
                    <a:pt x="0" y="3"/>
                  </a:lnTo>
                  <a:lnTo>
                    <a:pt x="3" y="0"/>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6" name="Freeform 8316"/>
            <p:cNvSpPr>
              <a:spLocks noChangeAspect="1"/>
            </p:cNvSpPr>
            <p:nvPr/>
          </p:nvSpPr>
          <p:spPr bwMode="auto">
            <a:xfrm>
              <a:off x="1129" y="3280"/>
              <a:ext cx="13" cy="12"/>
            </a:xfrm>
            <a:custGeom>
              <a:avLst/>
              <a:gdLst>
                <a:gd name="T0" fmla="*/ 0 w 39"/>
                <a:gd name="T1" fmla="*/ 0 h 36"/>
                <a:gd name="T2" fmla="*/ 0 w 39"/>
                <a:gd name="T3" fmla="*/ 0 h 36"/>
                <a:gd name="T4" fmla="*/ 0 w 39"/>
                <a:gd name="T5" fmla="*/ 0 h 36"/>
                <a:gd name="T6" fmla="*/ 0 w 39"/>
                <a:gd name="T7" fmla="*/ 0 h 36"/>
                <a:gd name="T8" fmla="*/ 0 w 39"/>
                <a:gd name="T9" fmla="*/ 0 h 36"/>
                <a:gd name="T10" fmla="*/ 0 60000 65536"/>
                <a:gd name="T11" fmla="*/ 0 60000 65536"/>
                <a:gd name="T12" fmla="*/ 0 60000 65536"/>
                <a:gd name="T13" fmla="*/ 0 60000 65536"/>
                <a:gd name="T14" fmla="*/ 0 60000 65536"/>
                <a:gd name="T15" fmla="*/ 0 w 39"/>
                <a:gd name="T16" fmla="*/ 0 h 36"/>
                <a:gd name="T17" fmla="*/ 39 w 39"/>
                <a:gd name="T18" fmla="*/ 36 h 36"/>
              </a:gdLst>
              <a:ahLst/>
              <a:cxnLst>
                <a:cxn ang="T10">
                  <a:pos x="T0" y="T1"/>
                </a:cxn>
                <a:cxn ang="T11">
                  <a:pos x="T2" y="T3"/>
                </a:cxn>
                <a:cxn ang="T12">
                  <a:pos x="T4" y="T5"/>
                </a:cxn>
                <a:cxn ang="T13">
                  <a:pos x="T6" y="T7"/>
                </a:cxn>
                <a:cxn ang="T14">
                  <a:pos x="T8" y="T9"/>
                </a:cxn>
              </a:cxnLst>
              <a:rect l="T15" t="T16" r="T17" b="T18"/>
              <a:pathLst>
                <a:path w="39" h="36">
                  <a:moveTo>
                    <a:pt x="12" y="33"/>
                  </a:moveTo>
                  <a:lnTo>
                    <a:pt x="0" y="0"/>
                  </a:lnTo>
                  <a:lnTo>
                    <a:pt x="39" y="28"/>
                  </a:lnTo>
                  <a:lnTo>
                    <a:pt x="21" y="36"/>
                  </a:lnTo>
                  <a:lnTo>
                    <a:pt x="12" y="3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7" name="Freeform 8317"/>
            <p:cNvSpPr>
              <a:spLocks noChangeAspect="1"/>
            </p:cNvSpPr>
            <p:nvPr/>
          </p:nvSpPr>
          <p:spPr bwMode="auto">
            <a:xfrm>
              <a:off x="583" y="2835"/>
              <a:ext cx="11" cy="10"/>
            </a:xfrm>
            <a:custGeom>
              <a:avLst/>
              <a:gdLst>
                <a:gd name="T0" fmla="*/ 0 w 34"/>
                <a:gd name="T1" fmla="*/ 0 h 30"/>
                <a:gd name="T2" fmla="*/ 0 w 34"/>
                <a:gd name="T3" fmla="*/ 0 h 30"/>
                <a:gd name="T4" fmla="*/ 0 w 34"/>
                <a:gd name="T5" fmla="*/ 0 h 30"/>
                <a:gd name="T6" fmla="*/ 0 w 34"/>
                <a:gd name="T7" fmla="*/ 0 h 30"/>
                <a:gd name="T8" fmla="*/ 0 w 34"/>
                <a:gd name="T9" fmla="*/ 0 h 30"/>
                <a:gd name="T10" fmla="*/ 0 w 34"/>
                <a:gd name="T11" fmla="*/ 0 h 30"/>
                <a:gd name="T12" fmla="*/ 0 w 34"/>
                <a:gd name="T13" fmla="*/ 0 h 30"/>
                <a:gd name="T14" fmla="*/ 0 60000 65536"/>
                <a:gd name="T15" fmla="*/ 0 60000 65536"/>
                <a:gd name="T16" fmla="*/ 0 60000 65536"/>
                <a:gd name="T17" fmla="*/ 0 60000 65536"/>
                <a:gd name="T18" fmla="*/ 0 60000 65536"/>
                <a:gd name="T19" fmla="*/ 0 60000 65536"/>
                <a:gd name="T20" fmla="*/ 0 60000 65536"/>
                <a:gd name="T21" fmla="*/ 0 w 34"/>
                <a:gd name="T22" fmla="*/ 0 h 30"/>
                <a:gd name="T23" fmla="*/ 34 w 34"/>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0">
                  <a:moveTo>
                    <a:pt x="15" y="23"/>
                  </a:moveTo>
                  <a:lnTo>
                    <a:pt x="10" y="18"/>
                  </a:lnTo>
                  <a:lnTo>
                    <a:pt x="0" y="8"/>
                  </a:lnTo>
                  <a:lnTo>
                    <a:pt x="16" y="0"/>
                  </a:lnTo>
                  <a:lnTo>
                    <a:pt x="34" y="18"/>
                  </a:lnTo>
                  <a:lnTo>
                    <a:pt x="30" y="30"/>
                  </a:lnTo>
                  <a:lnTo>
                    <a:pt x="15" y="2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8" name="Freeform 8318"/>
            <p:cNvSpPr>
              <a:spLocks noChangeAspect="1"/>
            </p:cNvSpPr>
            <p:nvPr/>
          </p:nvSpPr>
          <p:spPr bwMode="auto">
            <a:xfrm>
              <a:off x="1422" y="3326"/>
              <a:ext cx="10" cy="10"/>
            </a:xfrm>
            <a:custGeom>
              <a:avLst/>
              <a:gdLst>
                <a:gd name="T0" fmla="*/ 0 w 29"/>
                <a:gd name="T1" fmla="*/ 0 h 30"/>
                <a:gd name="T2" fmla="*/ 0 w 29"/>
                <a:gd name="T3" fmla="*/ 0 h 30"/>
                <a:gd name="T4" fmla="*/ 0 w 29"/>
                <a:gd name="T5" fmla="*/ 0 h 30"/>
                <a:gd name="T6" fmla="*/ 0 w 29"/>
                <a:gd name="T7" fmla="*/ 0 h 30"/>
                <a:gd name="T8" fmla="*/ 0 w 29"/>
                <a:gd name="T9" fmla="*/ 0 h 30"/>
                <a:gd name="T10" fmla="*/ 0 60000 65536"/>
                <a:gd name="T11" fmla="*/ 0 60000 65536"/>
                <a:gd name="T12" fmla="*/ 0 60000 65536"/>
                <a:gd name="T13" fmla="*/ 0 60000 65536"/>
                <a:gd name="T14" fmla="*/ 0 60000 65536"/>
                <a:gd name="T15" fmla="*/ 0 w 29"/>
                <a:gd name="T16" fmla="*/ 0 h 30"/>
                <a:gd name="T17" fmla="*/ 29 w 29"/>
                <a:gd name="T18" fmla="*/ 30 h 30"/>
              </a:gdLst>
              <a:ahLst/>
              <a:cxnLst>
                <a:cxn ang="T10">
                  <a:pos x="T0" y="T1"/>
                </a:cxn>
                <a:cxn ang="T11">
                  <a:pos x="T2" y="T3"/>
                </a:cxn>
                <a:cxn ang="T12">
                  <a:pos x="T4" y="T5"/>
                </a:cxn>
                <a:cxn ang="T13">
                  <a:pos x="T6" y="T7"/>
                </a:cxn>
                <a:cxn ang="T14">
                  <a:pos x="T8" y="T9"/>
                </a:cxn>
              </a:cxnLst>
              <a:rect l="T15" t="T16" r="T17" b="T18"/>
              <a:pathLst>
                <a:path w="29" h="30">
                  <a:moveTo>
                    <a:pt x="0" y="9"/>
                  </a:moveTo>
                  <a:lnTo>
                    <a:pt x="21" y="0"/>
                  </a:lnTo>
                  <a:lnTo>
                    <a:pt x="29" y="30"/>
                  </a:lnTo>
                  <a:lnTo>
                    <a:pt x="6" y="21"/>
                  </a:lnTo>
                  <a:lnTo>
                    <a:pt x="0" y="9"/>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79" name="Freeform 8319"/>
            <p:cNvSpPr>
              <a:spLocks noChangeAspect="1"/>
            </p:cNvSpPr>
            <p:nvPr/>
          </p:nvSpPr>
          <p:spPr bwMode="auto">
            <a:xfrm>
              <a:off x="1415" y="3319"/>
              <a:ext cx="15" cy="5"/>
            </a:xfrm>
            <a:custGeom>
              <a:avLst/>
              <a:gdLst>
                <a:gd name="T0" fmla="*/ 0 w 44"/>
                <a:gd name="T1" fmla="*/ 0 h 15"/>
                <a:gd name="T2" fmla="*/ 0 w 44"/>
                <a:gd name="T3" fmla="*/ 0 h 15"/>
                <a:gd name="T4" fmla="*/ 0 w 44"/>
                <a:gd name="T5" fmla="*/ 0 h 15"/>
                <a:gd name="T6" fmla="*/ 0 w 44"/>
                <a:gd name="T7" fmla="*/ 0 h 15"/>
                <a:gd name="T8" fmla="*/ 0 w 44"/>
                <a:gd name="T9" fmla="*/ 0 h 15"/>
                <a:gd name="T10" fmla="*/ 0 w 44"/>
                <a:gd name="T11" fmla="*/ 0 h 15"/>
                <a:gd name="T12" fmla="*/ 0 60000 65536"/>
                <a:gd name="T13" fmla="*/ 0 60000 65536"/>
                <a:gd name="T14" fmla="*/ 0 60000 65536"/>
                <a:gd name="T15" fmla="*/ 0 60000 65536"/>
                <a:gd name="T16" fmla="*/ 0 60000 65536"/>
                <a:gd name="T17" fmla="*/ 0 60000 65536"/>
                <a:gd name="T18" fmla="*/ 0 w 44"/>
                <a:gd name="T19" fmla="*/ 0 h 15"/>
                <a:gd name="T20" fmla="*/ 44 w 44"/>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4" h="15">
                  <a:moveTo>
                    <a:pt x="44" y="12"/>
                  </a:moveTo>
                  <a:lnTo>
                    <a:pt x="21" y="15"/>
                  </a:lnTo>
                  <a:lnTo>
                    <a:pt x="0" y="3"/>
                  </a:lnTo>
                  <a:lnTo>
                    <a:pt x="17" y="0"/>
                  </a:lnTo>
                  <a:lnTo>
                    <a:pt x="27" y="4"/>
                  </a:lnTo>
                  <a:lnTo>
                    <a:pt x="44" y="12"/>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0" name="Freeform 8320"/>
            <p:cNvSpPr>
              <a:spLocks noChangeAspect="1"/>
            </p:cNvSpPr>
            <p:nvPr/>
          </p:nvSpPr>
          <p:spPr bwMode="auto">
            <a:xfrm>
              <a:off x="1434" y="3328"/>
              <a:ext cx="12" cy="6"/>
            </a:xfrm>
            <a:custGeom>
              <a:avLst/>
              <a:gdLst>
                <a:gd name="T0" fmla="*/ 0 w 37"/>
                <a:gd name="T1" fmla="*/ 0 h 18"/>
                <a:gd name="T2" fmla="*/ 0 w 37"/>
                <a:gd name="T3" fmla="*/ 0 h 18"/>
                <a:gd name="T4" fmla="*/ 0 w 37"/>
                <a:gd name="T5" fmla="*/ 0 h 18"/>
                <a:gd name="T6" fmla="*/ 0 w 37"/>
                <a:gd name="T7" fmla="*/ 0 h 18"/>
                <a:gd name="T8" fmla="*/ 0 w 37"/>
                <a:gd name="T9" fmla="*/ 0 h 18"/>
                <a:gd name="T10" fmla="*/ 0 w 37"/>
                <a:gd name="T11" fmla="*/ 0 h 18"/>
                <a:gd name="T12" fmla="*/ 0 w 37"/>
                <a:gd name="T13" fmla="*/ 0 h 18"/>
                <a:gd name="T14" fmla="*/ 0 60000 65536"/>
                <a:gd name="T15" fmla="*/ 0 60000 65536"/>
                <a:gd name="T16" fmla="*/ 0 60000 65536"/>
                <a:gd name="T17" fmla="*/ 0 60000 65536"/>
                <a:gd name="T18" fmla="*/ 0 60000 65536"/>
                <a:gd name="T19" fmla="*/ 0 60000 65536"/>
                <a:gd name="T20" fmla="*/ 0 60000 65536"/>
                <a:gd name="T21" fmla="*/ 0 w 37"/>
                <a:gd name="T22" fmla="*/ 0 h 18"/>
                <a:gd name="T23" fmla="*/ 37 w 37"/>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18">
                  <a:moveTo>
                    <a:pt x="3" y="3"/>
                  </a:moveTo>
                  <a:lnTo>
                    <a:pt x="9" y="0"/>
                  </a:lnTo>
                  <a:lnTo>
                    <a:pt x="37" y="13"/>
                  </a:lnTo>
                  <a:lnTo>
                    <a:pt x="12" y="10"/>
                  </a:lnTo>
                  <a:lnTo>
                    <a:pt x="7" y="18"/>
                  </a:lnTo>
                  <a:lnTo>
                    <a:pt x="0" y="16"/>
                  </a:lnTo>
                  <a:lnTo>
                    <a:pt x="3" y="3"/>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81" name="Freeform 8321"/>
            <p:cNvSpPr>
              <a:spLocks noChangeAspect="1"/>
            </p:cNvSpPr>
            <p:nvPr/>
          </p:nvSpPr>
          <p:spPr bwMode="auto">
            <a:xfrm>
              <a:off x="1274" y="3280"/>
              <a:ext cx="5" cy="5"/>
            </a:xfrm>
            <a:custGeom>
              <a:avLst/>
              <a:gdLst>
                <a:gd name="T0" fmla="*/ 0 w 15"/>
                <a:gd name="T1" fmla="*/ 0 h 15"/>
                <a:gd name="T2" fmla="*/ 0 w 15"/>
                <a:gd name="T3" fmla="*/ 0 h 15"/>
                <a:gd name="T4" fmla="*/ 0 w 15"/>
                <a:gd name="T5" fmla="*/ 0 h 15"/>
                <a:gd name="T6" fmla="*/ 0 w 15"/>
                <a:gd name="T7" fmla="*/ 0 h 15"/>
                <a:gd name="T8" fmla="*/ 0 w 15"/>
                <a:gd name="T9" fmla="*/ 0 h 15"/>
                <a:gd name="T10" fmla="*/ 0 w 15"/>
                <a:gd name="T11" fmla="*/ 0 h 15"/>
                <a:gd name="T12" fmla="*/ 0 w 15"/>
                <a:gd name="T13" fmla="*/ 0 h 15"/>
                <a:gd name="T14" fmla="*/ 0 60000 65536"/>
                <a:gd name="T15" fmla="*/ 0 60000 65536"/>
                <a:gd name="T16" fmla="*/ 0 60000 65536"/>
                <a:gd name="T17" fmla="*/ 0 60000 65536"/>
                <a:gd name="T18" fmla="*/ 0 60000 65536"/>
                <a:gd name="T19" fmla="*/ 0 60000 65536"/>
                <a:gd name="T20" fmla="*/ 0 60000 65536"/>
                <a:gd name="T21" fmla="*/ 0 w 15"/>
                <a:gd name="T22" fmla="*/ 0 h 15"/>
                <a:gd name="T23" fmla="*/ 15 w 1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15">
                  <a:moveTo>
                    <a:pt x="3" y="4"/>
                  </a:moveTo>
                  <a:lnTo>
                    <a:pt x="10" y="0"/>
                  </a:lnTo>
                  <a:lnTo>
                    <a:pt x="15" y="4"/>
                  </a:lnTo>
                  <a:lnTo>
                    <a:pt x="15" y="12"/>
                  </a:lnTo>
                  <a:lnTo>
                    <a:pt x="4" y="15"/>
                  </a:lnTo>
                  <a:lnTo>
                    <a:pt x="0" y="7"/>
                  </a:lnTo>
                  <a:lnTo>
                    <a:pt x="3" y="4"/>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5" name="5-Point Star 84"/>
          <p:cNvSpPr/>
          <p:nvPr/>
        </p:nvSpPr>
        <p:spPr bwMode="auto">
          <a:xfrm>
            <a:off x="5101064" y="1906608"/>
            <a:ext cx="146050" cy="144462"/>
          </a:xfrm>
          <a:prstGeom prst="star5">
            <a:avLst/>
          </a:prstGeom>
          <a:solidFill>
            <a:srgbClr val="FFFF00"/>
          </a:solidFill>
          <a:ln w="12700" cap="flat" cmpd="sng" algn="ctr">
            <a:solidFill>
              <a:srgbClr val="FFFF00"/>
            </a:solidFill>
            <a:prstDash val="solid"/>
            <a:round/>
            <a:headEnd type="none" w="med" len="med"/>
            <a:tailEnd type="none" w="med" len="med"/>
          </a:ln>
          <a:effectLst/>
        </p:spPr>
        <p:txBody>
          <a:bodyPr/>
          <a:lstStyle/>
          <a:p>
            <a:pPr>
              <a:defRPr/>
            </a:pPr>
            <a:endParaRPr lang="en-US"/>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156492" y="1649804"/>
            <a:ext cx="7261225" cy="3846513"/>
          </a:xfrm>
        </p:spPr>
        <p:txBody>
          <a:bodyPr>
            <a:normAutofit lnSpcReduction="10000"/>
          </a:bodyPr>
          <a:lstStyle/>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r>
              <a:rPr lang="en-US" sz="2400" dirty="0"/>
              <a:t>Ran a “Standard Incidence Ratio” (SIR) significance test</a:t>
            </a:r>
          </a:p>
          <a:p>
            <a:pPr>
              <a:defRPr/>
            </a:pPr>
            <a:r>
              <a:rPr lang="en-US" sz="2400" dirty="0" smtClean="0"/>
              <a:t>Additional cancer cases were found not to be statistically significant </a:t>
            </a:r>
          </a:p>
        </p:txBody>
      </p:sp>
      <p:sp>
        <p:nvSpPr>
          <p:cNvPr id="3" name="Title 2"/>
          <p:cNvSpPr>
            <a:spLocks noGrp="1"/>
          </p:cNvSpPr>
          <p:nvPr>
            <p:ph type="title"/>
          </p:nvPr>
        </p:nvSpPr>
        <p:spPr>
          <a:xfrm>
            <a:off x="546266" y="53975"/>
            <a:ext cx="8455230" cy="1014413"/>
          </a:xfrm>
        </p:spPr>
        <p:txBody>
          <a:bodyPr/>
          <a:lstStyle/>
          <a:p>
            <a:pPr>
              <a:defRPr/>
            </a:pPr>
            <a:r>
              <a:rPr lang="en-US" dirty="0" smtClean="0"/>
              <a:t>Incidence Study: Observed vs Expected</a:t>
            </a:r>
            <a:endParaRPr lang="en-US" dirty="0"/>
          </a:p>
        </p:txBody>
      </p:sp>
      <p:pic>
        <p:nvPicPr>
          <p:cNvPr id="4" name="Picture 3"/>
          <p:cNvPicPr>
            <a:picLocks noChangeAspect="1"/>
          </p:cNvPicPr>
          <p:nvPr/>
        </p:nvPicPr>
        <p:blipFill>
          <a:blip r:embed="rId3"/>
          <a:stretch>
            <a:fillRect/>
          </a:stretch>
        </p:blipFill>
        <p:spPr>
          <a:xfrm>
            <a:off x="1128712" y="1293158"/>
            <a:ext cx="7316787" cy="1449955"/>
          </a:xfrm>
          <a:prstGeom prst="rect">
            <a:avLst/>
          </a:prstGeom>
        </p:spPr>
      </p:pic>
      <p:pic>
        <p:nvPicPr>
          <p:cNvPr id="6" name="Picture 5"/>
          <p:cNvPicPr>
            <a:picLocks noChangeAspect="1"/>
          </p:cNvPicPr>
          <p:nvPr/>
        </p:nvPicPr>
        <p:blipFill>
          <a:blip r:embed="rId4"/>
          <a:stretch>
            <a:fillRect/>
          </a:stretch>
        </p:blipFill>
        <p:spPr>
          <a:xfrm>
            <a:off x="1128712" y="2824598"/>
            <a:ext cx="7316787" cy="1212321"/>
          </a:xfrm>
          <a:prstGeom prst="rect">
            <a:avLst/>
          </a:prstGeom>
        </p:spPr>
      </p:pic>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485900"/>
            <a:ext cx="7693025" cy="3944938"/>
          </a:xfrm>
        </p:spPr>
        <p:txBody>
          <a:bodyPr>
            <a:normAutofit fontScale="92500" lnSpcReduction="20000"/>
          </a:bodyPr>
          <a:lstStyle/>
          <a:p>
            <a:pPr>
              <a:defRPr/>
            </a:pPr>
            <a:r>
              <a:rPr lang="en-US" dirty="0" smtClean="0"/>
              <a:t>39 cancer cases reported between 1996-2015</a:t>
            </a:r>
          </a:p>
          <a:p>
            <a:pPr>
              <a:defRPr/>
            </a:pPr>
            <a:r>
              <a:rPr lang="en-US" dirty="0" smtClean="0"/>
              <a:t>Averaged 2 cases per year</a:t>
            </a:r>
          </a:p>
          <a:p>
            <a:pPr>
              <a:defRPr/>
            </a:pPr>
            <a:r>
              <a:rPr lang="en-US" dirty="0" smtClean="0"/>
              <a:t>Random number of cases occurring each year</a:t>
            </a:r>
          </a:p>
          <a:p>
            <a:pPr>
              <a:defRPr/>
            </a:pPr>
            <a:r>
              <a:rPr lang="en-US" dirty="0"/>
              <a:t>5</a:t>
            </a:r>
            <a:r>
              <a:rPr lang="en-US" dirty="0" smtClean="0"/>
              <a:t> types of cancer having more than 2 occurrences with 62% of all cancers: </a:t>
            </a:r>
            <a:r>
              <a:rPr lang="en-US" dirty="0"/>
              <a:t>Female </a:t>
            </a:r>
            <a:r>
              <a:rPr lang="en-US" dirty="0" smtClean="0"/>
              <a:t>Breast, Lung, Prostate, Colorectal, Oral Cavity &amp; Pharynx</a:t>
            </a:r>
          </a:p>
          <a:p>
            <a:pPr>
              <a:defRPr/>
            </a:pPr>
            <a:r>
              <a:rPr lang="en-US" dirty="0" smtClean="0"/>
              <a:t>All commonly occurring types of cancers except Oral Cavity &amp; Pharynx</a:t>
            </a:r>
          </a:p>
          <a:p>
            <a:pPr>
              <a:defRPr/>
            </a:pPr>
            <a:r>
              <a:rPr lang="en-US" dirty="0" smtClean="0"/>
              <a:t>Lung cases 31% of total compared to 13% statewide</a:t>
            </a:r>
          </a:p>
        </p:txBody>
      </p:sp>
      <p:sp>
        <p:nvSpPr>
          <p:cNvPr id="4" name="Title 3"/>
          <p:cNvSpPr>
            <a:spLocks noGrp="1"/>
          </p:cNvSpPr>
          <p:nvPr>
            <p:ph type="title"/>
          </p:nvPr>
        </p:nvSpPr>
        <p:spPr>
          <a:xfrm>
            <a:off x="1184275" y="334963"/>
            <a:ext cx="7261225" cy="721941"/>
          </a:xfrm>
        </p:spPr>
        <p:txBody>
          <a:bodyPr/>
          <a:lstStyle/>
          <a:p>
            <a:pPr>
              <a:defRPr/>
            </a:pPr>
            <a:r>
              <a:rPr lang="en-US" dirty="0" smtClean="0"/>
              <a:t>Incidence Case Counts</a:t>
            </a:r>
            <a:endParaRPr lang="en-US"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156492" y="1649804"/>
            <a:ext cx="7261225" cy="3846513"/>
          </a:xfrm>
        </p:spPr>
        <p:txBody>
          <a:bodyPr>
            <a:normAutofit/>
          </a:bodyPr>
          <a:lstStyle/>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p:txBody>
      </p:sp>
      <p:sp>
        <p:nvSpPr>
          <p:cNvPr id="3" name="Title 2"/>
          <p:cNvSpPr>
            <a:spLocks noGrp="1"/>
          </p:cNvSpPr>
          <p:nvPr>
            <p:ph type="title"/>
          </p:nvPr>
        </p:nvSpPr>
        <p:spPr>
          <a:xfrm>
            <a:off x="546266" y="53975"/>
            <a:ext cx="8455230" cy="1014413"/>
          </a:xfrm>
        </p:spPr>
        <p:txBody>
          <a:bodyPr/>
          <a:lstStyle/>
          <a:p>
            <a:pPr>
              <a:defRPr/>
            </a:pPr>
            <a:r>
              <a:rPr lang="en-US" sz="3600" dirty="0" smtClean="0"/>
              <a:t>Lung Incidence Study: Observed vs Expected</a:t>
            </a:r>
            <a:endParaRPr lang="en-US" sz="3600" dirty="0"/>
          </a:p>
        </p:txBody>
      </p:sp>
      <p:pic>
        <p:nvPicPr>
          <p:cNvPr id="2" name="Picture 1"/>
          <p:cNvPicPr>
            <a:picLocks noChangeAspect="1"/>
          </p:cNvPicPr>
          <p:nvPr/>
        </p:nvPicPr>
        <p:blipFill>
          <a:blip r:embed="rId3"/>
          <a:stretch>
            <a:fillRect/>
          </a:stretch>
        </p:blipFill>
        <p:spPr>
          <a:xfrm>
            <a:off x="1128712" y="3367638"/>
            <a:ext cx="7316788" cy="1813928"/>
          </a:xfrm>
          <a:prstGeom prst="rect">
            <a:avLst/>
          </a:prstGeom>
        </p:spPr>
      </p:pic>
      <p:pic>
        <p:nvPicPr>
          <p:cNvPr id="7" name="Picture 6"/>
          <p:cNvPicPr>
            <a:picLocks noChangeAspect="1"/>
          </p:cNvPicPr>
          <p:nvPr/>
        </p:nvPicPr>
        <p:blipFill>
          <a:blip r:embed="rId4"/>
          <a:stretch>
            <a:fillRect/>
          </a:stretch>
        </p:blipFill>
        <p:spPr>
          <a:xfrm>
            <a:off x="1128712" y="1289701"/>
            <a:ext cx="7316787" cy="1994375"/>
          </a:xfrm>
          <a:prstGeom prst="rect">
            <a:avLst/>
          </a:prstGeom>
        </p:spPr>
      </p:pic>
    </p:spTree>
    <p:extLst>
      <p:ext uri="{BB962C8B-B14F-4D97-AF65-F5344CB8AC3E}">
        <p14:creationId xmlns:p14="http://schemas.microsoft.com/office/powerpoint/2010/main" val="4241636786"/>
      </p:ext>
    </p:extLst>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128711" y="1138271"/>
            <a:ext cx="7261225" cy="3846513"/>
          </a:xfrm>
        </p:spPr>
        <p:txBody>
          <a:bodyPr>
            <a:normAutofit/>
          </a:bodyPr>
          <a:lstStyle/>
          <a:p>
            <a:pPr>
              <a:defRPr/>
            </a:pPr>
            <a:r>
              <a:rPr lang="en-US" sz="2400" dirty="0" smtClean="0"/>
              <a:t>Cigarette smoking leading risk factor for lung cancer</a:t>
            </a:r>
          </a:p>
          <a:p>
            <a:pPr>
              <a:defRPr/>
            </a:pPr>
            <a:r>
              <a:rPr lang="en-US" sz="2400" dirty="0" smtClean="0"/>
              <a:t>ACR tobacco use history for Community A cases:</a:t>
            </a:r>
          </a:p>
          <a:p>
            <a:pPr lvl="1">
              <a:defRPr/>
            </a:pPr>
            <a:r>
              <a:rPr lang="en-US" sz="2200" dirty="0" smtClean="0"/>
              <a:t>All cancers: 85% current or former smokers</a:t>
            </a:r>
          </a:p>
          <a:p>
            <a:pPr lvl="1">
              <a:defRPr/>
            </a:pPr>
            <a:r>
              <a:rPr lang="en-US" sz="2200" dirty="0" smtClean="0"/>
              <a:t>Lung cancers: 100% current or former smokers</a:t>
            </a:r>
          </a:p>
          <a:p>
            <a:pPr>
              <a:defRPr/>
            </a:pPr>
            <a:r>
              <a:rPr lang="en-US" sz="2400" dirty="0" smtClean="0"/>
              <a:t>Alaska BRFSS tobacco data showed statistically significant difference between statewide and Community A+B residents, 2007-2016:</a:t>
            </a:r>
          </a:p>
        </p:txBody>
      </p:sp>
      <p:sp>
        <p:nvSpPr>
          <p:cNvPr id="3" name="Title 2"/>
          <p:cNvSpPr>
            <a:spLocks noGrp="1"/>
          </p:cNvSpPr>
          <p:nvPr>
            <p:ph type="title"/>
          </p:nvPr>
        </p:nvSpPr>
        <p:spPr>
          <a:xfrm>
            <a:off x="546266" y="53975"/>
            <a:ext cx="8455230" cy="1014413"/>
          </a:xfrm>
        </p:spPr>
        <p:txBody>
          <a:bodyPr/>
          <a:lstStyle/>
          <a:p>
            <a:pPr>
              <a:defRPr/>
            </a:pPr>
            <a:r>
              <a:rPr lang="en-US" dirty="0" smtClean="0"/>
              <a:t>Smoking as a Risk Factor</a:t>
            </a:r>
            <a:endParaRPr lang="en-US" dirty="0"/>
          </a:p>
        </p:txBody>
      </p:sp>
      <p:pic>
        <p:nvPicPr>
          <p:cNvPr id="7" name="Picture 6"/>
          <p:cNvPicPr>
            <a:picLocks noChangeAspect="1"/>
          </p:cNvPicPr>
          <p:nvPr/>
        </p:nvPicPr>
        <p:blipFill>
          <a:blip r:embed="rId3"/>
          <a:stretch>
            <a:fillRect/>
          </a:stretch>
        </p:blipFill>
        <p:spPr>
          <a:xfrm>
            <a:off x="1128711" y="3957347"/>
            <a:ext cx="7316788" cy="1621195"/>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1731" y="1900438"/>
            <a:ext cx="1487536" cy="1463151"/>
          </a:xfrm>
          <a:prstGeom prst="rect">
            <a:avLst/>
          </a:prstGeom>
        </p:spPr>
      </p:pic>
    </p:spTree>
    <p:extLst>
      <p:ext uri="{BB962C8B-B14F-4D97-AF65-F5344CB8AC3E}">
        <p14:creationId xmlns:p14="http://schemas.microsoft.com/office/powerpoint/2010/main" val="476465042"/>
      </p:ext>
    </p:extLst>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773113" y="1531916"/>
            <a:ext cx="8159750" cy="3898921"/>
          </a:xfrm>
        </p:spPr>
        <p:txBody>
          <a:bodyPr>
            <a:normAutofit fontScale="92500" lnSpcReduction="20000"/>
          </a:bodyPr>
          <a:lstStyle/>
          <a:p>
            <a:pPr>
              <a:defRPr/>
            </a:pPr>
            <a:r>
              <a:rPr lang="en-US" dirty="0" smtClean="0"/>
              <a:t>Study </a:t>
            </a:r>
            <a:r>
              <a:rPr lang="en-US" dirty="0"/>
              <a:t>was triggered by community concern regarding PFOS and PFOA contamination </a:t>
            </a:r>
            <a:r>
              <a:rPr lang="en-US" dirty="0" smtClean="0"/>
              <a:t>in wells</a:t>
            </a:r>
            <a:endParaRPr lang="en-US" dirty="0" smtClean="0"/>
          </a:p>
          <a:p>
            <a:pPr>
              <a:defRPr/>
            </a:pPr>
            <a:r>
              <a:rPr lang="en-US" dirty="0"/>
              <a:t>Did not find statistically significant number of observed cancer cases for all sites combined</a:t>
            </a:r>
          </a:p>
          <a:p>
            <a:pPr>
              <a:defRPr/>
            </a:pPr>
            <a:r>
              <a:rPr lang="en-US" dirty="0" smtClean="0"/>
              <a:t>Found </a:t>
            </a:r>
            <a:r>
              <a:rPr lang="en-US" dirty="0" smtClean="0"/>
              <a:t>statistically significantly higher numbers of observed lung cancer cases than expected</a:t>
            </a:r>
          </a:p>
          <a:p>
            <a:pPr>
              <a:defRPr/>
            </a:pPr>
            <a:r>
              <a:rPr lang="en-US" dirty="0" smtClean="0"/>
              <a:t>Lung cancer cases correlated with smoking history in this community</a:t>
            </a:r>
          </a:p>
          <a:p>
            <a:pPr>
              <a:defRPr/>
            </a:pPr>
            <a:r>
              <a:rPr lang="en-US" dirty="0" smtClean="0"/>
              <a:t>Higher than expected lung cancer cases consistent with high smoking prevalence from BRFSS </a:t>
            </a:r>
          </a:p>
        </p:txBody>
      </p:sp>
      <p:sp>
        <p:nvSpPr>
          <p:cNvPr id="4" name="Title 3"/>
          <p:cNvSpPr>
            <a:spLocks noGrp="1"/>
          </p:cNvSpPr>
          <p:nvPr>
            <p:ph type="title"/>
          </p:nvPr>
        </p:nvSpPr>
        <p:spPr/>
        <p:txBody>
          <a:bodyPr/>
          <a:lstStyle/>
          <a:p>
            <a:pPr>
              <a:defRPr/>
            </a:pPr>
            <a:r>
              <a:rPr lang="en-US" dirty="0" smtClean="0"/>
              <a:t>Summary of Study Findings</a:t>
            </a:r>
            <a:endParaRPr lang="en-US" dirty="0"/>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787400" y="1485900"/>
            <a:ext cx="8301038" cy="3944938"/>
          </a:xfrm>
        </p:spPr>
        <p:txBody>
          <a:bodyPr>
            <a:normAutofit fontScale="92500" lnSpcReduction="10000"/>
          </a:bodyPr>
          <a:lstStyle/>
          <a:p>
            <a:pPr>
              <a:defRPr/>
            </a:pPr>
            <a:r>
              <a:rPr lang="en-US" dirty="0"/>
              <a:t>Study</a:t>
            </a:r>
            <a:r>
              <a:rPr lang="en-US" dirty="0" smtClean="0"/>
              <a:t> conclusion is an assumption based on correlation with known smoking prevalence data but not proven by the analysis</a:t>
            </a:r>
          </a:p>
          <a:p>
            <a:pPr>
              <a:defRPr/>
            </a:pPr>
            <a:r>
              <a:rPr lang="en-US" dirty="0" smtClean="0"/>
              <a:t>Analysis is focused at the population level &amp; is not meant to imply that individuals are to be blamed for their cancer</a:t>
            </a:r>
          </a:p>
          <a:p>
            <a:pPr>
              <a:defRPr/>
            </a:pPr>
            <a:r>
              <a:rPr lang="en-US" dirty="0" smtClean="0"/>
              <a:t>Extent to which smoking may be a co-factor along with certain environmental exposures on the risk of lung cancer is unknown and not explored in this study</a:t>
            </a:r>
          </a:p>
        </p:txBody>
      </p:sp>
      <p:sp>
        <p:nvSpPr>
          <p:cNvPr id="4" name="Title 3"/>
          <p:cNvSpPr>
            <a:spLocks noGrp="1"/>
          </p:cNvSpPr>
          <p:nvPr>
            <p:ph type="title"/>
          </p:nvPr>
        </p:nvSpPr>
        <p:spPr/>
        <p:txBody>
          <a:bodyPr/>
          <a:lstStyle/>
          <a:p>
            <a:pPr>
              <a:defRPr/>
            </a:pPr>
            <a:r>
              <a:rPr lang="en-US" dirty="0" smtClean="0"/>
              <a:t>Some Caveats…</a:t>
            </a:r>
            <a:endParaRPr lang="en-US"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746125" y="1484313"/>
            <a:ext cx="8215313" cy="4340225"/>
          </a:xfrm>
        </p:spPr>
        <p:txBody>
          <a:bodyPr>
            <a:normAutofit lnSpcReduction="10000"/>
          </a:bodyPr>
          <a:lstStyle/>
          <a:p>
            <a:pPr>
              <a:defRPr/>
            </a:pPr>
            <a:r>
              <a:rPr lang="en-US" dirty="0" smtClean="0"/>
              <a:t>Findings indicate where public health efforts could be focused to decrease the burden of cancer for residents of Community A</a:t>
            </a:r>
          </a:p>
          <a:p>
            <a:pPr>
              <a:defRPr/>
            </a:pPr>
            <a:r>
              <a:rPr lang="en-US" dirty="0" smtClean="0"/>
              <a:t>Strategies to reduce lung cancer rates could be identified by partnering with organizations such as:</a:t>
            </a:r>
          </a:p>
          <a:p>
            <a:pPr lvl="1">
              <a:defRPr/>
            </a:pPr>
            <a:r>
              <a:rPr lang="en-US" dirty="0" smtClean="0"/>
              <a:t>Fairbanks Memorial Hospital</a:t>
            </a:r>
          </a:p>
          <a:p>
            <a:pPr lvl="1">
              <a:defRPr/>
            </a:pPr>
            <a:r>
              <a:rPr lang="en-US" dirty="0" smtClean="0"/>
              <a:t>State of Alaska Tobacco Prevention &amp; Control Program</a:t>
            </a:r>
          </a:p>
        </p:txBody>
      </p:sp>
      <p:sp>
        <p:nvSpPr>
          <p:cNvPr id="4" name="Title 3"/>
          <p:cNvSpPr>
            <a:spLocks noGrp="1"/>
          </p:cNvSpPr>
          <p:nvPr>
            <p:ph type="title"/>
          </p:nvPr>
        </p:nvSpPr>
        <p:spPr/>
        <p:txBody>
          <a:bodyPr/>
          <a:lstStyle/>
          <a:p>
            <a:pPr>
              <a:defRPr/>
            </a:pPr>
            <a:r>
              <a:rPr lang="en-US" dirty="0" smtClean="0"/>
              <a:t>Recommended Next Steps</a:t>
            </a:r>
            <a:endParaRPr lang="en-US"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801688" y="1485900"/>
            <a:ext cx="8075612" cy="3944938"/>
          </a:xfrm>
        </p:spPr>
        <p:txBody>
          <a:bodyPr>
            <a:normAutofit/>
          </a:bodyPr>
          <a:lstStyle/>
          <a:p>
            <a:pPr marL="0">
              <a:lnSpc>
                <a:spcPct val="110000"/>
              </a:lnSpc>
              <a:buClr>
                <a:srgbClr val="FF0000"/>
              </a:buClr>
              <a:buSzPct val="70000"/>
              <a:buFont typeface="Monotype Sorts" panose="05010101010101010101" pitchFamily="2" charset="2"/>
              <a:buNone/>
              <a:defRPr/>
            </a:pPr>
            <a:r>
              <a:rPr lang="en-US" sz="2800" dirty="0">
                <a:cs typeface="Times New Roman" pitchFamily="18" charset="0"/>
              </a:rPr>
              <a:t>This presentation was supported by the cooperative agreement number NU58DP006305 from the Centers for Disease Control and Prevention (CDC).  Its contents are solely the responsibility of the authors and do not necessarily represent the official views of CDC.</a:t>
            </a:r>
          </a:p>
          <a:p>
            <a:pPr>
              <a:defRPr/>
            </a:pPr>
            <a:endParaRPr lang="en-US" dirty="0"/>
          </a:p>
        </p:txBody>
      </p:sp>
      <p:sp>
        <p:nvSpPr>
          <p:cNvPr id="4" name="Title 3"/>
          <p:cNvSpPr>
            <a:spLocks noGrp="1"/>
          </p:cNvSpPr>
          <p:nvPr>
            <p:ph type="title"/>
          </p:nvPr>
        </p:nvSpPr>
        <p:spPr/>
        <p:txBody>
          <a:bodyPr/>
          <a:lstStyle/>
          <a:p>
            <a:pPr>
              <a:defRPr/>
            </a:pPr>
            <a:r>
              <a:rPr lang="en-US" dirty="0" smtClean="0"/>
              <a:t>Acknowledgments</a:t>
            </a:r>
            <a:endParaRPr lang="en-US" dirty="0"/>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Object 3"/>
          <p:cNvGraphicFramePr>
            <a:graphicFrameLocks noChangeAspect="1"/>
          </p:cNvGraphicFramePr>
          <p:nvPr/>
        </p:nvGraphicFramePr>
        <p:xfrm>
          <a:off x="887413" y="854075"/>
          <a:ext cx="2608262" cy="1604963"/>
        </p:xfrm>
        <a:graphic>
          <a:graphicData uri="http://schemas.openxmlformats.org/presentationml/2006/ole">
            <mc:AlternateContent xmlns:mc="http://schemas.openxmlformats.org/markup-compatibility/2006">
              <mc:Choice xmlns:v="urn:schemas-microsoft-com:vml" Requires="v">
                <p:oleObj spid="_x0000_s45112" name="Clip" r:id="rId4" imgW="4672061" imgH="2875588" progId="">
                  <p:embed/>
                </p:oleObj>
              </mc:Choice>
              <mc:Fallback>
                <p:oleObj name="Clip" r:id="rId4" imgW="4672061" imgH="2875588"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413" y="854075"/>
                        <a:ext cx="2608262"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59" name="Object 4"/>
          <p:cNvGraphicFramePr>
            <a:graphicFrameLocks noChangeAspect="1"/>
          </p:cNvGraphicFramePr>
          <p:nvPr/>
        </p:nvGraphicFramePr>
        <p:xfrm>
          <a:off x="6799263" y="3348038"/>
          <a:ext cx="1970087" cy="2136775"/>
        </p:xfrm>
        <a:graphic>
          <a:graphicData uri="http://schemas.openxmlformats.org/presentationml/2006/ole">
            <mc:AlternateContent xmlns:mc="http://schemas.openxmlformats.org/markup-compatibility/2006">
              <mc:Choice xmlns:v="urn:schemas-microsoft-com:vml" Requires="v">
                <p:oleObj spid="_x0000_s45113" name="Clip" r:id="rId6" imgW="3164186" imgH="3435790" progId="">
                  <p:embed/>
                </p:oleObj>
              </mc:Choice>
              <mc:Fallback>
                <p:oleObj name="Clip" r:id="rId6" imgW="3164186" imgH="343579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99263" y="3348038"/>
                        <a:ext cx="1970087"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le 1"/>
          <p:cNvSpPr txBox="1">
            <a:spLocks/>
          </p:cNvSpPr>
          <p:nvPr/>
        </p:nvSpPr>
        <p:spPr>
          <a:xfrm>
            <a:off x="914400" y="4256088"/>
            <a:ext cx="3917950" cy="1068387"/>
          </a:xfrm>
          <a:prstGeom prst="rect">
            <a:avLst/>
          </a:prstGeom>
        </p:spPr>
        <p:txBody>
          <a:bodyPr anchor="ct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sz="2430" dirty="0">
                <a:solidFill>
                  <a:schemeClr val="tx1"/>
                </a:solidFill>
                <a:latin typeface="Calibri" pitchFamily="34" charset="0"/>
              </a:rPr>
              <a:t>David O’Brien</a:t>
            </a:r>
          </a:p>
          <a:p>
            <a:pPr>
              <a:defRPr/>
            </a:pPr>
            <a:r>
              <a:rPr lang="en-US" sz="2430" dirty="0">
                <a:solidFill>
                  <a:schemeClr val="tx1"/>
                </a:solidFill>
                <a:latin typeface="Calibri" pitchFamily="34" charset="0"/>
              </a:rPr>
              <a:t>Alaska Cancer Registry</a:t>
            </a:r>
          </a:p>
          <a:p>
            <a:pPr>
              <a:defRPr/>
            </a:pPr>
            <a:r>
              <a:rPr lang="en-US" sz="2430" dirty="0">
                <a:solidFill>
                  <a:schemeClr val="tx1"/>
                </a:solidFill>
                <a:latin typeface="Calibri" pitchFamily="34" charset="0"/>
              </a:rPr>
              <a:t>david.obrien@alaska.gov</a:t>
            </a:r>
          </a:p>
        </p:txBody>
      </p:sp>
      <p:sp>
        <p:nvSpPr>
          <p:cNvPr id="3" name="Title 2"/>
          <p:cNvSpPr>
            <a:spLocks noGrp="1"/>
          </p:cNvSpPr>
          <p:nvPr>
            <p:ph type="title"/>
          </p:nvPr>
        </p:nvSpPr>
        <p:spPr>
          <a:xfrm>
            <a:off x="1184275" y="2374900"/>
            <a:ext cx="7261225" cy="1014413"/>
          </a:xfrm>
        </p:spPr>
        <p:txBody>
          <a:bodyPr/>
          <a:lstStyle/>
          <a:p>
            <a:pPr>
              <a:defRPr/>
            </a:pPr>
            <a:r>
              <a:rPr lang="en-US" dirty="0" smtClean="0"/>
              <a:t>Thanks very much!</a:t>
            </a:r>
            <a:endParaRPr lang="en-US"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ea typeface="ＭＳ Ｐゴシック" panose="020B0600070205080204" pitchFamily="34" charset="-128"/>
              </a:rPr>
              <a:t>Today</a:t>
            </a:r>
            <a:r>
              <a:rPr lang="en-US" altLang="en-US" dirty="0" smtClean="0">
                <a:latin typeface="+mn-lt"/>
                <a:ea typeface="ＭＳ Ｐゴシック" panose="020B0600070205080204" pitchFamily="34" charset="-128"/>
              </a:rPr>
              <a:t>’</a:t>
            </a:r>
            <a:r>
              <a:rPr lang="en-US" altLang="en-US" dirty="0" smtClean="0">
                <a:ea typeface="ＭＳ Ｐゴシック" panose="020B0600070205080204" pitchFamily="34" charset="-128"/>
              </a:rPr>
              <a:t>s</a:t>
            </a:r>
            <a:r>
              <a:rPr lang="en-US" altLang="ja-JP" dirty="0" smtClean="0">
                <a:ea typeface="ＭＳ Ｐゴシック" panose="020B0600070205080204" pitchFamily="34" charset="-128"/>
              </a:rPr>
              <a:t> Presentation</a:t>
            </a:r>
            <a:endParaRPr lang="en-US" altLang="en-US" dirty="0" smtClean="0">
              <a:ea typeface="ＭＳ Ｐゴシック" panose="020B0600070205080204" pitchFamily="34" charset="-128"/>
            </a:endParaRPr>
          </a:p>
        </p:txBody>
      </p:sp>
      <p:sp>
        <p:nvSpPr>
          <p:cNvPr id="3" name="Content Placeholder 2"/>
          <p:cNvSpPr>
            <a:spLocks noGrp="1"/>
          </p:cNvSpPr>
          <p:nvPr>
            <p:ph idx="1"/>
          </p:nvPr>
        </p:nvSpPr>
        <p:spPr>
          <a:xfrm>
            <a:off x="1184274" y="1495425"/>
            <a:ext cx="7639091" cy="3846513"/>
          </a:xfrm>
        </p:spPr>
        <p:txBody>
          <a:bodyPr/>
          <a:lstStyle/>
          <a:p>
            <a:pPr>
              <a:defRPr/>
            </a:pPr>
            <a:r>
              <a:rPr lang="en-US" altLang="en-US" dirty="0"/>
              <a:t>Background</a:t>
            </a:r>
          </a:p>
          <a:p>
            <a:pPr>
              <a:defRPr/>
            </a:pPr>
            <a:r>
              <a:rPr lang="en-US" altLang="en-US" dirty="0"/>
              <a:t>Greater Fairbanks area cancer incidence study</a:t>
            </a:r>
          </a:p>
          <a:p>
            <a:pPr>
              <a:defRPr/>
            </a:pPr>
            <a:r>
              <a:rPr lang="en-US" altLang="en-US" dirty="0"/>
              <a:t>Next steps in cancer prevention for </a:t>
            </a:r>
            <a:br>
              <a:rPr lang="en-US" altLang="en-US" dirty="0"/>
            </a:br>
            <a:r>
              <a:rPr lang="en-US" altLang="en-US" dirty="0"/>
              <a:t>Greater Fairbanks area</a:t>
            </a: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365250"/>
            <a:ext cx="7693025" cy="4360863"/>
          </a:xfrm>
        </p:spPr>
        <p:txBody>
          <a:bodyPr>
            <a:normAutofit fontScale="92500"/>
          </a:bodyPr>
          <a:lstStyle/>
          <a:p>
            <a:pPr>
              <a:defRPr/>
            </a:pPr>
            <a:r>
              <a:rPr lang="en-US" dirty="0" smtClean="0"/>
              <a:t>Health concern from several communities in the Greater Fairbanks Area, Fairbanks North Star Borough</a:t>
            </a:r>
          </a:p>
          <a:p>
            <a:pPr>
              <a:defRPr/>
            </a:pPr>
            <a:r>
              <a:rPr lang="en-US" dirty="0" smtClean="0"/>
              <a:t>PFAS contamination of drinking water wells</a:t>
            </a:r>
          </a:p>
          <a:p>
            <a:pPr lvl="1">
              <a:defRPr/>
            </a:pPr>
            <a:r>
              <a:rPr lang="en-US" dirty="0"/>
              <a:t>PFOS and </a:t>
            </a:r>
            <a:r>
              <a:rPr lang="en-US" dirty="0" smtClean="0"/>
              <a:t>PFOA exceeding EPA lifetime health advisory (LTHA) level of 70 </a:t>
            </a:r>
            <a:r>
              <a:rPr lang="en-US" dirty="0" err="1" smtClean="0"/>
              <a:t>ppt</a:t>
            </a:r>
            <a:endParaRPr lang="en-US" dirty="0" smtClean="0"/>
          </a:p>
          <a:p>
            <a:pPr>
              <a:defRPr/>
            </a:pPr>
            <a:r>
              <a:rPr lang="en-US" dirty="0" smtClean="0"/>
              <a:t>Source believed to be firefighting foam used at the main airport, the city’s regional fire training center, and an air force base since 1980s</a:t>
            </a:r>
          </a:p>
        </p:txBody>
      </p:sp>
      <p:sp>
        <p:nvSpPr>
          <p:cNvPr id="4" name="Title 3"/>
          <p:cNvSpPr>
            <a:spLocks noGrp="1"/>
          </p:cNvSpPr>
          <p:nvPr>
            <p:ph type="title"/>
          </p:nvPr>
        </p:nvSpPr>
        <p:spPr/>
        <p:txBody>
          <a:bodyPr/>
          <a:lstStyle/>
          <a:p>
            <a:pPr>
              <a:defRPr/>
            </a:pPr>
            <a:r>
              <a:rPr lang="en-US" dirty="0" smtClean="0"/>
              <a:t>Background</a:t>
            </a:r>
            <a:endParaRPr lang="en-US"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365250"/>
            <a:ext cx="7693025" cy="4360863"/>
          </a:xfrm>
        </p:spPr>
        <p:txBody>
          <a:bodyPr>
            <a:normAutofit/>
          </a:bodyPr>
          <a:lstStyle/>
          <a:p>
            <a:pPr>
              <a:defRPr/>
            </a:pPr>
            <a:r>
              <a:rPr lang="en-US" dirty="0" smtClean="0"/>
              <a:t>Section of Epidemiology’s Environmental Public Health Program working with these communities</a:t>
            </a:r>
          </a:p>
          <a:p>
            <a:pPr>
              <a:defRPr/>
            </a:pPr>
            <a:r>
              <a:rPr lang="en-US" dirty="0" smtClean="0"/>
              <a:t>Approached </a:t>
            </a:r>
            <a:r>
              <a:rPr lang="en-US" dirty="0"/>
              <a:t>ACR for a cancer </a:t>
            </a:r>
            <a:r>
              <a:rPr lang="en-US" dirty="0" smtClean="0"/>
              <a:t>study</a:t>
            </a:r>
          </a:p>
          <a:p>
            <a:pPr>
              <a:defRPr/>
            </a:pPr>
            <a:r>
              <a:rPr lang="en-US" dirty="0" smtClean="0"/>
              <a:t>“Community A” bordering an air force base</a:t>
            </a:r>
          </a:p>
          <a:p>
            <a:pPr>
              <a:defRPr/>
            </a:pPr>
            <a:r>
              <a:rPr lang="en-US" dirty="0" smtClean="0"/>
              <a:t>PFOS and PFOA contamination above LTHA in 170 home drinking water wells</a:t>
            </a:r>
          </a:p>
        </p:txBody>
      </p:sp>
      <p:sp>
        <p:nvSpPr>
          <p:cNvPr id="4" name="Title 3"/>
          <p:cNvSpPr>
            <a:spLocks noGrp="1"/>
          </p:cNvSpPr>
          <p:nvPr>
            <p:ph type="title"/>
          </p:nvPr>
        </p:nvSpPr>
        <p:spPr/>
        <p:txBody>
          <a:bodyPr/>
          <a:lstStyle/>
          <a:p>
            <a:pPr>
              <a:defRPr/>
            </a:pPr>
            <a:r>
              <a:rPr lang="en-US" dirty="0" smtClean="0"/>
              <a:t>Background</a:t>
            </a:r>
            <a:endParaRPr lang="en-US" dirty="0"/>
          </a:p>
        </p:txBody>
      </p:sp>
    </p:spTree>
    <p:extLst>
      <p:ext uri="{BB962C8B-B14F-4D97-AF65-F5344CB8AC3E}">
        <p14:creationId xmlns:p14="http://schemas.microsoft.com/office/powerpoint/2010/main" val="1546620306"/>
      </p:ext>
    </p:extLst>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479550"/>
            <a:ext cx="7693025" cy="4794250"/>
          </a:xfrm>
        </p:spPr>
        <p:txBody>
          <a:bodyPr>
            <a:normAutofit/>
          </a:bodyPr>
          <a:lstStyle/>
          <a:p>
            <a:pPr>
              <a:defRPr/>
            </a:pPr>
            <a:r>
              <a:rPr lang="en-US" dirty="0" smtClean="0"/>
              <a:t>Two reports:</a:t>
            </a:r>
          </a:p>
          <a:p>
            <a:pPr lvl="1">
              <a:defRPr/>
            </a:pPr>
            <a:r>
              <a:rPr lang="en-US" dirty="0"/>
              <a:t>I</a:t>
            </a:r>
            <a:r>
              <a:rPr lang="en-US" dirty="0" smtClean="0"/>
              <a:t>ncidence case count review </a:t>
            </a:r>
          </a:p>
          <a:p>
            <a:pPr lvl="1">
              <a:defRPr/>
            </a:pPr>
            <a:r>
              <a:rPr lang="en-US" dirty="0" smtClean="0"/>
              <a:t>Cancer incidence study to compare </a:t>
            </a:r>
            <a:br>
              <a:rPr lang="en-US" dirty="0" smtClean="0"/>
            </a:br>
            <a:r>
              <a:rPr lang="en-US" dirty="0" smtClean="0"/>
              <a:t>reported vs expected # of cases</a:t>
            </a:r>
          </a:p>
          <a:p>
            <a:pPr>
              <a:defRPr/>
            </a:pPr>
            <a:r>
              <a:rPr lang="en-US" dirty="0" err="1" smtClean="0"/>
              <a:t>DxYear</a:t>
            </a:r>
            <a:r>
              <a:rPr lang="en-US" dirty="0" smtClean="0"/>
              <a:t> 1996-2015</a:t>
            </a:r>
          </a:p>
          <a:p>
            <a:pPr>
              <a:defRPr/>
            </a:pPr>
            <a:r>
              <a:rPr lang="en-US" dirty="0" smtClean="0"/>
              <a:t>Completed studies in March 2018</a:t>
            </a:r>
          </a:p>
        </p:txBody>
      </p:sp>
      <p:sp>
        <p:nvSpPr>
          <p:cNvPr id="4" name="Title 3"/>
          <p:cNvSpPr>
            <a:spLocks noGrp="1"/>
          </p:cNvSpPr>
          <p:nvPr>
            <p:ph type="title"/>
          </p:nvPr>
        </p:nvSpPr>
        <p:spPr/>
        <p:txBody>
          <a:bodyPr/>
          <a:lstStyle/>
          <a:p>
            <a:pPr>
              <a:defRPr/>
            </a:pPr>
            <a:r>
              <a:rPr lang="en-US" dirty="0" smtClean="0"/>
              <a:t>ACR Study</a:t>
            </a:r>
            <a:endParaRPr lang="en-US" dirty="0"/>
          </a:p>
        </p:txBody>
      </p:sp>
      <p:pic>
        <p:nvPicPr>
          <p:cNvPr id="2" name="Picture 1"/>
          <p:cNvPicPr>
            <a:picLocks noChangeAspect="1"/>
          </p:cNvPicPr>
          <p:nvPr/>
        </p:nvPicPr>
        <p:blipFill>
          <a:blip r:embed="rId3"/>
          <a:stretch>
            <a:fillRect/>
          </a:stretch>
        </p:blipFill>
        <p:spPr>
          <a:xfrm>
            <a:off x="7464659" y="1740807"/>
            <a:ext cx="1426588" cy="1426588"/>
          </a:xfrm>
          <a:prstGeom prst="rect">
            <a:avLst/>
          </a:prstGeom>
        </p:spPr>
      </p:pic>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479550"/>
            <a:ext cx="7693025" cy="4794250"/>
          </a:xfrm>
        </p:spPr>
        <p:txBody>
          <a:bodyPr>
            <a:normAutofit/>
          </a:bodyPr>
          <a:lstStyle/>
          <a:p>
            <a:pPr>
              <a:defRPr/>
            </a:pPr>
            <a:r>
              <a:rPr lang="en-US" sz="2800" dirty="0" smtClean="0"/>
              <a:t>Queried </a:t>
            </a:r>
            <a:r>
              <a:rPr lang="en-US" sz="2800" dirty="0" smtClean="0"/>
              <a:t>the ACR database for cases with </a:t>
            </a:r>
            <a:r>
              <a:rPr lang="en-US" sz="2800" dirty="0" err="1" smtClean="0"/>
              <a:t>DxAddress</a:t>
            </a:r>
            <a:r>
              <a:rPr lang="en-US" sz="2800" dirty="0" smtClean="0"/>
              <a:t> of Community A</a:t>
            </a:r>
          </a:p>
          <a:p>
            <a:pPr>
              <a:defRPr/>
            </a:pPr>
            <a:r>
              <a:rPr lang="en-US" sz="2800" dirty="0" smtClean="0"/>
              <a:t>Found zero cases</a:t>
            </a:r>
            <a:r>
              <a:rPr lang="en-US" sz="2800" dirty="0" smtClean="0"/>
              <a:t>!</a:t>
            </a:r>
            <a:endParaRPr lang="en-US" sz="2800" dirty="0" smtClean="0"/>
          </a:p>
          <a:p>
            <a:pPr>
              <a:defRPr/>
            </a:pPr>
            <a:r>
              <a:rPr lang="en-US" sz="2800" dirty="0" smtClean="0"/>
              <a:t>Consulted with Alaska PFD database</a:t>
            </a:r>
          </a:p>
          <a:p>
            <a:pPr lvl="1">
              <a:defRPr/>
            </a:pPr>
            <a:r>
              <a:rPr lang="en-US" sz="2400" dirty="0" smtClean="0"/>
              <a:t>Covers 95% of AK residents</a:t>
            </a:r>
          </a:p>
          <a:p>
            <a:pPr lvl="1">
              <a:defRPr/>
            </a:pPr>
            <a:r>
              <a:rPr lang="en-US" sz="2400" dirty="0" smtClean="0"/>
              <a:t>Annual record of physical and mailing addresses</a:t>
            </a:r>
          </a:p>
          <a:p>
            <a:pPr lvl="1">
              <a:defRPr/>
            </a:pPr>
            <a:r>
              <a:rPr lang="en-US" sz="2400" dirty="0" smtClean="0"/>
              <a:t>Includes DOB, SSN, and place of birth</a:t>
            </a:r>
          </a:p>
          <a:p>
            <a:pPr>
              <a:defRPr/>
            </a:pPr>
            <a:r>
              <a:rPr lang="en-US" sz="2800" dirty="0" smtClean="0"/>
              <a:t>People using physical addresses of Community A used mailing addresses of Community B</a:t>
            </a:r>
          </a:p>
        </p:txBody>
      </p:sp>
      <p:sp>
        <p:nvSpPr>
          <p:cNvPr id="4" name="Title 3"/>
          <p:cNvSpPr>
            <a:spLocks noGrp="1"/>
          </p:cNvSpPr>
          <p:nvPr>
            <p:ph type="title"/>
          </p:nvPr>
        </p:nvSpPr>
        <p:spPr/>
        <p:txBody>
          <a:bodyPr/>
          <a:lstStyle/>
          <a:p>
            <a:pPr>
              <a:defRPr/>
            </a:pPr>
            <a:r>
              <a:rPr lang="en-US" dirty="0" smtClean="0"/>
              <a:t>Mystery Community</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6032" y="1698192"/>
            <a:ext cx="2682731" cy="1788487"/>
          </a:xfrm>
          <a:prstGeom prst="rect">
            <a:avLst/>
          </a:prstGeom>
        </p:spPr>
      </p:pic>
    </p:spTree>
    <p:extLst>
      <p:ext uri="{BB962C8B-B14F-4D97-AF65-F5344CB8AC3E}">
        <p14:creationId xmlns:p14="http://schemas.microsoft.com/office/powerpoint/2010/main" val="1887903539"/>
      </p:ext>
    </p:extLst>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4275" y="53975"/>
            <a:ext cx="7261225" cy="1014413"/>
          </a:xfrm>
        </p:spPr>
        <p:txBody>
          <a:bodyPr/>
          <a:lstStyle/>
          <a:p>
            <a:pPr>
              <a:defRPr/>
            </a:pPr>
            <a:r>
              <a:rPr lang="en-US" dirty="0" smtClean="0"/>
              <a:t>We Need a GIS Solution!</a:t>
            </a:r>
            <a:endParaRPr lang="en-US" dirty="0"/>
          </a:p>
        </p:txBody>
      </p:sp>
      <p:sp>
        <p:nvSpPr>
          <p:cNvPr id="2" name="Rectangle 1"/>
          <p:cNvSpPr/>
          <p:nvPr/>
        </p:nvSpPr>
        <p:spPr bwMode="auto">
          <a:xfrm>
            <a:off x="1365662" y="1840675"/>
            <a:ext cx="4595751" cy="2422567"/>
          </a:xfrm>
          <a:prstGeom prst="rect">
            <a:avLst/>
          </a:prstGeom>
          <a:solidFill>
            <a:schemeClr val="tx2">
              <a:lumMod val="75000"/>
            </a:schemeClr>
          </a:solidFill>
          <a:ln w="889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entury Gothic" pitchFamily="34" charset="0"/>
            </a:endParaRPr>
          </a:p>
        </p:txBody>
      </p:sp>
      <p:sp>
        <p:nvSpPr>
          <p:cNvPr id="5" name="Rectangle 4"/>
          <p:cNvSpPr/>
          <p:nvPr/>
        </p:nvSpPr>
        <p:spPr bwMode="auto">
          <a:xfrm>
            <a:off x="6032663" y="1840674"/>
            <a:ext cx="2185060" cy="2422567"/>
          </a:xfrm>
          <a:prstGeom prst="rect">
            <a:avLst/>
          </a:prstGeom>
          <a:solidFill>
            <a:schemeClr val="accent6">
              <a:lumMod val="75000"/>
            </a:schemeClr>
          </a:solidFill>
          <a:ln w="889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entury Gothic" pitchFamily="34" charset="0"/>
            </a:endParaRPr>
          </a:p>
        </p:txBody>
      </p:sp>
      <p:sp>
        <p:nvSpPr>
          <p:cNvPr id="6" name="Rectangle 5"/>
          <p:cNvSpPr/>
          <p:nvPr/>
        </p:nvSpPr>
        <p:spPr bwMode="auto">
          <a:xfrm>
            <a:off x="4631376" y="1894112"/>
            <a:ext cx="1282535" cy="2331720"/>
          </a:xfrm>
          <a:prstGeom prst="rect">
            <a:avLst/>
          </a:prstGeom>
          <a:pattFill prst="wdDnDiag">
            <a:fgClr>
              <a:schemeClr val="accent3">
                <a:lumMod val="50000"/>
              </a:schemeClr>
            </a:fgClr>
            <a:bgClr>
              <a:schemeClr val="tx2">
                <a:lumMod val="75000"/>
              </a:schemeClr>
            </a:bgClr>
          </a:patt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entury Gothic" pitchFamily="34" charset="0"/>
            </a:endParaRPr>
          </a:p>
        </p:txBody>
      </p:sp>
      <p:sp>
        <p:nvSpPr>
          <p:cNvPr id="7" name="Title 3"/>
          <p:cNvSpPr txBox="1">
            <a:spLocks/>
          </p:cNvSpPr>
          <p:nvPr/>
        </p:nvSpPr>
        <p:spPr bwMode="auto">
          <a:xfrm>
            <a:off x="1452026" y="1098076"/>
            <a:ext cx="4423022" cy="718848"/>
          </a:xfrm>
          <a:prstGeom prst="rect">
            <a:avLst/>
          </a:prstGeom>
          <a:noFill/>
          <a:ln w="12700">
            <a:noFill/>
            <a:miter lim="800000"/>
            <a:headEnd/>
            <a:tailEnd/>
          </a:ln>
          <a:effectLst/>
        </p:spPr>
        <p:txBody>
          <a:bodyPr vert="horz" wrap="square" lIns="82550" tIns="41275" rIns="82550" bIns="41275" numCol="1" anchor="b" anchorCtr="0" compatLnSpc="1">
            <a:prstTxWarp prst="textNoShape">
              <a:avLst/>
            </a:prstTxWarp>
          </a:bodyPr>
          <a:lstStyle>
            <a:lvl1pPr algn="ctr" defTabSz="823913" rtl="0" eaLnBrk="0" fontAlgn="base" hangingPunct="0">
              <a:spcBef>
                <a:spcPct val="0"/>
              </a:spcBef>
              <a:spcAft>
                <a:spcPct val="0"/>
              </a:spcAft>
              <a:defRPr sz="4000">
                <a:solidFill>
                  <a:schemeClr val="tx2"/>
                </a:solidFill>
                <a:effectLst>
                  <a:outerShdw blurRad="38100" dist="38100" dir="2700000" algn="tl">
                    <a:srgbClr val="000000">
                      <a:alpha val="43137"/>
                    </a:srgbClr>
                  </a:outerShdw>
                </a:effectLst>
                <a:latin typeface="Calibri" panose="020F0502020204030204" pitchFamily="34" charset="0"/>
                <a:ea typeface="ＭＳ Ｐゴシック" charset="0"/>
                <a:cs typeface="+mj-cs"/>
              </a:defRPr>
            </a:lvl1pPr>
            <a:lvl2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2pPr>
            <a:lvl3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3pPr>
            <a:lvl4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4pPr>
            <a:lvl5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5pPr>
            <a:lvl6pPr marL="4572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6pPr>
            <a:lvl7pPr marL="9144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7pPr>
            <a:lvl8pPr marL="13716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8pPr>
            <a:lvl9pPr marL="18288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9pPr>
          </a:lstStyle>
          <a:p>
            <a:pPr>
              <a:defRPr/>
            </a:pPr>
            <a:r>
              <a:rPr lang="en-US" sz="3400" kern="0" dirty="0" smtClean="0">
                <a:solidFill>
                  <a:srgbClr val="FFFFFF"/>
                </a:solidFill>
              </a:rPr>
              <a:t>Community</a:t>
            </a:r>
            <a:r>
              <a:rPr lang="en-US" sz="3200" kern="0" dirty="0" smtClean="0">
                <a:solidFill>
                  <a:srgbClr val="FFFFFF"/>
                </a:solidFill>
              </a:rPr>
              <a:t> B Addresses</a:t>
            </a:r>
            <a:endParaRPr lang="en-US" sz="3200" kern="0" dirty="0">
              <a:solidFill>
                <a:srgbClr val="FFFFFF"/>
              </a:solidFill>
            </a:endParaRPr>
          </a:p>
        </p:txBody>
      </p:sp>
      <p:sp>
        <p:nvSpPr>
          <p:cNvPr id="8" name="Title 3"/>
          <p:cNvSpPr txBox="1">
            <a:spLocks/>
          </p:cNvSpPr>
          <p:nvPr/>
        </p:nvSpPr>
        <p:spPr bwMode="auto">
          <a:xfrm>
            <a:off x="1353232" y="4148056"/>
            <a:ext cx="6923310" cy="718848"/>
          </a:xfrm>
          <a:prstGeom prst="rect">
            <a:avLst/>
          </a:prstGeom>
          <a:noFill/>
          <a:ln w="12700">
            <a:noFill/>
            <a:miter lim="800000"/>
            <a:headEnd/>
            <a:tailEnd/>
          </a:ln>
          <a:effectLst/>
        </p:spPr>
        <p:txBody>
          <a:bodyPr vert="horz" wrap="square" lIns="82550" tIns="41275" rIns="82550" bIns="41275" numCol="1" anchor="b" anchorCtr="0" compatLnSpc="1">
            <a:prstTxWarp prst="textNoShape">
              <a:avLst/>
            </a:prstTxWarp>
          </a:bodyPr>
          <a:lstStyle>
            <a:lvl1pPr algn="ctr" defTabSz="823913" rtl="0" eaLnBrk="0" fontAlgn="base" hangingPunct="0">
              <a:spcBef>
                <a:spcPct val="0"/>
              </a:spcBef>
              <a:spcAft>
                <a:spcPct val="0"/>
              </a:spcAft>
              <a:defRPr sz="4000">
                <a:solidFill>
                  <a:schemeClr val="tx2"/>
                </a:solidFill>
                <a:effectLst>
                  <a:outerShdw blurRad="38100" dist="38100" dir="2700000" algn="tl">
                    <a:srgbClr val="000000">
                      <a:alpha val="43137"/>
                    </a:srgbClr>
                  </a:outerShdw>
                </a:effectLst>
                <a:latin typeface="Calibri" panose="020F0502020204030204" pitchFamily="34" charset="0"/>
                <a:ea typeface="ＭＳ Ｐゴシック" charset="0"/>
                <a:cs typeface="+mj-cs"/>
              </a:defRPr>
            </a:lvl1pPr>
            <a:lvl2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2pPr>
            <a:lvl3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3pPr>
            <a:lvl4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4pPr>
            <a:lvl5pPr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Calibri" panose="020F0502020204030204" pitchFamily="34" charset="0"/>
                <a:ea typeface="ＭＳ Ｐゴシック" charset="0"/>
              </a:defRPr>
            </a:lvl5pPr>
            <a:lvl6pPr marL="4572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6pPr>
            <a:lvl7pPr marL="9144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7pPr>
            <a:lvl8pPr marL="13716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8pPr>
            <a:lvl9pPr marL="1828800" algn="ctr" defTabSz="823913" rtl="0" eaLnBrk="0" fontAlgn="base" hangingPunct="0">
              <a:spcBef>
                <a:spcPct val="0"/>
              </a:spcBef>
              <a:spcAft>
                <a:spcPct val="0"/>
              </a:spcAft>
              <a:defRPr sz="4000">
                <a:solidFill>
                  <a:schemeClr val="tx2"/>
                </a:solidFill>
                <a:effectLst>
                  <a:outerShdw blurRad="38100" dist="38100" dir="2700000" algn="tl">
                    <a:srgbClr val="000000"/>
                  </a:outerShdw>
                </a:effectLst>
                <a:latin typeface="Times New Roman" pitchFamily="18" charset="0"/>
              </a:defRPr>
            </a:lvl9pPr>
          </a:lstStyle>
          <a:p>
            <a:pPr algn="l">
              <a:defRPr/>
            </a:pPr>
            <a:r>
              <a:rPr lang="en-US" sz="3400" kern="0" dirty="0" smtClean="0">
                <a:solidFill>
                  <a:srgbClr val="FFFFFF"/>
                </a:solidFill>
              </a:rPr>
              <a:t>        </a:t>
            </a:r>
            <a:r>
              <a:rPr lang="en-US" sz="2400" kern="0" dirty="0" smtClean="0">
                <a:solidFill>
                  <a:srgbClr val="FFFFFF"/>
                </a:solidFill>
              </a:rPr>
              <a:t>Community B</a:t>
            </a:r>
            <a:r>
              <a:rPr lang="en-US" sz="3200" kern="0" dirty="0" smtClean="0">
                <a:solidFill>
                  <a:srgbClr val="FFFFFF"/>
                </a:solidFill>
              </a:rPr>
              <a:t>        </a:t>
            </a:r>
            <a:r>
              <a:rPr lang="en-US" sz="2000" b="1" kern="0" dirty="0" smtClean="0">
                <a:solidFill>
                  <a:srgbClr val="FFFFFF"/>
                </a:solidFill>
              </a:rPr>
              <a:t>Community A</a:t>
            </a:r>
            <a:r>
              <a:rPr lang="en-US" sz="3200" kern="0" dirty="0" smtClean="0">
                <a:solidFill>
                  <a:srgbClr val="FFFFFF"/>
                </a:solidFill>
              </a:rPr>
              <a:t>   </a:t>
            </a:r>
            <a:r>
              <a:rPr lang="en-US" sz="2400" kern="0" dirty="0" smtClean="0">
                <a:solidFill>
                  <a:srgbClr val="FFFFFF"/>
                </a:solidFill>
              </a:rPr>
              <a:t>Air Force Base</a:t>
            </a:r>
            <a:r>
              <a:rPr lang="en-US" sz="3200" kern="0" dirty="0" smtClean="0">
                <a:solidFill>
                  <a:srgbClr val="FFFFFF"/>
                </a:solidFill>
              </a:rPr>
              <a:t> </a:t>
            </a:r>
            <a:endParaRPr lang="en-US" sz="3200" kern="0" dirty="0">
              <a:solidFill>
                <a:srgbClr val="FFFFFF"/>
              </a:solidFill>
            </a:endParaRPr>
          </a:p>
        </p:txBody>
      </p:sp>
    </p:spTree>
    <p:extLst>
      <p:ext uri="{BB962C8B-B14F-4D97-AF65-F5344CB8AC3E}">
        <p14:creationId xmlns:p14="http://schemas.microsoft.com/office/powerpoint/2010/main" val="1933205951"/>
      </p:ext>
    </p:extLst>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384550"/>
            <a:ext cx="7674511" cy="4794250"/>
          </a:xfrm>
        </p:spPr>
        <p:txBody>
          <a:bodyPr>
            <a:normAutofit/>
          </a:bodyPr>
          <a:lstStyle/>
          <a:p>
            <a:pPr>
              <a:defRPr/>
            </a:pPr>
            <a:r>
              <a:rPr lang="en-US" sz="2300" dirty="0" smtClean="0"/>
              <a:t>Used the NAACCR Geocoder to geocode </a:t>
            </a:r>
            <a:br>
              <a:rPr lang="en-US" sz="2300" dirty="0" smtClean="0"/>
            </a:br>
            <a:r>
              <a:rPr lang="en-US" sz="2300" dirty="0" smtClean="0"/>
              <a:t>1,306 Community B addresses</a:t>
            </a:r>
          </a:p>
          <a:p>
            <a:pPr>
              <a:defRPr/>
            </a:pPr>
            <a:r>
              <a:rPr lang="en-US" sz="2300" dirty="0" smtClean="0"/>
              <a:t>Reviewed the GIS Coordinate Quality code</a:t>
            </a:r>
          </a:p>
          <a:p>
            <a:pPr>
              <a:defRPr/>
            </a:pPr>
            <a:r>
              <a:rPr lang="en-US" sz="2300" dirty="0" smtClean="0"/>
              <a:t>1,218 (93.3%) geocoded to house address</a:t>
            </a:r>
          </a:p>
          <a:p>
            <a:pPr>
              <a:defRPr/>
            </a:pPr>
            <a:r>
              <a:rPr lang="en-US" sz="2300" dirty="0" smtClean="0"/>
              <a:t>36 failed geocoding</a:t>
            </a:r>
          </a:p>
          <a:p>
            <a:pPr lvl="1">
              <a:defRPr/>
            </a:pPr>
            <a:r>
              <a:rPr lang="en-US" sz="2000" dirty="0" smtClean="0"/>
              <a:t>Manually researched &amp; corrected using PFD</a:t>
            </a:r>
          </a:p>
          <a:p>
            <a:pPr lvl="1">
              <a:defRPr/>
            </a:pPr>
            <a:r>
              <a:rPr lang="en-US" sz="2000" dirty="0" smtClean="0"/>
              <a:t>1 additional Community A address</a:t>
            </a:r>
          </a:p>
          <a:p>
            <a:pPr>
              <a:defRPr/>
            </a:pPr>
            <a:r>
              <a:rPr lang="en-US" sz="2300" dirty="0" smtClean="0"/>
              <a:t>52 were PO Boxes</a:t>
            </a:r>
          </a:p>
          <a:p>
            <a:pPr lvl="1">
              <a:defRPr/>
            </a:pPr>
            <a:r>
              <a:rPr lang="en-US" sz="2000" dirty="0" smtClean="0"/>
              <a:t>Manually researched &amp; corrected using PFD</a:t>
            </a:r>
          </a:p>
          <a:p>
            <a:pPr lvl="1">
              <a:defRPr/>
            </a:pPr>
            <a:r>
              <a:rPr lang="en-US" sz="2000" dirty="0" smtClean="0"/>
              <a:t>0 additional Community A addresses</a:t>
            </a:r>
          </a:p>
          <a:p>
            <a:pPr lvl="1">
              <a:defRPr/>
            </a:pPr>
            <a:r>
              <a:rPr lang="en-US" sz="2000" dirty="0" smtClean="0"/>
              <a:t>8 did not have physical addresses</a:t>
            </a:r>
          </a:p>
        </p:txBody>
      </p:sp>
      <p:sp>
        <p:nvSpPr>
          <p:cNvPr id="4" name="Title 3"/>
          <p:cNvSpPr>
            <a:spLocks noGrp="1"/>
          </p:cNvSpPr>
          <p:nvPr>
            <p:ph type="title"/>
          </p:nvPr>
        </p:nvSpPr>
        <p:spPr/>
        <p:txBody>
          <a:bodyPr/>
          <a:lstStyle/>
          <a:p>
            <a:pPr>
              <a:defRPr/>
            </a:pPr>
            <a:r>
              <a:rPr lang="en-US" dirty="0" smtClean="0"/>
              <a:t>We Need a GIS Solution!</a:t>
            </a:r>
            <a:endParaRPr lang="en-US" dirty="0"/>
          </a:p>
        </p:txBody>
      </p:sp>
      <p:pic>
        <p:nvPicPr>
          <p:cNvPr id="2" name="Picture 1"/>
          <p:cNvPicPr>
            <a:picLocks noChangeAspect="1"/>
          </p:cNvPicPr>
          <p:nvPr/>
        </p:nvPicPr>
        <p:blipFill>
          <a:blip r:embed="rId3"/>
          <a:stretch>
            <a:fillRect/>
          </a:stretch>
        </p:blipFill>
        <p:spPr>
          <a:xfrm>
            <a:off x="7230898" y="2231946"/>
            <a:ext cx="1603784" cy="1603784"/>
          </a:xfrm>
          <a:prstGeom prst="rect">
            <a:avLst/>
          </a:prstGeom>
        </p:spPr>
      </p:pic>
    </p:spTree>
    <p:extLst>
      <p:ext uri="{BB962C8B-B14F-4D97-AF65-F5344CB8AC3E}">
        <p14:creationId xmlns:p14="http://schemas.microsoft.com/office/powerpoint/2010/main" val="3594217534"/>
      </p:ext>
    </p:extLst>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
          </p:nvPr>
        </p:nvSpPr>
        <p:spPr>
          <a:xfrm>
            <a:off x="958850" y="1479550"/>
            <a:ext cx="7693025" cy="4794250"/>
          </a:xfrm>
        </p:spPr>
        <p:txBody>
          <a:bodyPr>
            <a:normAutofit/>
          </a:bodyPr>
          <a:lstStyle/>
          <a:p>
            <a:pPr>
              <a:defRPr/>
            </a:pPr>
            <a:r>
              <a:rPr lang="en-US" sz="2800" dirty="0" smtClean="0"/>
              <a:t>Used MapInfo GIS software to plot location of Community B cases.</a:t>
            </a:r>
          </a:p>
          <a:p>
            <a:pPr>
              <a:defRPr/>
            </a:pPr>
            <a:r>
              <a:rPr lang="en-US" sz="2800" dirty="0" smtClean="0"/>
              <a:t>Performed a spatial query using the boundaries of Community A to find Community A cases.</a:t>
            </a:r>
          </a:p>
          <a:p>
            <a:pPr>
              <a:defRPr/>
            </a:pPr>
            <a:r>
              <a:rPr lang="en-US" sz="2800" dirty="0" smtClean="0"/>
              <a:t>Found 39 Community A cases </a:t>
            </a:r>
          </a:p>
          <a:p>
            <a:pPr lvl="1">
              <a:defRPr/>
            </a:pPr>
            <a:r>
              <a:rPr lang="en-US" sz="2600" dirty="0" smtClean="0"/>
              <a:t>3% of total Community B addresses</a:t>
            </a:r>
          </a:p>
        </p:txBody>
      </p:sp>
      <p:sp>
        <p:nvSpPr>
          <p:cNvPr id="4" name="Title 3"/>
          <p:cNvSpPr>
            <a:spLocks noGrp="1"/>
          </p:cNvSpPr>
          <p:nvPr>
            <p:ph type="title"/>
          </p:nvPr>
        </p:nvSpPr>
        <p:spPr/>
        <p:txBody>
          <a:bodyPr/>
          <a:lstStyle/>
          <a:p>
            <a:pPr>
              <a:defRPr/>
            </a:pPr>
            <a:r>
              <a:rPr lang="en-US" dirty="0" smtClean="0"/>
              <a:t>We Need a GIS Solution!</a:t>
            </a:r>
            <a:endParaRPr lang="en-US" dirty="0"/>
          </a:p>
        </p:txBody>
      </p:sp>
    </p:spTree>
    <p:extLst>
      <p:ext uri="{BB962C8B-B14F-4D97-AF65-F5344CB8AC3E}">
        <p14:creationId xmlns:p14="http://schemas.microsoft.com/office/powerpoint/2010/main" val="3297470668"/>
      </p:ext>
    </p:extLst>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talk1">
  <a:themeElements>
    <a:clrScheme name="">
      <a:dk1>
        <a:srgbClr val="000000"/>
      </a:dk1>
      <a:lt1>
        <a:srgbClr val="FAFD00"/>
      </a:lt1>
      <a:dk2>
        <a:srgbClr val="063DE8"/>
      </a:dk2>
      <a:lt2>
        <a:srgbClr val="00FF00"/>
      </a:lt2>
      <a:accent1>
        <a:srgbClr val="FF5008"/>
      </a:accent1>
      <a:accent2>
        <a:srgbClr val="FE9B03"/>
      </a:accent2>
      <a:accent3>
        <a:srgbClr val="AAAFF2"/>
      </a:accent3>
      <a:accent4>
        <a:srgbClr val="D6D800"/>
      </a:accent4>
      <a:accent5>
        <a:srgbClr val="FFB3AA"/>
      </a:accent5>
      <a:accent6>
        <a:srgbClr val="E68C02"/>
      </a:accent6>
      <a:hlink>
        <a:srgbClr val="EAEC5E"/>
      </a:hlink>
      <a:folHlink>
        <a:srgbClr val="8CF4EA"/>
      </a:folHlink>
    </a:clrScheme>
    <a:fontScheme name="talk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entury Gothic" pitchFamily="34" charset="0"/>
          </a:defRPr>
        </a:defPPr>
      </a:lstStyle>
    </a:lnDef>
  </a:objectDefaults>
  <a:extraClrSchemeLst>
    <a:extraClrScheme>
      <a:clrScheme name="talk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alk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alk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alk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alk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alk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alk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6048</TotalTime>
  <Pages>11</Pages>
  <Words>2070</Words>
  <Application>Microsoft Office PowerPoint</Application>
  <PresentationFormat>Custom</PresentationFormat>
  <Paragraphs>154</Paragraphs>
  <Slides>18</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ＭＳ Ｐゴシック</vt:lpstr>
      <vt:lpstr>Arial</vt:lpstr>
      <vt:lpstr>Calibri</vt:lpstr>
      <vt:lpstr>Century Gothic</vt:lpstr>
      <vt:lpstr>Monotype Sorts</vt:lpstr>
      <vt:lpstr>Times New Roman</vt:lpstr>
      <vt:lpstr>talk1</vt:lpstr>
      <vt:lpstr>Clip</vt:lpstr>
      <vt:lpstr>Greater Fairbanks Area Cancer Study</vt:lpstr>
      <vt:lpstr>Today’s Presentation</vt:lpstr>
      <vt:lpstr>Background</vt:lpstr>
      <vt:lpstr>Background</vt:lpstr>
      <vt:lpstr>ACR Study</vt:lpstr>
      <vt:lpstr>Mystery Community</vt:lpstr>
      <vt:lpstr>We Need a GIS Solution!</vt:lpstr>
      <vt:lpstr>We Need a GIS Solution!</vt:lpstr>
      <vt:lpstr>We Need a GIS Solution!</vt:lpstr>
      <vt:lpstr>Incidence Study: Observed vs Expected</vt:lpstr>
      <vt:lpstr>Incidence Case Counts</vt:lpstr>
      <vt:lpstr>Lung Incidence Study: Observed vs Expected</vt:lpstr>
      <vt:lpstr>Smoking as a Risk Factor</vt:lpstr>
      <vt:lpstr>Summary of Study Findings</vt:lpstr>
      <vt:lpstr>Some Caveats…</vt:lpstr>
      <vt:lpstr>Recommended Next Steps</vt:lpstr>
      <vt:lpstr>Acknowledgments</vt:lpstr>
      <vt:lpstr>Thanks very much!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Cancer Registration</dc:title>
  <dc:subject/>
  <dc:creator>David O'Brien</dc:creator>
  <cp:keywords/>
  <dc:description/>
  <cp:lastModifiedBy>O'Brien, David K</cp:lastModifiedBy>
  <cp:revision>435</cp:revision>
  <cp:lastPrinted>2019-06-07T00:52:30Z</cp:lastPrinted>
  <dcterms:created xsi:type="dcterms:W3CDTF">1997-06-03T05:18:42Z</dcterms:created>
  <dcterms:modified xsi:type="dcterms:W3CDTF">2019-06-07T00:54:26Z</dcterms:modified>
</cp:coreProperties>
</file>