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4"/>
  </p:notesMasterIdLst>
  <p:handoutMasterIdLst>
    <p:handoutMasterId r:id="rId25"/>
  </p:handoutMasterIdLst>
  <p:sldIdLst>
    <p:sldId id="324" r:id="rId2"/>
    <p:sldId id="325" r:id="rId3"/>
    <p:sldId id="343" r:id="rId4"/>
    <p:sldId id="344" r:id="rId5"/>
    <p:sldId id="342" r:id="rId6"/>
    <p:sldId id="326" r:id="rId7"/>
    <p:sldId id="345" r:id="rId8"/>
    <p:sldId id="346" r:id="rId9"/>
    <p:sldId id="327" r:id="rId10"/>
    <p:sldId id="328" r:id="rId11"/>
    <p:sldId id="332" r:id="rId12"/>
    <p:sldId id="333" r:id="rId13"/>
    <p:sldId id="334" r:id="rId14"/>
    <p:sldId id="335" r:id="rId15"/>
    <p:sldId id="336" r:id="rId16"/>
    <p:sldId id="337" r:id="rId17"/>
    <p:sldId id="338" r:id="rId18"/>
    <p:sldId id="339" r:id="rId19"/>
    <p:sldId id="347" r:id="rId20"/>
    <p:sldId id="350" r:id="rId21"/>
    <p:sldId id="348" r:id="rId22"/>
    <p:sldId id="341" r:id="rId2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guide id="3" orient="horz" pos="3131">
          <p15:clr>
            <a:srgbClr val="A4A3A4"/>
          </p15:clr>
        </p15:guide>
        <p15:guide id="4"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0000FF"/>
    <a:srgbClr val="FF33CC"/>
    <a:srgbClr val="3366CC"/>
    <a:srgbClr val="FF9900"/>
    <a:srgbClr val="003366"/>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1FA316-F767-4EE8-A256-2AD4EC7313EA}" v="44" dt="2019-06-04T13:41:09.50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濃色スタイル 1 - アクセント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濃色スタイル 1 - アクセント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濃色スタイル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099" autoAdjust="0"/>
    <p:restoredTop sz="64706" autoAdjust="0"/>
  </p:normalViewPr>
  <p:slideViewPr>
    <p:cSldViewPr>
      <p:cViewPr varScale="1">
        <p:scale>
          <a:sx n="70" d="100"/>
          <a:sy n="70" d="100"/>
        </p:scale>
        <p:origin x="-2730" y="-96"/>
      </p:cViewPr>
      <p:guideLst>
        <p:guide orient="horz" pos="2160"/>
        <p:guide pos="2880"/>
      </p:guideLst>
    </p:cSldViewPr>
  </p:slideViewPr>
  <p:notesTextViewPr>
    <p:cViewPr>
      <p:scale>
        <a:sx n="125" d="100"/>
        <a:sy n="125" d="100"/>
      </p:scale>
      <p:origin x="0" y="0"/>
    </p:cViewPr>
  </p:notesTextViewPr>
  <p:sorterViewPr>
    <p:cViewPr>
      <p:scale>
        <a:sx n="150" d="100"/>
        <a:sy n="150" d="100"/>
      </p:scale>
      <p:origin x="0" y="0"/>
    </p:cViewPr>
  </p:sorterViewPr>
  <p:notesViewPr>
    <p:cSldViewPr>
      <p:cViewPr>
        <p:scale>
          <a:sx n="125" d="100"/>
          <a:sy n="125" d="100"/>
        </p:scale>
        <p:origin x="-2952" y="1368"/>
      </p:cViewPr>
      <p:guideLst>
        <p:guide orient="horz" pos="3128"/>
        <p:guide orient="horz" pos="3131"/>
        <p:guide pos="214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aka Hiromi" userId="07154fc9a871b039" providerId="LiveId" clId="{201FA316-F767-4EE8-A256-2AD4EC7313EA}"/>
    <pc:docChg chg="undo custSel modSld">
      <pc:chgData name="Tanaka Hiromi" userId="07154fc9a871b039" providerId="LiveId" clId="{201FA316-F767-4EE8-A256-2AD4EC7313EA}" dt="2019-06-04T14:18:58.820" v="1171" actId="20577"/>
      <pc:docMkLst>
        <pc:docMk/>
      </pc:docMkLst>
      <pc:sldChg chg="modTransition modNotesTx">
        <pc:chgData name="Tanaka Hiromi" userId="07154fc9a871b039" providerId="LiveId" clId="{201FA316-F767-4EE8-A256-2AD4EC7313EA}" dt="2019-06-04T12:07:11.637" v="1097" actId="20577"/>
        <pc:sldMkLst>
          <pc:docMk/>
          <pc:sldMk cId="4009938344" sldId="324"/>
        </pc:sldMkLst>
      </pc:sldChg>
      <pc:sldChg chg="modNotesTx">
        <pc:chgData name="Tanaka Hiromi" userId="07154fc9a871b039" providerId="LiveId" clId="{201FA316-F767-4EE8-A256-2AD4EC7313EA}" dt="2019-05-30T02:15:39.361" v="65" actId="20577"/>
        <pc:sldMkLst>
          <pc:docMk/>
          <pc:sldMk cId="3765867967" sldId="325"/>
        </pc:sldMkLst>
      </pc:sldChg>
      <pc:sldChg chg="modNotesTx">
        <pc:chgData name="Tanaka Hiromi" userId="07154fc9a871b039" providerId="LiveId" clId="{201FA316-F767-4EE8-A256-2AD4EC7313EA}" dt="2019-06-04T11:50:36.187" v="1006" actId="20577"/>
        <pc:sldMkLst>
          <pc:docMk/>
          <pc:sldMk cId="4258689003" sldId="326"/>
        </pc:sldMkLst>
      </pc:sldChg>
      <pc:sldChg chg="modNotesTx">
        <pc:chgData name="Tanaka Hiromi" userId="07154fc9a871b039" providerId="LiveId" clId="{201FA316-F767-4EE8-A256-2AD4EC7313EA}" dt="2019-05-30T02:23:16.078" v="417" actId="20577"/>
        <pc:sldMkLst>
          <pc:docMk/>
          <pc:sldMk cId="2692977120" sldId="327"/>
        </pc:sldMkLst>
      </pc:sldChg>
      <pc:sldChg chg="modNotesTx">
        <pc:chgData name="Tanaka Hiromi" userId="07154fc9a871b039" providerId="LiveId" clId="{201FA316-F767-4EE8-A256-2AD4EC7313EA}" dt="2019-05-31T06:20:31.159" v="474" actId="20577"/>
        <pc:sldMkLst>
          <pc:docMk/>
          <pc:sldMk cId="162491479" sldId="328"/>
        </pc:sldMkLst>
      </pc:sldChg>
      <pc:sldChg chg="modTransition">
        <pc:chgData name="Tanaka Hiromi" userId="07154fc9a871b039" providerId="LiveId" clId="{201FA316-F767-4EE8-A256-2AD4EC7313EA}" dt="2019-06-04T13:39:22.354" v="1107"/>
        <pc:sldMkLst>
          <pc:docMk/>
          <pc:sldMk cId="3725906310" sldId="329"/>
        </pc:sldMkLst>
      </pc:sldChg>
      <pc:sldChg chg="modNotesTx">
        <pc:chgData name="Tanaka Hiromi" userId="07154fc9a871b039" providerId="LiveId" clId="{201FA316-F767-4EE8-A256-2AD4EC7313EA}" dt="2019-06-04T14:18:58.820" v="1171" actId="20577"/>
        <pc:sldMkLst>
          <pc:docMk/>
          <pc:sldMk cId="2124454425" sldId="333"/>
        </pc:sldMkLst>
      </pc:sldChg>
      <pc:sldChg chg="modAnim modNotesTx">
        <pc:chgData name="Tanaka Hiromi" userId="07154fc9a871b039" providerId="LiveId" clId="{201FA316-F767-4EE8-A256-2AD4EC7313EA}" dt="2019-06-03T12:12:21.986" v="507"/>
        <pc:sldMkLst>
          <pc:docMk/>
          <pc:sldMk cId="1512600167" sldId="334"/>
        </pc:sldMkLst>
      </pc:sldChg>
      <pc:sldChg chg="modAnim modNotesTx">
        <pc:chgData name="Tanaka Hiromi" userId="07154fc9a871b039" providerId="LiveId" clId="{201FA316-F767-4EE8-A256-2AD4EC7313EA}" dt="2019-06-03T12:10:50.903" v="499"/>
        <pc:sldMkLst>
          <pc:docMk/>
          <pc:sldMk cId="2280759148" sldId="335"/>
        </pc:sldMkLst>
      </pc:sldChg>
      <pc:sldChg chg="modNotesTx">
        <pc:chgData name="Tanaka Hiromi" userId="07154fc9a871b039" providerId="LiveId" clId="{201FA316-F767-4EE8-A256-2AD4EC7313EA}" dt="2019-06-04T13:52:18.184" v="1122" actId="20577"/>
        <pc:sldMkLst>
          <pc:docMk/>
          <pc:sldMk cId="640965520" sldId="336"/>
        </pc:sldMkLst>
      </pc:sldChg>
      <pc:sldChg chg="modNotesTx">
        <pc:chgData name="Tanaka Hiromi" userId="07154fc9a871b039" providerId="LiveId" clId="{201FA316-F767-4EE8-A256-2AD4EC7313EA}" dt="2019-06-04T13:41:43.912" v="1115" actId="20577"/>
        <pc:sldMkLst>
          <pc:docMk/>
          <pc:sldMk cId="2177739029" sldId="337"/>
        </pc:sldMkLst>
      </pc:sldChg>
      <pc:sldChg chg="modNotesTx">
        <pc:chgData name="Tanaka Hiromi" userId="07154fc9a871b039" providerId="LiveId" clId="{201FA316-F767-4EE8-A256-2AD4EC7313EA}" dt="2019-06-04T13:53:33.472" v="1123" actId="20577"/>
        <pc:sldMkLst>
          <pc:docMk/>
          <pc:sldMk cId="3600469010" sldId="338"/>
        </pc:sldMkLst>
      </pc:sldChg>
      <pc:sldChg chg="modNotesTx">
        <pc:chgData name="Tanaka Hiromi" userId="07154fc9a871b039" providerId="LiveId" clId="{201FA316-F767-4EE8-A256-2AD4EC7313EA}" dt="2019-05-30T02:18:59.326" v="198" actId="20577"/>
        <pc:sldMkLst>
          <pc:docMk/>
          <pc:sldMk cId="2523045596" sldId="342"/>
        </pc:sldMkLst>
      </pc:sldChg>
      <pc:sldChg chg="modNotesTx">
        <pc:chgData name="Tanaka Hiromi" userId="07154fc9a871b039" providerId="LiveId" clId="{201FA316-F767-4EE8-A256-2AD4EC7313EA}" dt="2019-06-03T13:55:23.105" v="906" actId="20577"/>
        <pc:sldMkLst>
          <pc:docMk/>
          <pc:sldMk cId="3631682053" sldId="343"/>
        </pc:sldMkLst>
      </pc:sldChg>
      <pc:sldChg chg="modNotesTx">
        <pc:chgData name="Tanaka Hiromi" userId="07154fc9a871b039" providerId="LiveId" clId="{201FA316-F767-4EE8-A256-2AD4EC7313EA}" dt="2019-06-04T14:11:25.828" v="1158" actId="20577"/>
        <pc:sldMkLst>
          <pc:docMk/>
          <pc:sldMk cId="4147315142" sldId="344"/>
        </pc:sldMkLst>
      </pc:sldChg>
      <pc:sldChg chg="modSp modNotesTx">
        <pc:chgData name="Tanaka Hiromi" userId="07154fc9a871b039" providerId="LiveId" clId="{201FA316-F767-4EE8-A256-2AD4EC7313EA}" dt="2019-06-04T13:47:13.689" v="1117" actId="20577"/>
        <pc:sldMkLst>
          <pc:docMk/>
          <pc:sldMk cId="1521302209" sldId="345"/>
        </pc:sldMkLst>
        <pc:spChg chg="mod">
          <ac:chgData name="Tanaka Hiromi" userId="07154fc9a871b039" providerId="LiveId" clId="{201FA316-F767-4EE8-A256-2AD4EC7313EA}" dt="2019-06-03T14:19:22.713" v="920" actId="14100"/>
          <ac:spMkLst>
            <pc:docMk/>
            <pc:sldMk cId="1521302209" sldId="345"/>
            <ac:spMk id="23" creationId="{00000000-0000-0000-0000-000000000000}"/>
          </ac:spMkLst>
        </pc:spChg>
      </pc:sldChg>
      <pc:sldChg chg="modSp modNotesTx">
        <pc:chgData name="Tanaka Hiromi" userId="07154fc9a871b039" providerId="LiveId" clId="{201FA316-F767-4EE8-A256-2AD4EC7313EA}" dt="2019-06-03T12:21:08.189" v="824" actId="20577"/>
        <pc:sldMkLst>
          <pc:docMk/>
          <pc:sldMk cId="925456028" sldId="347"/>
        </pc:sldMkLst>
        <pc:spChg chg="mod">
          <ac:chgData name="Tanaka Hiromi" userId="07154fc9a871b039" providerId="LiveId" clId="{201FA316-F767-4EE8-A256-2AD4EC7313EA}" dt="2019-06-03T12:19:09.641" v="670" actId="14100"/>
          <ac:spMkLst>
            <pc:docMk/>
            <pc:sldMk cId="925456028" sldId="347"/>
            <ac:spMk id="7" creationId="{00000000-0000-0000-0000-000000000000}"/>
          </ac:spMkLst>
        </pc:spChg>
      </pc:sldChg>
      <pc:sldChg chg="modNotesTx">
        <pc:chgData name="Tanaka Hiromi" userId="07154fc9a871b039" providerId="LiveId" clId="{201FA316-F767-4EE8-A256-2AD4EC7313EA}" dt="2019-06-04T13:38:31.221" v="1101" actId="20577"/>
        <pc:sldMkLst>
          <pc:docMk/>
          <pc:sldMk cId="2671549648" sldId="348"/>
        </pc:sldMkLst>
      </pc:sldChg>
      <pc:sldChg chg="modNotesTx">
        <pc:chgData name="Tanaka Hiromi" userId="07154fc9a871b039" providerId="LiveId" clId="{201FA316-F767-4EE8-A256-2AD4EC7313EA}" dt="2019-06-04T13:55:59.443" v="1127" actId="20577"/>
        <pc:sldMkLst>
          <pc:docMk/>
          <pc:sldMk cId="2192229356" sldId="350"/>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400311072227089E-2"/>
          <c:y val="0.15167772714704"/>
          <c:w val="0.86474166423641496"/>
          <c:h val="0.65440520562266336"/>
        </c:manualLayout>
      </c:layout>
      <c:barChart>
        <c:barDir val="bar"/>
        <c:grouping val="clustered"/>
        <c:varyColors val="0"/>
        <c:ser>
          <c:idx val="0"/>
          <c:order val="0"/>
          <c:tx>
            <c:strRef>
              <c:f>Sheet1!$B$1</c:f>
              <c:strCache>
                <c:ptCount val="1"/>
                <c:pt idx="0">
                  <c:v>男性 Men</c:v>
                </c:pt>
              </c:strCache>
            </c:strRef>
          </c:tx>
          <c:invertIfNegative val="0"/>
          <c:cat>
            <c:strRef>
              <c:f>Sheet1!$A$2:$A$10</c:f>
              <c:strCache>
                <c:ptCount val="9"/>
                <c:pt idx="0">
                  <c:v>0-9</c:v>
                </c:pt>
                <c:pt idx="1">
                  <c:v>10-19</c:v>
                </c:pt>
                <c:pt idx="2">
                  <c:v>20-29</c:v>
                </c:pt>
                <c:pt idx="3">
                  <c:v>30-39</c:v>
                </c:pt>
                <c:pt idx="4">
                  <c:v>40-49</c:v>
                </c:pt>
                <c:pt idx="5">
                  <c:v>50-59</c:v>
                </c:pt>
                <c:pt idx="6">
                  <c:v>60-69</c:v>
                </c:pt>
                <c:pt idx="7">
                  <c:v>70-79</c:v>
                </c:pt>
                <c:pt idx="8">
                  <c:v>80+</c:v>
                </c:pt>
              </c:strCache>
            </c:strRef>
          </c:cat>
          <c:val>
            <c:numRef>
              <c:f>Sheet1!$B$2:$B$10</c:f>
              <c:numCache>
                <c:formatCode>#,##0</c:formatCode>
                <c:ptCount val="9"/>
                <c:pt idx="0">
                  <c:v>11724</c:v>
                </c:pt>
                <c:pt idx="1">
                  <c:v>11500</c:v>
                </c:pt>
                <c:pt idx="2">
                  <c:v>3838</c:v>
                </c:pt>
                <c:pt idx="3">
                  <c:v>6001</c:v>
                </c:pt>
                <c:pt idx="4">
                  <c:v>8241</c:v>
                </c:pt>
                <c:pt idx="5">
                  <c:v>5809</c:v>
                </c:pt>
                <c:pt idx="6">
                  <c:v>2528</c:v>
                </c:pt>
                <c:pt idx="7" formatCode="General">
                  <c:v>510</c:v>
                </c:pt>
                <c:pt idx="8" formatCode="General">
                  <c:v>24</c:v>
                </c:pt>
              </c:numCache>
            </c:numRef>
          </c:val>
          <c:extLst xmlns:c16r2="http://schemas.microsoft.com/office/drawing/2015/06/chart">
            <c:ext xmlns:c16="http://schemas.microsoft.com/office/drawing/2014/chart" uri="{C3380CC4-5D6E-409C-BE32-E72D297353CC}">
              <c16:uniqueId val="{00000000-C892-4D92-8938-1E93DE4A6CCD}"/>
            </c:ext>
          </c:extLst>
        </c:ser>
        <c:dLbls>
          <c:showLegendKey val="0"/>
          <c:showVal val="0"/>
          <c:showCatName val="0"/>
          <c:showSerName val="0"/>
          <c:showPercent val="0"/>
          <c:showBubbleSize val="0"/>
        </c:dLbls>
        <c:gapWidth val="30"/>
        <c:axId val="86960000"/>
        <c:axId val="86961536"/>
      </c:barChart>
      <c:barChart>
        <c:barDir val="bar"/>
        <c:grouping val="clustered"/>
        <c:varyColors val="0"/>
        <c:ser>
          <c:idx val="1"/>
          <c:order val="1"/>
          <c:tx>
            <c:strRef>
              <c:f>Sheet1!$C$1</c:f>
              <c:strCache>
                <c:ptCount val="1"/>
                <c:pt idx="0">
                  <c:v>女性 Women</c:v>
                </c:pt>
              </c:strCache>
            </c:strRef>
          </c:tx>
          <c:invertIfNegative val="0"/>
          <c:cat>
            <c:strRef>
              <c:f>Sheet1!$A$2:$A$10</c:f>
              <c:strCache>
                <c:ptCount val="9"/>
                <c:pt idx="0">
                  <c:v>0-9</c:v>
                </c:pt>
                <c:pt idx="1">
                  <c:v>10-19</c:v>
                </c:pt>
                <c:pt idx="2">
                  <c:v>20-29</c:v>
                </c:pt>
                <c:pt idx="3">
                  <c:v>30-39</c:v>
                </c:pt>
                <c:pt idx="4">
                  <c:v>40-49</c:v>
                </c:pt>
                <c:pt idx="5">
                  <c:v>50-59</c:v>
                </c:pt>
                <c:pt idx="6">
                  <c:v>60-69</c:v>
                </c:pt>
                <c:pt idx="7">
                  <c:v>70-79</c:v>
                </c:pt>
                <c:pt idx="8">
                  <c:v>80+</c:v>
                </c:pt>
              </c:strCache>
            </c:strRef>
          </c:cat>
          <c:val>
            <c:numRef>
              <c:f>Sheet1!$C$2:$C$10</c:f>
              <c:numCache>
                <c:formatCode>#,##0</c:formatCode>
                <c:ptCount val="9"/>
                <c:pt idx="0">
                  <c:v>11991</c:v>
                </c:pt>
                <c:pt idx="1">
                  <c:v>14495</c:v>
                </c:pt>
                <c:pt idx="2">
                  <c:v>11948</c:v>
                </c:pt>
                <c:pt idx="3">
                  <c:v>11309</c:v>
                </c:pt>
                <c:pt idx="4">
                  <c:v>10160</c:v>
                </c:pt>
                <c:pt idx="5">
                  <c:v>5977</c:v>
                </c:pt>
                <c:pt idx="6">
                  <c:v>3269</c:v>
                </c:pt>
                <c:pt idx="7" formatCode="General">
                  <c:v>917</c:v>
                </c:pt>
                <c:pt idx="8" formatCode="General">
                  <c:v>80</c:v>
                </c:pt>
              </c:numCache>
            </c:numRef>
          </c:val>
          <c:extLst xmlns:c16r2="http://schemas.microsoft.com/office/drawing/2015/06/chart">
            <c:ext xmlns:c16="http://schemas.microsoft.com/office/drawing/2014/chart" uri="{C3380CC4-5D6E-409C-BE32-E72D297353CC}">
              <c16:uniqueId val="{00000001-C892-4D92-8938-1E93DE4A6CCD}"/>
            </c:ext>
          </c:extLst>
        </c:ser>
        <c:dLbls>
          <c:showLegendKey val="0"/>
          <c:showVal val="0"/>
          <c:showCatName val="0"/>
          <c:showSerName val="0"/>
          <c:showPercent val="0"/>
          <c:showBubbleSize val="0"/>
        </c:dLbls>
        <c:gapWidth val="30"/>
        <c:overlap val="-3"/>
        <c:axId val="88545920"/>
        <c:axId val="88544384"/>
      </c:barChart>
      <c:catAx>
        <c:axId val="86960000"/>
        <c:scaling>
          <c:orientation val="minMax"/>
        </c:scaling>
        <c:delete val="0"/>
        <c:axPos val="r"/>
        <c:numFmt formatCode="General" sourceLinked="1"/>
        <c:majorTickMark val="out"/>
        <c:minorTickMark val="none"/>
        <c:tickLblPos val="nextTo"/>
        <c:spPr>
          <a:ln>
            <a:noFill/>
          </a:ln>
        </c:spPr>
        <c:txPr>
          <a:bodyPr/>
          <a:lstStyle/>
          <a:p>
            <a:pPr>
              <a:defRPr sz="1100"/>
            </a:pPr>
            <a:endParaRPr lang="ja-JP"/>
          </a:p>
        </c:txPr>
        <c:crossAx val="86961536"/>
        <c:crosses val="autoZero"/>
        <c:auto val="1"/>
        <c:lblAlgn val="ctr"/>
        <c:lblOffset val="100"/>
        <c:noMultiLvlLbl val="0"/>
      </c:catAx>
      <c:valAx>
        <c:axId val="86961536"/>
        <c:scaling>
          <c:orientation val="maxMin"/>
          <c:max val="15000"/>
          <c:min val="-20000"/>
        </c:scaling>
        <c:delete val="0"/>
        <c:axPos val="b"/>
        <c:numFmt formatCode="#,##0;" sourceLinked="0"/>
        <c:majorTickMark val="out"/>
        <c:minorTickMark val="none"/>
        <c:tickLblPos val="nextTo"/>
        <c:spPr>
          <a:ln>
            <a:noFill/>
          </a:ln>
        </c:spPr>
        <c:txPr>
          <a:bodyPr/>
          <a:lstStyle/>
          <a:p>
            <a:pPr>
              <a:defRPr sz="1100"/>
            </a:pPr>
            <a:endParaRPr lang="ja-JP"/>
          </a:p>
        </c:txPr>
        <c:crossAx val="86960000"/>
        <c:crosses val="autoZero"/>
        <c:crossBetween val="between"/>
        <c:majorUnit val="5000"/>
      </c:valAx>
      <c:valAx>
        <c:axId val="88544384"/>
        <c:scaling>
          <c:orientation val="minMax"/>
          <c:max val="15000"/>
          <c:min val="-20000"/>
        </c:scaling>
        <c:delete val="0"/>
        <c:axPos val="t"/>
        <c:numFmt formatCode="#,##0;" sourceLinked="0"/>
        <c:majorTickMark val="out"/>
        <c:minorTickMark val="none"/>
        <c:tickLblPos val="nextTo"/>
        <c:spPr>
          <a:ln>
            <a:noFill/>
          </a:ln>
        </c:spPr>
        <c:txPr>
          <a:bodyPr/>
          <a:lstStyle/>
          <a:p>
            <a:pPr>
              <a:defRPr sz="1100"/>
            </a:pPr>
            <a:endParaRPr lang="ja-JP"/>
          </a:p>
        </c:txPr>
        <c:crossAx val="88545920"/>
        <c:crosses val="max"/>
        <c:crossBetween val="between"/>
        <c:majorUnit val="5000"/>
        <c:minorUnit val="5000"/>
      </c:valAx>
      <c:catAx>
        <c:axId val="88545920"/>
        <c:scaling>
          <c:orientation val="minMax"/>
        </c:scaling>
        <c:delete val="1"/>
        <c:axPos val="l"/>
        <c:numFmt formatCode="General" sourceLinked="1"/>
        <c:majorTickMark val="out"/>
        <c:minorTickMark val="none"/>
        <c:tickLblPos val="nextTo"/>
        <c:crossAx val="88544384"/>
        <c:crosses val="autoZero"/>
        <c:auto val="1"/>
        <c:lblAlgn val="ctr"/>
        <c:lblOffset val="100"/>
        <c:noMultiLvlLbl val="0"/>
      </c:catAx>
      <c:spPr>
        <a:noFill/>
        <a:ln w="25400">
          <a:noFill/>
        </a:ln>
      </c:spPr>
    </c:plotArea>
    <c:legend>
      <c:legendPos val="b"/>
      <c:layout>
        <c:manualLayout>
          <c:xMode val="edge"/>
          <c:yMode val="edge"/>
          <c:x val="9.1210374566510433E-2"/>
          <c:y val="1.8469248188982292E-2"/>
          <c:w val="0.81757925086697913"/>
          <c:h val="8.62775324142563E-2"/>
        </c:manualLayout>
      </c:layout>
      <c:overlay val="0"/>
    </c:legend>
    <c:plotVisOnly val="1"/>
    <c:dispBlanksAs val="gap"/>
    <c:showDLblsOverMax val="0"/>
  </c:chart>
  <c:spPr>
    <a:ln>
      <a:noFill/>
    </a:ln>
  </c:spPr>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771604938271611E-2"/>
          <c:y val="0.14664361815816054"/>
          <c:w val="0.86474166423641496"/>
          <c:h val="0.65631200064806772"/>
        </c:manualLayout>
      </c:layout>
      <c:barChart>
        <c:barDir val="bar"/>
        <c:grouping val="clustered"/>
        <c:varyColors val="0"/>
        <c:ser>
          <c:idx val="0"/>
          <c:order val="0"/>
          <c:tx>
            <c:strRef>
              <c:f>Sheet1!$B$1</c:f>
              <c:strCache>
                <c:ptCount val="1"/>
                <c:pt idx="0">
                  <c:v>男性 Men</c:v>
                </c:pt>
              </c:strCache>
            </c:strRef>
          </c:tx>
          <c:invertIfNegative val="0"/>
          <c:cat>
            <c:strRef>
              <c:f>Sheet1!$A$2:$A$10</c:f>
              <c:strCache>
                <c:ptCount val="9"/>
                <c:pt idx="0">
                  <c:v>0-9</c:v>
                </c:pt>
                <c:pt idx="1">
                  <c:v>10-19</c:v>
                </c:pt>
                <c:pt idx="2">
                  <c:v>20-29</c:v>
                </c:pt>
                <c:pt idx="3">
                  <c:v>30-39</c:v>
                </c:pt>
                <c:pt idx="4">
                  <c:v>40-49</c:v>
                </c:pt>
                <c:pt idx="5">
                  <c:v>50-59</c:v>
                </c:pt>
                <c:pt idx="6">
                  <c:v>60-69</c:v>
                </c:pt>
                <c:pt idx="7">
                  <c:v>70-79</c:v>
                </c:pt>
                <c:pt idx="8">
                  <c:v>80+</c:v>
                </c:pt>
              </c:strCache>
            </c:strRef>
          </c:cat>
          <c:val>
            <c:numRef>
              <c:f>Sheet1!$B$2:$B$10</c:f>
              <c:numCache>
                <c:formatCode>#,##0</c:formatCode>
                <c:ptCount val="9"/>
                <c:pt idx="0">
                  <c:v>0</c:v>
                </c:pt>
                <c:pt idx="1">
                  <c:v>0</c:v>
                </c:pt>
                <c:pt idx="2">
                  <c:v>0</c:v>
                </c:pt>
                <c:pt idx="3">
                  <c:v>0</c:v>
                </c:pt>
                <c:pt idx="4">
                  <c:v>0</c:v>
                </c:pt>
                <c:pt idx="5">
                  <c:v>0</c:v>
                </c:pt>
                <c:pt idx="6">
                  <c:v>6283</c:v>
                </c:pt>
                <c:pt idx="7">
                  <c:v>6929</c:v>
                </c:pt>
                <c:pt idx="8">
                  <c:v>2184</c:v>
                </c:pt>
              </c:numCache>
            </c:numRef>
          </c:val>
          <c:extLst xmlns:c16r2="http://schemas.microsoft.com/office/drawing/2015/06/chart">
            <c:ext xmlns:c16="http://schemas.microsoft.com/office/drawing/2014/chart" uri="{C3380CC4-5D6E-409C-BE32-E72D297353CC}">
              <c16:uniqueId val="{00000000-865A-4E9B-B507-88097859E810}"/>
            </c:ext>
          </c:extLst>
        </c:ser>
        <c:dLbls>
          <c:showLegendKey val="0"/>
          <c:showVal val="0"/>
          <c:showCatName val="0"/>
          <c:showSerName val="0"/>
          <c:showPercent val="0"/>
          <c:showBubbleSize val="0"/>
        </c:dLbls>
        <c:gapWidth val="30"/>
        <c:axId val="88905600"/>
        <c:axId val="88907136"/>
      </c:barChart>
      <c:barChart>
        <c:barDir val="bar"/>
        <c:grouping val="clustered"/>
        <c:varyColors val="0"/>
        <c:ser>
          <c:idx val="1"/>
          <c:order val="1"/>
          <c:tx>
            <c:strRef>
              <c:f>Sheet1!$C$1</c:f>
              <c:strCache>
                <c:ptCount val="1"/>
                <c:pt idx="0">
                  <c:v>女性 Women</c:v>
                </c:pt>
              </c:strCache>
            </c:strRef>
          </c:tx>
          <c:invertIfNegative val="0"/>
          <c:cat>
            <c:strRef>
              <c:f>Sheet1!$A$2:$A$10</c:f>
              <c:strCache>
                <c:ptCount val="9"/>
                <c:pt idx="0">
                  <c:v>0-9</c:v>
                </c:pt>
                <c:pt idx="1">
                  <c:v>10-19</c:v>
                </c:pt>
                <c:pt idx="2">
                  <c:v>20-29</c:v>
                </c:pt>
                <c:pt idx="3">
                  <c:v>30-39</c:v>
                </c:pt>
                <c:pt idx="4">
                  <c:v>40-49</c:v>
                </c:pt>
                <c:pt idx="5">
                  <c:v>50-59</c:v>
                </c:pt>
                <c:pt idx="6">
                  <c:v>60-69</c:v>
                </c:pt>
                <c:pt idx="7">
                  <c:v>70-79</c:v>
                </c:pt>
                <c:pt idx="8">
                  <c:v>80+</c:v>
                </c:pt>
              </c:strCache>
            </c:strRef>
          </c:cat>
          <c:val>
            <c:numRef>
              <c:f>Sheet1!$C$2:$C$10</c:f>
              <c:numCache>
                <c:formatCode>#,##0</c:formatCode>
                <c:ptCount val="9"/>
                <c:pt idx="0">
                  <c:v>0</c:v>
                </c:pt>
                <c:pt idx="1">
                  <c:v>0</c:v>
                </c:pt>
                <c:pt idx="2">
                  <c:v>0</c:v>
                </c:pt>
                <c:pt idx="3">
                  <c:v>0</c:v>
                </c:pt>
                <c:pt idx="4">
                  <c:v>0</c:v>
                </c:pt>
                <c:pt idx="5">
                  <c:v>0</c:v>
                </c:pt>
                <c:pt idx="6">
                  <c:v>7315</c:v>
                </c:pt>
                <c:pt idx="7">
                  <c:v>9247</c:v>
                </c:pt>
                <c:pt idx="8">
                  <c:v>10165</c:v>
                </c:pt>
              </c:numCache>
            </c:numRef>
          </c:val>
          <c:extLst xmlns:c16r2="http://schemas.microsoft.com/office/drawing/2015/06/chart">
            <c:ext xmlns:c16="http://schemas.microsoft.com/office/drawing/2014/chart" uri="{C3380CC4-5D6E-409C-BE32-E72D297353CC}">
              <c16:uniqueId val="{00000001-865A-4E9B-B507-88097859E810}"/>
            </c:ext>
          </c:extLst>
        </c:ser>
        <c:dLbls>
          <c:showLegendKey val="0"/>
          <c:showVal val="0"/>
          <c:showCatName val="0"/>
          <c:showSerName val="0"/>
          <c:showPercent val="0"/>
          <c:showBubbleSize val="0"/>
        </c:dLbls>
        <c:gapWidth val="30"/>
        <c:overlap val="-3"/>
        <c:axId val="88918656"/>
        <c:axId val="88917120"/>
      </c:barChart>
      <c:catAx>
        <c:axId val="88905600"/>
        <c:scaling>
          <c:orientation val="minMax"/>
        </c:scaling>
        <c:delete val="0"/>
        <c:axPos val="r"/>
        <c:numFmt formatCode="General" sourceLinked="1"/>
        <c:majorTickMark val="out"/>
        <c:minorTickMark val="none"/>
        <c:tickLblPos val="nextTo"/>
        <c:spPr>
          <a:ln>
            <a:noFill/>
          </a:ln>
        </c:spPr>
        <c:txPr>
          <a:bodyPr/>
          <a:lstStyle/>
          <a:p>
            <a:pPr>
              <a:defRPr sz="1100"/>
            </a:pPr>
            <a:endParaRPr lang="ja-JP"/>
          </a:p>
        </c:txPr>
        <c:crossAx val="88907136"/>
        <c:crosses val="autoZero"/>
        <c:auto val="1"/>
        <c:lblAlgn val="ctr"/>
        <c:lblOffset val="100"/>
        <c:noMultiLvlLbl val="0"/>
      </c:catAx>
      <c:valAx>
        <c:axId val="88907136"/>
        <c:scaling>
          <c:orientation val="maxMin"/>
          <c:max val="15000"/>
          <c:min val="-20000"/>
        </c:scaling>
        <c:delete val="0"/>
        <c:axPos val="b"/>
        <c:numFmt formatCode="#,##0;" sourceLinked="0"/>
        <c:majorTickMark val="out"/>
        <c:minorTickMark val="none"/>
        <c:tickLblPos val="nextTo"/>
        <c:spPr>
          <a:ln>
            <a:noFill/>
          </a:ln>
        </c:spPr>
        <c:txPr>
          <a:bodyPr/>
          <a:lstStyle/>
          <a:p>
            <a:pPr>
              <a:defRPr sz="1100"/>
            </a:pPr>
            <a:endParaRPr lang="ja-JP"/>
          </a:p>
        </c:txPr>
        <c:crossAx val="88905600"/>
        <c:crosses val="autoZero"/>
        <c:crossBetween val="between"/>
        <c:majorUnit val="5000"/>
      </c:valAx>
      <c:valAx>
        <c:axId val="88917120"/>
        <c:scaling>
          <c:orientation val="minMax"/>
          <c:max val="15000"/>
          <c:min val="-20000"/>
        </c:scaling>
        <c:delete val="0"/>
        <c:axPos val="t"/>
        <c:numFmt formatCode="#,##0;" sourceLinked="0"/>
        <c:majorTickMark val="out"/>
        <c:minorTickMark val="none"/>
        <c:tickLblPos val="nextTo"/>
        <c:spPr>
          <a:ln>
            <a:noFill/>
          </a:ln>
        </c:spPr>
        <c:txPr>
          <a:bodyPr/>
          <a:lstStyle/>
          <a:p>
            <a:pPr>
              <a:defRPr sz="1100"/>
            </a:pPr>
            <a:endParaRPr lang="ja-JP"/>
          </a:p>
        </c:txPr>
        <c:crossAx val="88918656"/>
        <c:crosses val="max"/>
        <c:crossBetween val="between"/>
        <c:majorUnit val="5000"/>
        <c:minorUnit val="5000"/>
      </c:valAx>
      <c:catAx>
        <c:axId val="88918656"/>
        <c:scaling>
          <c:orientation val="minMax"/>
        </c:scaling>
        <c:delete val="1"/>
        <c:axPos val="l"/>
        <c:numFmt formatCode="General" sourceLinked="1"/>
        <c:majorTickMark val="out"/>
        <c:minorTickMark val="none"/>
        <c:tickLblPos val="nextTo"/>
        <c:crossAx val="88917120"/>
        <c:crosses val="autoZero"/>
        <c:auto val="1"/>
        <c:lblAlgn val="ctr"/>
        <c:lblOffset val="100"/>
        <c:noMultiLvlLbl val="0"/>
      </c:catAx>
      <c:spPr>
        <a:noFill/>
        <a:ln w="25400">
          <a:noFill/>
        </a:ln>
      </c:spPr>
    </c:plotArea>
    <c:legend>
      <c:legendPos val="b"/>
      <c:layout>
        <c:manualLayout>
          <c:xMode val="edge"/>
          <c:yMode val="edge"/>
          <c:x val="0.12771313308058715"/>
          <c:y val="6.2932031337723715E-3"/>
          <c:w val="0.78161077087586273"/>
          <c:h val="8.6798038338872133E-2"/>
        </c:manualLayout>
      </c:layout>
      <c:overlay val="0"/>
    </c:legend>
    <c:plotVisOnly val="1"/>
    <c:dispBlanksAs val="gap"/>
    <c:showDLblsOverMax val="0"/>
  </c:chart>
  <c:spPr>
    <a:ln>
      <a:noFill/>
    </a:ln>
  </c:spPr>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2950317" cy="497285"/>
          </a:xfrm>
          <a:prstGeom prst="rect">
            <a:avLst/>
          </a:prstGeom>
        </p:spPr>
        <p:txBody>
          <a:bodyPr vert="horz" lIns="91528" tIns="45765" rIns="91528" bIns="4576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95" y="1"/>
            <a:ext cx="2950317" cy="497285"/>
          </a:xfrm>
          <a:prstGeom prst="rect">
            <a:avLst/>
          </a:prstGeom>
        </p:spPr>
        <p:txBody>
          <a:bodyPr vert="horz" lIns="91528" tIns="45765" rIns="91528" bIns="45765" rtlCol="0"/>
          <a:lstStyle>
            <a:lvl1pPr algn="r">
              <a:defRPr sz="1200"/>
            </a:lvl1pPr>
          </a:lstStyle>
          <a:p>
            <a:fld id="{1FAA5F3B-ECD5-4ED5-BAA7-DB9BBEE13A3E}" type="datetimeFigureOut">
              <a:rPr kumimoji="1" lang="ja-JP" altLang="en-US" smtClean="0"/>
              <a:t>2019/6/7</a:t>
            </a:fld>
            <a:endParaRPr kumimoji="1" lang="ja-JP" altLang="en-US"/>
          </a:p>
        </p:txBody>
      </p:sp>
      <p:sp>
        <p:nvSpPr>
          <p:cNvPr id="4" name="フッター プレースホルダー 3"/>
          <p:cNvSpPr>
            <a:spLocks noGrp="1"/>
          </p:cNvSpPr>
          <p:nvPr>
            <p:ph type="ftr" sz="quarter" idx="2"/>
          </p:nvPr>
        </p:nvSpPr>
        <p:spPr>
          <a:xfrm>
            <a:off x="4" y="9440465"/>
            <a:ext cx="2950317" cy="497285"/>
          </a:xfrm>
          <a:prstGeom prst="rect">
            <a:avLst/>
          </a:prstGeom>
        </p:spPr>
        <p:txBody>
          <a:bodyPr vert="horz" lIns="91528" tIns="45765" rIns="91528" bIns="4576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95" y="9440465"/>
            <a:ext cx="2950317" cy="497285"/>
          </a:xfrm>
          <a:prstGeom prst="rect">
            <a:avLst/>
          </a:prstGeom>
        </p:spPr>
        <p:txBody>
          <a:bodyPr vert="horz" lIns="91528" tIns="45765" rIns="91528" bIns="45765" rtlCol="0" anchor="b"/>
          <a:lstStyle>
            <a:lvl1pPr algn="r">
              <a:defRPr sz="1200"/>
            </a:lvl1pPr>
          </a:lstStyle>
          <a:p>
            <a:fld id="{144231A4-A12A-4B7B-BB50-1FBD0F69CD9B}" type="slidenum">
              <a:rPr kumimoji="1" lang="ja-JP" altLang="en-US" smtClean="0"/>
              <a:t>‹#›</a:t>
            </a:fld>
            <a:endParaRPr kumimoji="1" lang="ja-JP" altLang="en-US"/>
          </a:p>
        </p:txBody>
      </p:sp>
    </p:spTree>
    <p:extLst>
      <p:ext uri="{BB962C8B-B14F-4D97-AF65-F5344CB8AC3E}">
        <p14:creationId xmlns:p14="http://schemas.microsoft.com/office/powerpoint/2010/main" val="1317504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49786" cy="496967"/>
          </a:xfrm>
          <a:prstGeom prst="rect">
            <a:avLst/>
          </a:prstGeom>
        </p:spPr>
        <p:txBody>
          <a:bodyPr vert="horz" lIns="91528" tIns="45765" rIns="91528" bIns="4576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2" y="3"/>
            <a:ext cx="2949786" cy="496967"/>
          </a:xfrm>
          <a:prstGeom prst="rect">
            <a:avLst/>
          </a:prstGeom>
        </p:spPr>
        <p:txBody>
          <a:bodyPr vert="horz" lIns="91528" tIns="45765" rIns="91528" bIns="45765" rtlCol="0"/>
          <a:lstStyle>
            <a:lvl1pPr algn="r">
              <a:defRPr sz="1200"/>
            </a:lvl1pPr>
          </a:lstStyle>
          <a:p>
            <a:fld id="{BC897BB6-A5F9-4695-82BC-D336FFDFF11C}" type="datetimeFigureOut">
              <a:rPr kumimoji="1" lang="ja-JP" altLang="en-US" smtClean="0"/>
              <a:pPr/>
              <a:t>2019/6/7</a:t>
            </a:fld>
            <a:endParaRPr kumimoji="1" lang="ja-JP" altLang="en-US"/>
          </a:p>
        </p:txBody>
      </p:sp>
      <p:sp>
        <p:nvSpPr>
          <p:cNvPr id="4" name="スライド イメージ プレースホルダー 3"/>
          <p:cNvSpPr>
            <a:spLocks noGrp="1" noRot="1" noChangeAspect="1"/>
          </p:cNvSpPr>
          <p:nvPr>
            <p:ph type="sldImg" idx="2"/>
          </p:nvPr>
        </p:nvSpPr>
        <p:spPr>
          <a:xfrm>
            <a:off x="919163" y="744538"/>
            <a:ext cx="2627312" cy="1971675"/>
          </a:xfrm>
          <a:prstGeom prst="rect">
            <a:avLst/>
          </a:prstGeom>
          <a:noFill/>
          <a:ln w="12700">
            <a:solidFill>
              <a:prstClr val="black"/>
            </a:solidFill>
          </a:ln>
        </p:spPr>
        <p:txBody>
          <a:bodyPr vert="horz" lIns="91528" tIns="45765" rIns="91528" bIns="45765" rtlCol="0" anchor="ctr"/>
          <a:lstStyle/>
          <a:p>
            <a:endParaRPr lang="ja-JP" altLang="en-US"/>
          </a:p>
        </p:txBody>
      </p:sp>
      <p:sp>
        <p:nvSpPr>
          <p:cNvPr id="5" name="ノート プレースホルダー 4"/>
          <p:cNvSpPr>
            <a:spLocks noGrp="1"/>
          </p:cNvSpPr>
          <p:nvPr>
            <p:ph type="body" sz="quarter" idx="3"/>
          </p:nvPr>
        </p:nvSpPr>
        <p:spPr>
          <a:xfrm>
            <a:off x="680720" y="2879770"/>
            <a:ext cx="5445760" cy="6314120"/>
          </a:xfrm>
          <a:prstGeom prst="rect">
            <a:avLst/>
          </a:prstGeom>
        </p:spPr>
        <p:txBody>
          <a:bodyPr vert="horz" lIns="91528" tIns="45765" rIns="91528" bIns="45765"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4" y="9440649"/>
            <a:ext cx="2949786" cy="496967"/>
          </a:xfrm>
          <a:prstGeom prst="rect">
            <a:avLst/>
          </a:prstGeom>
        </p:spPr>
        <p:txBody>
          <a:bodyPr vert="horz" lIns="91528" tIns="45765" rIns="91528" bIns="4576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2" y="9440649"/>
            <a:ext cx="2949786" cy="496967"/>
          </a:xfrm>
          <a:prstGeom prst="rect">
            <a:avLst/>
          </a:prstGeom>
        </p:spPr>
        <p:txBody>
          <a:bodyPr vert="horz" lIns="91528" tIns="45765" rIns="91528" bIns="45765" rtlCol="0" anchor="b"/>
          <a:lstStyle>
            <a:lvl1pPr algn="r">
              <a:defRPr sz="1200"/>
            </a:lvl1pPr>
          </a:lstStyle>
          <a:p>
            <a:fld id="{AACE7772-DF4E-41C5-B33F-D263CE2BDF63}" type="slidenum">
              <a:rPr kumimoji="1" lang="ja-JP" altLang="en-US" smtClean="0"/>
              <a:pPr/>
              <a:t>‹#›</a:t>
            </a:fld>
            <a:endParaRPr kumimoji="1" lang="ja-JP" altLang="en-US"/>
          </a:p>
        </p:txBody>
      </p:sp>
    </p:spTree>
    <p:extLst>
      <p:ext uri="{BB962C8B-B14F-4D97-AF65-F5344CB8AC3E}">
        <p14:creationId xmlns:p14="http://schemas.microsoft.com/office/powerpoint/2010/main" val="8634376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400" kern="1200" baseline="0">
        <a:solidFill>
          <a:schemeClr val="tx1"/>
        </a:solidFill>
        <a:latin typeface="+mn-lt"/>
        <a:ea typeface="+mn-ea"/>
        <a:cs typeface="+mn-cs"/>
      </a:defRPr>
    </a:lvl1pPr>
    <a:lvl2pPr marL="457200" algn="l" defTabSz="914400" rtl="0" eaLnBrk="1" latinLnBrk="0" hangingPunct="1">
      <a:defRPr kumimoji="1" sz="1400" kern="1200" baseline="0">
        <a:solidFill>
          <a:schemeClr val="tx1"/>
        </a:solidFill>
        <a:latin typeface="+mn-lt"/>
        <a:ea typeface="+mn-ea"/>
        <a:cs typeface="+mn-cs"/>
      </a:defRPr>
    </a:lvl2pPr>
    <a:lvl3pPr marL="914400" algn="l" defTabSz="914400" rtl="0" eaLnBrk="1" latinLnBrk="0" hangingPunct="1">
      <a:defRPr kumimoji="1" sz="1400" kern="1200" baseline="0">
        <a:solidFill>
          <a:schemeClr val="tx1"/>
        </a:solidFill>
        <a:latin typeface="+mn-lt"/>
        <a:ea typeface="+mn-ea"/>
        <a:cs typeface="+mn-cs"/>
      </a:defRPr>
    </a:lvl3pPr>
    <a:lvl4pPr marL="1371600" algn="l" defTabSz="914400" rtl="0" eaLnBrk="1" latinLnBrk="0" hangingPunct="1">
      <a:defRPr kumimoji="1" sz="1400" kern="1200" baseline="0">
        <a:solidFill>
          <a:schemeClr val="tx1"/>
        </a:solidFill>
        <a:latin typeface="+mn-lt"/>
        <a:ea typeface="+mn-ea"/>
        <a:cs typeface="+mn-cs"/>
      </a:defRPr>
    </a:lvl4pPr>
    <a:lvl5pPr marL="1828800" algn="l" defTabSz="914400" rtl="0" eaLnBrk="1" latinLnBrk="0" hangingPunct="1">
      <a:defRPr kumimoji="1" sz="1400" kern="1200" baseline="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kern="1200" baseline="0" dirty="0">
                <a:solidFill>
                  <a:schemeClr val="tx1"/>
                </a:solidFill>
                <a:effectLst/>
                <a:latin typeface="+mn-lt"/>
                <a:ea typeface="+mn-ea"/>
                <a:cs typeface="+mn-cs"/>
              </a:rPr>
              <a:t>Thank you, </a:t>
            </a:r>
            <a:r>
              <a:rPr kumimoji="1" lang="en-US" altLang="ja-JP" sz="1400" kern="1200" baseline="0" dirty="0" err="1">
                <a:solidFill>
                  <a:schemeClr val="tx1"/>
                </a:solidFill>
                <a:effectLst/>
                <a:latin typeface="+mn-lt"/>
                <a:ea typeface="+mn-ea"/>
                <a:cs typeface="+mn-cs"/>
              </a:rPr>
              <a:t>Dr</a:t>
            </a:r>
            <a:r>
              <a:rPr kumimoji="1" lang="en-US" altLang="ja-JP" sz="1400" kern="1200" baseline="0" dirty="0">
                <a:solidFill>
                  <a:schemeClr val="tx1"/>
                </a:solidFill>
                <a:effectLst/>
                <a:latin typeface="+mn-lt"/>
                <a:ea typeface="+mn-ea"/>
                <a:cs typeface="+mn-cs"/>
              </a:rPr>
              <a:t> Greek. </a:t>
            </a:r>
            <a:r>
              <a:rPr kumimoji="1" lang="en-US" altLang="ja-JP" sz="1400" kern="1200" baseline="0" dirty="0" smtClean="0">
                <a:solidFill>
                  <a:schemeClr val="tx1"/>
                </a:solidFill>
                <a:effectLst/>
                <a:latin typeface="+mn-lt"/>
                <a:ea typeface="+mn-ea"/>
                <a:cs typeface="+mn-cs"/>
              </a:rPr>
              <a:t>Good morning everyone. Today</a:t>
            </a:r>
            <a:r>
              <a:rPr kumimoji="1" lang="en-US" altLang="ja-JP" sz="1400" kern="1200" baseline="0" dirty="0">
                <a:solidFill>
                  <a:schemeClr val="tx1"/>
                </a:solidFill>
                <a:effectLst/>
                <a:latin typeface="+mn-lt"/>
                <a:ea typeface="+mn-ea"/>
                <a:cs typeface="+mn-cs"/>
              </a:rPr>
              <a:t>, I’m very happy to be able to talk to you. </a:t>
            </a:r>
          </a:p>
          <a:p>
            <a:endParaRPr kumimoji="1" lang="ja-JP" altLang="ja-JP" sz="1400" kern="1200" baseline="0" dirty="0">
              <a:solidFill>
                <a:schemeClr val="tx1"/>
              </a:solidFill>
              <a:effectLst/>
              <a:latin typeface="+mn-lt"/>
              <a:ea typeface="+mn-ea"/>
              <a:cs typeface="+mn-cs"/>
            </a:endParaRPr>
          </a:p>
          <a:p>
            <a:r>
              <a:rPr kumimoji="1" lang="en-US" altLang="ja-JP" sz="1400" kern="1200" baseline="0" dirty="0" smtClean="0">
                <a:solidFill>
                  <a:schemeClr val="tx1"/>
                </a:solidFill>
                <a:effectLst/>
                <a:latin typeface="+mn-lt"/>
                <a:ea typeface="+mn-ea"/>
                <a:cs typeface="+mn-cs"/>
              </a:rPr>
              <a:t>I </a:t>
            </a:r>
            <a:r>
              <a:rPr kumimoji="1" lang="en-US" altLang="ja-JP" sz="1400" kern="1200" baseline="0" dirty="0">
                <a:solidFill>
                  <a:schemeClr val="tx1"/>
                </a:solidFill>
                <a:effectLst/>
                <a:latin typeface="+mn-lt"/>
                <a:ea typeface="+mn-ea"/>
                <a:cs typeface="+mn-cs"/>
              </a:rPr>
              <a:t>am Hiromi Sugiyama of Radiation Effect Research Foundation (RERF). I am studying radiation epidemiology among atomic bomb survivors and those who were exposed in utero. Also I am responsible for managing the operation of Hiroshima Cancer Registry which has a contract with our research foundation</a:t>
            </a:r>
            <a:r>
              <a:rPr kumimoji="1" lang="en-US" altLang="ja-JP" sz="1400" kern="1200" baseline="0" dirty="0" smtClean="0">
                <a:solidFill>
                  <a:schemeClr val="tx1"/>
                </a:solidFill>
                <a:effectLst/>
                <a:latin typeface="+mn-lt"/>
                <a:ea typeface="+mn-ea"/>
                <a:cs typeface="+mn-cs"/>
              </a:rPr>
              <a:t>.</a:t>
            </a:r>
            <a:endParaRPr kumimoji="1" lang="en-US" altLang="ja-JP" sz="1400" kern="1200" baseline="0" dirty="0">
              <a:solidFill>
                <a:schemeClr val="tx1"/>
              </a:solidFill>
              <a:effectLst/>
              <a:latin typeface="+mn-lt"/>
              <a:ea typeface="+mn-ea"/>
              <a:cs typeface="+mn-cs"/>
            </a:endParaRPr>
          </a:p>
          <a:p>
            <a:endParaRPr kumimoji="1" lang="ja-JP" altLang="ja-JP" sz="1400" kern="1200" baseline="0" dirty="0">
              <a:solidFill>
                <a:schemeClr val="tx1"/>
              </a:solidFill>
              <a:effectLst/>
              <a:latin typeface="+mn-lt"/>
              <a:ea typeface="+mn-ea"/>
              <a:cs typeface="+mn-cs"/>
            </a:endParaRPr>
          </a:p>
          <a:p>
            <a:r>
              <a:rPr kumimoji="1" lang="en-US" altLang="ja-JP" sz="1400" kern="1200" baseline="0" dirty="0" smtClean="0">
                <a:solidFill>
                  <a:schemeClr val="tx1"/>
                </a:solidFill>
                <a:effectLst/>
                <a:latin typeface="+mn-lt"/>
                <a:ea typeface="+mn-ea"/>
                <a:cs typeface="+mn-cs"/>
              </a:rPr>
              <a:t>I’d </a:t>
            </a:r>
            <a:r>
              <a:rPr kumimoji="1" lang="en-US" altLang="ja-JP" sz="1400" kern="1200" baseline="0" dirty="0">
                <a:solidFill>
                  <a:schemeClr val="tx1"/>
                </a:solidFill>
                <a:effectLst/>
                <a:latin typeface="+mn-lt"/>
                <a:ea typeface="+mn-ea"/>
                <a:cs typeface="+mn-cs"/>
              </a:rPr>
              <a:t>like to talk about the radiation risk of colorectal cancer among atomic bomb survivors. </a:t>
            </a:r>
            <a:endParaRPr kumimoji="1" lang="ja-JP" altLang="ja-JP" sz="1400" kern="1200" baseline="0" dirty="0">
              <a:solidFill>
                <a:schemeClr val="tx1"/>
              </a:solidFill>
              <a:effectLst/>
              <a:latin typeface="+mn-lt"/>
              <a:ea typeface="+mn-ea"/>
              <a:cs typeface="+mn-cs"/>
            </a:endParaRPr>
          </a:p>
          <a:p>
            <a:r>
              <a:rPr kumimoji="1" lang="en-US" altLang="ja-JP" sz="1400" kern="1200" baseline="0" dirty="0">
                <a:solidFill>
                  <a:schemeClr val="tx1"/>
                </a:solidFill>
                <a:effectLst/>
                <a:latin typeface="+mn-lt"/>
                <a:ea typeface="+mn-ea"/>
                <a:cs typeface="+mn-cs"/>
              </a:rPr>
              <a:t>In August 1945, two atomic bombs were dropped in Hiroshima and Nagasaki, Japan. Radiation Effects Research Foundation (RERF) has followed up the atomic bomb survivors to evaluate radiation risk for health outcomes over almost 70 years.</a:t>
            </a:r>
            <a:endParaRPr kumimoji="1" lang="ja-JP" altLang="ja-JP" sz="1400" kern="1200" baseline="0" dirty="0">
              <a:solidFill>
                <a:schemeClr val="tx1"/>
              </a:solidFill>
              <a:effectLst/>
              <a:latin typeface="+mn-lt"/>
              <a:ea typeface="+mn-ea"/>
              <a:cs typeface="+mn-cs"/>
            </a:endParaRPr>
          </a:p>
          <a:p>
            <a:endParaRPr kumimoji="1" lang="en-US" altLang="ja-JP" baseline="0" dirty="0">
              <a:latin typeface="Cambria" pitchFamily="18" charset="0"/>
            </a:endParaRPr>
          </a:p>
        </p:txBody>
      </p:sp>
      <p:sp>
        <p:nvSpPr>
          <p:cNvPr id="4" name="スライド番号プレースホルダー 3"/>
          <p:cNvSpPr>
            <a:spLocks noGrp="1"/>
          </p:cNvSpPr>
          <p:nvPr>
            <p:ph type="sldNum" sz="quarter" idx="10"/>
          </p:nvPr>
        </p:nvSpPr>
        <p:spPr/>
        <p:txBody>
          <a:bodyPr/>
          <a:lstStyle/>
          <a:p>
            <a:fld id="{AACE7772-DF4E-41C5-B33F-D263CE2BDF63}" type="slidenum">
              <a:rPr kumimoji="1" lang="ja-JP" altLang="en-US" smtClean="0"/>
              <a:pPr/>
              <a:t>1</a:t>
            </a:fld>
            <a:endParaRPr kumimoji="1" lang="ja-JP" altLang="en-US"/>
          </a:p>
        </p:txBody>
      </p:sp>
    </p:spTree>
    <p:extLst>
      <p:ext uri="{BB962C8B-B14F-4D97-AF65-F5344CB8AC3E}">
        <p14:creationId xmlns:p14="http://schemas.microsoft.com/office/powerpoint/2010/main" val="1970847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kern="1200" baseline="0" dirty="0">
                <a:solidFill>
                  <a:schemeClr val="tx1"/>
                </a:solidFill>
                <a:effectLst/>
                <a:latin typeface="+mn-lt"/>
                <a:ea typeface="+mn-ea"/>
                <a:cs typeface="+mn-cs"/>
              </a:rPr>
              <a:t>We used Poisson regression to estimate the expected incidence rate and excess relative risk (ERR). λ is the expected incidence rate, λ0 describes the background rate, which is the incidence rate for those with no radiation exposure. The background rate was modeled with adjustment for city, sex, calendar year, whether the subjects were in the city or not at the time of bombing, smoking intensity, amount of alcohol intake, BMI, and frequency of meat consumption</a:t>
            </a:r>
            <a:r>
              <a:rPr kumimoji="1" lang="en-US" altLang="ja-JP" sz="1400" kern="1200" baseline="0" dirty="0" smtClean="0">
                <a:solidFill>
                  <a:schemeClr val="tx1"/>
                </a:solidFill>
                <a:effectLst/>
                <a:latin typeface="+mn-lt"/>
                <a:ea typeface="+mn-ea"/>
                <a:cs typeface="+mn-cs"/>
              </a:rPr>
              <a:t>.</a:t>
            </a:r>
          </a:p>
          <a:p>
            <a:endParaRPr kumimoji="1" lang="ja-JP" altLang="ja-JP" sz="1400" kern="1200" baseline="0" dirty="0">
              <a:solidFill>
                <a:schemeClr val="tx1"/>
              </a:solidFill>
              <a:effectLst/>
              <a:latin typeface="+mn-lt"/>
              <a:ea typeface="+mn-ea"/>
              <a:cs typeface="+mn-cs"/>
            </a:endParaRPr>
          </a:p>
          <a:p>
            <a:r>
              <a:rPr kumimoji="1" lang="en-US" altLang="ja-JP" sz="1400" kern="1200" baseline="0" dirty="0">
                <a:solidFill>
                  <a:schemeClr val="tx1"/>
                </a:solidFill>
                <a:effectLst/>
                <a:latin typeface="+mn-lt"/>
                <a:ea typeface="+mn-ea"/>
                <a:cs typeface="+mn-cs"/>
              </a:rPr>
              <a:t>Here, this part shows the relative risk and this part shows the radiation-associated ERR which means “relative risk minus 1”. </a:t>
            </a:r>
            <a:endParaRPr kumimoji="1" lang="en-US" altLang="ja-JP" sz="1400" kern="1200" baseline="0" dirty="0" smtClean="0">
              <a:solidFill>
                <a:schemeClr val="tx1"/>
              </a:solidFill>
              <a:effectLst/>
              <a:latin typeface="+mn-lt"/>
              <a:ea typeface="+mn-ea"/>
              <a:cs typeface="+mn-cs"/>
            </a:endParaRPr>
          </a:p>
          <a:p>
            <a:r>
              <a:rPr kumimoji="1" lang="en-US" altLang="ja-JP" sz="1400" kern="1200" baseline="0" dirty="0" smtClean="0">
                <a:solidFill>
                  <a:schemeClr val="tx1"/>
                </a:solidFill>
                <a:effectLst/>
                <a:latin typeface="+mn-lt"/>
                <a:ea typeface="+mn-ea"/>
                <a:cs typeface="+mn-cs"/>
              </a:rPr>
              <a:t>We </a:t>
            </a:r>
            <a:r>
              <a:rPr kumimoji="1" lang="en-US" altLang="ja-JP" sz="1400" kern="1200" baseline="0" dirty="0">
                <a:solidFill>
                  <a:schemeClr val="tx1"/>
                </a:solidFill>
                <a:effectLst/>
                <a:latin typeface="+mn-lt"/>
                <a:ea typeface="+mn-ea"/>
                <a:cs typeface="+mn-cs"/>
              </a:rPr>
              <a:t>modeled the radiation ERR using a radiation dose-response function and effect modifications such as sex, attained age, age at exposure, and calendar year. </a:t>
            </a:r>
            <a:endParaRPr kumimoji="1" lang="en-US" altLang="ja-JP" sz="1400" kern="1200" baseline="0" dirty="0" smtClean="0">
              <a:solidFill>
                <a:schemeClr val="tx1"/>
              </a:solidFill>
              <a:effectLst/>
              <a:latin typeface="+mn-lt"/>
              <a:ea typeface="+mn-ea"/>
              <a:cs typeface="+mn-cs"/>
            </a:endParaRPr>
          </a:p>
          <a:p>
            <a:endParaRPr kumimoji="1" lang="ja-JP" altLang="ja-JP" sz="1400" kern="1200" baseline="0" dirty="0">
              <a:solidFill>
                <a:schemeClr val="tx1"/>
              </a:solidFill>
              <a:effectLst/>
              <a:latin typeface="+mn-lt"/>
              <a:ea typeface="+mn-ea"/>
              <a:cs typeface="+mn-cs"/>
            </a:endParaRPr>
          </a:p>
          <a:p>
            <a:r>
              <a:rPr kumimoji="1" lang="en-US" altLang="ja-JP" sz="1400" kern="1200" baseline="0" dirty="0">
                <a:solidFill>
                  <a:schemeClr val="tx1"/>
                </a:solidFill>
                <a:effectLst/>
                <a:latin typeface="+mn-lt"/>
                <a:ea typeface="+mn-ea"/>
                <a:cs typeface="+mn-cs"/>
              </a:rPr>
              <a:t>Ok, I’d like to move on to the results</a:t>
            </a:r>
            <a:r>
              <a:rPr kumimoji="1" lang="en-US" altLang="ja-JP" sz="1400" kern="1200" baseline="0" dirty="0" smtClean="0">
                <a:solidFill>
                  <a:schemeClr val="tx1"/>
                </a:solidFill>
                <a:effectLst/>
                <a:latin typeface="+mn-lt"/>
                <a:ea typeface="+mn-ea"/>
                <a:cs typeface="+mn-cs"/>
              </a:rPr>
              <a:t>.</a:t>
            </a:r>
            <a:endParaRPr kumimoji="1" lang="ja-JP" altLang="ja-JP" sz="1400" kern="1200" baseline="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ACE7772-DF4E-41C5-B33F-D263CE2BDF63}" type="slidenum">
              <a:rPr kumimoji="1" lang="ja-JP" altLang="en-US" smtClean="0"/>
              <a:pPr/>
              <a:t>10</a:t>
            </a:fld>
            <a:endParaRPr kumimoji="1" lang="ja-JP" altLang="en-US"/>
          </a:p>
        </p:txBody>
      </p:sp>
    </p:spTree>
    <p:extLst>
      <p:ext uri="{BB962C8B-B14F-4D97-AF65-F5344CB8AC3E}">
        <p14:creationId xmlns:p14="http://schemas.microsoft.com/office/powerpoint/2010/main" val="1339219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kern="1200" baseline="0" dirty="0">
                <a:solidFill>
                  <a:schemeClr val="tx1"/>
                </a:solidFill>
                <a:effectLst/>
                <a:latin typeface="+mn-lt"/>
                <a:ea typeface="+mn-ea"/>
                <a:cs typeface="+mn-cs"/>
              </a:rPr>
              <a:t>The number of subjects, person years and cases by radiation dose category are shown in this table. We observed 1,914 total colon cancer cases and 1,046 rectal cancer cases. </a:t>
            </a:r>
            <a:endParaRPr kumimoji="1" lang="en-US" altLang="ja-JP" sz="1400" kern="1200" baseline="0" dirty="0" smtClean="0">
              <a:solidFill>
                <a:schemeClr val="tx1"/>
              </a:solidFill>
              <a:effectLst/>
              <a:latin typeface="+mn-lt"/>
              <a:ea typeface="+mn-ea"/>
              <a:cs typeface="+mn-cs"/>
            </a:endParaRPr>
          </a:p>
          <a:p>
            <a:endParaRPr kumimoji="1" lang="en-US" altLang="ja-JP" sz="1400" kern="1200" baseline="0" dirty="0" smtClean="0">
              <a:solidFill>
                <a:schemeClr val="tx1"/>
              </a:solidFill>
              <a:effectLst/>
              <a:latin typeface="+mn-lt"/>
              <a:ea typeface="+mn-ea"/>
              <a:cs typeface="+mn-cs"/>
            </a:endParaRPr>
          </a:p>
          <a:p>
            <a:r>
              <a:rPr kumimoji="1" lang="en-US" altLang="ja-JP" sz="1400" kern="1200" baseline="0" dirty="0" smtClean="0">
                <a:solidFill>
                  <a:schemeClr val="tx1"/>
                </a:solidFill>
                <a:effectLst/>
                <a:latin typeface="+mn-lt"/>
                <a:ea typeface="+mn-ea"/>
                <a:cs typeface="+mn-cs"/>
              </a:rPr>
              <a:t>Proximal </a:t>
            </a:r>
            <a:r>
              <a:rPr kumimoji="1" lang="en-US" altLang="ja-JP" sz="1400" kern="1200" baseline="0" dirty="0">
                <a:solidFill>
                  <a:schemeClr val="tx1"/>
                </a:solidFill>
                <a:effectLst/>
                <a:latin typeface="+mn-lt"/>
                <a:ea typeface="+mn-ea"/>
                <a:cs typeface="+mn-cs"/>
              </a:rPr>
              <a:t>and distal colon cancers were almost half and half among colon cancer cases. </a:t>
            </a:r>
            <a:endParaRPr kumimoji="1" lang="en-US" altLang="ja-JP" sz="1400" kern="1200" baseline="0" dirty="0" smtClean="0">
              <a:solidFill>
                <a:schemeClr val="tx1"/>
              </a:solidFill>
              <a:effectLst/>
              <a:latin typeface="+mn-lt"/>
              <a:ea typeface="+mn-ea"/>
              <a:cs typeface="+mn-cs"/>
            </a:endParaRPr>
          </a:p>
          <a:p>
            <a:endParaRPr kumimoji="1" lang="en-US" altLang="ja-JP" sz="1400" kern="1200" baseline="0" dirty="0" smtClean="0">
              <a:solidFill>
                <a:schemeClr val="tx1"/>
              </a:solidFill>
              <a:effectLst/>
              <a:latin typeface="+mn-lt"/>
              <a:ea typeface="+mn-ea"/>
              <a:cs typeface="+mn-cs"/>
            </a:endParaRPr>
          </a:p>
          <a:p>
            <a:r>
              <a:rPr kumimoji="1" lang="en-US" altLang="ja-JP" sz="1400" kern="1200" baseline="0" dirty="0" smtClean="0">
                <a:solidFill>
                  <a:schemeClr val="tx1"/>
                </a:solidFill>
                <a:effectLst/>
                <a:latin typeface="+mn-lt"/>
                <a:ea typeface="+mn-ea"/>
                <a:cs typeface="+mn-cs"/>
              </a:rPr>
              <a:t>The </a:t>
            </a:r>
            <a:r>
              <a:rPr kumimoji="1" lang="en-US" altLang="ja-JP" sz="1400" kern="1200" baseline="0" dirty="0">
                <a:solidFill>
                  <a:schemeClr val="tx1"/>
                </a:solidFill>
                <a:effectLst/>
                <a:latin typeface="+mn-lt"/>
                <a:ea typeface="+mn-ea"/>
                <a:cs typeface="+mn-cs"/>
              </a:rPr>
              <a:t>crude </a:t>
            </a:r>
            <a:r>
              <a:rPr kumimoji="1" lang="en-US" altLang="ja-JP" sz="1400" kern="1200" baseline="0" dirty="0" smtClean="0">
                <a:solidFill>
                  <a:schemeClr val="tx1"/>
                </a:solidFill>
                <a:effectLst/>
                <a:latin typeface="+mn-lt"/>
                <a:ea typeface="+mn-ea"/>
                <a:cs typeface="+mn-cs"/>
              </a:rPr>
              <a:t>rates </a:t>
            </a:r>
            <a:r>
              <a:rPr kumimoji="1" lang="en-US" altLang="ja-JP" sz="1400" kern="1200" baseline="0" dirty="0">
                <a:solidFill>
                  <a:schemeClr val="tx1"/>
                </a:solidFill>
                <a:effectLst/>
                <a:latin typeface="+mn-lt"/>
                <a:ea typeface="+mn-ea"/>
                <a:cs typeface="+mn-cs"/>
              </a:rPr>
              <a:t>by dose category for total colon, proximal colon, and distal colon cancer </a:t>
            </a:r>
            <a:r>
              <a:rPr kumimoji="1" lang="en-US" altLang="ja-JP" sz="1400" u="sng" kern="1200" baseline="0" dirty="0">
                <a:solidFill>
                  <a:schemeClr val="tx1"/>
                </a:solidFill>
                <a:effectLst/>
                <a:latin typeface="+mn-lt"/>
                <a:ea typeface="+mn-ea"/>
                <a:cs typeface="+mn-cs"/>
              </a:rPr>
              <a:t>all show</a:t>
            </a:r>
            <a:r>
              <a:rPr kumimoji="1" lang="en-US" altLang="ja-JP" sz="1400" kern="1200" baseline="0" dirty="0">
                <a:solidFill>
                  <a:schemeClr val="tx1"/>
                </a:solidFill>
                <a:effectLst/>
                <a:latin typeface="+mn-lt"/>
                <a:ea typeface="+mn-ea"/>
                <a:cs typeface="+mn-cs"/>
              </a:rPr>
              <a:t> (*) increasing trends with radiation dose, whereas (*) the crude rate for rectal cancer seems to be stable.</a:t>
            </a:r>
            <a:endParaRPr kumimoji="1" lang="ja-JP" altLang="ja-JP" sz="1400" kern="1200" baseline="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ACE7772-DF4E-41C5-B33F-D263CE2BDF63}" type="slidenum">
              <a:rPr kumimoji="1" lang="ja-JP" altLang="en-US" smtClean="0"/>
              <a:pPr/>
              <a:t>11</a:t>
            </a:fld>
            <a:endParaRPr kumimoji="1" lang="ja-JP" altLang="en-US"/>
          </a:p>
        </p:txBody>
      </p:sp>
    </p:spTree>
    <p:extLst>
      <p:ext uri="{BB962C8B-B14F-4D97-AF65-F5344CB8AC3E}">
        <p14:creationId xmlns:p14="http://schemas.microsoft.com/office/powerpoint/2010/main" val="777085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baseline="0" dirty="0">
                <a:solidFill>
                  <a:schemeClr val="tx1"/>
                </a:solidFill>
                <a:effectLst/>
                <a:latin typeface="+mn-lt"/>
                <a:ea typeface="+mn-ea"/>
                <a:cs typeface="+mn-cs"/>
              </a:rPr>
              <a:t>These figures show the background rate for proximal colon cancer. </a:t>
            </a:r>
            <a:endParaRPr kumimoji="1" lang="en-US" altLang="ja-JP" sz="14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baseline="0" dirty="0" smtClean="0">
                <a:solidFill>
                  <a:schemeClr val="tx1"/>
                </a:solidFill>
                <a:effectLst/>
                <a:latin typeface="+mn-lt"/>
                <a:ea typeface="+mn-ea"/>
                <a:cs typeface="+mn-cs"/>
              </a:rPr>
              <a:t>The </a:t>
            </a:r>
            <a:r>
              <a:rPr kumimoji="1" lang="en-US" altLang="ja-JP" sz="1400" kern="1200" baseline="0" dirty="0">
                <a:solidFill>
                  <a:schemeClr val="tx1"/>
                </a:solidFill>
                <a:effectLst/>
                <a:latin typeface="+mn-lt"/>
                <a:ea typeface="+mn-ea"/>
                <a:cs typeface="+mn-cs"/>
              </a:rPr>
              <a:t>x-axis indicates attained age, with men on the left and women on the right. </a:t>
            </a:r>
            <a:endParaRPr kumimoji="1" lang="en-US" altLang="ja-JP" sz="14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baseline="0" dirty="0">
              <a:solidFill>
                <a:schemeClr val="tx1"/>
              </a:solidFill>
              <a:effectLst/>
              <a:latin typeface="+mn-lt"/>
              <a:ea typeface="+mn-ea"/>
              <a:cs typeface="+mn-cs"/>
            </a:endParaRPr>
          </a:p>
          <a:p>
            <a:r>
              <a:rPr kumimoji="1" lang="en-US" altLang="ja-JP" sz="1400" kern="1200" baseline="0" dirty="0">
                <a:solidFill>
                  <a:schemeClr val="tx1"/>
                </a:solidFill>
                <a:effectLst/>
                <a:latin typeface="+mn-lt"/>
                <a:ea typeface="+mn-ea"/>
                <a:cs typeface="+mn-cs"/>
              </a:rPr>
              <a:t>(*) The background rate for proximal colon cancer increased, (*) then the increasing trend stopped, (*) which is consistent with the time trend of the incidence rate in Japan.</a:t>
            </a:r>
            <a:endParaRPr kumimoji="1" lang="ja-JP" altLang="ja-JP" sz="1400" kern="1200" baseline="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ACE7772-DF4E-41C5-B33F-D263CE2BDF63}" type="slidenum">
              <a:rPr kumimoji="1" lang="ja-JP" altLang="en-US" smtClean="0"/>
              <a:pPr/>
              <a:t>12</a:t>
            </a:fld>
            <a:endParaRPr kumimoji="1" lang="ja-JP" altLang="en-US"/>
          </a:p>
        </p:txBody>
      </p:sp>
    </p:spTree>
    <p:extLst>
      <p:ext uri="{BB962C8B-B14F-4D97-AF65-F5344CB8AC3E}">
        <p14:creationId xmlns:p14="http://schemas.microsoft.com/office/powerpoint/2010/main" val="1360634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baseline="0" dirty="0">
                <a:solidFill>
                  <a:schemeClr val="tx1"/>
                </a:solidFill>
                <a:effectLst/>
                <a:latin typeface="+mn-lt"/>
                <a:ea typeface="+mn-ea"/>
                <a:cs typeface="+mn-cs"/>
              </a:rPr>
              <a:t>(*) The background rate for distal colon cancer increased until 1990s, then the increasing trend stopped, then started to decrease, as we saw (*) in the population-based result.</a:t>
            </a:r>
            <a:endParaRPr kumimoji="1" lang="ja-JP" altLang="en-US" dirty="0">
              <a:latin typeface="Cambria" pitchFamily="18" charset="0"/>
            </a:endParaRPr>
          </a:p>
        </p:txBody>
      </p:sp>
      <p:sp>
        <p:nvSpPr>
          <p:cNvPr id="4" name="スライド番号プレースホルダー 3"/>
          <p:cNvSpPr>
            <a:spLocks noGrp="1"/>
          </p:cNvSpPr>
          <p:nvPr>
            <p:ph type="sldNum" sz="quarter" idx="10"/>
          </p:nvPr>
        </p:nvSpPr>
        <p:spPr/>
        <p:txBody>
          <a:bodyPr/>
          <a:lstStyle/>
          <a:p>
            <a:fld id="{AACE7772-DF4E-41C5-B33F-D263CE2BDF63}" type="slidenum">
              <a:rPr kumimoji="1" lang="ja-JP" altLang="en-US" smtClean="0"/>
              <a:pPr/>
              <a:t>13</a:t>
            </a:fld>
            <a:endParaRPr kumimoji="1" lang="ja-JP" altLang="en-US"/>
          </a:p>
        </p:txBody>
      </p:sp>
    </p:spTree>
    <p:extLst>
      <p:ext uri="{BB962C8B-B14F-4D97-AF65-F5344CB8AC3E}">
        <p14:creationId xmlns:p14="http://schemas.microsoft.com/office/powerpoint/2010/main" val="1037270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kern="1200" baseline="0" dirty="0" smtClean="0">
                <a:solidFill>
                  <a:schemeClr val="tx1"/>
                </a:solidFill>
                <a:effectLst/>
                <a:latin typeface="+mn-lt"/>
                <a:ea typeface="+mn-ea"/>
                <a:cs typeface="+mn-cs"/>
              </a:rPr>
              <a:t>(*) Rectal </a:t>
            </a:r>
            <a:r>
              <a:rPr kumimoji="1" lang="en-US" altLang="ja-JP" sz="1400" kern="1200" baseline="0" dirty="0">
                <a:solidFill>
                  <a:schemeClr val="tx1"/>
                </a:solidFill>
                <a:effectLst/>
                <a:latin typeface="+mn-lt"/>
                <a:ea typeface="+mn-ea"/>
                <a:cs typeface="+mn-cs"/>
              </a:rPr>
              <a:t>cancers showed a similar trend to distal colon cancer.</a:t>
            </a:r>
          </a:p>
          <a:p>
            <a:endParaRPr kumimoji="1" lang="ja-JP" altLang="ja-JP" sz="1400" kern="1200" baseline="0" dirty="0">
              <a:solidFill>
                <a:schemeClr val="tx1"/>
              </a:solidFill>
              <a:effectLst/>
              <a:latin typeface="+mn-lt"/>
              <a:ea typeface="+mn-ea"/>
              <a:cs typeface="+mn-cs"/>
            </a:endParaRPr>
          </a:p>
          <a:p>
            <a:r>
              <a:rPr kumimoji="1" lang="en-US" altLang="ja-JP" sz="1400" kern="1200" baseline="0" dirty="0">
                <a:solidFill>
                  <a:schemeClr val="tx1"/>
                </a:solidFill>
                <a:effectLst/>
                <a:latin typeface="+mn-lt"/>
                <a:ea typeface="+mn-ea"/>
                <a:cs typeface="+mn-cs"/>
              </a:rPr>
              <a:t>Alright, In the next slide, I’ll show which factors were associated with background rates of colorectal cancer in the LSS. </a:t>
            </a:r>
            <a:endParaRPr kumimoji="1" lang="ja-JP" altLang="ja-JP" sz="1400" kern="1200" baseline="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ACE7772-DF4E-41C5-B33F-D263CE2BDF63}" type="slidenum">
              <a:rPr kumimoji="1" lang="ja-JP" altLang="en-US" smtClean="0"/>
              <a:pPr/>
              <a:t>14</a:t>
            </a:fld>
            <a:endParaRPr kumimoji="1" lang="ja-JP" altLang="en-US"/>
          </a:p>
        </p:txBody>
      </p:sp>
    </p:spTree>
    <p:extLst>
      <p:ext uri="{BB962C8B-B14F-4D97-AF65-F5344CB8AC3E}">
        <p14:creationId xmlns:p14="http://schemas.microsoft.com/office/powerpoint/2010/main" val="4202606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kern="1200" baseline="0" dirty="0">
                <a:solidFill>
                  <a:schemeClr val="tx1"/>
                </a:solidFill>
                <a:effectLst/>
                <a:latin typeface="+mn-lt"/>
                <a:ea typeface="+mn-ea"/>
                <a:cs typeface="+mn-cs"/>
              </a:rPr>
              <a:t>(The associations of lifestyle factors and BMI with the overall background rate and by anatomical site are shown in this table. )</a:t>
            </a:r>
            <a:endParaRPr kumimoji="1" lang="ja-JP" altLang="ja-JP" sz="1400" kern="1200" baseline="0" dirty="0">
              <a:solidFill>
                <a:schemeClr val="tx1"/>
              </a:solidFill>
              <a:effectLst/>
              <a:latin typeface="+mn-lt"/>
              <a:ea typeface="+mn-ea"/>
              <a:cs typeface="+mn-cs"/>
            </a:endParaRPr>
          </a:p>
          <a:p>
            <a:endParaRPr kumimoji="1" lang="en-US" altLang="ja-JP" sz="1400" kern="1200" baseline="0" dirty="0" smtClean="0">
              <a:solidFill>
                <a:schemeClr val="tx1"/>
              </a:solidFill>
              <a:effectLst/>
              <a:latin typeface="+mn-lt"/>
              <a:ea typeface="+mn-ea"/>
              <a:cs typeface="+mn-cs"/>
            </a:endParaRPr>
          </a:p>
          <a:p>
            <a:r>
              <a:rPr kumimoji="1" lang="en-US" altLang="ja-JP" sz="1400" kern="1200" baseline="0" dirty="0" smtClean="0">
                <a:solidFill>
                  <a:schemeClr val="tx1"/>
                </a:solidFill>
                <a:effectLst/>
                <a:latin typeface="+mn-lt"/>
                <a:ea typeface="+mn-ea"/>
                <a:cs typeface="+mn-cs"/>
              </a:rPr>
              <a:t>Smoking</a:t>
            </a:r>
            <a:r>
              <a:rPr kumimoji="1" lang="en-US" altLang="ja-JP" sz="1400" kern="1200" baseline="0" dirty="0">
                <a:solidFill>
                  <a:schemeClr val="tx1"/>
                </a:solidFill>
                <a:effectLst/>
                <a:latin typeface="+mn-lt"/>
                <a:ea typeface="+mn-ea"/>
                <a:cs typeface="+mn-cs"/>
              </a:rPr>
              <a:t>, drinking, and BMI were associated with the background rate of colon cancer as a whole. By subsite, BMI was associated with </a:t>
            </a:r>
            <a:r>
              <a:rPr kumimoji="1" lang="en-US" altLang="ja-JP" sz="1400" u="sng" kern="1200" baseline="0" dirty="0">
                <a:solidFill>
                  <a:schemeClr val="tx1"/>
                </a:solidFill>
                <a:effectLst/>
                <a:latin typeface="+mn-lt"/>
                <a:ea typeface="+mn-ea"/>
                <a:cs typeface="+mn-cs"/>
              </a:rPr>
              <a:t>proximal colon</a:t>
            </a:r>
            <a:r>
              <a:rPr kumimoji="1" lang="en-US" altLang="ja-JP" sz="1400" kern="1200" baseline="0" dirty="0">
                <a:solidFill>
                  <a:schemeClr val="tx1"/>
                </a:solidFill>
                <a:effectLst/>
                <a:latin typeface="+mn-lt"/>
                <a:ea typeface="+mn-ea"/>
                <a:cs typeface="+mn-cs"/>
              </a:rPr>
              <a:t> </a:t>
            </a:r>
            <a:r>
              <a:rPr kumimoji="1" lang="en-US" altLang="ja-JP" sz="1400" kern="1200" baseline="0" dirty="0" smtClean="0">
                <a:solidFill>
                  <a:schemeClr val="tx1"/>
                </a:solidFill>
                <a:effectLst/>
                <a:latin typeface="+mn-lt"/>
                <a:ea typeface="+mn-ea"/>
                <a:cs typeface="+mn-cs"/>
              </a:rPr>
              <a:t>cancer.</a:t>
            </a:r>
          </a:p>
          <a:p>
            <a:endParaRPr kumimoji="1" lang="en-US" altLang="ja-JP" sz="1400" kern="1200" baseline="0" dirty="0" smtClean="0">
              <a:solidFill>
                <a:schemeClr val="tx1"/>
              </a:solidFill>
              <a:effectLst/>
              <a:latin typeface="+mn-lt"/>
              <a:ea typeface="+mn-ea"/>
              <a:cs typeface="+mn-cs"/>
            </a:endParaRPr>
          </a:p>
          <a:p>
            <a:r>
              <a:rPr kumimoji="1" lang="en-US" altLang="ja-JP" sz="1400" kern="1200" baseline="0" dirty="0" smtClean="0">
                <a:solidFill>
                  <a:schemeClr val="tx1"/>
                </a:solidFill>
                <a:effectLst/>
                <a:latin typeface="+mn-lt"/>
                <a:ea typeface="+mn-ea"/>
                <a:cs typeface="+mn-cs"/>
              </a:rPr>
              <a:t> </a:t>
            </a:r>
            <a:r>
              <a:rPr kumimoji="1" lang="en-US" altLang="ja-JP" sz="1400" kern="1200" baseline="0" dirty="0">
                <a:solidFill>
                  <a:schemeClr val="tx1"/>
                </a:solidFill>
                <a:effectLst/>
                <a:latin typeface="+mn-lt"/>
                <a:ea typeface="+mn-ea"/>
                <a:cs typeface="+mn-cs"/>
              </a:rPr>
              <a:t>(while smoking and alcohol were not.)</a:t>
            </a:r>
          </a:p>
          <a:p>
            <a:endParaRPr kumimoji="1" lang="en-US" altLang="ja-JP" sz="1400" kern="1200" baseline="0" dirty="0">
              <a:solidFill>
                <a:schemeClr val="tx1"/>
              </a:solidFill>
              <a:effectLst/>
              <a:latin typeface="+mn-lt"/>
              <a:ea typeface="+mn-ea"/>
              <a:cs typeface="+mn-cs"/>
            </a:endParaRPr>
          </a:p>
          <a:p>
            <a:r>
              <a:rPr kumimoji="1" lang="en-US" altLang="ja-JP" sz="1400" kern="1200" baseline="0" dirty="0">
                <a:solidFill>
                  <a:schemeClr val="tx1"/>
                </a:solidFill>
                <a:effectLst/>
                <a:latin typeface="+mn-lt"/>
                <a:ea typeface="+mn-ea"/>
                <a:cs typeface="+mn-cs"/>
              </a:rPr>
              <a:t>On the other hand, smoking intensity and amount of drinking both showed associations with </a:t>
            </a:r>
            <a:r>
              <a:rPr kumimoji="1" lang="en-US" altLang="ja-JP" sz="1400" u="sng" kern="1200" baseline="0" dirty="0">
                <a:solidFill>
                  <a:schemeClr val="tx1"/>
                </a:solidFill>
                <a:effectLst/>
                <a:latin typeface="+mn-lt"/>
                <a:ea typeface="+mn-ea"/>
                <a:cs typeface="+mn-cs"/>
              </a:rPr>
              <a:t>distal colon cancer.</a:t>
            </a:r>
            <a:r>
              <a:rPr kumimoji="1" lang="en-US" altLang="ja-JP" sz="1400" kern="1200" baseline="0" dirty="0">
                <a:solidFill>
                  <a:schemeClr val="tx1"/>
                </a:solidFill>
                <a:effectLst/>
                <a:latin typeface="+mn-lt"/>
                <a:ea typeface="+mn-ea"/>
                <a:cs typeface="+mn-cs"/>
              </a:rPr>
              <a:t> Only alcohol intake was associated with rectal </a:t>
            </a:r>
            <a:r>
              <a:rPr kumimoji="1" lang="en-US" altLang="ja-JP" sz="1400" kern="1200" baseline="0" dirty="0" smtClean="0">
                <a:solidFill>
                  <a:schemeClr val="tx1"/>
                </a:solidFill>
                <a:effectLst/>
                <a:latin typeface="+mn-lt"/>
                <a:ea typeface="+mn-ea"/>
                <a:cs typeface="+mn-cs"/>
              </a:rPr>
              <a:t>cancer</a:t>
            </a:r>
          </a:p>
          <a:p>
            <a:endParaRPr kumimoji="1" lang="en-US" altLang="ja-JP" sz="1400" kern="1200" baseline="0" dirty="0" smtClean="0">
              <a:solidFill>
                <a:schemeClr val="tx1"/>
              </a:solidFill>
              <a:effectLst/>
              <a:latin typeface="+mn-lt"/>
              <a:ea typeface="+mn-ea"/>
              <a:cs typeface="+mn-cs"/>
            </a:endParaRPr>
          </a:p>
          <a:p>
            <a:r>
              <a:rPr kumimoji="1" lang="en-US" altLang="ja-JP" sz="1400" kern="1200" baseline="0" dirty="0" smtClean="0">
                <a:solidFill>
                  <a:schemeClr val="tx1"/>
                </a:solidFill>
                <a:effectLst/>
                <a:latin typeface="+mn-lt"/>
                <a:ea typeface="+mn-ea"/>
                <a:cs typeface="+mn-cs"/>
              </a:rPr>
              <a:t> (, </a:t>
            </a:r>
            <a:r>
              <a:rPr kumimoji="1" lang="en-US" altLang="ja-JP" sz="1400" kern="1200" baseline="0" dirty="0">
                <a:solidFill>
                  <a:schemeClr val="tx1"/>
                </a:solidFill>
                <a:effectLst/>
                <a:latin typeface="+mn-lt"/>
                <a:ea typeface="+mn-ea"/>
                <a:cs typeface="+mn-cs"/>
              </a:rPr>
              <a:t>but smoking and BMI were not</a:t>
            </a:r>
            <a:r>
              <a:rPr kumimoji="1" lang="en-US" altLang="ja-JP" sz="1400" kern="1200" baseline="0" dirty="0" smtClean="0">
                <a:solidFill>
                  <a:schemeClr val="tx1"/>
                </a:solidFill>
                <a:effectLst/>
                <a:latin typeface="+mn-lt"/>
                <a:ea typeface="+mn-ea"/>
                <a:cs typeface="+mn-cs"/>
              </a:rPr>
              <a:t>.)</a:t>
            </a:r>
            <a:endParaRPr kumimoji="1" lang="en-US" altLang="ja-JP" sz="1400" kern="1200" baseline="0" dirty="0">
              <a:solidFill>
                <a:schemeClr val="tx1"/>
              </a:solidFill>
              <a:effectLst/>
              <a:latin typeface="+mn-lt"/>
              <a:ea typeface="+mn-ea"/>
              <a:cs typeface="+mn-cs"/>
            </a:endParaRPr>
          </a:p>
          <a:p>
            <a:endParaRPr kumimoji="1" lang="ja-JP" altLang="ja-JP" sz="1400" kern="1200" baseline="0" dirty="0">
              <a:solidFill>
                <a:schemeClr val="tx1"/>
              </a:solidFill>
              <a:effectLst/>
              <a:latin typeface="+mn-lt"/>
              <a:ea typeface="+mn-ea"/>
              <a:cs typeface="+mn-cs"/>
            </a:endParaRPr>
          </a:p>
          <a:p>
            <a:r>
              <a:rPr kumimoji="1" lang="en-US" altLang="ja-JP" sz="1400" u="sng" kern="1200" baseline="0" dirty="0">
                <a:solidFill>
                  <a:schemeClr val="tx1"/>
                </a:solidFill>
                <a:effectLst/>
                <a:latin typeface="+mn-lt"/>
                <a:ea typeface="+mn-ea"/>
                <a:cs typeface="+mn-cs"/>
              </a:rPr>
              <a:t>Frequency of meat consumption</a:t>
            </a:r>
            <a:r>
              <a:rPr kumimoji="1" lang="en-US" altLang="ja-JP" sz="1400" kern="1200" baseline="0" dirty="0">
                <a:solidFill>
                  <a:schemeClr val="tx1"/>
                </a:solidFill>
                <a:effectLst/>
                <a:latin typeface="+mn-lt"/>
                <a:ea typeface="+mn-ea"/>
                <a:cs typeface="+mn-cs"/>
              </a:rPr>
              <a:t> did not show any association with proximal, distal or rectal cancer.</a:t>
            </a:r>
            <a:endParaRPr kumimoji="1" lang="ja-JP" altLang="ja-JP" sz="1400" kern="1200" baseline="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ACE7772-DF4E-41C5-B33F-D263CE2BDF63}" type="slidenum">
              <a:rPr kumimoji="1" lang="ja-JP" altLang="en-US" smtClean="0"/>
              <a:pPr/>
              <a:t>15</a:t>
            </a:fld>
            <a:endParaRPr kumimoji="1" lang="ja-JP" altLang="en-US"/>
          </a:p>
        </p:txBody>
      </p:sp>
    </p:spTree>
    <p:extLst>
      <p:ext uri="{BB962C8B-B14F-4D97-AF65-F5344CB8AC3E}">
        <p14:creationId xmlns:p14="http://schemas.microsoft.com/office/powerpoint/2010/main" val="1360977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baseline="0" dirty="0">
                <a:solidFill>
                  <a:schemeClr val="tx1"/>
                </a:solidFill>
                <a:effectLst/>
                <a:latin typeface="+mn-lt"/>
                <a:ea typeface="+mn-ea"/>
                <a:cs typeface="+mn-cs"/>
              </a:rPr>
              <a:t>We found a significant </a:t>
            </a:r>
            <a:r>
              <a:rPr kumimoji="1" lang="en-US" altLang="ja-JP" sz="1400" u="sng" kern="1200" baseline="0" dirty="0">
                <a:solidFill>
                  <a:schemeClr val="tx1"/>
                </a:solidFill>
                <a:effectLst/>
                <a:latin typeface="+mn-lt"/>
                <a:ea typeface="+mn-ea"/>
                <a:cs typeface="+mn-cs"/>
              </a:rPr>
              <a:t>linear radiation dose response </a:t>
            </a:r>
            <a:r>
              <a:rPr kumimoji="1" lang="en-US" altLang="ja-JP" sz="1400" kern="1200" baseline="0" dirty="0">
                <a:solidFill>
                  <a:schemeClr val="tx1"/>
                </a:solidFill>
                <a:effectLst/>
                <a:latin typeface="+mn-lt"/>
                <a:ea typeface="+mn-ea"/>
                <a:cs typeface="+mn-cs"/>
              </a:rPr>
              <a:t>for total colon cancer.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baseline="0" dirty="0">
                <a:solidFill>
                  <a:schemeClr val="tx1"/>
                </a:solidFill>
                <a:effectLst/>
                <a:latin typeface="+mn-lt"/>
                <a:ea typeface="+mn-ea"/>
                <a:cs typeface="+mn-cs"/>
              </a:rPr>
              <a:t>(Y axis indicates ERR and X axis indicates DS02R1 weighted absorbed colon dose.)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baseline="0" dirty="0">
                <a:solidFill>
                  <a:schemeClr val="tx1"/>
                </a:solidFill>
                <a:effectLst/>
                <a:latin typeface="+mn-lt"/>
                <a:ea typeface="+mn-ea"/>
                <a:cs typeface="+mn-cs"/>
              </a:rPr>
              <a:t> The sex averaged </a:t>
            </a:r>
            <a:r>
              <a:rPr kumimoji="1" lang="en-US" altLang="ja-JP" sz="1400" u="sng" kern="1200" baseline="0" dirty="0">
                <a:solidFill>
                  <a:schemeClr val="tx1"/>
                </a:solidFill>
                <a:effectLst/>
                <a:latin typeface="+mn-lt"/>
                <a:ea typeface="+mn-ea"/>
                <a:cs typeface="+mn-cs"/>
              </a:rPr>
              <a:t>ERR/</a:t>
            </a:r>
            <a:r>
              <a:rPr kumimoji="1" lang="en-US" altLang="ja-JP" sz="1400" u="sng" kern="1200" baseline="0" dirty="0" err="1">
                <a:solidFill>
                  <a:schemeClr val="tx1"/>
                </a:solidFill>
                <a:effectLst/>
                <a:latin typeface="+mn-lt"/>
                <a:ea typeface="+mn-ea"/>
                <a:cs typeface="+mn-cs"/>
              </a:rPr>
              <a:t>Gy</a:t>
            </a:r>
            <a:r>
              <a:rPr kumimoji="1" lang="en-US" altLang="ja-JP" sz="1400" u="sng" kern="1200" baseline="0" dirty="0">
                <a:solidFill>
                  <a:schemeClr val="tx1"/>
                </a:solidFill>
                <a:effectLst/>
                <a:latin typeface="+mn-lt"/>
                <a:ea typeface="+mn-ea"/>
                <a:cs typeface="+mn-cs"/>
              </a:rPr>
              <a:t> at attained age 70 exposed at age 30 </a:t>
            </a:r>
            <a:r>
              <a:rPr kumimoji="1" lang="en-US" altLang="ja-JP" sz="1400" kern="1200" baseline="0" dirty="0">
                <a:solidFill>
                  <a:schemeClr val="tx1"/>
                </a:solidFill>
                <a:effectLst/>
                <a:latin typeface="+mn-lt"/>
                <a:ea typeface="+mn-ea"/>
                <a:cs typeface="+mn-cs"/>
              </a:rPr>
              <a:t>was estimated (*) to be 0.63. </a:t>
            </a:r>
            <a:endParaRPr kumimoji="1" lang="ja-JP" altLang="ja-JP" sz="14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a:p>
          <a:p>
            <a:pPr lvl="0"/>
            <a:endParaRPr kumimoji="1" lang="en-US" altLang="ja-JP" sz="1400" kern="1200" baseline="0" dirty="0">
              <a:solidFill>
                <a:schemeClr val="tx1"/>
              </a:solidFill>
              <a:effectLst/>
              <a:latin typeface="+mn-lt"/>
              <a:ea typeface="+mn-ea"/>
              <a:cs typeface="+mn-cs"/>
            </a:endParaRPr>
          </a:p>
          <a:p>
            <a:pPr lvl="0"/>
            <a:endParaRPr kumimoji="1" lang="ja-JP" altLang="ja-JP" sz="1400" kern="1200" baseline="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ACE7772-DF4E-41C5-B33F-D263CE2BDF63}" type="slidenum">
              <a:rPr kumimoji="1" lang="ja-JP" altLang="en-US" smtClean="0"/>
              <a:pPr/>
              <a:t>16</a:t>
            </a:fld>
            <a:endParaRPr kumimoji="1" lang="ja-JP" altLang="en-US"/>
          </a:p>
        </p:txBody>
      </p:sp>
    </p:spTree>
    <p:extLst>
      <p:ext uri="{BB962C8B-B14F-4D97-AF65-F5344CB8AC3E}">
        <p14:creationId xmlns:p14="http://schemas.microsoft.com/office/powerpoint/2010/main" val="2445912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kern="1200" baseline="0" dirty="0">
                <a:solidFill>
                  <a:schemeClr val="tx1"/>
                </a:solidFill>
                <a:effectLst/>
                <a:latin typeface="+mn-lt"/>
                <a:ea typeface="+mn-ea"/>
                <a:cs typeface="+mn-cs"/>
              </a:rPr>
              <a:t>(Comparison of radiation ERRs/</a:t>
            </a:r>
            <a:r>
              <a:rPr kumimoji="1" lang="en-US" altLang="ja-JP" sz="1400" kern="1200" baseline="0" dirty="0" err="1">
                <a:solidFill>
                  <a:schemeClr val="tx1"/>
                </a:solidFill>
                <a:effectLst/>
                <a:latin typeface="+mn-lt"/>
                <a:ea typeface="+mn-ea"/>
                <a:cs typeface="+mn-cs"/>
              </a:rPr>
              <a:t>Gy</a:t>
            </a:r>
            <a:r>
              <a:rPr kumimoji="1" lang="en-US" altLang="ja-JP" sz="1400" kern="1200" baseline="0" dirty="0">
                <a:solidFill>
                  <a:schemeClr val="tx1"/>
                </a:solidFill>
                <a:effectLst/>
                <a:latin typeface="+mn-lt"/>
                <a:ea typeface="+mn-ea"/>
                <a:cs typeface="+mn-cs"/>
              </a:rPr>
              <a:t> by sex and subsite are shown here. </a:t>
            </a:r>
            <a:r>
              <a:rPr kumimoji="1" lang="en-US" altLang="ja-JP" sz="1400" kern="1200" baseline="0" dirty="0" smtClean="0">
                <a:solidFill>
                  <a:schemeClr val="tx1"/>
                </a:solidFill>
                <a:effectLst/>
                <a:latin typeface="+mn-lt"/>
                <a:ea typeface="+mn-ea"/>
                <a:cs typeface="+mn-cs"/>
              </a:rPr>
              <a:t>)</a:t>
            </a:r>
          </a:p>
          <a:p>
            <a:endParaRPr kumimoji="1" lang="en-US" altLang="ja-JP" sz="1400" kern="1200" baseline="0" dirty="0">
              <a:solidFill>
                <a:schemeClr val="tx1"/>
              </a:solidFill>
              <a:effectLst/>
              <a:latin typeface="+mn-lt"/>
              <a:ea typeface="+mn-ea"/>
              <a:cs typeface="+mn-cs"/>
            </a:endParaRPr>
          </a:p>
          <a:p>
            <a:r>
              <a:rPr kumimoji="1" lang="en-US" altLang="ja-JP" sz="1400" kern="1200" baseline="0" dirty="0">
                <a:solidFill>
                  <a:schemeClr val="tx1"/>
                </a:solidFill>
                <a:effectLst/>
                <a:latin typeface="+mn-lt"/>
                <a:ea typeface="+mn-ea"/>
                <a:cs typeface="+mn-cs"/>
              </a:rPr>
              <a:t>Although several lifestyle factors were associated with background rates of colorectal cancer, the radiation-associated ERRs did not change regardless of adjustment for lifestyle factors and BMI. </a:t>
            </a:r>
            <a:r>
              <a:rPr kumimoji="1" lang="en-US" altLang="ja-JP" sz="1400" u="sng" kern="1200" baseline="0" dirty="0">
                <a:solidFill>
                  <a:schemeClr val="tx1"/>
                </a:solidFill>
                <a:effectLst/>
                <a:latin typeface="+mn-lt"/>
                <a:ea typeface="+mn-ea"/>
                <a:cs typeface="+mn-cs"/>
              </a:rPr>
              <a:t>The ERR estimates shown </a:t>
            </a:r>
            <a:r>
              <a:rPr kumimoji="1" lang="en-US" altLang="ja-JP" sz="1400" u="sng" kern="1200" baseline="0" dirty="0" smtClean="0">
                <a:solidFill>
                  <a:schemeClr val="tx1"/>
                </a:solidFill>
                <a:effectLst/>
                <a:latin typeface="+mn-lt"/>
                <a:ea typeface="+mn-ea"/>
                <a:cs typeface="+mn-cs"/>
              </a:rPr>
              <a:t>here</a:t>
            </a:r>
            <a:r>
              <a:rPr kumimoji="1" lang="en-US" altLang="ja-JP" sz="1400" kern="1200" baseline="0" dirty="0" smtClean="0">
                <a:solidFill>
                  <a:schemeClr val="tx1"/>
                </a:solidFill>
                <a:effectLst/>
                <a:latin typeface="+mn-lt"/>
                <a:ea typeface="+mn-ea"/>
                <a:cs typeface="+mn-cs"/>
              </a:rPr>
              <a:t> </a:t>
            </a:r>
            <a:r>
              <a:rPr kumimoji="1" lang="en-US" altLang="ja-JP" sz="1400" kern="1200" baseline="0" dirty="0">
                <a:solidFill>
                  <a:schemeClr val="tx1"/>
                </a:solidFill>
                <a:effectLst/>
                <a:latin typeface="+mn-lt"/>
                <a:ea typeface="+mn-ea"/>
                <a:cs typeface="+mn-cs"/>
              </a:rPr>
              <a:t>were adjusted for lifestyle and BMI</a:t>
            </a:r>
            <a:r>
              <a:rPr kumimoji="1" lang="en-US" altLang="ja-JP" sz="1400" kern="1200" baseline="0" dirty="0" smtClean="0">
                <a:solidFill>
                  <a:schemeClr val="tx1"/>
                </a:solidFill>
                <a:effectLst/>
                <a:latin typeface="+mn-lt"/>
                <a:ea typeface="+mn-ea"/>
                <a:cs typeface="+mn-cs"/>
              </a:rPr>
              <a:t>.</a:t>
            </a:r>
          </a:p>
          <a:p>
            <a:endParaRPr kumimoji="1" lang="ja-JP" altLang="ja-JP" sz="1400" kern="1200" baseline="0" dirty="0">
              <a:solidFill>
                <a:schemeClr val="tx1"/>
              </a:solidFill>
              <a:effectLst/>
              <a:latin typeface="+mn-lt"/>
              <a:ea typeface="+mn-ea"/>
              <a:cs typeface="+mn-cs"/>
            </a:endParaRPr>
          </a:p>
          <a:p>
            <a:r>
              <a:rPr kumimoji="1" lang="en-US" altLang="ja-JP" sz="1400" kern="1200" baseline="0" dirty="0">
                <a:solidFill>
                  <a:schemeClr val="tx1"/>
                </a:solidFill>
                <a:effectLst/>
                <a:latin typeface="+mn-lt"/>
                <a:ea typeface="+mn-ea"/>
                <a:cs typeface="+mn-cs"/>
              </a:rPr>
              <a:t>The blue points show the ERRs for men, red for women, and green for sex-averaged</a:t>
            </a:r>
            <a:r>
              <a:rPr kumimoji="1" lang="en-US" altLang="ja-JP" sz="1400" kern="1200" baseline="0" dirty="0" smtClean="0">
                <a:solidFill>
                  <a:schemeClr val="tx1"/>
                </a:solidFill>
                <a:effectLst/>
                <a:latin typeface="+mn-lt"/>
                <a:ea typeface="+mn-ea"/>
                <a:cs typeface="+mn-cs"/>
              </a:rPr>
              <a:t>.</a:t>
            </a:r>
          </a:p>
          <a:p>
            <a:endParaRPr kumimoji="1" lang="ja-JP" altLang="ja-JP" sz="1400" kern="1200" baseline="0" dirty="0">
              <a:solidFill>
                <a:schemeClr val="tx1"/>
              </a:solidFill>
              <a:effectLst/>
              <a:latin typeface="+mn-lt"/>
              <a:ea typeface="+mn-ea"/>
              <a:cs typeface="+mn-cs"/>
            </a:endParaRPr>
          </a:p>
          <a:p>
            <a:r>
              <a:rPr kumimoji="1" lang="en-US" altLang="ja-JP" sz="1400" kern="1200" baseline="0" dirty="0">
                <a:solidFill>
                  <a:schemeClr val="tx1"/>
                </a:solidFill>
                <a:effectLst/>
                <a:latin typeface="+mn-lt"/>
                <a:ea typeface="+mn-ea"/>
                <a:cs typeface="+mn-cs"/>
              </a:rPr>
              <a:t>The sex-averaged ERR/</a:t>
            </a:r>
            <a:r>
              <a:rPr kumimoji="1" lang="en-US" altLang="ja-JP" sz="1400" kern="1200" baseline="0" dirty="0" err="1">
                <a:solidFill>
                  <a:schemeClr val="tx1"/>
                </a:solidFill>
                <a:effectLst/>
                <a:latin typeface="+mn-lt"/>
                <a:ea typeface="+mn-ea"/>
                <a:cs typeface="+mn-cs"/>
              </a:rPr>
              <a:t>Gy</a:t>
            </a:r>
            <a:r>
              <a:rPr kumimoji="1" lang="en-US" altLang="ja-JP" sz="1400" kern="1200" baseline="0" dirty="0">
                <a:solidFill>
                  <a:schemeClr val="tx1"/>
                </a:solidFill>
                <a:effectLst/>
                <a:latin typeface="+mn-lt"/>
                <a:ea typeface="+mn-ea"/>
                <a:cs typeface="+mn-cs"/>
              </a:rPr>
              <a:t> for total colon cancer was (*) </a:t>
            </a:r>
            <a:r>
              <a:rPr kumimoji="1" lang="en-US" altLang="ja-JP" sz="1400" kern="1200" baseline="0" dirty="0" smtClean="0">
                <a:solidFill>
                  <a:schemeClr val="tx1"/>
                </a:solidFill>
                <a:effectLst/>
                <a:latin typeface="+mn-lt"/>
                <a:ea typeface="+mn-ea"/>
                <a:cs typeface="+mn-cs"/>
              </a:rPr>
              <a:t>0.63</a:t>
            </a:r>
            <a:r>
              <a:rPr kumimoji="1" lang="en-US" altLang="ja-JP" sz="1400" kern="1200" baseline="0" dirty="0">
                <a:solidFill>
                  <a:schemeClr val="tx1"/>
                </a:solidFill>
                <a:effectLst/>
                <a:latin typeface="+mn-lt"/>
                <a:ea typeface="+mn-ea"/>
                <a:cs typeface="+mn-cs"/>
              </a:rPr>
              <a:t>,</a:t>
            </a:r>
            <a:r>
              <a:rPr kumimoji="1" lang="en-US" altLang="ja-JP" sz="1400" kern="1200" baseline="0" dirty="0" smtClean="0">
                <a:solidFill>
                  <a:schemeClr val="tx1"/>
                </a:solidFill>
                <a:effectLst/>
                <a:latin typeface="+mn-lt"/>
                <a:ea typeface="+mn-ea"/>
                <a:cs typeface="+mn-cs"/>
              </a:rPr>
              <a:t> for </a:t>
            </a:r>
            <a:r>
              <a:rPr kumimoji="1" lang="en-US" altLang="ja-JP" sz="1400" kern="1200" baseline="0" dirty="0">
                <a:solidFill>
                  <a:schemeClr val="tx1"/>
                </a:solidFill>
                <a:effectLst/>
                <a:latin typeface="+mn-lt"/>
                <a:ea typeface="+mn-ea"/>
                <a:cs typeface="+mn-cs"/>
              </a:rPr>
              <a:t>proximal colon was (*) </a:t>
            </a:r>
            <a:r>
              <a:rPr kumimoji="1" lang="en-US" altLang="ja-JP" sz="1400" kern="1200" baseline="0" dirty="0" smtClean="0">
                <a:solidFill>
                  <a:schemeClr val="tx1"/>
                </a:solidFill>
                <a:effectLst/>
                <a:latin typeface="+mn-lt"/>
                <a:ea typeface="+mn-ea"/>
                <a:cs typeface="+mn-cs"/>
              </a:rPr>
              <a:t>0.80, </a:t>
            </a:r>
            <a:r>
              <a:rPr kumimoji="1" lang="en-US" altLang="ja-JP" sz="1400" kern="1200" baseline="0" dirty="0">
                <a:solidFill>
                  <a:schemeClr val="tx1"/>
                </a:solidFill>
                <a:effectLst/>
                <a:latin typeface="+mn-lt"/>
                <a:ea typeface="+mn-ea"/>
                <a:cs typeface="+mn-cs"/>
              </a:rPr>
              <a:t>and </a:t>
            </a:r>
            <a:r>
              <a:rPr kumimoji="1" lang="en-US" altLang="ja-JP" sz="1400" kern="1200" baseline="0" dirty="0" smtClean="0">
                <a:solidFill>
                  <a:schemeClr val="tx1"/>
                </a:solidFill>
                <a:effectLst/>
                <a:latin typeface="+mn-lt"/>
                <a:ea typeface="+mn-ea"/>
                <a:cs typeface="+mn-cs"/>
              </a:rPr>
              <a:t>for </a:t>
            </a:r>
            <a:r>
              <a:rPr kumimoji="1" lang="en-US" altLang="ja-JP" sz="1400" kern="1200" baseline="0" dirty="0">
                <a:solidFill>
                  <a:schemeClr val="tx1"/>
                </a:solidFill>
                <a:effectLst/>
                <a:latin typeface="+mn-lt"/>
                <a:ea typeface="+mn-ea"/>
                <a:cs typeface="+mn-cs"/>
              </a:rPr>
              <a:t>distal colon was (*) 0.50. The ERR for proximal colon cancer seemed to be higher than that for distal colon cancer, however (*) </a:t>
            </a:r>
            <a:r>
              <a:rPr kumimoji="1" lang="en-US" altLang="ja-JP" sz="1400" kern="1200" baseline="0" dirty="0" smtClean="0">
                <a:solidFill>
                  <a:schemeClr val="tx1"/>
                </a:solidFill>
                <a:effectLst/>
                <a:latin typeface="+mn-lt"/>
                <a:ea typeface="+mn-ea"/>
                <a:cs typeface="+mn-cs"/>
              </a:rPr>
              <a:t>this </a:t>
            </a:r>
            <a:r>
              <a:rPr kumimoji="1" lang="en-US" altLang="ja-JP" sz="1400" kern="1200" baseline="0" dirty="0">
                <a:solidFill>
                  <a:schemeClr val="tx1"/>
                </a:solidFill>
                <a:effectLst/>
                <a:latin typeface="+mn-lt"/>
                <a:ea typeface="+mn-ea"/>
                <a:cs typeface="+mn-cs"/>
              </a:rPr>
              <a:t>difference </a:t>
            </a:r>
            <a:r>
              <a:rPr kumimoji="1" lang="en-US" altLang="ja-JP" sz="1400" kern="1200" baseline="0" dirty="0" smtClean="0">
                <a:solidFill>
                  <a:schemeClr val="tx1"/>
                </a:solidFill>
                <a:effectLst/>
                <a:latin typeface="+mn-lt"/>
                <a:ea typeface="+mn-ea"/>
                <a:cs typeface="+mn-cs"/>
              </a:rPr>
              <a:t>was </a:t>
            </a:r>
            <a:r>
              <a:rPr kumimoji="1" lang="en-US" altLang="ja-JP" sz="1400" kern="1200" baseline="0" dirty="0">
                <a:solidFill>
                  <a:schemeClr val="tx1"/>
                </a:solidFill>
                <a:effectLst/>
                <a:latin typeface="+mn-lt"/>
                <a:ea typeface="+mn-ea"/>
                <a:cs typeface="+mn-cs"/>
              </a:rPr>
              <a:t>not statistically significant. (*) The ERR/</a:t>
            </a:r>
            <a:r>
              <a:rPr kumimoji="1" lang="en-US" altLang="ja-JP" sz="1400" kern="1200" baseline="0" dirty="0" err="1">
                <a:solidFill>
                  <a:schemeClr val="tx1"/>
                </a:solidFill>
                <a:effectLst/>
                <a:latin typeface="+mn-lt"/>
                <a:ea typeface="+mn-ea"/>
                <a:cs typeface="+mn-cs"/>
              </a:rPr>
              <a:t>Gy</a:t>
            </a:r>
            <a:r>
              <a:rPr kumimoji="1" lang="en-US" altLang="ja-JP" sz="1400" kern="1200" baseline="0" dirty="0">
                <a:solidFill>
                  <a:schemeClr val="tx1"/>
                </a:solidFill>
                <a:effectLst/>
                <a:latin typeface="+mn-lt"/>
                <a:ea typeface="+mn-ea"/>
                <a:cs typeface="+mn-cs"/>
              </a:rPr>
              <a:t> for rectal cancer was not elevated.</a:t>
            </a:r>
            <a:endParaRPr kumimoji="1" lang="ja-JP" altLang="ja-JP" sz="14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Cambria" pitchFamily="18" charset="0"/>
            </a:endParaRPr>
          </a:p>
        </p:txBody>
      </p:sp>
      <p:sp>
        <p:nvSpPr>
          <p:cNvPr id="4" name="スライド番号プレースホルダー 3"/>
          <p:cNvSpPr>
            <a:spLocks noGrp="1"/>
          </p:cNvSpPr>
          <p:nvPr>
            <p:ph type="sldNum" sz="quarter" idx="10"/>
          </p:nvPr>
        </p:nvSpPr>
        <p:spPr/>
        <p:txBody>
          <a:bodyPr/>
          <a:lstStyle/>
          <a:p>
            <a:fld id="{AACE7772-DF4E-41C5-B33F-D263CE2BDF63}" type="slidenum">
              <a:rPr kumimoji="1" lang="ja-JP" altLang="en-US" smtClean="0"/>
              <a:pPr/>
              <a:t>17</a:t>
            </a:fld>
            <a:endParaRPr kumimoji="1" lang="ja-JP" altLang="en-US"/>
          </a:p>
        </p:txBody>
      </p:sp>
    </p:spTree>
    <p:extLst>
      <p:ext uri="{BB962C8B-B14F-4D97-AF65-F5344CB8AC3E}">
        <p14:creationId xmlns:p14="http://schemas.microsoft.com/office/powerpoint/2010/main" val="3255994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kern="1200" baseline="0" dirty="0">
                <a:solidFill>
                  <a:schemeClr val="tx1"/>
                </a:solidFill>
                <a:effectLst/>
                <a:latin typeface="+mn-lt"/>
                <a:ea typeface="+mn-ea"/>
                <a:cs typeface="+mn-cs"/>
              </a:rPr>
              <a:t>Sex-averaged ERRs and effect modification by site are shown here. The ERR for total colon cancer decreased with increasing attained age. The ERR for proximal colon cancer was not modified by any factors, whereas the ERR for distal colon cancer was attenuated with increasing calendar year.</a:t>
            </a:r>
            <a:endParaRPr kumimoji="1" lang="ja-JP" altLang="ja-JP" sz="1400" kern="1200" baseline="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ACE7772-DF4E-41C5-B33F-D263CE2BDF63}" type="slidenum">
              <a:rPr kumimoji="1" lang="ja-JP" altLang="en-US" smtClean="0"/>
              <a:pPr/>
              <a:t>18</a:t>
            </a:fld>
            <a:endParaRPr kumimoji="1" lang="ja-JP" altLang="en-US"/>
          </a:p>
        </p:txBody>
      </p:sp>
    </p:spTree>
    <p:extLst>
      <p:ext uri="{BB962C8B-B14F-4D97-AF65-F5344CB8AC3E}">
        <p14:creationId xmlns:p14="http://schemas.microsoft.com/office/powerpoint/2010/main" val="4212722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kern="1200" baseline="0" dirty="0">
                <a:solidFill>
                  <a:schemeClr val="tx1"/>
                </a:solidFill>
                <a:effectLst/>
                <a:latin typeface="+mn-lt"/>
                <a:ea typeface="+mn-ea"/>
                <a:cs typeface="+mn-cs"/>
              </a:rPr>
              <a:t>In summary, </a:t>
            </a:r>
            <a:endParaRPr kumimoji="1" lang="en-US" altLang="ja-JP" sz="1400" kern="1200" baseline="0" dirty="0" smtClean="0">
              <a:solidFill>
                <a:schemeClr val="tx1"/>
              </a:solidFill>
              <a:effectLst/>
              <a:latin typeface="+mn-lt"/>
              <a:ea typeface="+mn-ea"/>
              <a:cs typeface="+mn-cs"/>
            </a:endParaRPr>
          </a:p>
          <a:p>
            <a:endParaRPr kumimoji="1" lang="ja-JP" altLang="ja-JP" sz="1400" kern="1200" baseline="0" dirty="0">
              <a:solidFill>
                <a:schemeClr val="tx1"/>
              </a:solidFill>
              <a:effectLst/>
              <a:latin typeface="+mn-lt"/>
              <a:ea typeface="+mn-ea"/>
              <a:cs typeface="+mn-cs"/>
            </a:endParaRPr>
          </a:p>
          <a:p>
            <a:r>
              <a:rPr kumimoji="1" lang="en-US" altLang="ja-JP" sz="1400" kern="1200" baseline="0" dirty="0">
                <a:solidFill>
                  <a:schemeClr val="tx1"/>
                </a:solidFill>
                <a:effectLst/>
                <a:latin typeface="+mn-lt"/>
                <a:ea typeface="+mn-ea"/>
                <a:cs typeface="+mn-cs"/>
              </a:rPr>
              <a:t>We observed 2,960 first colorectal cancer cases among the LSS cohort members.</a:t>
            </a:r>
            <a:endParaRPr kumimoji="1" lang="ja-JP" altLang="ja-JP" sz="1400" kern="1200" baseline="0" dirty="0">
              <a:solidFill>
                <a:schemeClr val="tx1"/>
              </a:solidFill>
              <a:effectLst/>
              <a:latin typeface="+mn-lt"/>
              <a:ea typeface="+mn-ea"/>
              <a:cs typeface="+mn-cs"/>
            </a:endParaRPr>
          </a:p>
          <a:p>
            <a:r>
              <a:rPr kumimoji="1" lang="en-US" altLang="ja-JP" sz="1400" kern="1200" baseline="0" dirty="0">
                <a:solidFill>
                  <a:schemeClr val="tx1"/>
                </a:solidFill>
                <a:effectLst/>
                <a:latin typeface="+mn-lt"/>
                <a:ea typeface="+mn-ea"/>
                <a:cs typeface="+mn-cs"/>
              </a:rPr>
              <a:t>Proximal colon cancer was associated with high BMI. </a:t>
            </a:r>
            <a:endParaRPr kumimoji="1" lang="ja-JP" altLang="ja-JP" sz="1400" kern="1200" baseline="0" dirty="0">
              <a:solidFill>
                <a:schemeClr val="tx1"/>
              </a:solidFill>
              <a:effectLst/>
              <a:latin typeface="+mn-lt"/>
              <a:ea typeface="+mn-ea"/>
              <a:cs typeface="+mn-cs"/>
            </a:endParaRPr>
          </a:p>
          <a:p>
            <a:r>
              <a:rPr kumimoji="1" lang="en-US" altLang="ja-JP" sz="1400" kern="1200" baseline="0" dirty="0">
                <a:solidFill>
                  <a:schemeClr val="tx1"/>
                </a:solidFill>
                <a:effectLst/>
                <a:latin typeface="+mn-lt"/>
                <a:ea typeface="+mn-ea"/>
                <a:cs typeface="+mn-cs"/>
              </a:rPr>
              <a:t>Distal colon cancer was </a:t>
            </a:r>
            <a:r>
              <a:rPr kumimoji="1" lang="en-US" altLang="ja-JP" sz="1400" kern="1200" baseline="0" dirty="0" smtClean="0">
                <a:solidFill>
                  <a:schemeClr val="tx1"/>
                </a:solidFill>
                <a:effectLst/>
                <a:latin typeface="+mn-lt"/>
                <a:ea typeface="+mn-ea"/>
                <a:cs typeface="+mn-cs"/>
              </a:rPr>
              <a:t>associated </a:t>
            </a:r>
            <a:r>
              <a:rPr kumimoji="1" lang="en-US" altLang="ja-JP" sz="1400" kern="1200" baseline="0" dirty="0">
                <a:solidFill>
                  <a:schemeClr val="tx1"/>
                </a:solidFill>
                <a:effectLst/>
                <a:latin typeface="+mn-lt"/>
                <a:ea typeface="+mn-ea"/>
                <a:cs typeface="+mn-cs"/>
              </a:rPr>
              <a:t>with smoking and alcohol intake.</a:t>
            </a:r>
            <a:endParaRPr kumimoji="1" lang="ja-JP" altLang="ja-JP" sz="1400" kern="1200" baseline="0" dirty="0">
              <a:solidFill>
                <a:schemeClr val="tx1"/>
              </a:solidFill>
              <a:effectLst/>
              <a:latin typeface="+mn-lt"/>
              <a:ea typeface="+mn-ea"/>
              <a:cs typeface="+mn-cs"/>
            </a:endParaRPr>
          </a:p>
          <a:p>
            <a:r>
              <a:rPr kumimoji="1" lang="en-US" altLang="ja-JP" sz="1400" kern="1200" baseline="0" dirty="0">
                <a:solidFill>
                  <a:schemeClr val="tx1"/>
                </a:solidFill>
                <a:effectLst/>
                <a:latin typeface="+mn-lt"/>
                <a:ea typeface="+mn-ea"/>
                <a:cs typeface="+mn-cs"/>
              </a:rPr>
              <a:t>Rectal cancer was </a:t>
            </a:r>
            <a:r>
              <a:rPr kumimoji="1" lang="en-US" altLang="ja-JP" sz="1400" kern="1200" baseline="0" dirty="0" smtClean="0">
                <a:solidFill>
                  <a:schemeClr val="tx1"/>
                </a:solidFill>
                <a:effectLst/>
                <a:latin typeface="+mn-lt"/>
                <a:ea typeface="+mn-ea"/>
                <a:cs typeface="+mn-cs"/>
              </a:rPr>
              <a:t>associated </a:t>
            </a:r>
            <a:r>
              <a:rPr kumimoji="1" lang="en-US" altLang="ja-JP" sz="1400" kern="1200" baseline="0" dirty="0">
                <a:solidFill>
                  <a:schemeClr val="tx1"/>
                </a:solidFill>
                <a:effectLst/>
                <a:latin typeface="+mn-lt"/>
                <a:ea typeface="+mn-ea"/>
                <a:cs typeface="+mn-cs"/>
              </a:rPr>
              <a:t>with alcohol intake</a:t>
            </a:r>
            <a:r>
              <a:rPr kumimoji="1" lang="en-US" altLang="ja-JP" sz="1400" kern="1200" baseline="0" dirty="0" smtClean="0">
                <a:solidFill>
                  <a:schemeClr val="tx1"/>
                </a:solidFill>
                <a:effectLst/>
                <a:latin typeface="+mn-lt"/>
                <a:ea typeface="+mn-ea"/>
                <a:cs typeface="+mn-cs"/>
              </a:rPr>
              <a:t>.</a:t>
            </a:r>
          </a:p>
          <a:p>
            <a:endParaRPr kumimoji="1" lang="en-US" altLang="ja-JP" sz="1400" kern="1200" baseline="0" dirty="0" smtClean="0">
              <a:solidFill>
                <a:schemeClr val="tx1"/>
              </a:solidFill>
              <a:effectLst/>
              <a:latin typeface="+mn-lt"/>
              <a:ea typeface="+mn-ea"/>
              <a:cs typeface="+mn-cs"/>
            </a:endParaRPr>
          </a:p>
          <a:p>
            <a:r>
              <a:rPr kumimoji="1" lang="en-US" altLang="ja-JP" sz="1400" kern="1200" baseline="0" dirty="0" smtClean="0">
                <a:solidFill>
                  <a:schemeClr val="tx1"/>
                </a:solidFill>
                <a:effectLst/>
                <a:latin typeface="+mn-lt"/>
                <a:ea typeface="+mn-ea"/>
                <a:cs typeface="+mn-cs"/>
              </a:rPr>
              <a:t>Radiation </a:t>
            </a:r>
            <a:r>
              <a:rPr kumimoji="1" lang="en-US" altLang="ja-JP" sz="1400" kern="1200" baseline="0" dirty="0">
                <a:solidFill>
                  <a:schemeClr val="tx1"/>
                </a:solidFill>
                <a:effectLst/>
                <a:latin typeface="+mn-lt"/>
                <a:ea typeface="+mn-ea"/>
                <a:cs typeface="+mn-cs"/>
              </a:rPr>
              <a:t>effects on both proximal and distal colon cancers were elevated, but not for rectal cancer, </a:t>
            </a:r>
            <a:r>
              <a:rPr kumimoji="1" lang="en-US" altLang="ja-JP" sz="1400" kern="1200" baseline="0" dirty="0" smtClean="0">
                <a:solidFill>
                  <a:schemeClr val="tx1"/>
                </a:solidFill>
                <a:effectLst/>
                <a:latin typeface="+mn-lt"/>
                <a:ea typeface="+mn-ea"/>
                <a:cs typeface="+mn-cs"/>
              </a:rPr>
              <a:t>even </a:t>
            </a:r>
            <a:r>
              <a:rPr kumimoji="1" lang="en-US" altLang="ja-JP" sz="1400" kern="1200" baseline="0" dirty="0">
                <a:solidFill>
                  <a:schemeClr val="tx1"/>
                </a:solidFill>
                <a:effectLst/>
                <a:latin typeface="+mn-lt"/>
                <a:ea typeface="+mn-ea"/>
                <a:cs typeface="+mn-cs"/>
              </a:rPr>
              <a:t>after adjusting for lifestyle factors and BMI.</a:t>
            </a:r>
            <a:endParaRPr kumimoji="1" lang="ja-JP" altLang="ja-JP" sz="1400" kern="1200" baseline="0" dirty="0">
              <a:solidFill>
                <a:schemeClr val="tx1"/>
              </a:solidFill>
              <a:effectLst/>
              <a:latin typeface="+mn-lt"/>
              <a:ea typeface="+mn-ea"/>
              <a:cs typeface="+mn-cs"/>
            </a:endParaRPr>
          </a:p>
          <a:p>
            <a:endParaRPr kumimoji="1" lang="en-US" altLang="ja-JP" baseline="0" dirty="0"/>
          </a:p>
        </p:txBody>
      </p:sp>
      <p:sp>
        <p:nvSpPr>
          <p:cNvPr id="4" name="スライド番号プレースホルダー 3"/>
          <p:cNvSpPr>
            <a:spLocks noGrp="1"/>
          </p:cNvSpPr>
          <p:nvPr>
            <p:ph type="sldNum" sz="quarter" idx="10"/>
          </p:nvPr>
        </p:nvSpPr>
        <p:spPr/>
        <p:txBody>
          <a:bodyPr/>
          <a:lstStyle/>
          <a:p>
            <a:fld id="{AACE7772-DF4E-41C5-B33F-D263CE2BDF63}" type="slidenum">
              <a:rPr kumimoji="1" lang="ja-JP" altLang="en-US" smtClean="0"/>
              <a:pPr/>
              <a:t>19</a:t>
            </a:fld>
            <a:endParaRPr kumimoji="1" lang="ja-JP" altLang="en-US"/>
          </a:p>
        </p:txBody>
      </p:sp>
    </p:spTree>
    <p:extLst>
      <p:ext uri="{BB962C8B-B14F-4D97-AF65-F5344CB8AC3E}">
        <p14:creationId xmlns:p14="http://schemas.microsoft.com/office/powerpoint/2010/main" val="281337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kern="1200" baseline="0" dirty="0">
                <a:solidFill>
                  <a:schemeClr val="tx1"/>
                </a:solidFill>
                <a:effectLst/>
                <a:latin typeface="+mn-lt"/>
                <a:ea typeface="+mn-ea"/>
                <a:cs typeface="+mn-cs"/>
              </a:rPr>
              <a:t>First of all, I am pleased to inform you that our paper of this study was published last March in the International Journal of Cancer. </a:t>
            </a:r>
            <a:endParaRPr kumimoji="1" lang="ja-JP" altLang="ja-JP" sz="1400" kern="1200" baseline="0" dirty="0">
              <a:solidFill>
                <a:schemeClr val="tx1"/>
              </a:solidFill>
              <a:effectLst/>
              <a:latin typeface="+mn-lt"/>
              <a:ea typeface="+mn-ea"/>
              <a:cs typeface="+mn-cs"/>
            </a:endParaRPr>
          </a:p>
          <a:p>
            <a:r>
              <a:rPr kumimoji="1" lang="en-US" altLang="ja-JP" sz="1400" kern="1200" baseline="0" dirty="0">
                <a:solidFill>
                  <a:schemeClr val="tx1"/>
                </a:solidFill>
                <a:effectLst/>
                <a:latin typeface="+mn-lt"/>
                <a:ea typeface="+mn-ea"/>
                <a:cs typeface="+mn-cs"/>
              </a:rPr>
              <a:t>OK, let’s move on to my talk,</a:t>
            </a:r>
            <a:endParaRPr kumimoji="1" lang="ja-JP" altLang="ja-JP" sz="1400" kern="1200" baseline="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ACE7772-DF4E-41C5-B33F-D263CE2BDF63}" type="slidenum">
              <a:rPr kumimoji="1" lang="ja-JP" altLang="en-US" smtClean="0"/>
              <a:pPr/>
              <a:t>2</a:t>
            </a:fld>
            <a:endParaRPr kumimoji="1" lang="ja-JP" altLang="en-US"/>
          </a:p>
        </p:txBody>
      </p:sp>
    </p:spTree>
    <p:extLst>
      <p:ext uri="{BB962C8B-B14F-4D97-AF65-F5344CB8AC3E}">
        <p14:creationId xmlns:p14="http://schemas.microsoft.com/office/powerpoint/2010/main" val="557258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kern="1200" baseline="0" dirty="0">
                <a:solidFill>
                  <a:schemeClr val="tx1"/>
                </a:solidFill>
                <a:effectLst/>
                <a:latin typeface="+mn-lt"/>
                <a:ea typeface="+mn-ea"/>
                <a:cs typeface="+mn-cs"/>
              </a:rPr>
              <a:t>The radiation risk of proximal appeared higher than that of distal colon </a:t>
            </a:r>
            <a:r>
              <a:rPr kumimoji="1" lang="en-US" altLang="ja-JP" sz="1400" kern="1200" baseline="0" dirty="0" smtClean="0">
                <a:solidFill>
                  <a:schemeClr val="tx1"/>
                </a:solidFill>
                <a:effectLst/>
                <a:latin typeface="+mn-lt"/>
                <a:ea typeface="+mn-ea"/>
                <a:cs typeface="+mn-cs"/>
              </a:rPr>
              <a:t>cancer.</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baseline="0" dirty="0" smtClean="0">
                <a:solidFill>
                  <a:schemeClr val="tx1"/>
                </a:solidFill>
                <a:effectLst/>
                <a:latin typeface="+mn-lt"/>
                <a:ea typeface="+mn-ea"/>
                <a:cs typeface="+mn-cs"/>
              </a:rPr>
              <a:t>Although we found that associations with lifestyle factors varied by anatomical subsite, the difference of ERRs between proximal and distal was </a:t>
            </a:r>
            <a:r>
              <a:rPr kumimoji="1" lang="en-US" altLang="ja-JP" sz="1400" kern="1200" baseline="0" dirty="0">
                <a:solidFill>
                  <a:schemeClr val="tx1"/>
                </a:solidFill>
                <a:effectLst/>
                <a:latin typeface="+mn-lt"/>
                <a:ea typeface="+mn-ea"/>
                <a:cs typeface="+mn-cs"/>
              </a:rPr>
              <a:t>not significant</a:t>
            </a:r>
            <a:r>
              <a:rPr kumimoji="1" lang="en-US" altLang="ja-JP" sz="14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ja-JP" sz="1400" kern="1200" baseline="0" dirty="0">
              <a:solidFill>
                <a:schemeClr val="tx1"/>
              </a:solidFill>
              <a:effectLst/>
              <a:latin typeface="+mn-lt"/>
              <a:ea typeface="+mn-ea"/>
              <a:cs typeface="+mn-cs"/>
            </a:endParaRPr>
          </a:p>
          <a:p>
            <a:r>
              <a:rPr kumimoji="1" lang="en-US" altLang="ja-JP" sz="1400" kern="1200" baseline="0" dirty="0">
                <a:solidFill>
                  <a:schemeClr val="tx1"/>
                </a:solidFill>
                <a:effectLst/>
                <a:latin typeface="+mn-lt"/>
                <a:ea typeface="+mn-ea"/>
                <a:cs typeface="+mn-cs"/>
              </a:rPr>
              <a:t>The radiation risk </a:t>
            </a:r>
            <a:r>
              <a:rPr kumimoji="1" lang="en-US" altLang="ja-JP" sz="1400" kern="1200" baseline="0" dirty="0" smtClean="0">
                <a:solidFill>
                  <a:schemeClr val="tx1"/>
                </a:solidFill>
                <a:effectLst/>
                <a:latin typeface="+mn-lt"/>
                <a:ea typeface="+mn-ea"/>
                <a:cs typeface="+mn-cs"/>
              </a:rPr>
              <a:t>of proximal colon cancer persisted, whereas the ERR for distal </a:t>
            </a:r>
            <a:r>
              <a:rPr kumimoji="1" lang="en-US" altLang="ja-JP" sz="1400" kern="1200" baseline="0" dirty="0">
                <a:solidFill>
                  <a:schemeClr val="tx1"/>
                </a:solidFill>
                <a:effectLst/>
                <a:latin typeface="+mn-lt"/>
                <a:ea typeface="+mn-ea"/>
                <a:cs typeface="+mn-cs"/>
              </a:rPr>
              <a:t>colon cancer was attenuated with time</a:t>
            </a:r>
            <a:r>
              <a:rPr kumimoji="1" lang="en-US" altLang="ja-JP" sz="1400" kern="1200" baseline="0" dirty="0" smtClean="0">
                <a:solidFill>
                  <a:schemeClr val="tx1"/>
                </a:solidFill>
                <a:effectLst/>
                <a:latin typeface="+mn-lt"/>
                <a:ea typeface="+mn-ea"/>
                <a:cs typeface="+mn-cs"/>
              </a:rPr>
              <a:t>. In other word, the risk after 1990 was no longer significant.</a:t>
            </a:r>
          </a:p>
          <a:p>
            <a:r>
              <a:rPr kumimoji="1" lang="en-US" altLang="ja-JP" sz="1400" kern="1200" baseline="0" dirty="0" smtClean="0">
                <a:solidFill>
                  <a:schemeClr val="tx1"/>
                </a:solidFill>
                <a:effectLst/>
                <a:latin typeface="+mn-lt"/>
                <a:ea typeface="+mn-ea"/>
                <a:cs typeface="+mn-cs"/>
              </a:rPr>
              <a:t> </a:t>
            </a:r>
            <a:endParaRPr kumimoji="1" lang="ja-JP" altLang="ja-JP" sz="1400" kern="1200" baseline="0" dirty="0">
              <a:solidFill>
                <a:schemeClr val="tx1"/>
              </a:solidFill>
              <a:effectLst/>
              <a:latin typeface="+mn-lt"/>
              <a:ea typeface="+mn-ea"/>
              <a:cs typeface="+mn-cs"/>
            </a:endParaRPr>
          </a:p>
          <a:p>
            <a:r>
              <a:rPr kumimoji="1" lang="en-US" altLang="ja-JP" sz="1400" kern="1200" baseline="0" dirty="0">
                <a:solidFill>
                  <a:schemeClr val="tx1"/>
                </a:solidFill>
                <a:effectLst/>
                <a:latin typeface="+mn-lt"/>
                <a:ea typeface="+mn-ea"/>
                <a:cs typeface="+mn-cs"/>
              </a:rPr>
              <a:t>Further follow-up is necessary to interpret the differences in radiation effects among proximal colon, distal colon, and rectal cancer. </a:t>
            </a:r>
            <a:endParaRPr kumimoji="1" lang="ja-JP" altLang="ja-JP" sz="1400" kern="1200" baseline="0" dirty="0">
              <a:solidFill>
                <a:schemeClr val="tx1"/>
              </a:solidFill>
              <a:effectLst/>
              <a:latin typeface="+mn-lt"/>
              <a:ea typeface="+mn-ea"/>
              <a:cs typeface="+mn-cs"/>
            </a:endParaRPr>
          </a:p>
          <a:p>
            <a:endParaRPr kumimoji="1" lang="en-US" altLang="ja-JP" baseline="0" dirty="0"/>
          </a:p>
        </p:txBody>
      </p:sp>
      <p:sp>
        <p:nvSpPr>
          <p:cNvPr id="4" name="スライド番号プレースホルダー 3"/>
          <p:cNvSpPr>
            <a:spLocks noGrp="1"/>
          </p:cNvSpPr>
          <p:nvPr>
            <p:ph type="sldNum" sz="quarter" idx="10"/>
          </p:nvPr>
        </p:nvSpPr>
        <p:spPr/>
        <p:txBody>
          <a:bodyPr/>
          <a:lstStyle/>
          <a:p>
            <a:fld id="{AACE7772-DF4E-41C5-B33F-D263CE2BDF63}" type="slidenum">
              <a:rPr kumimoji="1" lang="ja-JP" altLang="en-US" smtClean="0"/>
              <a:pPr/>
              <a:t>20</a:t>
            </a:fld>
            <a:endParaRPr kumimoji="1" lang="ja-JP" altLang="en-US"/>
          </a:p>
        </p:txBody>
      </p:sp>
    </p:spTree>
    <p:extLst>
      <p:ext uri="{BB962C8B-B14F-4D97-AF65-F5344CB8AC3E}">
        <p14:creationId xmlns:p14="http://schemas.microsoft.com/office/powerpoint/2010/main" val="2813379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baseline="0" dirty="0">
                <a:solidFill>
                  <a:schemeClr val="tx1"/>
                </a:solidFill>
                <a:effectLst/>
                <a:latin typeface="+mn-lt"/>
                <a:ea typeface="+mn-ea"/>
                <a:cs typeface="+mn-cs"/>
              </a:rPr>
              <a:t>All authors </a:t>
            </a:r>
            <a:r>
              <a:rPr kumimoji="1" lang="en-US" altLang="ja-JP" sz="1400" u="sng" kern="1200" baseline="0" dirty="0">
                <a:solidFill>
                  <a:schemeClr val="tx1"/>
                </a:solidFill>
                <a:effectLst/>
                <a:latin typeface="+mn-lt"/>
                <a:ea typeface="+mn-ea"/>
                <a:cs typeface="+mn-cs"/>
              </a:rPr>
              <a:t>appreciate</a:t>
            </a:r>
            <a:r>
              <a:rPr kumimoji="1" lang="en-US" altLang="ja-JP" sz="1400" kern="1200" baseline="0" dirty="0">
                <a:solidFill>
                  <a:schemeClr val="tx1"/>
                </a:solidFill>
                <a:effectLst/>
                <a:latin typeface="+mn-lt"/>
                <a:ea typeface="+mn-ea"/>
                <a:cs typeface="+mn-cs"/>
              </a:rPr>
              <a:t> all LSS members who have contributed to our study, and </a:t>
            </a:r>
            <a:r>
              <a:rPr kumimoji="1" lang="en-US" altLang="ja-JP" sz="1400" u="sng" kern="1200" baseline="0" dirty="0">
                <a:solidFill>
                  <a:schemeClr val="tx1"/>
                </a:solidFill>
                <a:effectLst/>
                <a:latin typeface="+mn-lt"/>
                <a:ea typeface="+mn-ea"/>
                <a:cs typeface="+mn-cs"/>
              </a:rPr>
              <a:t>the Hiroshima and Nagasaki Cancer Registries </a:t>
            </a:r>
            <a:r>
              <a:rPr kumimoji="1" lang="en-US" altLang="ja-JP" sz="1400" kern="1200" baseline="0" dirty="0">
                <a:solidFill>
                  <a:schemeClr val="tx1"/>
                </a:solidFill>
                <a:effectLst/>
                <a:latin typeface="+mn-lt"/>
                <a:ea typeface="+mn-ea"/>
                <a:cs typeface="+mn-cs"/>
              </a:rPr>
              <a:t>which allow us to use the cancer incidence data. All RERF general staff and their effort on this work are appreciated.</a:t>
            </a:r>
            <a:endParaRPr kumimoji="1" lang="ja-JP" altLang="ja-JP" sz="1400" kern="1200" baseline="0" dirty="0">
              <a:solidFill>
                <a:schemeClr val="tx1"/>
              </a:solidFill>
              <a:effectLst/>
              <a:latin typeface="+mn-lt"/>
              <a:ea typeface="+mn-ea"/>
              <a:cs typeface="+mn-cs"/>
            </a:endParaRPr>
          </a:p>
          <a:p>
            <a:endParaRPr kumimoji="1" lang="ja-JP" altLang="ja-JP" sz="1400" kern="1200" baseline="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ACE7772-DF4E-41C5-B33F-D263CE2BDF63}" type="slidenum">
              <a:rPr kumimoji="1" lang="ja-JP" altLang="en-US" smtClean="0"/>
              <a:pPr/>
              <a:t>21</a:t>
            </a:fld>
            <a:endParaRPr kumimoji="1" lang="ja-JP" altLang="en-US"/>
          </a:p>
        </p:txBody>
      </p:sp>
    </p:spTree>
    <p:extLst>
      <p:ext uri="{BB962C8B-B14F-4D97-AF65-F5344CB8AC3E}">
        <p14:creationId xmlns:p14="http://schemas.microsoft.com/office/powerpoint/2010/main" val="3905061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Cambria" pitchFamily="18" charset="0"/>
              </a:rPr>
              <a:t>Here</a:t>
            </a:r>
            <a:r>
              <a:rPr kumimoji="1" lang="en-US" altLang="ja-JP" baseline="0" dirty="0">
                <a:latin typeface="Cambria" pitchFamily="18" charset="0"/>
              </a:rPr>
              <a:t> are my collaborators. Thank you for your attention.</a:t>
            </a:r>
            <a:endParaRPr kumimoji="1" lang="ja-JP" altLang="en-US" dirty="0">
              <a:latin typeface="Cambria" pitchFamily="18" charset="0"/>
            </a:endParaRPr>
          </a:p>
        </p:txBody>
      </p:sp>
      <p:sp>
        <p:nvSpPr>
          <p:cNvPr id="4" name="スライド番号プレースホルダー 3"/>
          <p:cNvSpPr>
            <a:spLocks noGrp="1"/>
          </p:cNvSpPr>
          <p:nvPr>
            <p:ph type="sldNum" sz="quarter" idx="10"/>
          </p:nvPr>
        </p:nvSpPr>
        <p:spPr/>
        <p:txBody>
          <a:bodyPr/>
          <a:lstStyle/>
          <a:p>
            <a:fld id="{AACE7772-DF4E-41C5-B33F-D263CE2BDF63}" type="slidenum">
              <a:rPr kumimoji="1" lang="ja-JP" altLang="en-US" smtClean="0"/>
              <a:pPr/>
              <a:t>22</a:t>
            </a:fld>
            <a:endParaRPr kumimoji="1" lang="ja-JP" altLang="en-US"/>
          </a:p>
        </p:txBody>
      </p:sp>
    </p:spTree>
    <p:extLst>
      <p:ext uri="{BB962C8B-B14F-4D97-AF65-F5344CB8AC3E}">
        <p14:creationId xmlns:p14="http://schemas.microsoft.com/office/powerpoint/2010/main" val="390506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2628900" cy="1971675"/>
          </a:xfrm>
        </p:spPr>
      </p:sp>
      <p:sp>
        <p:nvSpPr>
          <p:cNvPr id="3" name="ノート プレースホルダ 2"/>
          <p:cNvSpPr>
            <a:spLocks noGrp="1"/>
          </p:cNvSpPr>
          <p:nvPr>
            <p:ph type="body" idx="1"/>
          </p:nvPr>
        </p:nvSpPr>
        <p:spPr/>
        <p:txBody>
          <a:bodyPr>
            <a:normAutofit/>
          </a:bodyPr>
          <a:lstStyle/>
          <a:p>
            <a:r>
              <a:rPr kumimoji="1" lang="en-US" altLang="ja-JP" sz="1400" kern="1200" baseline="0" dirty="0">
                <a:solidFill>
                  <a:schemeClr val="tx1"/>
                </a:solidFill>
                <a:effectLst/>
                <a:latin typeface="+mn-lt"/>
                <a:ea typeface="+mn-ea"/>
                <a:cs typeface="+mn-cs"/>
              </a:rPr>
              <a:t>Several risk factors of colorectal cancer have been reported.</a:t>
            </a:r>
            <a:endParaRPr kumimoji="1" lang="ja-JP" altLang="ja-JP" sz="1400" kern="1200" baseline="0" dirty="0">
              <a:solidFill>
                <a:schemeClr val="tx1"/>
              </a:solidFill>
              <a:effectLst/>
              <a:latin typeface="+mn-lt"/>
              <a:ea typeface="+mn-ea"/>
              <a:cs typeface="+mn-cs"/>
            </a:endParaRPr>
          </a:p>
          <a:p>
            <a:r>
              <a:rPr kumimoji="1" lang="en-US" altLang="ja-JP" sz="1400" kern="1200" baseline="0" dirty="0">
                <a:solidFill>
                  <a:schemeClr val="tx1"/>
                </a:solidFill>
                <a:effectLst/>
                <a:latin typeface="+mn-lt"/>
                <a:ea typeface="+mn-ea"/>
                <a:cs typeface="+mn-cs"/>
              </a:rPr>
              <a:t>Radiation effects on colon cancer were reported among A-bomb survivors, nuclear workers, and patients who have received radiotherapy.</a:t>
            </a:r>
            <a:endParaRPr kumimoji="1" lang="ja-JP" altLang="ja-JP" sz="1400" kern="1200" baseline="0" dirty="0">
              <a:solidFill>
                <a:schemeClr val="tx1"/>
              </a:solidFill>
              <a:effectLst/>
              <a:latin typeface="+mn-lt"/>
              <a:ea typeface="+mn-ea"/>
              <a:cs typeface="+mn-cs"/>
            </a:endParaRPr>
          </a:p>
          <a:p>
            <a:r>
              <a:rPr kumimoji="1" lang="en-US" altLang="ja-JP" sz="1400" kern="1200" baseline="0" dirty="0">
                <a:solidFill>
                  <a:schemeClr val="tx1"/>
                </a:solidFill>
                <a:effectLst/>
                <a:latin typeface="+mn-lt"/>
                <a:ea typeface="+mn-ea"/>
                <a:cs typeface="+mn-cs"/>
              </a:rPr>
              <a:t>Among the atomic bomb survivors, RERF has reported evidence of radiation risk of colon cancer, but not for rectal cancer in previous studies</a:t>
            </a:r>
            <a:r>
              <a:rPr kumimoji="1" lang="en-US" altLang="ja-JP" sz="1400" kern="1200" baseline="0" dirty="0" smtClean="0">
                <a:solidFill>
                  <a:schemeClr val="tx1"/>
                </a:solidFill>
                <a:effectLst/>
                <a:latin typeface="+mn-lt"/>
                <a:ea typeface="+mn-ea"/>
                <a:cs typeface="+mn-cs"/>
              </a:rPr>
              <a:t>.</a:t>
            </a:r>
          </a:p>
          <a:p>
            <a:endParaRPr kumimoji="1" lang="ja-JP" altLang="ja-JP" sz="1400" kern="1200" baseline="0" dirty="0">
              <a:solidFill>
                <a:schemeClr val="tx1"/>
              </a:solidFill>
              <a:effectLst/>
              <a:latin typeface="+mn-lt"/>
              <a:ea typeface="+mn-ea"/>
              <a:cs typeface="+mn-cs"/>
            </a:endParaRPr>
          </a:p>
          <a:p>
            <a:r>
              <a:rPr kumimoji="1" lang="en-US" altLang="ja-JP" sz="1400" kern="1200" baseline="0" dirty="0">
                <a:solidFill>
                  <a:schemeClr val="tx1"/>
                </a:solidFill>
                <a:effectLst/>
                <a:latin typeface="+mn-lt"/>
                <a:ea typeface="+mn-ea"/>
                <a:cs typeface="+mn-cs"/>
              </a:rPr>
              <a:t>By many epidemiological studies, lifestyle factors like smoking status, alcohol, fat and meat intake, obesity, BMI, race and certain diseases have been reported as risk factors of colorectal cancer. However, RERF has not adjusted for these factors to estimate radiation risk of colorectal cancer in the past.</a:t>
            </a:r>
            <a:endParaRPr kumimoji="1" lang="ja-JP" altLang="ja-JP" sz="1400" kern="1200" baseline="0" dirty="0">
              <a:solidFill>
                <a:schemeClr val="tx1"/>
              </a:solidFill>
              <a:effectLst/>
              <a:latin typeface="+mn-lt"/>
              <a:ea typeface="+mn-ea"/>
              <a:cs typeface="+mn-cs"/>
            </a:endParaRPr>
          </a:p>
          <a:p>
            <a:endParaRPr lang="en-US" altLang="ja-JP" sz="1400" baseline="0" dirty="0">
              <a:solidFill>
                <a:schemeClr val="bg1">
                  <a:lumMod val="65000"/>
                </a:schemeClr>
              </a:solidFill>
              <a:latin typeface="+mj-lt"/>
              <a:ea typeface="Arial Unicode MS" panose="020B0604020202020204" pitchFamily="50" charset="-128"/>
              <a:cs typeface="Arial Unicode MS" panose="020B0604020202020204" pitchFamily="50" charset="-128"/>
            </a:endParaRPr>
          </a:p>
        </p:txBody>
      </p:sp>
      <p:sp>
        <p:nvSpPr>
          <p:cNvPr id="4" name="スライド番号プレースホルダ 3"/>
          <p:cNvSpPr>
            <a:spLocks noGrp="1"/>
          </p:cNvSpPr>
          <p:nvPr>
            <p:ph type="sldNum" sz="quarter" idx="10"/>
          </p:nvPr>
        </p:nvSpPr>
        <p:spPr/>
        <p:txBody>
          <a:bodyPr/>
          <a:lstStyle/>
          <a:p>
            <a:fld id="{AACE7772-DF4E-41C5-B33F-D263CE2BDF63}"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2628900" cy="1971675"/>
          </a:xfrm>
        </p:spPr>
      </p:sp>
      <p:sp>
        <p:nvSpPr>
          <p:cNvPr id="3" name="ノート プレースホルダ 2"/>
          <p:cNvSpPr>
            <a:spLocks noGrp="1"/>
          </p:cNvSpPr>
          <p:nvPr>
            <p:ph type="body" idx="1"/>
          </p:nvPr>
        </p:nvSpPr>
        <p:spPr/>
        <p:txBody>
          <a:bodyPr>
            <a:normAutofit/>
          </a:bodyPr>
          <a:lstStyle/>
          <a:p>
            <a:r>
              <a:rPr kumimoji="1" lang="en-US" altLang="ja-JP" sz="1400" kern="1200" baseline="0" dirty="0">
                <a:solidFill>
                  <a:schemeClr val="tx1"/>
                </a:solidFill>
                <a:effectLst/>
                <a:latin typeface="+mn-lt"/>
                <a:ea typeface="+mn-ea"/>
                <a:cs typeface="+mn-cs"/>
              </a:rPr>
              <a:t>Also these risk factors have been reported to have different effects by anatomical site, such as for proximal colon and distal colon separately, as shown in this slide</a:t>
            </a:r>
            <a:r>
              <a:rPr kumimoji="1" lang="en-US" altLang="ja-JP" sz="1400" kern="1200" baseline="0" dirty="0" smtClean="0">
                <a:solidFill>
                  <a:schemeClr val="tx1"/>
                </a:solidFill>
                <a:effectLst/>
                <a:latin typeface="+mn-lt"/>
                <a:ea typeface="+mn-ea"/>
                <a:cs typeface="+mn-cs"/>
              </a:rPr>
              <a:t>.</a:t>
            </a:r>
          </a:p>
          <a:p>
            <a:endParaRPr kumimoji="1" lang="en-US" altLang="ja-JP" sz="1400" kern="1200" baseline="0" dirty="0">
              <a:solidFill>
                <a:schemeClr val="tx1"/>
              </a:solidFill>
              <a:effectLst/>
              <a:latin typeface="+mn-lt"/>
              <a:ea typeface="+mn-ea"/>
              <a:cs typeface="+mn-cs"/>
            </a:endParaRPr>
          </a:p>
          <a:p>
            <a:endParaRPr kumimoji="1" lang="ja-JP" altLang="ja-JP" sz="1400" kern="1200" baseline="0" dirty="0">
              <a:solidFill>
                <a:schemeClr val="tx1"/>
              </a:solidFill>
              <a:effectLst/>
              <a:latin typeface="+mn-lt"/>
              <a:ea typeface="+mn-ea"/>
              <a:cs typeface="+mn-cs"/>
            </a:endParaRPr>
          </a:p>
          <a:p>
            <a:r>
              <a:rPr kumimoji="1" lang="en-US" altLang="ja-JP" sz="1400" kern="1200" baseline="0" dirty="0">
                <a:solidFill>
                  <a:schemeClr val="tx1"/>
                </a:solidFill>
                <a:effectLst/>
                <a:latin typeface="+mn-lt"/>
                <a:ea typeface="+mn-ea"/>
                <a:cs typeface="+mn-cs"/>
              </a:rPr>
              <a:t>(For proximal colon cancer, high intake of fat and red meat, Type 2 diabetes, obesity, and hereditary disease are risk factors. Microsatellite instability-high  colon cancer occurs in proximal colon more frequently than distal colon. </a:t>
            </a:r>
            <a:endParaRPr kumimoji="1" lang="ja-JP" altLang="ja-JP" sz="1400" kern="1200" baseline="0" dirty="0">
              <a:solidFill>
                <a:schemeClr val="tx1"/>
              </a:solidFill>
              <a:effectLst/>
              <a:latin typeface="+mn-lt"/>
              <a:ea typeface="+mn-ea"/>
              <a:cs typeface="+mn-cs"/>
            </a:endParaRPr>
          </a:p>
          <a:p>
            <a:r>
              <a:rPr kumimoji="1" lang="en-US" altLang="ja-JP" sz="1400" kern="1200" baseline="0" dirty="0">
                <a:solidFill>
                  <a:schemeClr val="tx1"/>
                </a:solidFill>
                <a:effectLst/>
                <a:latin typeface="+mn-lt"/>
                <a:ea typeface="+mn-ea"/>
                <a:cs typeface="+mn-cs"/>
              </a:rPr>
              <a:t>Conversely, lifestyle factors such as smoking and red meat intake are related to distal colon cancer more strongly than proximal colon cancer. Chromosomal instability–high are thought to be related to the development of polyp type cancer more frequently in distal colon than in proximal colon.)</a:t>
            </a:r>
            <a:endParaRPr kumimoji="1" lang="ja-JP" altLang="ja-JP" sz="1400" kern="1200" baseline="0" dirty="0">
              <a:solidFill>
                <a:schemeClr val="tx1"/>
              </a:solidFill>
              <a:effectLst/>
              <a:latin typeface="+mn-lt"/>
              <a:ea typeface="+mn-ea"/>
              <a:cs typeface="+mn-cs"/>
            </a:endParaRPr>
          </a:p>
          <a:p>
            <a:endParaRPr lang="en-US" altLang="ja-JP" sz="1200" baseline="0" dirty="0">
              <a:solidFill>
                <a:schemeClr val="tx1"/>
              </a:solidFill>
              <a:latin typeface="Cambria" pitchFamily="18" charset="0"/>
              <a:ea typeface="Arial Unicode MS" panose="020B0604020202020204" pitchFamily="50" charset="-128"/>
              <a:cs typeface="Arial Unicode MS" panose="020B0604020202020204" pitchFamily="50" charset="-128"/>
            </a:endParaRPr>
          </a:p>
        </p:txBody>
      </p:sp>
      <p:sp>
        <p:nvSpPr>
          <p:cNvPr id="4" name="スライド番号プレースホルダ 3"/>
          <p:cNvSpPr>
            <a:spLocks noGrp="1"/>
          </p:cNvSpPr>
          <p:nvPr>
            <p:ph type="sldNum" sz="quarter" idx="10"/>
          </p:nvPr>
        </p:nvSpPr>
        <p:spPr/>
        <p:txBody>
          <a:bodyPr/>
          <a:lstStyle/>
          <a:p>
            <a:fld id="{AACE7772-DF4E-41C5-B33F-D263CE2BDF63}"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kumimoji="1" lang="en-US" altLang="ja-JP" sz="1400" kern="1200" baseline="0" dirty="0">
                <a:solidFill>
                  <a:schemeClr val="tx1"/>
                </a:solidFill>
                <a:effectLst/>
                <a:latin typeface="+mn-lt"/>
                <a:ea typeface="+mn-ea"/>
                <a:cs typeface="+mn-cs"/>
              </a:rPr>
              <a:t>Here, these figures </a:t>
            </a:r>
            <a:r>
              <a:rPr kumimoji="1" lang="en-US" altLang="ja-JP" sz="1400" kern="1200" baseline="0" dirty="0" smtClean="0">
                <a:solidFill>
                  <a:schemeClr val="tx1"/>
                </a:solidFill>
                <a:effectLst/>
                <a:latin typeface="+mn-lt"/>
                <a:ea typeface="+mn-ea"/>
                <a:cs typeface="+mn-cs"/>
              </a:rPr>
              <a:t>show </a:t>
            </a:r>
            <a:r>
              <a:rPr kumimoji="1" lang="en-US" altLang="ja-JP" sz="1400" kern="1200" baseline="0" dirty="0">
                <a:solidFill>
                  <a:schemeClr val="tx1"/>
                </a:solidFill>
                <a:effectLst/>
                <a:latin typeface="+mn-lt"/>
                <a:ea typeface="+mn-ea"/>
                <a:cs typeface="+mn-cs"/>
              </a:rPr>
              <a:t>the time trend of incidence rates for </a:t>
            </a:r>
            <a:r>
              <a:rPr kumimoji="1" lang="en-US" altLang="ja-JP" sz="1400" u="sng" kern="1200" baseline="0" dirty="0">
                <a:solidFill>
                  <a:schemeClr val="tx1"/>
                </a:solidFill>
                <a:effectLst/>
                <a:latin typeface="+mn-lt"/>
                <a:ea typeface="+mn-ea"/>
                <a:cs typeface="+mn-cs"/>
              </a:rPr>
              <a:t>proximal colon</a:t>
            </a:r>
            <a:r>
              <a:rPr kumimoji="1" lang="en-US" altLang="ja-JP" sz="1400" kern="1200" baseline="0" dirty="0">
                <a:solidFill>
                  <a:schemeClr val="tx1"/>
                </a:solidFill>
                <a:effectLst/>
                <a:latin typeface="+mn-lt"/>
                <a:ea typeface="+mn-ea"/>
                <a:cs typeface="+mn-cs"/>
              </a:rPr>
              <a:t> and </a:t>
            </a:r>
            <a:r>
              <a:rPr kumimoji="1" lang="en-US" altLang="ja-JP" sz="1400" u="sng" kern="1200" baseline="0" dirty="0">
                <a:solidFill>
                  <a:schemeClr val="tx1"/>
                </a:solidFill>
                <a:effectLst/>
                <a:latin typeface="+mn-lt"/>
                <a:ea typeface="+mn-ea"/>
                <a:cs typeface="+mn-cs"/>
              </a:rPr>
              <a:t>distal colon </a:t>
            </a:r>
            <a:r>
              <a:rPr kumimoji="1" lang="en-US" altLang="ja-JP" sz="1400" kern="1200" baseline="0" dirty="0">
                <a:solidFill>
                  <a:schemeClr val="tx1"/>
                </a:solidFill>
                <a:effectLst/>
                <a:latin typeface="+mn-lt"/>
                <a:ea typeface="+mn-ea"/>
                <a:cs typeface="+mn-cs"/>
              </a:rPr>
              <a:t>cancer based on the Japanese cancer registries data. The incidence rates for both proximal and distal colon cancer increased from 1978 until 1990s, when the increasing trend for proximal colon stopped, while the rates for distal colon cancer started to decrease. </a:t>
            </a:r>
            <a:r>
              <a:rPr kumimoji="1" lang="en-US" altLang="ja-JP" sz="1400" kern="1200" baseline="0" dirty="0" smtClean="0">
                <a:solidFill>
                  <a:schemeClr val="tx1"/>
                </a:solidFill>
                <a:effectLst/>
                <a:latin typeface="+mn-lt"/>
                <a:ea typeface="+mn-ea"/>
                <a:cs typeface="+mn-cs"/>
              </a:rPr>
              <a:t>(*) Increasing </a:t>
            </a:r>
            <a:r>
              <a:rPr kumimoji="1" lang="en-US" altLang="ja-JP" sz="1400" kern="1200" baseline="0" dirty="0">
                <a:solidFill>
                  <a:schemeClr val="tx1"/>
                </a:solidFill>
                <a:effectLst/>
                <a:latin typeface="+mn-lt"/>
                <a:ea typeface="+mn-ea"/>
                <a:cs typeface="+mn-cs"/>
              </a:rPr>
              <a:t>fat and alcohol intake are thought to contribute to the increasing trend. </a:t>
            </a:r>
            <a:r>
              <a:rPr kumimoji="1" lang="en-US" altLang="ja-JP" sz="1400" kern="1200" baseline="0" dirty="0" smtClean="0">
                <a:solidFill>
                  <a:schemeClr val="tx1"/>
                </a:solidFill>
                <a:effectLst/>
                <a:latin typeface="+mn-lt"/>
                <a:ea typeface="+mn-ea"/>
                <a:cs typeface="+mn-cs"/>
              </a:rPr>
              <a:t>(*) Colorectal </a:t>
            </a:r>
            <a:r>
              <a:rPr kumimoji="1" lang="en-US" altLang="ja-JP" sz="1400" kern="1200" baseline="0" dirty="0">
                <a:solidFill>
                  <a:schemeClr val="tx1"/>
                </a:solidFill>
                <a:effectLst/>
                <a:latin typeface="+mn-lt"/>
                <a:ea typeface="+mn-ea"/>
                <a:cs typeface="+mn-cs"/>
              </a:rPr>
              <a:t>cancer screening started in 1992, and </a:t>
            </a:r>
            <a:r>
              <a:rPr kumimoji="1" lang="en-US" altLang="ja-JP" sz="1400" kern="1200" baseline="0" dirty="0" smtClean="0">
                <a:solidFill>
                  <a:schemeClr val="tx1"/>
                </a:solidFill>
                <a:effectLst/>
                <a:latin typeface="+mn-lt"/>
                <a:ea typeface="+mn-ea"/>
                <a:cs typeface="+mn-cs"/>
              </a:rPr>
              <a:t>(*) </a:t>
            </a:r>
            <a:r>
              <a:rPr kumimoji="1" lang="en-US" altLang="ja-JP" sz="1400" u="sng" kern="1200" baseline="0" dirty="0" smtClean="0">
                <a:solidFill>
                  <a:schemeClr val="tx1"/>
                </a:solidFill>
                <a:effectLst/>
                <a:latin typeface="+mn-lt"/>
                <a:ea typeface="+mn-ea"/>
                <a:cs typeface="+mn-cs"/>
              </a:rPr>
              <a:t>colonoscopy </a:t>
            </a:r>
            <a:r>
              <a:rPr kumimoji="1" lang="en-US" altLang="ja-JP" sz="1400" u="sng" kern="1200" baseline="0" dirty="0">
                <a:solidFill>
                  <a:schemeClr val="tx1"/>
                </a:solidFill>
                <a:effectLst/>
                <a:latin typeface="+mn-lt"/>
                <a:ea typeface="+mn-ea"/>
                <a:cs typeface="+mn-cs"/>
              </a:rPr>
              <a:t>and </a:t>
            </a:r>
            <a:r>
              <a:rPr kumimoji="1" lang="en-US" altLang="ja-JP" sz="1400" u="sng" kern="1200" baseline="0" dirty="0" err="1">
                <a:solidFill>
                  <a:schemeClr val="tx1"/>
                </a:solidFill>
                <a:effectLst/>
                <a:latin typeface="+mn-lt"/>
                <a:ea typeface="+mn-ea"/>
                <a:cs typeface="+mn-cs"/>
              </a:rPr>
              <a:t>polypectomy</a:t>
            </a:r>
            <a:r>
              <a:rPr kumimoji="1" lang="en-US" altLang="ja-JP" sz="1400" u="sng" kern="1200" baseline="0" dirty="0">
                <a:solidFill>
                  <a:schemeClr val="tx1"/>
                </a:solidFill>
                <a:effectLst/>
                <a:latin typeface="+mn-lt"/>
                <a:ea typeface="+mn-ea"/>
                <a:cs typeface="+mn-cs"/>
              </a:rPr>
              <a:t> technique</a:t>
            </a:r>
            <a:r>
              <a:rPr kumimoji="1" lang="en-US" altLang="ja-JP" sz="1400" kern="1200" baseline="0" dirty="0">
                <a:solidFill>
                  <a:schemeClr val="tx1"/>
                </a:solidFill>
                <a:effectLst/>
                <a:latin typeface="+mn-lt"/>
                <a:ea typeface="+mn-ea"/>
                <a:cs typeface="+mn-cs"/>
              </a:rPr>
              <a:t>s have been used widely since around 1990.</a:t>
            </a:r>
            <a:endParaRPr kumimoji="1" lang="ja-JP" altLang="ja-JP" sz="1400" kern="1200" baseline="0" dirty="0">
              <a:solidFill>
                <a:schemeClr val="tx1"/>
              </a:solidFill>
              <a:effectLst/>
              <a:latin typeface="+mn-lt"/>
              <a:ea typeface="+mn-ea"/>
              <a:cs typeface="+mn-cs"/>
            </a:endParaRPr>
          </a:p>
          <a:p>
            <a:pPr marL="0" indent="0">
              <a:buFont typeface="+mj-lt"/>
              <a:buNone/>
            </a:pPr>
            <a:endParaRPr kumimoji="1" lang="ja-JP" altLang="en-US" dirty="0">
              <a:latin typeface="Cambria" pitchFamily="18" charset="0"/>
            </a:endParaRPr>
          </a:p>
        </p:txBody>
      </p:sp>
      <p:sp>
        <p:nvSpPr>
          <p:cNvPr id="4" name="スライド番号プレースホルダー 3"/>
          <p:cNvSpPr>
            <a:spLocks noGrp="1"/>
          </p:cNvSpPr>
          <p:nvPr>
            <p:ph type="sldNum" sz="quarter" idx="10"/>
          </p:nvPr>
        </p:nvSpPr>
        <p:spPr/>
        <p:txBody>
          <a:bodyPr/>
          <a:lstStyle/>
          <a:p>
            <a:fld id="{AACE7772-DF4E-41C5-B33F-D263CE2BDF63}" type="slidenum">
              <a:rPr kumimoji="1" lang="ja-JP" altLang="en-US" smtClean="0"/>
              <a:pPr/>
              <a:t>5</a:t>
            </a:fld>
            <a:endParaRPr kumimoji="1" lang="ja-JP" altLang="en-US"/>
          </a:p>
        </p:txBody>
      </p:sp>
    </p:spTree>
    <p:extLst>
      <p:ext uri="{BB962C8B-B14F-4D97-AF65-F5344CB8AC3E}">
        <p14:creationId xmlns:p14="http://schemas.microsoft.com/office/powerpoint/2010/main" val="3050487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7575" y="744538"/>
            <a:ext cx="2628900" cy="1971675"/>
          </a:xfrm>
        </p:spPr>
      </p:sp>
      <p:sp>
        <p:nvSpPr>
          <p:cNvPr id="3" name="ノート プレースホルダ 2"/>
          <p:cNvSpPr>
            <a:spLocks noGrp="1"/>
          </p:cNvSpPr>
          <p:nvPr>
            <p:ph type="body" idx="1"/>
          </p:nvPr>
        </p:nvSpPr>
        <p:spPr/>
        <p:txBody>
          <a:bodyPr>
            <a:normAutofit/>
          </a:bodyPr>
          <a:lstStyle/>
          <a:p>
            <a:r>
              <a:rPr kumimoji="1" lang="en-US" altLang="ja-JP" sz="1400" kern="1200" baseline="0" dirty="0">
                <a:solidFill>
                  <a:schemeClr val="tx1"/>
                </a:solidFill>
                <a:effectLst/>
                <a:latin typeface="+mn-lt"/>
                <a:ea typeface="+mn-ea"/>
                <a:cs typeface="+mn-cs"/>
              </a:rPr>
              <a:t>(*) The aim of this study </a:t>
            </a:r>
            <a:r>
              <a:rPr kumimoji="1" lang="en-US" altLang="ja-JP" sz="1400" kern="1200" baseline="0" dirty="0" smtClean="0">
                <a:solidFill>
                  <a:schemeClr val="tx1"/>
                </a:solidFill>
                <a:effectLst/>
                <a:latin typeface="+mn-lt"/>
                <a:ea typeface="+mn-ea"/>
                <a:cs typeface="+mn-cs"/>
              </a:rPr>
              <a:t>was </a:t>
            </a:r>
            <a:r>
              <a:rPr kumimoji="1" lang="en-US" altLang="ja-JP" sz="1400" kern="1200" baseline="0" dirty="0">
                <a:solidFill>
                  <a:schemeClr val="tx1"/>
                </a:solidFill>
                <a:effectLst/>
                <a:latin typeface="+mn-lt"/>
                <a:ea typeface="+mn-ea"/>
                <a:cs typeface="+mn-cs"/>
              </a:rPr>
              <a:t>to evaluate radiation risk of colorectal cancer by anatomical site with adjustment for lifestyle factors and BMI among atomic bomb survivors.</a:t>
            </a:r>
            <a:endParaRPr kumimoji="1" lang="ja-JP" altLang="ja-JP" sz="1400" kern="1200" baseline="0" dirty="0">
              <a:solidFill>
                <a:schemeClr val="tx1"/>
              </a:solidFill>
              <a:effectLst/>
              <a:latin typeface="+mn-lt"/>
              <a:ea typeface="+mn-ea"/>
              <a:cs typeface="+mn-cs"/>
            </a:endParaRPr>
          </a:p>
          <a:p>
            <a:endParaRPr kumimoji="1" lang="en-US" altLang="ja-JP" sz="1400" kern="1200" baseline="0" dirty="0">
              <a:solidFill>
                <a:schemeClr val="tx1"/>
              </a:solidFill>
              <a:effectLst/>
              <a:latin typeface="+mn-lt"/>
              <a:ea typeface="+mn-ea"/>
              <a:cs typeface="+mn-cs"/>
            </a:endParaRPr>
          </a:p>
          <a:p>
            <a:r>
              <a:rPr kumimoji="1" lang="en-US" altLang="ja-JP" sz="1400" kern="1200" baseline="0" dirty="0">
                <a:solidFill>
                  <a:schemeClr val="tx1"/>
                </a:solidFill>
                <a:effectLst/>
                <a:latin typeface="+mn-lt"/>
                <a:ea typeface="+mn-ea"/>
                <a:cs typeface="+mn-cs"/>
              </a:rPr>
              <a:t>In the next few slides, I’ll introduce our cohort and methods of this study</a:t>
            </a:r>
            <a:endParaRPr kumimoji="1" lang="ja-JP" altLang="ja-JP" sz="1400" kern="1200" baseline="0" dirty="0">
              <a:solidFill>
                <a:schemeClr val="tx1"/>
              </a:solidFill>
              <a:effectLst/>
              <a:latin typeface="+mn-lt"/>
              <a:ea typeface="+mn-ea"/>
              <a:cs typeface="+mn-cs"/>
            </a:endParaRPr>
          </a:p>
        </p:txBody>
      </p:sp>
      <p:sp>
        <p:nvSpPr>
          <p:cNvPr id="4" name="スライド番号プレースホルダ 3"/>
          <p:cNvSpPr>
            <a:spLocks noGrp="1"/>
          </p:cNvSpPr>
          <p:nvPr>
            <p:ph type="sldNum" sz="quarter" idx="10"/>
          </p:nvPr>
        </p:nvSpPr>
        <p:spPr/>
        <p:txBody>
          <a:bodyPr/>
          <a:lstStyle/>
          <a:p>
            <a:fld id="{AACE7772-DF4E-41C5-B33F-D263CE2BDF63}"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400" kern="1200" baseline="0" dirty="0">
                <a:solidFill>
                  <a:schemeClr val="tx1"/>
                </a:solidFill>
                <a:effectLst/>
                <a:latin typeface="+mn-lt"/>
                <a:ea typeface="+mn-ea"/>
                <a:cs typeface="+mn-cs"/>
              </a:rPr>
              <a:t>RERF has followed up 120,123 Life Span Study cohort members comprising atomic bomb survivors and controls. Essentially, they were selected based on the 1950 National Census.</a:t>
            </a:r>
            <a:endParaRPr kumimoji="1" lang="ja-JP" altLang="ja-JP" sz="1400" kern="1200" baseline="0" dirty="0">
              <a:solidFill>
                <a:schemeClr val="tx1"/>
              </a:solidFill>
              <a:effectLst/>
              <a:latin typeface="+mn-lt"/>
              <a:ea typeface="+mn-ea"/>
              <a:cs typeface="+mn-cs"/>
            </a:endParaRPr>
          </a:p>
          <a:p>
            <a:r>
              <a:rPr kumimoji="1" lang="en-US" altLang="ja-JP" sz="1400" kern="1200" baseline="0" dirty="0">
                <a:solidFill>
                  <a:schemeClr val="tx1"/>
                </a:solidFill>
                <a:effectLst/>
                <a:latin typeface="+mn-lt"/>
                <a:ea typeface="+mn-ea"/>
                <a:cs typeface="+mn-cs"/>
              </a:rPr>
              <a:t>(*) Eligible subjects for this analysis were </a:t>
            </a:r>
            <a:r>
              <a:rPr kumimoji="1" lang="en-US" altLang="ja-JP" sz="1400" kern="1200" baseline="0" dirty="0" smtClean="0">
                <a:solidFill>
                  <a:schemeClr val="tx1"/>
                </a:solidFill>
                <a:effectLst/>
                <a:latin typeface="+mn-lt"/>
                <a:ea typeface="+mn-ea"/>
                <a:cs typeface="+mn-cs"/>
              </a:rPr>
              <a:t>105,444</a:t>
            </a:r>
            <a:r>
              <a:rPr kumimoji="1" lang="ja-JP" altLang="en-US" sz="1400" kern="1200" baseline="0" dirty="0" smtClean="0">
                <a:solidFill>
                  <a:schemeClr val="tx1"/>
                </a:solidFill>
                <a:effectLst/>
                <a:latin typeface="+mn-lt"/>
                <a:ea typeface="+mn-ea"/>
                <a:cs typeface="+mn-cs"/>
              </a:rPr>
              <a:t> </a:t>
            </a:r>
            <a:r>
              <a:rPr kumimoji="1" lang="en-US" altLang="ja-JP" sz="1400" kern="1200" baseline="0" dirty="0" smtClean="0">
                <a:solidFill>
                  <a:schemeClr val="tx1"/>
                </a:solidFill>
                <a:effectLst/>
                <a:latin typeface="+mn-lt"/>
                <a:ea typeface="+mn-ea"/>
                <a:cs typeface="+mn-cs"/>
              </a:rPr>
              <a:t>members, </a:t>
            </a:r>
            <a:r>
              <a:rPr kumimoji="1" lang="en-US" altLang="ja-JP" sz="1400" kern="1200" baseline="0" dirty="0">
                <a:solidFill>
                  <a:schemeClr val="tx1"/>
                </a:solidFill>
                <a:effectLst/>
                <a:latin typeface="+mn-lt"/>
                <a:ea typeface="+mn-ea"/>
                <a:cs typeface="+mn-cs"/>
              </a:rPr>
              <a:t>who were alive and cancer free as of 1958 when the Hiroshima and Nagasaki Cancer registries were initiated.</a:t>
            </a:r>
            <a:endParaRPr kumimoji="1" lang="ja-JP" altLang="ja-JP" sz="1400" kern="1200" baseline="0" dirty="0">
              <a:solidFill>
                <a:schemeClr val="tx1"/>
              </a:solidFill>
              <a:effectLst/>
              <a:latin typeface="+mn-lt"/>
              <a:ea typeface="+mn-ea"/>
              <a:cs typeface="+mn-cs"/>
            </a:endParaRPr>
          </a:p>
          <a:p>
            <a:r>
              <a:rPr kumimoji="1" lang="en-US" altLang="ja-JP" sz="1400" kern="1200" baseline="0" dirty="0">
                <a:solidFill>
                  <a:schemeClr val="tx1"/>
                </a:solidFill>
                <a:effectLst/>
                <a:latin typeface="+mn-lt"/>
                <a:ea typeface="+mn-ea"/>
                <a:cs typeface="+mn-cs"/>
              </a:rPr>
              <a:t>(*) This population pyramid shows the number of subjects by age at exposure group. </a:t>
            </a:r>
          </a:p>
          <a:p>
            <a:endParaRPr kumimoji="1" lang="en-US" altLang="ja-JP" sz="1400" kern="1200" baseline="0" dirty="0">
              <a:solidFill>
                <a:schemeClr val="tx1"/>
              </a:solidFill>
              <a:effectLst/>
              <a:latin typeface="+mn-lt"/>
              <a:ea typeface="+mn-ea"/>
              <a:cs typeface="+mn-cs"/>
            </a:endParaRPr>
          </a:p>
          <a:p>
            <a:r>
              <a:rPr kumimoji="1" lang="en-US" altLang="ja-JP" sz="1400" kern="1200" baseline="0" dirty="0">
                <a:solidFill>
                  <a:schemeClr val="tx1"/>
                </a:solidFill>
                <a:effectLst/>
                <a:latin typeface="+mn-lt"/>
                <a:ea typeface="+mn-ea"/>
                <a:cs typeface="+mn-cs"/>
              </a:rPr>
              <a:t>The proportion of subjects who were exposed at younger </a:t>
            </a:r>
            <a:r>
              <a:rPr kumimoji="1" lang="en-US" altLang="ja-JP" sz="1400" kern="1200" baseline="0" dirty="0" smtClean="0">
                <a:solidFill>
                  <a:schemeClr val="tx1"/>
                </a:solidFill>
                <a:effectLst/>
                <a:latin typeface="+mn-lt"/>
                <a:ea typeface="+mn-ea"/>
                <a:cs typeface="+mn-cs"/>
              </a:rPr>
              <a:t>ages </a:t>
            </a:r>
            <a:r>
              <a:rPr kumimoji="1" lang="en-US" altLang="ja-JP" sz="1400" kern="1200" baseline="0" dirty="0">
                <a:solidFill>
                  <a:schemeClr val="tx1"/>
                </a:solidFill>
                <a:effectLst/>
                <a:latin typeface="+mn-lt"/>
                <a:ea typeface="+mn-ea"/>
                <a:cs typeface="+mn-cs"/>
              </a:rPr>
              <a:t>was large. On </a:t>
            </a:r>
            <a:r>
              <a:rPr kumimoji="1" lang="en-US" altLang="ja-JP" sz="1400" kern="1200" baseline="0" dirty="0" smtClean="0">
                <a:solidFill>
                  <a:schemeClr val="tx1"/>
                </a:solidFill>
                <a:effectLst/>
                <a:latin typeface="+mn-lt"/>
                <a:ea typeface="+mn-ea"/>
                <a:cs typeface="+mn-cs"/>
              </a:rPr>
              <a:t>the other hand</a:t>
            </a:r>
            <a:r>
              <a:rPr kumimoji="1" lang="en-US" altLang="ja-JP" sz="1400" kern="1200" baseline="0" dirty="0">
                <a:solidFill>
                  <a:schemeClr val="tx1"/>
                </a:solidFill>
                <a:effectLst/>
                <a:latin typeface="+mn-lt"/>
                <a:ea typeface="+mn-ea"/>
                <a:cs typeface="+mn-cs"/>
              </a:rPr>
              <a:t>, the proportion of men aged 20-39 years old at the time of bombing was small, because many young men went to war.</a:t>
            </a:r>
          </a:p>
          <a:p>
            <a:endParaRPr kumimoji="1" lang="ja-JP" altLang="ja-JP" sz="1400" kern="1200" baseline="0" dirty="0">
              <a:solidFill>
                <a:schemeClr val="tx1"/>
              </a:solidFill>
              <a:effectLst/>
              <a:latin typeface="+mn-lt"/>
              <a:ea typeface="+mn-ea"/>
              <a:cs typeface="+mn-cs"/>
            </a:endParaRPr>
          </a:p>
          <a:p>
            <a:r>
              <a:rPr kumimoji="1" lang="en-US" altLang="ja-JP" sz="1400" kern="1200" baseline="0" dirty="0">
                <a:solidFill>
                  <a:schemeClr val="tx1"/>
                </a:solidFill>
                <a:effectLst/>
                <a:latin typeface="+mn-lt"/>
                <a:ea typeface="+mn-ea"/>
                <a:cs typeface="+mn-cs"/>
              </a:rPr>
              <a:t>(*) </a:t>
            </a:r>
            <a:r>
              <a:rPr kumimoji="1" lang="en-US" altLang="ja-JP" sz="1400" u="sng" kern="1200" baseline="0" dirty="0">
                <a:solidFill>
                  <a:schemeClr val="tx1"/>
                </a:solidFill>
                <a:effectLst/>
                <a:latin typeface="+mn-lt"/>
                <a:ea typeface="+mn-ea"/>
                <a:cs typeface="+mn-cs"/>
              </a:rPr>
              <a:t>As of 2009</a:t>
            </a:r>
            <a:r>
              <a:rPr kumimoji="1" lang="en-US" altLang="ja-JP" sz="1400" kern="1200" baseline="0" dirty="0">
                <a:solidFill>
                  <a:schemeClr val="tx1"/>
                </a:solidFill>
                <a:effectLst/>
                <a:latin typeface="+mn-lt"/>
                <a:ea typeface="+mn-ea"/>
                <a:cs typeface="+mn-cs"/>
              </a:rPr>
              <a:t>, 37.6% of subjects were still alive.</a:t>
            </a:r>
            <a:endParaRPr kumimoji="1" lang="ja-JP" altLang="ja-JP" sz="14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a:latin typeface="Cambria" pitchFamily="18" charset="0"/>
            </a:endParaRPr>
          </a:p>
        </p:txBody>
      </p:sp>
      <p:sp>
        <p:nvSpPr>
          <p:cNvPr id="4" name="スライド番号プレースホルダー 3"/>
          <p:cNvSpPr>
            <a:spLocks noGrp="1"/>
          </p:cNvSpPr>
          <p:nvPr>
            <p:ph type="sldNum" sz="quarter" idx="10"/>
          </p:nvPr>
        </p:nvSpPr>
        <p:spPr/>
        <p:txBody>
          <a:bodyPr/>
          <a:lstStyle/>
          <a:p>
            <a:fld id="{AACE7772-DF4E-41C5-B33F-D263CE2BDF63}" type="slidenum">
              <a:rPr kumimoji="1" lang="ja-JP" altLang="en-US" smtClean="0"/>
              <a:pPr/>
              <a:t>7</a:t>
            </a:fld>
            <a:endParaRPr kumimoji="1" lang="ja-JP" altLang="en-US"/>
          </a:p>
        </p:txBody>
      </p:sp>
    </p:spTree>
    <p:extLst>
      <p:ext uri="{BB962C8B-B14F-4D97-AF65-F5344CB8AC3E}">
        <p14:creationId xmlns:p14="http://schemas.microsoft.com/office/powerpoint/2010/main" val="1681200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baseline="0" dirty="0">
                <a:solidFill>
                  <a:schemeClr val="tx1"/>
                </a:solidFill>
                <a:effectLst/>
                <a:latin typeface="+mn-lt"/>
                <a:ea typeface="+mn-ea"/>
                <a:cs typeface="+mn-cs"/>
              </a:rPr>
              <a:t>RERF has estimated the radiation dose for each subject using </a:t>
            </a:r>
            <a:r>
              <a:rPr kumimoji="1" lang="en-US" altLang="ja-JP" sz="1400" kern="1200" baseline="0" dirty="0" err="1">
                <a:solidFill>
                  <a:schemeClr val="tx1"/>
                </a:solidFill>
                <a:effectLst/>
                <a:latin typeface="+mn-lt"/>
                <a:ea typeface="+mn-ea"/>
                <a:cs typeface="+mn-cs"/>
              </a:rPr>
              <a:t>Dosimetry</a:t>
            </a:r>
            <a:r>
              <a:rPr kumimoji="1" lang="en-US" altLang="ja-JP" sz="1400" kern="1200" baseline="0" dirty="0">
                <a:solidFill>
                  <a:schemeClr val="tx1"/>
                </a:solidFill>
                <a:effectLst/>
                <a:latin typeface="+mn-lt"/>
                <a:ea typeface="+mn-ea"/>
                <a:cs typeface="+mn-cs"/>
              </a:rPr>
              <a:t> System 2002 revision 1, or DS02R1, which takes into account their exact location and shielding history. These figures show each survivor’s location at the time of the atomic bombings in Hiroshima and Nagasaki, with red crosses showing the hypocenters. </a:t>
            </a:r>
            <a:endParaRPr kumimoji="1" lang="en-US" altLang="ja-JP" sz="14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baseline="0" dirty="0" smtClean="0">
                <a:solidFill>
                  <a:schemeClr val="tx1"/>
                </a:solidFill>
                <a:effectLst/>
                <a:latin typeface="+mn-lt"/>
                <a:ea typeface="+mn-ea"/>
                <a:cs typeface="+mn-cs"/>
              </a:rPr>
              <a:t>For </a:t>
            </a:r>
            <a:r>
              <a:rPr kumimoji="1" lang="en-US" altLang="ja-JP" sz="1400" kern="1200" baseline="0" dirty="0">
                <a:solidFill>
                  <a:schemeClr val="tx1"/>
                </a:solidFill>
                <a:effectLst/>
                <a:latin typeface="+mn-lt"/>
                <a:ea typeface="+mn-ea"/>
                <a:cs typeface="+mn-cs"/>
              </a:rPr>
              <a:t>this analysis, we used weighted absorbed colon dose and bladder dose. Those with unknown radiation dose were excluded from the analysis.</a:t>
            </a:r>
            <a:endParaRPr kumimoji="1" lang="ja-JP" altLang="ja-JP" sz="14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Cambria" pitchFamily="18" charset="0"/>
            </a:endParaRPr>
          </a:p>
        </p:txBody>
      </p:sp>
      <p:sp>
        <p:nvSpPr>
          <p:cNvPr id="4" name="スライド番号プレースホルダー 3"/>
          <p:cNvSpPr>
            <a:spLocks noGrp="1"/>
          </p:cNvSpPr>
          <p:nvPr>
            <p:ph type="sldNum" sz="quarter" idx="10"/>
          </p:nvPr>
        </p:nvSpPr>
        <p:spPr/>
        <p:txBody>
          <a:bodyPr/>
          <a:lstStyle/>
          <a:p>
            <a:fld id="{AACE7772-DF4E-41C5-B33F-D263CE2BDF63}" type="slidenum">
              <a:rPr kumimoji="1" lang="ja-JP" altLang="en-US" smtClean="0"/>
              <a:pPr/>
              <a:t>8</a:t>
            </a:fld>
            <a:endParaRPr kumimoji="1" lang="ja-JP" altLang="en-US"/>
          </a:p>
        </p:txBody>
      </p:sp>
    </p:spTree>
    <p:extLst>
      <p:ext uri="{BB962C8B-B14F-4D97-AF65-F5344CB8AC3E}">
        <p14:creationId xmlns:p14="http://schemas.microsoft.com/office/powerpoint/2010/main" val="1681200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baseline="0" dirty="0">
                <a:solidFill>
                  <a:schemeClr val="tx1"/>
                </a:solidFill>
                <a:effectLst/>
                <a:latin typeface="+mn-lt"/>
                <a:ea typeface="+mn-ea"/>
                <a:cs typeface="+mn-cs"/>
              </a:rPr>
              <a:t>The follow-up period was from 1958 to 2009. Outcomes of interest were first primary colorectal cancers by anatomical subsite. Cases were ascertained from Hiroshima and Nagasaki Cancer Registries. Lifestyle data were obtained from periodic mail surveys and interviews.</a:t>
            </a:r>
            <a:endParaRPr kumimoji="1" lang="ja-JP" altLang="ja-JP" sz="14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a:latin typeface="Cambria" pitchFamily="18" charset="0"/>
            </a:endParaRPr>
          </a:p>
        </p:txBody>
      </p:sp>
      <p:sp>
        <p:nvSpPr>
          <p:cNvPr id="4" name="スライド番号プレースホルダー 3"/>
          <p:cNvSpPr>
            <a:spLocks noGrp="1"/>
          </p:cNvSpPr>
          <p:nvPr>
            <p:ph type="sldNum" sz="quarter" idx="10"/>
          </p:nvPr>
        </p:nvSpPr>
        <p:spPr/>
        <p:txBody>
          <a:bodyPr/>
          <a:lstStyle/>
          <a:p>
            <a:fld id="{AACE7772-DF4E-41C5-B33F-D263CE2BDF63}" type="slidenum">
              <a:rPr kumimoji="1" lang="ja-JP" altLang="en-US" smtClean="0"/>
              <a:pPr/>
              <a:t>9</a:t>
            </a:fld>
            <a:endParaRPr kumimoji="1" lang="ja-JP" altLang="en-US"/>
          </a:p>
        </p:txBody>
      </p:sp>
    </p:spTree>
    <p:extLst>
      <p:ext uri="{BB962C8B-B14F-4D97-AF65-F5344CB8AC3E}">
        <p14:creationId xmlns:p14="http://schemas.microsoft.com/office/powerpoint/2010/main" val="1681200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r>
              <a:rPr lang="en-US" altLang="ja-JP" dirty="0"/>
              <a:t>IACR 2019</a:t>
            </a:r>
            <a:endParaRPr lang="ja-JP" altLang="en-US" dirty="0"/>
          </a:p>
        </p:txBody>
      </p:sp>
      <p:sp>
        <p:nvSpPr>
          <p:cNvPr id="5" name="フッター プレースホルダー 4"/>
          <p:cNvSpPr>
            <a:spLocks noGrp="1"/>
          </p:cNvSpPr>
          <p:nvPr>
            <p:ph type="ftr" sz="quarter" idx="11"/>
          </p:nvPr>
        </p:nvSpPr>
        <p:spPr/>
        <p:txBody>
          <a:bodyPr/>
          <a:lstStyle/>
          <a:p>
            <a:r>
              <a:rPr lang="en-US" altLang="ja-JP" dirty="0"/>
              <a:t>Sugiyama H</a:t>
            </a:r>
            <a:endParaRPr lang="ja-JP" altLang="en-US" dirty="0"/>
          </a:p>
        </p:txBody>
      </p:sp>
      <p:sp>
        <p:nvSpPr>
          <p:cNvPr id="6" name="スライド番号プレースホルダー 5"/>
          <p:cNvSpPr>
            <a:spLocks noGrp="1"/>
          </p:cNvSpPr>
          <p:nvPr>
            <p:ph type="sldNum" sz="quarter" idx="12"/>
          </p:nvPr>
        </p:nvSpPr>
        <p:spPr/>
        <p:txBody>
          <a:bodyPr/>
          <a:lstStyle/>
          <a:p>
            <a:fld id="{002C6C02-BB22-4792-BE2E-DCAFF58345B5}" type="slidenum">
              <a:rPr kumimoji="1" lang="ja-JP" altLang="en-US" smtClean="0"/>
              <a:pPr/>
              <a:t>‹#›</a:t>
            </a:fld>
            <a:endParaRPr kumimoji="1" lang="ja-JP" altLang="en-US"/>
          </a:p>
        </p:txBody>
      </p:sp>
    </p:spTree>
    <p:extLst>
      <p:ext uri="{BB962C8B-B14F-4D97-AF65-F5344CB8AC3E}">
        <p14:creationId xmlns:p14="http://schemas.microsoft.com/office/powerpoint/2010/main" val="2434758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lang="en-US" altLang="ja-JP"/>
              <a:t>SAC-2017</a:t>
            </a:r>
            <a:endParaRPr lang="ja-JP" altLang="en-US" dirty="0"/>
          </a:p>
        </p:txBody>
      </p:sp>
      <p:sp>
        <p:nvSpPr>
          <p:cNvPr id="6" name="フッター プレースホルダー 5"/>
          <p:cNvSpPr>
            <a:spLocks noGrp="1"/>
          </p:cNvSpPr>
          <p:nvPr>
            <p:ph type="ftr" sz="quarter" idx="11"/>
          </p:nvPr>
        </p:nvSpPr>
        <p:spPr/>
        <p:txBody>
          <a:bodyPr/>
          <a:lstStyle/>
          <a:p>
            <a:r>
              <a:rPr lang="en-US" altLang="ja-JP"/>
              <a:t>Sugiyama H, Epidemiology</a:t>
            </a:r>
            <a:endParaRPr lang="ja-JP" altLang="en-US" dirty="0"/>
          </a:p>
        </p:txBody>
      </p:sp>
      <p:sp>
        <p:nvSpPr>
          <p:cNvPr id="7" name="スライド番号プレースホルダー 6"/>
          <p:cNvSpPr>
            <a:spLocks noGrp="1"/>
          </p:cNvSpPr>
          <p:nvPr>
            <p:ph type="sldNum" sz="quarter" idx="12"/>
          </p:nvPr>
        </p:nvSpPr>
        <p:spPr/>
        <p:txBody>
          <a:bodyPr/>
          <a:lstStyle/>
          <a:p>
            <a:fld id="{002C6C02-BB22-4792-BE2E-DCAFF58345B5}" type="slidenum">
              <a:rPr kumimoji="1" lang="ja-JP" altLang="en-US" smtClean="0"/>
              <a:pPr/>
              <a:t>‹#›</a:t>
            </a:fld>
            <a:endParaRPr kumimoji="1" lang="ja-JP" altLang="en-US"/>
          </a:p>
        </p:txBody>
      </p:sp>
    </p:spTree>
    <p:extLst>
      <p:ext uri="{BB962C8B-B14F-4D97-AF65-F5344CB8AC3E}">
        <p14:creationId xmlns:p14="http://schemas.microsoft.com/office/powerpoint/2010/main" val="41948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lang="en-US" altLang="ja-JP"/>
              <a:t>SAC-2017</a:t>
            </a:r>
            <a:endParaRPr lang="ja-JP" altLang="en-US" dirty="0"/>
          </a:p>
        </p:txBody>
      </p:sp>
      <p:sp>
        <p:nvSpPr>
          <p:cNvPr id="5" name="フッター プレースホルダー 4"/>
          <p:cNvSpPr>
            <a:spLocks noGrp="1"/>
          </p:cNvSpPr>
          <p:nvPr>
            <p:ph type="ftr" sz="quarter" idx="11"/>
          </p:nvPr>
        </p:nvSpPr>
        <p:spPr/>
        <p:txBody>
          <a:bodyPr/>
          <a:lstStyle/>
          <a:p>
            <a:r>
              <a:rPr lang="en-US" altLang="ja-JP"/>
              <a:t>Sugiyama H, Epidemiology</a:t>
            </a:r>
            <a:endParaRPr lang="ja-JP" altLang="en-US" dirty="0"/>
          </a:p>
        </p:txBody>
      </p:sp>
      <p:sp>
        <p:nvSpPr>
          <p:cNvPr id="6" name="スライド番号プレースホルダー 5"/>
          <p:cNvSpPr>
            <a:spLocks noGrp="1"/>
          </p:cNvSpPr>
          <p:nvPr>
            <p:ph type="sldNum" sz="quarter" idx="12"/>
          </p:nvPr>
        </p:nvSpPr>
        <p:spPr/>
        <p:txBody>
          <a:bodyPr/>
          <a:lstStyle/>
          <a:p>
            <a:fld id="{002C6C02-BB22-4792-BE2E-DCAFF58345B5}" type="slidenum">
              <a:rPr kumimoji="1" lang="ja-JP" altLang="en-US" smtClean="0"/>
              <a:pPr/>
              <a:t>‹#›</a:t>
            </a:fld>
            <a:endParaRPr kumimoji="1" lang="ja-JP" altLang="en-US"/>
          </a:p>
        </p:txBody>
      </p:sp>
    </p:spTree>
    <p:extLst>
      <p:ext uri="{BB962C8B-B14F-4D97-AF65-F5344CB8AC3E}">
        <p14:creationId xmlns:p14="http://schemas.microsoft.com/office/powerpoint/2010/main" val="622154459"/>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lang="en-US" altLang="ja-JP"/>
              <a:t>SAC-2017</a:t>
            </a:r>
            <a:endParaRPr lang="ja-JP" altLang="en-US" dirty="0"/>
          </a:p>
        </p:txBody>
      </p:sp>
      <p:sp>
        <p:nvSpPr>
          <p:cNvPr id="5" name="フッター プレースホルダー 4"/>
          <p:cNvSpPr>
            <a:spLocks noGrp="1"/>
          </p:cNvSpPr>
          <p:nvPr>
            <p:ph type="ftr" sz="quarter" idx="11"/>
          </p:nvPr>
        </p:nvSpPr>
        <p:spPr/>
        <p:txBody>
          <a:bodyPr/>
          <a:lstStyle/>
          <a:p>
            <a:r>
              <a:rPr lang="en-US" altLang="ja-JP"/>
              <a:t>Sugiyama H, Epidemiology</a:t>
            </a:r>
            <a:endParaRPr lang="ja-JP" altLang="en-US" dirty="0"/>
          </a:p>
        </p:txBody>
      </p:sp>
      <p:sp>
        <p:nvSpPr>
          <p:cNvPr id="6" name="スライド番号プレースホルダー 5"/>
          <p:cNvSpPr>
            <a:spLocks noGrp="1"/>
          </p:cNvSpPr>
          <p:nvPr>
            <p:ph type="sldNum" sz="quarter" idx="12"/>
          </p:nvPr>
        </p:nvSpPr>
        <p:spPr/>
        <p:txBody>
          <a:bodyPr/>
          <a:lstStyle/>
          <a:p>
            <a:fld id="{002C6C02-BB22-4792-BE2E-DCAFF58345B5}" type="slidenum">
              <a:rPr kumimoji="1" lang="ja-JP" altLang="en-US" smtClean="0"/>
              <a:pPr/>
              <a:t>‹#›</a:t>
            </a:fld>
            <a:endParaRPr kumimoji="1" lang="ja-JP" altLang="en-US"/>
          </a:p>
        </p:txBody>
      </p:sp>
    </p:spTree>
    <p:extLst>
      <p:ext uri="{BB962C8B-B14F-4D97-AF65-F5344CB8AC3E}">
        <p14:creationId xmlns:p14="http://schemas.microsoft.com/office/powerpoint/2010/main" val="1335757100"/>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r>
              <a:rPr lang="en-US" altLang="ja-JP" dirty="0"/>
              <a:t>IACR 2019</a:t>
            </a:r>
            <a:endParaRPr lang="ja-JP" altLang="en-US" dirty="0"/>
          </a:p>
        </p:txBody>
      </p:sp>
      <p:sp>
        <p:nvSpPr>
          <p:cNvPr id="4" name="フッター プレースホルダー 3"/>
          <p:cNvSpPr>
            <a:spLocks noGrp="1"/>
          </p:cNvSpPr>
          <p:nvPr>
            <p:ph type="ftr" sz="quarter" idx="11"/>
          </p:nvPr>
        </p:nvSpPr>
        <p:spPr/>
        <p:txBody>
          <a:bodyPr/>
          <a:lstStyle/>
          <a:p>
            <a:r>
              <a:rPr lang="en-US" altLang="ja-JP" dirty="0"/>
              <a:t>Sugiyama H</a:t>
            </a:r>
            <a:endParaRPr lang="ja-JP" altLang="en-US" dirty="0"/>
          </a:p>
        </p:txBody>
      </p:sp>
      <p:sp>
        <p:nvSpPr>
          <p:cNvPr id="5" name="スライド番号プレースホルダー 4"/>
          <p:cNvSpPr>
            <a:spLocks noGrp="1"/>
          </p:cNvSpPr>
          <p:nvPr>
            <p:ph type="sldNum" sz="quarter" idx="12"/>
          </p:nvPr>
        </p:nvSpPr>
        <p:spPr/>
        <p:txBody>
          <a:bodyPr/>
          <a:lstStyle/>
          <a:p>
            <a:fld id="{002C6C02-BB22-4792-BE2E-DCAFF58345B5}" type="slidenum">
              <a:rPr kumimoji="1" lang="ja-JP" altLang="en-US" smtClean="0"/>
              <a:pPr/>
              <a:t>‹#›</a:t>
            </a:fld>
            <a:endParaRPr kumimoji="1" lang="ja-JP" altLang="en-US"/>
          </a:p>
        </p:txBody>
      </p:sp>
    </p:spTree>
    <p:extLst>
      <p:ext uri="{BB962C8B-B14F-4D97-AF65-F5344CB8AC3E}">
        <p14:creationId xmlns:p14="http://schemas.microsoft.com/office/powerpoint/2010/main" val="245812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lvl1pPr>
              <a:defRPr/>
            </a:lvl1pPr>
          </a:lstStyle>
          <a:p>
            <a:r>
              <a:rPr lang="en-US" altLang="ja-JP" dirty="0"/>
              <a:t>IACR 2019</a:t>
            </a:r>
            <a:endParaRPr lang="ja-JP" altLang="en-US" dirty="0"/>
          </a:p>
        </p:txBody>
      </p:sp>
      <p:sp>
        <p:nvSpPr>
          <p:cNvPr id="5" name="フッター プレースホルダー 4"/>
          <p:cNvSpPr>
            <a:spLocks noGrp="1"/>
          </p:cNvSpPr>
          <p:nvPr>
            <p:ph type="ftr" sz="quarter" idx="11"/>
          </p:nvPr>
        </p:nvSpPr>
        <p:spPr/>
        <p:txBody>
          <a:bodyPr/>
          <a:lstStyle/>
          <a:p>
            <a:r>
              <a:rPr lang="en-US" altLang="ja-JP" dirty="0"/>
              <a:t>Sugiyama H</a:t>
            </a:r>
            <a:endParaRPr lang="ja-JP" altLang="en-US" dirty="0"/>
          </a:p>
        </p:txBody>
      </p:sp>
      <p:sp>
        <p:nvSpPr>
          <p:cNvPr id="6" name="スライド番号プレースホルダー 5"/>
          <p:cNvSpPr>
            <a:spLocks noGrp="1"/>
          </p:cNvSpPr>
          <p:nvPr>
            <p:ph type="sldNum" sz="quarter" idx="12"/>
          </p:nvPr>
        </p:nvSpPr>
        <p:spPr>
          <a:xfrm>
            <a:off x="7010400" y="6525344"/>
            <a:ext cx="2133600" cy="365125"/>
          </a:xfrm>
        </p:spPr>
        <p:txBody>
          <a:bodyPr/>
          <a:lstStyle/>
          <a:p>
            <a:fld id="{002C6C02-BB22-4792-BE2E-DCAFF58345B5}" type="slidenum">
              <a:rPr kumimoji="1" lang="ja-JP" altLang="en-US" smtClean="0"/>
              <a:pPr/>
              <a:t>‹#›</a:t>
            </a:fld>
            <a:endParaRPr kumimoji="1" lang="ja-JP" altLang="en-US" dirty="0"/>
          </a:p>
        </p:txBody>
      </p:sp>
    </p:spTree>
    <p:extLst>
      <p:ext uri="{BB962C8B-B14F-4D97-AF65-F5344CB8AC3E}">
        <p14:creationId xmlns:p14="http://schemas.microsoft.com/office/powerpoint/2010/main" val="146947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r>
              <a:rPr lang="en-US" altLang="ja-JP" dirty="0"/>
              <a:t>IACR 2019</a:t>
            </a:r>
            <a:endParaRPr lang="ja-JP" altLang="en-US" dirty="0"/>
          </a:p>
        </p:txBody>
      </p:sp>
      <p:sp>
        <p:nvSpPr>
          <p:cNvPr id="5" name="フッター プレースホルダー 4"/>
          <p:cNvSpPr>
            <a:spLocks noGrp="1"/>
          </p:cNvSpPr>
          <p:nvPr>
            <p:ph type="ftr" sz="quarter" idx="11"/>
          </p:nvPr>
        </p:nvSpPr>
        <p:spPr/>
        <p:txBody>
          <a:bodyPr/>
          <a:lstStyle/>
          <a:p>
            <a:r>
              <a:rPr lang="en-US" altLang="ja-JP" dirty="0"/>
              <a:t>Sugiyama H</a:t>
            </a:r>
            <a:endParaRPr lang="ja-JP" altLang="en-US" dirty="0"/>
          </a:p>
        </p:txBody>
      </p:sp>
      <p:sp>
        <p:nvSpPr>
          <p:cNvPr id="6" name="スライド番号プレースホルダー 5"/>
          <p:cNvSpPr>
            <a:spLocks noGrp="1"/>
          </p:cNvSpPr>
          <p:nvPr>
            <p:ph type="sldNum" sz="quarter" idx="12"/>
          </p:nvPr>
        </p:nvSpPr>
        <p:spPr/>
        <p:txBody>
          <a:bodyPr/>
          <a:lstStyle/>
          <a:p>
            <a:fld id="{002C6C02-BB22-4792-BE2E-DCAFF58345B5}" type="slidenum">
              <a:rPr kumimoji="1" lang="ja-JP" altLang="en-US" smtClean="0"/>
              <a:pPr/>
              <a:t>‹#›</a:t>
            </a:fld>
            <a:endParaRPr kumimoji="1" lang="ja-JP" altLang="en-US"/>
          </a:p>
        </p:txBody>
      </p:sp>
    </p:spTree>
    <p:extLst>
      <p:ext uri="{BB962C8B-B14F-4D97-AF65-F5344CB8AC3E}">
        <p14:creationId xmlns:p14="http://schemas.microsoft.com/office/powerpoint/2010/main" val="27571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lang="en-US" altLang="ja-JP"/>
              <a:t>SAC-2017</a:t>
            </a:r>
            <a:endParaRPr lang="ja-JP" altLang="en-US" dirty="0"/>
          </a:p>
        </p:txBody>
      </p:sp>
      <p:sp>
        <p:nvSpPr>
          <p:cNvPr id="6" name="フッター プレースホルダー 5"/>
          <p:cNvSpPr>
            <a:spLocks noGrp="1"/>
          </p:cNvSpPr>
          <p:nvPr>
            <p:ph type="ftr" sz="quarter" idx="11"/>
          </p:nvPr>
        </p:nvSpPr>
        <p:spPr/>
        <p:txBody>
          <a:bodyPr/>
          <a:lstStyle/>
          <a:p>
            <a:r>
              <a:rPr lang="en-US" altLang="ja-JP"/>
              <a:t>Sugiyama H, Epidemiology</a:t>
            </a:r>
            <a:endParaRPr lang="ja-JP" altLang="en-US" dirty="0"/>
          </a:p>
        </p:txBody>
      </p:sp>
      <p:sp>
        <p:nvSpPr>
          <p:cNvPr id="7" name="スライド番号プレースホルダー 6"/>
          <p:cNvSpPr>
            <a:spLocks noGrp="1"/>
          </p:cNvSpPr>
          <p:nvPr>
            <p:ph type="sldNum" sz="quarter" idx="12"/>
          </p:nvPr>
        </p:nvSpPr>
        <p:spPr/>
        <p:txBody>
          <a:bodyPr/>
          <a:lstStyle/>
          <a:p>
            <a:fld id="{002C6C02-BB22-4792-BE2E-DCAFF58345B5}" type="slidenum">
              <a:rPr kumimoji="1" lang="ja-JP" altLang="en-US" smtClean="0"/>
              <a:pPr/>
              <a:t>‹#›</a:t>
            </a:fld>
            <a:endParaRPr kumimoji="1" lang="ja-JP" altLang="en-US"/>
          </a:p>
        </p:txBody>
      </p:sp>
    </p:spTree>
    <p:extLst>
      <p:ext uri="{BB962C8B-B14F-4D97-AF65-F5344CB8AC3E}">
        <p14:creationId xmlns:p14="http://schemas.microsoft.com/office/powerpoint/2010/main" val="379794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lang="en-US" altLang="ja-JP"/>
              <a:t>SAC-2017</a:t>
            </a:r>
            <a:endParaRPr lang="ja-JP" altLang="en-US" dirty="0"/>
          </a:p>
        </p:txBody>
      </p:sp>
      <p:sp>
        <p:nvSpPr>
          <p:cNvPr id="8" name="フッター プレースホルダー 7"/>
          <p:cNvSpPr>
            <a:spLocks noGrp="1"/>
          </p:cNvSpPr>
          <p:nvPr>
            <p:ph type="ftr" sz="quarter" idx="11"/>
          </p:nvPr>
        </p:nvSpPr>
        <p:spPr/>
        <p:txBody>
          <a:bodyPr/>
          <a:lstStyle/>
          <a:p>
            <a:r>
              <a:rPr lang="en-US" altLang="ja-JP"/>
              <a:t>Sugiyama H, Epidemiology</a:t>
            </a:r>
            <a:endParaRPr lang="ja-JP" altLang="en-US" dirty="0"/>
          </a:p>
        </p:txBody>
      </p:sp>
      <p:sp>
        <p:nvSpPr>
          <p:cNvPr id="9" name="スライド番号プレースホルダー 8"/>
          <p:cNvSpPr>
            <a:spLocks noGrp="1"/>
          </p:cNvSpPr>
          <p:nvPr>
            <p:ph type="sldNum" sz="quarter" idx="12"/>
          </p:nvPr>
        </p:nvSpPr>
        <p:spPr/>
        <p:txBody>
          <a:bodyPr/>
          <a:lstStyle/>
          <a:p>
            <a:fld id="{002C6C02-BB22-4792-BE2E-DCAFF58345B5}" type="slidenum">
              <a:rPr kumimoji="1" lang="ja-JP" altLang="en-US" smtClean="0"/>
              <a:pPr/>
              <a:t>‹#›</a:t>
            </a:fld>
            <a:endParaRPr kumimoji="1" lang="ja-JP" altLang="en-US"/>
          </a:p>
        </p:txBody>
      </p:sp>
    </p:spTree>
    <p:extLst>
      <p:ext uri="{BB962C8B-B14F-4D97-AF65-F5344CB8AC3E}">
        <p14:creationId xmlns:p14="http://schemas.microsoft.com/office/powerpoint/2010/main" val="45264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r>
              <a:rPr lang="en-US" altLang="ja-JP"/>
              <a:t>SAC-2017</a:t>
            </a:r>
            <a:endParaRPr lang="ja-JP" altLang="en-US" dirty="0"/>
          </a:p>
        </p:txBody>
      </p:sp>
      <p:sp>
        <p:nvSpPr>
          <p:cNvPr id="4" name="フッター プレースホルダー 3"/>
          <p:cNvSpPr>
            <a:spLocks noGrp="1"/>
          </p:cNvSpPr>
          <p:nvPr>
            <p:ph type="ftr" sz="quarter" idx="11"/>
          </p:nvPr>
        </p:nvSpPr>
        <p:spPr/>
        <p:txBody>
          <a:bodyPr/>
          <a:lstStyle/>
          <a:p>
            <a:r>
              <a:rPr lang="en-US" altLang="ja-JP"/>
              <a:t>Sugiyama H, Epidemiology</a:t>
            </a:r>
            <a:endParaRPr lang="ja-JP" altLang="en-US" dirty="0"/>
          </a:p>
        </p:txBody>
      </p:sp>
      <p:sp>
        <p:nvSpPr>
          <p:cNvPr id="5" name="スライド番号プレースホルダー 4"/>
          <p:cNvSpPr>
            <a:spLocks noGrp="1"/>
          </p:cNvSpPr>
          <p:nvPr>
            <p:ph type="sldNum" sz="quarter" idx="12"/>
          </p:nvPr>
        </p:nvSpPr>
        <p:spPr/>
        <p:txBody>
          <a:bodyPr/>
          <a:lstStyle/>
          <a:p>
            <a:fld id="{002C6C02-BB22-4792-BE2E-DCAFF58345B5}" type="slidenum">
              <a:rPr kumimoji="1" lang="ja-JP" altLang="en-US" smtClean="0"/>
              <a:pPr/>
              <a:t>‹#›</a:t>
            </a:fld>
            <a:endParaRPr kumimoji="1" lang="ja-JP" altLang="en-US"/>
          </a:p>
        </p:txBody>
      </p:sp>
    </p:spTree>
    <p:extLst>
      <p:ext uri="{BB962C8B-B14F-4D97-AF65-F5344CB8AC3E}">
        <p14:creationId xmlns:p14="http://schemas.microsoft.com/office/powerpoint/2010/main" val="2967434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p>
            <a:r>
              <a:rPr lang="en-US" altLang="ja-JP"/>
              <a:t>SAC-2017</a:t>
            </a:r>
            <a:endParaRPr lang="ja-JP" altLang="en-US" dirty="0"/>
          </a:p>
        </p:txBody>
      </p:sp>
      <p:sp>
        <p:nvSpPr>
          <p:cNvPr id="8" name="フッター プレースホルダー 7"/>
          <p:cNvSpPr>
            <a:spLocks noGrp="1"/>
          </p:cNvSpPr>
          <p:nvPr>
            <p:ph type="ftr" sz="quarter" idx="11"/>
          </p:nvPr>
        </p:nvSpPr>
        <p:spPr/>
        <p:txBody>
          <a:bodyPr/>
          <a:lstStyle/>
          <a:p>
            <a:r>
              <a:rPr lang="en-US" altLang="ja-JP"/>
              <a:t>Sugiyama H, Epidemiology</a:t>
            </a:r>
            <a:endParaRPr lang="ja-JP" altLang="en-US" dirty="0"/>
          </a:p>
        </p:txBody>
      </p:sp>
      <p:sp>
        <p:nvSpPr>
          <p:cNvPr id="9" name="スライド番号プレースホルダー 8"/>
          <p:cNvSpPr>
            <a:spLocks noGrp="1"/>
          </p:cNvSpPr>
          <p:nvPr>
            <p:ph type="sldNum" sz="quarter" idx="12"/>
          </p:nvPr>
        </p:nvSpPr>
        <p:spPr/>
        <p:txBody>
          <a:bodyPr/>
          <a:lstStyle/>
          <a:p>
            <a:fld id="{002C6C02-BB22-4792-BE2E-DCAFF58345B5}" type="slidenum">
              <a:rPr kumimoji="1" lang="ja-JP" altLang="en-US" smtClean="0"/>
              <a:pPr/>
              <a:t>‹#›</a:t>
            </a:fld>
            <a:endParaRPr kumimoji="1" lang="ja-JP" altLang="en-US"/>
          </a:p>
        </p:txBody>
      </p:sp>
    </p:spTree>
    <p:extLst>
      <p:ext uri="{BB962C8B-B14F-4D97-AF65-F5344CB8AC3E}">
        <p14:creationId xmlns:p14="http://schemas.microsoft.com/office/powerpoint/2010/main" val="381580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lang="en-US" altLang="ja-JP"/>
              <a:t>SAC-2017</a:t>
            </a:r>
            <a:endParaRPr lang="ja-JP" altLang="en-US" dirty="0"/>
          </a:p>
        </p:txBody>
      </p:sp>
      <p:sp>
        <p:nvSpPr>
          <p:cNvPr id="6" name="フッター プレースホルダー 5"/>
          <p:cNvSpPr>
            <a:spLocks noGrp="1"/>
          </p:cNvSpPr>
          <p:nvPr>
            <p:ph type="ftr" sz="quarter" idx="11"/>
          </p:nvPr>
        </p:nvSpPr>
        <p:spPr/>
        <p:txBody>
          <a:bodyPr/>
          <a:lstStyle/>
          <a:p>
            <a:r>
              <a:rPr lang="en-US" altLang="ja-JP"/>
              <a:t>Sugiyama H, Epidemiology</a:t>
            </a:r>
            <a:endParaRPr lang="ja-JP" altLang="en-US" dirty="0"/>
          </a:p>
        </p:txBody>
      </p:sp>
      <p:sp>
        <p:nvSpPr>
          <p:cNvPr id="7" name="スライド番号プレースホルダー 6"/>
          <p:cNvSpPr>
            <a:spLocks noGrp="1"/>
          </p:cNvSpPr>
          <p:nvPr>
            <p:ph type="sldNum" sz="quarter" idx="12"/>
          </p:nvPr>
        </p:nvSpPr>
        <p:spPr/>
        <p:txBody>
          <a:bodyPr/>
          <a:lstStyle/>
          <a:p>
            <a:fld id="{002C6C02-BB22-4792-BE2E-DCAFF58345B5}" type="slidenum">
              <a:rPr kumimoji="1" lang="ja-JP" altLang="en-US" smtClean="0"/>
              <a:pPr/>
              <a:t>‹#›</a:t>
            </a:fld>
            <a:endParaRPr kumimoji="1" lang="ja-JP" altLang="en-US"/>
          </a:p>
        </p:txBody>
      </p:sp>
    </p:spTree>
    <p:extLst>
      <p:ext uri="{BB962C8B-B14F-4D97-AF65-F5344CB8AC3E}">
        <p14:creationId xmlns:p14="http://schemas.microsoft.com/office/powerpoint/2010/main" val="3372212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a:t>SAC-2017</a:t>
            </a:r>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a:t>Sugiyama H, Epidemiology</a:t>
            </a:r>
            <a:endParaRPr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C6C02-BB22-4792-BE2E-DCAFF58345B5}" type="slidenum">
              <a:rPr kumimoji="1" lang="ja-JP" altLang="en-US" smtClean="0"/>
              <a:pPr/>
              <a:t>‹#›</a:t>
            </a:fld>
            <a:endParaRPr kumimoji="1" lang="ja-JP" altLang="en-US"/>
          </a:p>
        </p:txBody>
      </p:sp>
    </p:spTree>
    <p:extLst>
      <p:ext uri="{BB962C8B-B14F-4D97-AF65-F5344CB8AC3E}">
        <p14:creationId xmlns:p14="http://schemas.microsoft.com/office/powerpoint/2010/main" val="2040868285"/>
      </p:ext>
    </p:extLst>
  </p:cSld>
  <p:clrMap bg1="lt1" tx1="dk1" bg2="lt2" tx2="dk2" accent1="accent1" accent2="accent2" accent3="accent3" accent4="accent4" accent5="accent5" accent6="accent6" hlink="hlink" folHlink="folHlink"/>
  <p:sldLayoutIdLst>
    <p:sldLayoutId id="2147483721" r:id="rId1"/>
    <p:sldLayoutId id="2147483732"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r="1282"/>
          <a:stretch>
            <a:fillRect/>
          </a:stretch>
        </p:blipFill>
        <p:spPr bwMode="auto">
          <a:xfrm>
            <a:off x="1187624" y="120210"/>
            <a:ext cx="4320480" cy="30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descr="hiro_photo15"/>
          <p:cNvPicPr>
            <a:picLocks noChangeAspect="1" noChangeArrowheads="1"/>
          </p:cNvPicPr>
          <p:nvPr/>
        </p:nvPicPr>
        <p:blipFill>
          <a:blip r:embed="rId4" cstate="print">
            <a:extLst>
              <a:ext uri="{28A0092B-C50C-407E-A947-70E740481C1C}">
                <a14:useLocalDpi xmlns:a14="http://schemas.microsoft.com/office/drawing/2010/main" val="0"/>
              </a:ext>
            </a:extLst>
          </a:blip>
          <a:srcRect l="1736" t="772" b="2248"/>
          <a:stretch>
            <a:fillRect/>
          </a:stretch>
        </p:blipFill>
        <p:spPr bwMode="auto">
          <a:xfrm>
            <a:off x="5652120" y="126641"/>
            <a:ext cx="1993870" cy="304149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539552" y="3284984"/>
            <a:ext cx="8097854" cy="1800200"/>
          </a:xfrm>
          <a:solidFill>
            <a:srgbClr val="8064A2"/>
          </a:solidFill>
        </p:spPr>
        <p:style>
          <a:lnRef idx="3">
            <a:schemeClr val="lt1"/>
          </a:lnRef>
          <a:fillRef idx="1">
            <a:schemeClr val="accent4"/>
          </a:fillRef>
          <a:effectRef idx="1">
            <a:schemeClr val="accent4"/>
          </a:effectRef>
          <a:fontRef idx="minor">
            <a:schemeClr val="lt1"/>
          </a:fontRef>
        </p:style>
        <p:txBody>
          <a:bodyPr>
            <a:noAutofit/>
          </a:bodyPr>
          <a:lstStyle/>
          <a:p>
            <a:pPr>
              <a:lnSpc>
                <a:spcPts val="4500"/>
              </a:lnSpc>
            </a:pPr>
            <a:r>
              <a:rPr lang="en-US" altLang="ja-JP" dirty="0">
                <a:latin typeface="+mj-lt"/>
                <a:ea typeface="Ebrima" pitchFamily="2" charset="0"/>
                <a:cs typeface="Ebrima" pitchFamily="2" charset="0"/>
              </a:rPr>
              <a:t>Radiation Risk of colorectal cancer among atomic bomb survivors:</a:t>
            </a:r>
            <a:r>
              <a:rPr lang="ja-JP" altLang="en-US" dirty="0">
                <a:latin typeface="+mj-lt"/>
                <a:cs typeface="Ebrima" pitchFamily="2" charset="0"/>
              </a:rPr>
              <a:t>　</a:t>
            </a:r>
            <a:r>
              <a:rPr lang="en-US" altLang="ja-JP" dirty="0">
                <a:latin typeface="+mj-lt"/>
                <a:ea typeface="Ebrima" pitchFamily="2" charset="0"/>
                <a:cs typeface="Ebrima" pitchFamily="2" charset="0"/>
              </a:rPr>
              <a:t>1958-2009</a:t>
            </a:r>
            <a:endParaRPr kumimoji="1" lang="ja-JP" altLang="en-US" dirty="0">
              <a:latin typeface="+mj-lt"/>
              <a:cs typeface="Ebrima" pitchFamily="2" charset="0"/>
            </a:endParaRPr>
          </a:p>
        </p:txBody>
      </p:sp>
      <p:sp>
        <p:nvSpPr>
          <p:cNvPr id="3" name="サブタイトル 2"/>
          <p:cNvSpPr>
            <a:spLocks noGrp="1"/>
          </p:cNvSpPr>
          <p:nvPr>
            <p:ph type="subTitle" idx="1"/>
          </p:nvPr>
        </p:nvSpPr>
        <p:spPr>
          <a:xfrm>
            <a:off x="965390" y="5157192"/>
            <a:ext cx="8071106" cy="1272504"/>
          </a:xfrm>
        </p:spPr>
        <p:txBody>
          <a:bodyPr>
            <a:noAutofit/>
          </a:bodyPr>
          <a:lstStyle/>
          <a:p>
            <a:r>
              <a:rPr lang="en-CA" altLang="ja-JP" sz="1400" dirty="0">
                <a:solidFill>
                  <a:schemeClr val="tx1"/>
                </a:solidFill>
                <a:ea typeface="Meiryo UI" pitchFamily="50" charset="-128"/>
              </a:rPr>
              <a:t>*</a:t>
            </a:r>
            <a:r>
              <a:rPr lang="en-US" altLang="ja-JP" sz="2000" dirty="0">
                <a:solidFill>
                  <a:schemeClr val="tx1"/>
                </a:solidFill>
                <a:ea typeface="Meiryo UI" pitchFamily="50" charset="-128"/>
              </a:rPr>
              <a:t>Hiromi Sugiyama</a:t>
            </a:r>
            <a:r>
              <a:rPr lang="en-CA" altLang="ja-JP" sz="2000" baseline="30000" dirty="0">
                <a:solidFill>
                  <a:schemeClr val="tx1"/>
                </a:solidFill>
                <a:ea typeface="Meiryo UI" pitchFamily="50" charset="-128"/>
              </a:rPr>
              <a:t>1</a:t>
            </a:r>
            <a:r>
              <a:rPr lang="en-US" altLang="ja-JP" sz="2000" dirty="0">
                <a:solidFill>
                  <a:schemeClr val="tx1"/>
                </a:solidFill>
                <a:ea typeface="Meiryo UI" pitchFamily="50" charset="-128"/>
              </a:rPr>
              <a:t>, </a:t>
            </a:r>
            <a:r>
              <a:rPr lang="en-US" altLang="ja-JP" sz="2000" dirty="0" err="1">
                <a:solidFill>
                  <a:schemeClr val="tx1"/>
                </a:solidFill>
                <a:ea typeface="Meiryo UI" pitchFamily="50" charset="-128"/>
              </a:rPr>
              <a:t>Munechika</a:t>
            </a:r>
            <a:r>
              <a:rPr lang="en-US" altLang="ja-JP" sz="2000" dirty="0">
                <a:solidFill>
                  <a:schemeClr val="tx1"/>
                </a:solidFill>
                <a:ea typeface="Meiryo UI" pitchFamily="50" charset="-128"/>
              </a:rPr>
              <a:t> </a:t>
            </a:r>
            <a:r>
              <a:rPr lang="en-US" altLang="ja-JP" sz="2000" dirty="0" err="1">
                <a:solidFill>
                  <a:schemeClr val="tx1"/>
                </a:solidFill>
                <a:ea typeface="Meiryo UI" pitchFamily="50" charset="-128"/>
              </a:rPr>
              <a:t>Misumi</a:t>
            </a:r>
            <a:r>
              <a:rPr lang="en-CA" altLang="ja-JP" sz="2000" baseline="30000" dirty="0">
                <a:solidFill>
                  <a:schemeClr val="tx1"/>
                </a:solidFill>
                <a:ea typeface="Meiryo UI" pitchFamily="50" charset="-128"/>
              </a:rPr>
              <a:t>1</a:t>
            </a:r>
            <a:r>
              <a:rPr lang="en-US" altLang="ja-JP" sz="2000" dirty="0">
                <a:solidFill>
                  <a:schemeClr val="tx1"/>
                </a:solidFill>
                <a:ea typeface="Meiryo UI" pitchFamily="50" charset="-128"/>
              </a:rPr>
              <a:t>, </a:t>
            </a:r>
            <a:r>
              <a:rPr lang="en-US" altLang="ja-JP" sz="2000" dirty="0" err="1">
                <a:solidFill>
                  <a:schemeClr val="tx1"/>
                </a:solidFill>
                <a:ea typeface="Meiryo UI" pitchFamily="50" charset="-128"/>
              </a:rPr>
              <a:t>Alina</a:t>
            </a:r>
            <a:r>
              <a:rPr lang="en-US" altLang="ja-JP" sz="2000" dirty="0">
                <a:solidFill>
                  <a:schemeClr val="tx1"/>
                </a:solidFill>
                <a:ea typeface="Meiryo UI" pitchFamily="50" charset="-128"/>
              </a:rPr>
              <a:t> Brenner</a:t>
            </a:r>
            <a:r>
              <a:rPr lang="en-US" altLang="ja-JP" sz="2000" baseline="30000" dirty="0">
                <a:solidFill>
                  <a:schemeClr val="tx1"/>
                </a:solidFill>
                <a:ea typeface="Meiryo UI" pitchFamily="50" charset="-128"/>
              </a:rPr>
              <a:t>1</a:t>
            </a:r>
            <a:r>
              <a:rPr lang="en-US" altLang="ja-JP" sz="2000" dirty="0">
                <a:solidFill>
                  <a:schemeClr val="tx1"/>
                </a:solidFill>
                <a:ea typeface="Meiryo UI" pitchFamily="50" charset="-128"/>
              </a:rPr>
              <a:t> </a:t>
            </a:r>
            <a:br>
              <a:rPr lang="en-US" altLang="ja-JP" sz="2000" dirty="0">
                <a:solidFill>
                  <a:schemeClr val="tx1"/>
                </a:solidFill>
                <a:ea typeface="Meiryo UI" pitchFamily="50" charset="-128"/>
              </a:rPr>
            </a:br>
            <a:r>
              <a:rPr lang="en-US" altLang="ja-JP" sz="2000" dirty="0">
                <a:solidFill>
                  <a:schemeClr val="tx1"/>
                </a:solidFill>
                <a:ea typeface="Meiryo UI" pitchFamily="50" charset="-128"/>
              </a:rPr>
              <a:t>Eric J Grant</a:t>
            </a:r>
            <a:r>
              <a:rPr lang="en-CA" altLang="ja-JP" sz="2000" baseline="30000" dirty="0">
                <a:solidFill>
                  <a:schemeClr val="tx1"/>
                </a:solidFill>
                <a:ea typeface="Meiryo UI" pitchFamily="50" charset="-128"/>
              </a:rPr>
              <a:t>1</a:t>
            </a:r>
            <a:r>
              <a:rPr lang="en-US" altLang="ja-JP" sz="2000" dirty="0">
                <a:solidFill>
                  <a:schemeClr val="tx1"/>
                </a:solidFill>
                <a:ea typeface="Meiryo UI" pitchFamily="50" charset="-128"/>
              </a:rPr>
              <a:t>, </a:t>
            </a:r>
            <a:r>
              <a:rPr lang="en-US" altLang="ja-JP" sz="2000" dirty="0" err="1">
                <a:solidFill>
                  <a:schemeClr val="tx1"/>
                </a:solidFill>
                <a:ea typeface="Meiryo UI" pitchFamily="50" charset="-128"/>
              </a:rPr>
              <a:t>Ritsu</a:t>
            </a:r>
            <a:r>
              <a:rPr lang="en-US" altLang="ja-JP" sz="2000" dirty="0">
                <a:solidFill>
                  <a:schemeClr val="tx1"/>
                </a:solidFill>
                <a:ea typeface="Meiryo UI" pitchFamily="50" charset="-128"/>
              </a:rPr>
              <a:t> Sakata</a:t>
            </a:r>
            <a:r>
              <a:rPr lang="en-CA" altLang="ja-JP" sz="2000" baseline="30000" dirty="0">
                <a:solidFill>
                  <a:schemeClr val="tx1"/>
                </a:solidFill>
                <a:ea typeface="Meiryo UI" pitchFamily="50" charset="-128"/>
              </a:rPr>
              <a:t>1</a:t>
            </a:r>
            <a:r>
              <a:rPr lang="en-US" altLang="ja-JP" sz="2000" dirty="0">
                <a:solidFill>
                  <a:schemeClr val="tx1"/>
                </a:solidFill>
                <a:ea typeface="Meiryo UI" pitchFamily="50" charset="-128"/>
              </a:rPr>
              <a:t>, Dale Preston</a:t>
            </a:r>
            <a:r>
              <a:rPr lang="en-CA" altLang="ja-JP" sz="2000" baseline="30000" dirty="0">
                <a:solidFill>
                  <a:schemeClr val="tx1"/>
                </a:solidFill>
                <a:ea typeface="Meiryo UI" pitchFamily="50" charset="-128"/>
              </a:rPr>
              <a:t>2</a:t>
            </a:r>
            <a:r>
              <a:rPr lang="en-US" altLang="ja-JP" sz="2000" dirty="0">
                <a:solidFill>
                  <a:schemeClr val="tx1"/>
                </a:solidFill>
                <a:ea typeface="Meiryo UI" pitchFamily="50" charset="-128"/>
              </a:rPr>
              <a:t>, Atsuko </a:t>
            </a:r>
            <a:r>
              <a:rPr lang="en-US" altLang="ja-JP" sz="2000" dirty="0" err="1">
                <a:solidFill>
                  <a:schemeClr val="tx1"/>
                </a:solidFill>
                <a:ea typeface="Meiryo UI" pitchFamily="50" charset="-128"/>
              </a:rPr>
              <a:t>Sadakane</a:t>
            </a:r>
            <a:r>
              <a:rPr lang="en-CA" altLang="ja-JP" sz="2000" baseline="30000" dirty="0">
                <a:solidFill>
                  <a:schemeClr val="tx1"/>
                </a:solidFill>
                <a:ea typeface="Meiryo UI" pitchFamily="50" charset="-128"/>
              </a:rPr>
              <a:t>1</a:t>
            </a:r>
            <a:r>
              <a:rPr lang="en-US" altLang="ja-JP" sz="2000" dirty="0">
                <a:solidFill>
                  <a:schemeClr val="tx1"/>
                </a:solidFill>
                <a:ea typeface="Meiryo UI" pitchFamily="50" charset="-128"/>
              </a:rPr>
              <a:t>, Mai </a:t>
            </a:r>
            <a:r>
              <a:rPr lang="en-US" altLang="ja-JP" sz="2000" dirty="0" err="1">
                <a:solidFill>
                  <a:schemeClr val="tx1"/>
                </a:solidFill>
                <a:ea typeface="Meiryo UI" pitchFamily="50" charset="-128"/>
              </a:rPr>
              <a:t>Utada</a:t>
            </a:r>
            <a:r>
              <a:rPr lang="en-CA" altLang="ja-JP" sz="2000" baseline="30000" dirty="0">
                <a:solidFill>
                  <a:schemeClr val="tx1"/>
                </a:solidFill>
                <a:ea typeface="Meiryo UI" pitchFamily="50" charset="-128"/>
              </a:rPr>
              <a:t>1</a:t>
            </a:r>
            <a:r>
              <a:rPr lang="en-US" altLang="ja-JP" sz="2000" dirty="0">
                <a:solidFill>
                  <a:schemeClr val="tx1"/>
                </a:solidFill>
                <a:ea typeface="Meiryo UI" pitchFamily="50" charset="-128"/>
              </a:rPr>
              <a:t>, </a:t>
            </a:r>
            <a:r>
              <a:rPr lang="en-US" altLang="ja-JP" sz="2000" dirty="0" err="1">
                <a:solidFill>
                  <a:schemeClr val="tx1"/>
                </a:solidFill>
                <a:ea typeface="Meiryo UI" pitchFamily="50" charset="-128"/>
              </a:rPr>
              <a:t>Kiyohiko</a:t>
            </a:r>
            <a:r>
              <a:rPr lang="en-US" altLang="ja-JP" sz="2000" dirty="0">
                <a:solidFill>
                  <a:schemeClr val="tx1"/>
                </a:solidFill>
                <a:ea typeface="Meiryo UI" pitchFamily="50" charset="-128"/>
              </a:rPr>
              <a:t> Mabuchi</a:t>
            </a:r>
            <a:r>
              <a:rPr lang="en-CA" altLang="ja-JP" sz="2000" baseline="30000" dirty="0">
                <a:solidFill>
                  <a:schemeClr val="tx1"/>
                </a:solidFill>
                <a:ea typeface="Meiryo UI" pitchFamily="50" charset="-128"/>
              </a:rPr>
              <a:t>3</a:t>
            </a:r>
            <a:r>
              <a:rPr lang="en-US" altLang="ja-JP" sz="2000" dirty="0">
                <a:solidFill>
                  <a:schemeClr val="tx1"/>
                </a:solidFill>
                <a:ea typeface="Meiryo UI" pitchFamily="50" charset="-128"/>
              </a:rPr>
              <a:t>,Kotaro </a:t>
            </a:r>
            <a:r>
              <a:rPr lang="en-US" altLang="ja-JP" sz="2000" dirty="0" err="1">
                <a:solidFill>
                  <a:schemeClr val="tx1"/>
                </a:solidFill>
                <a:ea typeface="Meiryo UI" pitchFamily="50" charset="-128"/>
              </a:rPr>
              <a:t>Ozasa</a:t>
            </a:r>
            <a:r>
              <a:rPr lang="en-CA" altLang="ja-JP" sz="2000" baseline="30000" dirty="0">
                <a:solidFill>
                  <a:schemeClr val="tx1"/>
                </a:solidFill>
                <a:ea typeface="Meiryo UI" pitchFamily="50" charset="-128"/>
              </a:rPr>
              <a:t>1</a:t>
            </a:r>
          </a:p>
          <a:p>
            <a:r>
              <a:rPr lang="en-CA" altLang="ja-JP" sz="1400" baseline="30000" dirty="0">
                <a:solidFill>
                  <a:schemeClr val="tx1"/>
                </a:solidFill>
                <a:ea typeface="Meiryo UI" pitchFamily="50" charset="-128"/>
              </a:rPr>
              <a:t>1</a:t>
            </a:r>
            <a:r>
              <a:rPr lang="en-US" altLang="ja-JP" sz="1400" dirty="0">
                <a:solidFill>
                  <a:schemeClr val="tx1"/>
                </a:solidFill>
                <a:ea typeface="Meiryo UI" pitchFamily="50" charset="-128"/>
              </a:rPr>
              <a:t>Radiation Effects Research Foundation, </a:t>
            </a:r>
            <a:r>
              <a:rPr lang="en-CA" altLang="ja-JP" sz="1400" baseline="30000" dirty="0">
                <a:solidFill>
                  <a:schemeClr val="tx1"/>
                </a:solidFill>
                <a:ea typeface="Meiryo UI" pitchFamily="50" charset="-128"/>
              </a:rPr>
              <a:t>2</a:t>
            </a:r>
            <a:r>
              <a:rPr lang="en-CA" altLang="ja-JP" sz="1400" dirty="0">
                <a:solidFill>
                  <a:schemeClr val="tx1"/>
                </a:solidFill>
                <a:ea typeface="Meiryo UI" pitchFamily="50" charset="-128"/>
              </a:rPr>
              <a:t>Hirosoft International Corporation</a:t>
            </a:r>
            <a:r>
              <a:rPr lang="en-US" altLang="ja-JP" sz="1400" dirty="0">
                <a:solidFill>
                  <a:schemeClr val="tx1"/>
                </a:solidFill>
                <a:ea typeface="Meiryo UI" pitchFamily="50" charset="-128"/>
              </a:rPr>
              <a:t>, </a:t>
            </a:r>
            <a:br>
              <a:rPr lang="en-US" altLang="ja-JP" sz="1400" dirty="0">
                <a:solidFill>
                  <a:schemeClr val="tx1"/>
                </a:solidFill>
                <a:ea typeface="Meiryo UI" pitchFamily="50" charset="-128"/>
              </a:rPr>
            </a:br>
            <a:r>
              <a:rPr lang="en-CA" altLang="ja-JP" sz="1400" baseline="30000" dirty="0">
                <a:solidFill>
                  <a:schemeClr val="tx1"/>
                </a:solidFill>
                <a:ea typeface="Meiryo UI" pitchFamily="50" charset="-128"/>
              </a:rPr>
              <a:t>3</a:t>
            </a:r>
            <a:r>
              <a:rPr lang="en-US" altLang="ja-JP" sz="1400" dirty="0">
                <a:solidFill>
                  <a:schemeClr val="tx1"/>
                </a:solidFill>
                <a:ea typeface="Meiryo UI" pitchFamily="50" charset="-128"/>
              </a:rPr>
              <a:t>U.S. National Cancer Institute</a:t>
            </a:r>
          </a:p>
          <a:p>
            <a:endParaRPr lang="en-US" altLang="ja-JP" sz="1100" dirty="0">
              <a:solidFill>
                <a:schemeClr val="bg2">
                  <a:lumMod val="25000"/>
                </a:schemeClr>
              </a:solidFill>
              <a:ea typeface="Meiryo UI" pitchFamily="50" charset="-128"/>
            </a:endParaRPr>
          </a:p>
        </p:txBody>
      </p:sp>
      <p:sp>
        <p:nvSpPr>
          <p:cNvPr id="6" name="スライド番号プレースホルダー 5"/>
          <p:cNvSpPr>
            <a:spLocks noGrp="1"/>
          </p:cNvSpPr>
          <p:nvPr>
            <p:ph type="sldNum" sz="quarter" idx="12"/>
          </p:nvPr>
        </p:nvSpPr>
        <p:spPr>
          <a:xfrm>
            <a:off x="6948264" y="6425822"/>
            <a:ext cx="2133600" cy="365125"/>
          </a:xfrm>
        </p:spPr>
        <p:txBody>
          <a:bodyPr/>
          <a:lstStyle/>
          <a:p>
            <a:fld id="{002C6C02-BB22-4792-BE2E-DCAFF58345B5}" type="slidenum">
              <a:rPr kumimoji="1" lang="ja-JP" altLang="en-US" smtClean="0"/>
              <a:pPr/>
              <a:t>1</a:t>
            </a:fld>
            <a:endParaRPr kumimoji="1" lang="ja-JP" altLang="en-US" dirty="0"/>
          </a:p>
        </p:txBody>
      </p:sp>
      <p:sp>
        <p:nvSpPr>
          <p:cNvPr id="4" name="テキスト ボックス 3"/>
          <p:cNvSpPr txBox="1"/>
          <p:nvPr/>
        </p:nvSpPr>
        <p:spPr>
          <a:xfrm>
            <a:off x="2201067" y="6608385"/>
            <a:ext cx="4747197" cy="276999"/>
          </a:xfrm>
          <a:prstGeom prst="rect">
            <a:avLst/>
          </a:prstGeom>
          <a:noFill/>
        </p:spPr>
        <p:txBody>
          <a:bodyPr wrap="none" rtlCol="0">
            <a:spAutoFit/>
          </a:bodyPr>
          <a:lstStyle/>
          <a:p>
            <a:r>
              <a:rPr kumimoji="1" lang="en-US" altLang="ja-JP" sz="1200" dirty="0">
                <a:solidFill>
                  <a:schemeClr val="bg2">
                    <a:lumMod val="25000"/>
                  </a:schemeClr>
                </a:solidFill>
              </a:rPr>
              <a:t>NAACCR / IACR Combined Annual Conference June 9-13, 2019 Vancouver</a:t>
            </a:r>
            <a:endParaRPr kumimoji="1" lang="ja-JP" altLang="en-US" sz="1200" dirty="0">
              <a:solidFill>
                <a:schemeClr val="bg2">
                  <a:lumMod val="25000"/>
                </a:schemeClr>
              </a:solidFill>
            </a:endParaRPr>
          </a:p>
        </p:txBody>
      </p:sp>
      <p:pic>
        <p:nvPicPr>
          <p:cNvPr id="10" name="Picture 54" descr="P:\名刺\ヒサゴ\logo\RERFlogoR.jpg"/>
          <p:cNvPicPr>
            <a:picLocks noChangeAspect="1" noChangeArrowheads="1"/>
          </p:cNvPicPr>
          <p:nvPr/>
        </p:nvPicPr>
        <p:blipFill>
          <a:blip r:embed="rId5"/>
          <a:srcRect/>
          <a:stretch>
            <a:fillRect/>
          </a:stretch>
        </p:blipFill>
        <p:spPr bwMode="auto">
          <a:xfrm>
            <a:off x="179512" y="5277355"/>
            <a:ext cx="773574" cy="815941"/>
          </a:xfrm>
          <a:prstGeom prst="rect">
            <a:avLst/>
          </a:prstGeom>
          <a:noFill/>
          <a:ln w="9525">
            <a:noFill/>
            <a:miter lim="800000"/>
            <a:headEnd/>
            <a:tailEnd/>
          </a:ln>
        </p:spPr>
      </p:pic>
    </p:spTree>
    <p:extLst>
      <p:ext uri="{BB962C8B-B14F-4D97-AF65-F5344CB8AC3E}">
        <p14:creationId xmlns:p14="http://schemas.microsoft.com/office/powerpoint/2010/main" val="4009938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9648" y="260648"/>
            <a:ext cx="7770783" cy="850106"/>
          </a:xfrm>
        </p:spPr>
        <p:style>
          <a:lnRef idx="3">
            <a:schemeClr val="lt1"/>
          </a:lnRef>
          <a:fillRef idx="1">
            <a:schemeClr val="accent4"/>
          </a:fillRef>
          <a:effectRef idx="1">
            <a:schemeClr val="accent4"/>
          </a:effectRef>
          <a:fontRef idx="minor">
            <a:schemeClr val="lt1"/>
          </a:fontRef>
        </p:style>
        <p:txBody>
          <a:bodyPr>
            <a:normAutofit/>
          </a:bodyPr>
          <a:lstStyle/>
          <a:p>
            <a:r>
              <a:rPr kumimoji="1" lang="en-US" altLang="ja-JP" dirty="0">
                <a:ea typeface="Ebrima" pitchFamily="2" charset="0"/>
                <a:cs typeface="Ebrima" pitchFamily="2" charset="0"/>
              </a:rPr>
              <a:t>Statistical analysis</a:t>
            </a:r>
            <a:endParaRPr kumimoji="1" lang="ja-JP" altLang="en-US" dirty="0">
              <a:cs typeface="Ebrima" pitchFamily="2" charset="0"/>
            </a:endParaRPr>
          </a:p>
        </p:txBody>
      </p:sp>
      <p:sp>
        <p:nvSpPr>
          <p:cNvPr id="6" name="スライド番号プレースホルダー 5"/>
          <p:cNvSpPr>
            <a:spLocks noGrp="1"/>
          </p:cNvSpPr>
          <p:nvPr>
            <p:ph type="sldNum" sz="quarter" idx="12"/>
          </p:nvPr>
        </p:nvSpPr>
        <p:spPr/>
        <p:txBody>
          <a:bodyPr/>
          <a:lstStyle/>
          <a:p>
            <a:fld id="{002C6C02-BB22-4792-BE2E-DCAFF58345B5}" type="slidenum">
              <a:rPr kumimoji="1" lang="ja-JP" altLang="en-US" smtClean="0"/>
              <a:pPr/>
              <a:t>10</a:t>
            </a:fld>
            <a:endParaRPr kumimoji="1" lang="ja-JP" altLang="en-US" dirty="0"/>
          </a:p>
        </p:txBody>
      </p:sp>
      <p:sp>
        <p:nvSpPr>
          <p:cNvPr id="7" name="コンテンツ プレースホルダ 2"/>
          <p:cNvSpPr txBox="1">
            <a:spLocks/>
          </p:cNvSpPr>
          <p:nvPr/>
        </p:nvSpPr>
        <p:spPr>
          <a:xfrm>
            <a:off x="120959" y="1259219"/>
            <a:ext cx="8902082" cy="3816424"/>
          </a:xfrm>
          <a:prstGeom prst="rect">
            <a:avLst/>
          </a:prstGeom>
        </p:spPr>
        <p:txBody>
          <a:bodyPr vert="horz" lIns="147758" tIns="73879" rIns="147758" bIns="73879"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1477579">
              <a:buNone/>
              <a:defRPr/>
            </a:pPr>
            <a:r>
              <a:rPr lang="en-US" altLang="ja-JP" sz="3600" dirty="0">
                <a:solidFill>
                  <a:schemeClr val="bg2">
                    <a:lumMod val="25000"/>
                  </a:schemeClr>
                </a:solidFill>
              </a:rPr>
              <a:t>      Poisson regression :</a:t>
            </a:r>
            <a:endParaRPr lang="en-US" altLang="ja-JP" sz="3600" dirty="0">
              <a:solidFill>
                <a:schemeClr val="bg2">
                  <a:lumMod val="25000"/>
                </a:schemeClr>
              </a:solidFill>
              <a:latin typeface="Calibri"/>
              <a:ea typeface="ＭＳ Ｐゴシック"/>
            </a:endParaRPr>
          </a:p>
          <a:p>
            <a:pPr marL="0" indent="0" defTabSz="1477579">
              <a:buNone/>
              <a:defRPr/>
            </a:pPr>
            <a:r>
              <a:rPr lang="ja-JP" altLang="en-US" sz="3600" dirty="0">
                <a:solidFill>
                  <a:schemeClr val="bg2">
                    <a:lumMod val="25000"/>
                  </a:schemeClr>
                </a:solidFill>
                <a:latin typeface="Calibri"/>
                <a:ea typeface="ＭＳ Ｐゴシック"/>
              </a:rPr>
              <a:t>　　</a:t>
            </a:r>
            <a:r>
              <a:rPr lang="en-US" altLang="ja-JP" sz="3600" dirty="0">
                <a:solidFill>
                  <a:schemeClr val="bg2">
                    <a:lumMod val="25000"/>
                  </a:schemeClr>
                </a:solidFill>
                <a:latin typeface="Calibri"/>
                <a:ea typeface="ＭＳ Ｐゴシック"/>
              </a:rPr>
              <a:t>Excess Relative Risk (ERR)</a:t>
            </a:r>
            <a:r>
              <a:rPr lang="ja-JP" altLang="en-US" sz="3600" dirty="0">
                <a:solidFill>
                  <a:schemeClr val="bg2">
                    <a:lumMod val="25000"/>
                  </a:schemeClr>
                </a:solidFill>
              </a:rPr>
              <a:t>　</a:t>
            </a:r>
            <a:r>
              <a:rPr lang="en-US" altLang="ja-JP" sz="2800" dirty="0">
                <a:solidFill>
                  <a:schemeClr val="bg2">
                    <a:lumMod val="25000"/>
                  </a:schemeClr>
                </a:solidFill>
                <a:latin typeface="Calibri"/>
                <a:ea typeface="ＭＳ Ｐゴシック"/>
              </a:rPr>
              <a:t/>
            </a:r>
            <a:br>
              <a:rPr lang="en-US" altLang="ja-JP" sz="2800" dirty="0">
                <a:solidFill>
                  <a:schemeClr val="bg2">
                    <a:lumMod val="25000"/>
                  </a:schemeClr>
                </a:solidFill>
                <a:latin typeface="Calibri"/>
                <a:ea typeface="ＭＳ Ｐゴシック"/>
              </a:rPr>
            </a:br>
            <a:r>
              <a:rPr lang="en-US" altLang="ja-JP" sz="2800" dirty="0">
                <a:solidFill>
                  <a:schemeClr val="bg2">
                    <a:lumMod val="25000"/>
                  </a:schemeClr>
                </a:solidFill>
                <a:latin typeface="Calibri"/>
                <a:ea typeface="ＭＳ Ｐゴシック"/>
              </a:rPr>
              <a:t>      </a:t>
            </a:r>
          </a:p>
          <a:p>
            <a:pPr marL="0" indent="0" defTabSz="1477579">
              <a:buNone/>
              <a:defRPr/>
            </a:pPr>
            <a:r>
              <a:rPr lang="en-US" altLang="ja-JP" sz="2800" dirty="0">
                <a:solidFill>
                  <a:schemeClr val="bg2">
                    <a:lumMod val="25000"/>
                  </a:schemeClr>
                </a:solidFill>
                <a:latin typeface="Calibri"/>
                <a:ea typeface="ＭＳ Ｐゴシック"/>
              </a:rPr>
              <a:t>        </a:t>
            </a:r>
            <a:r>
              <a:rPr lang="en-US" altLang="ja-JP" sz="2000" dirty="0"/>
              <a:t>λ</a:t>
            </a:r>
            <a:r>
              <a:rPr lang="ja-JP" altLang="en-US" sz="2000" dirty="0"/>
              <a:t>＝</a:t>
            </a:r>
            <a:r>
              <a:rPr lang="en-US" altLang="ja-JP" sz="2000" dirty="0"/>
              <a:t>λ</a:t>
            </a:r>
            <a:r>
              <a:rPr lang="en-US" altLang="ja-JP" sz="2000" baseline="-25000" dirty="0"/>
              <a:t>0</a:t>
            </a:r>
            <a:r>
              <a:rPr lang="en-US" altLang="ja-JP" sz="2000" dirty="0"/>
              <a:t>(</a:t>
            </a:r>
            <a:r>
              <a:rPr lang="en-US" altLang="ja-JP" sz="2000" i="1" dirty="0"/>
              <a:t>c, s, cy, a, </a:t>
            </a:r>
            <a:r>
              <a:rPr lang="en-US" altLang="ja-JP" sz="2000" i="1" dirty="0" err="1"/>
              <a:t>nic</a:t>
            </a:r>
            <a:r>
              <a:rPr lang="en-US" altLang="ja-JP" sz="2000" i="1" dirty="0"/>
              <a:t>, </a:t>
            </a:r>
            <a:r>
              <a:rPr lang="en-US" altLang="ja-JP" sz="2000" i="1" dirty="0" err="1"/>
              <a:t>sk</a:t>
            </a:r>
            <a:r>
              <a:rPr lang="en-US" altLang="ja-JP" sz="2000" i="1" dirty="0"/>
              <a:t>, </a:t>
            </a:r>
            <a:r>
              <a:rPr lang="en-US" altLang="ja-JP" sz="2000" i="1" dirty="0" err="1"/>
              <a:t>uksk</a:t>
            </a:r>
            <a:r>
              <a:rPr lang="en-US" altLang="ja-JP" sz="2000" i="1" dirty="0"/>
              <a:t>, </a:t>
            </a:r>
            <a:r>
              <a:rPr lang="en-US" altLang="ja-JP" sz="2000" i="1" dirty="0" err="1"/>
              <a:t>alc</a:t>
            </a:r>
            <a:r>
              <a:rPr lang="en-US" altLang="ja-JP" sz="2000" i="1" dirty="0"/>
              <a:t>, </a:t>
            </a:r>
            <a:r>
              <a:rPr lang="en-US" altLang="ja-JP" sz="2000" i="1" dirty="0" err="1"/>
              <a:t>ukal</a:t>
            </a:r>
            <a:r>
              <a:rPr lang="en-US" altLang="ja-JP" sz="2000" i="1" dirty="0"/>
              <a:t>, </a:t>
            </a:r>
            <a:r>
              <a:rPr lang="en-US" altLang="ja-JP" sz="2000" i="1" dirty="0" err="1"/>
              <a:t>bmi</a:t>
            </a:r>
            <a:r>
              <a:rPr lang="en-US" altLang="ja-JP" sz="2000" i="1" dirty="0"/>
              <a:t>, m</a:t>
            </a:r>
            <a:r>
              <a:rPr lang="en-US" altLang="ja-JP" sz="2000" dirty="0"/>
              <a:t>)[1+ρ(d)ε(</a:t>
            </a:r>
            <a:r>
              <a:rPr lang="en-US" altLang="ja-JP" sz="2000" i="1" dirty="0"/>
              <a:t>s, a, e, cy</a:t>
            </a:r>
            <a:r>
              <a:rPr lang="en-US" altLang="ja-JP" sz="2000" dirty="0"/>
              <a:t>)]</a:t>
            </a:r>
          </a:p>
          <a:p>
            <a:pPr marL="0" indent="0" defTabSz="1477579">
              <a:buNone/>
              <a:tabLst>
                <a:tab pos="534988" algn="l"/>
              </a:tabLst>
              <a:defRPr/>
            </a:pPr>
            <a:r>
              <a:rPr lang="ja-JP" altLang="en-US" sz="1800" dirty="0">
                <a:solidFill>
                  <a:sysClr val="windowText" lastClr="000000"/>
                </a:solidFill>
                <a:latin typeface="Calibri"/>
                <a:ea typeface="ＭＳ Ｐゴシック"/>
              </a:rPr>
              <a:t>　　　</a:t>
            </a:r>
            <a:r>
              <a:rPr lang="en-US" altLang="ja-JP" sz="1800" dirty="0">
                <a:solidFill>
                  <a:sysClr val="windowText" lastClr="000000"/>
                </a:solidFill>
                <a:latin typeface="Calibri"/>
                <a:ea typeface="ＭＳ Ｐゴシック"/>
              </a:rPr>
              <a:t>	</a:t>
            </a:r>
          </a:p>
          <a:p>
            <a:pPr marL="0" indent="0" defTabSz="1477579">
              <a:buNone/>
              <a:tabLst>
                <a:tab pos="534988" algn="l"/>
                <a:tab pos="5380038" algn="l"/>
              </a:tabLst>
              <a:defRPr/>
            </a:pPr>
            <a:endParaRPr lang="en-US" altLang="ja-JP" sz="1800" dirty="0">
              <a:solidFill>
                <a:sysClr val="windowText" lastClr="000000"/>
              </a:solidFill>
              <a:latin typeface="Calibri"/>
              <a:ea typeface="ＭＳ Ｐゴシック"/>
            </a:endParaRPr>
          </a:p>
          <a:p>
            <a:pPr marL="0" indent="0" defTabSz="1477579">
              <a:buNone/>
              <a:tabLst>
                <a:tab pos="534988" algn="l"/>
                <a:tab pos="5380038" algn="l"/>
              </a:tabLst>
              <a:defRPr/>
            </a:pPr>
            <a:r>
              <a:rPr lang="en-US" altLang="ja-JP" sz="2000" dirty="0">
                <a:ea typeface="ＭＳ Ｐゴシック"/>
              </a:rPr>
              <a:t>		ρ(.): dose-response function </a:t>
            </a:r>
          </a:p>
          <a:p>
            <a:pPr marL="0" indent="0" defTabSz="1477579">
              <a:buNone/>
              <a:tabLst>
                <a:tab pos="534988" algn="l"/>
                <a:tab pos="5380038" algn="l"/>
              </a:tabLst>
              <a:defRPr/>
            </a:pPr>
            <a:r>
              <a:rPr lang="en-US" altLang="ja-JP" sz="2000" dirty="0">
                <a:ea typeface="ＭＳ Ｐゴシック"/>
              </a:rPr>
              <a:t>			ε(.): effect modification </a:t>
            </a:r>
          </a:p>
          <a:p>
            <a:pPr marL="174625" lvl="1" indent="0" defTabSz="1477579">
              <a:lnSpc>
                <a:spcPct val="110000"/>
              </a:lnSpc>
              <a:buClr>
                <a:srgbClr val="0080FF"/>
              </a:buClr>
              <a:buNone/>
              <a:defRPr/>
            </a:pPr>
            <a:r>
              <a:rPr lang="en-US" altLang="ja-JP" sz="1600" dirty="0">
                <a:ea typeface="ＭＳ Ｐゴシック"/>
              </a:rPr>
              <a:t>c: city, s: sex, cy: calendar year, a: sex-specific attained age trend, age at exposure, </a:t>
            </a:r>
            <a:r>
              <a:rPr lang="en-US" altLang="ja-JP" sz="1600" dirty="0" err="1">
                <a:ea typeface="ＭＳ Ｐゴシック"/>
              </a:rPr>
              <a:t>nic</a:t>
            </a:r>
            <a:r>
              <a:rPr lang="en-US" altLang="ja-JP" sz="1600" dirty="0">
                <a:ea typeface="ＭＳ Ｐゴシック"/>
              </a:rPr>
              <a:t>: indicator of residents who were in the neither city of Hiroshima nor Nagasaki at the time of bombing, </a:t>
            </a:r>
            <a:r>
              <a:rPr lang="en-US" altLang="ja-JP" sz="1600" dirty="0" err="1"/>
              <a:t>sk</a:t>
            </a:r>
            <a:r>
              <a:rPr lang="en-US" altLang="ja-JP" sz="1600" dirty="0"/>
              <a:t>: smoking (pack-years at age 70, time dependent variable), </a:t>
            </a:r>
            <a:r>
              <a:rPr lang="en-US" altLang="ja-JP" sz="1600" dirty="0" err="1"/>
              <a:t>uksk</a:t>
            </a:r>
            <a:r>
              <a:rPr lang="en-US" altLang="ja-JP" sz="1600" dirty="0"/>
              <a:t>: unknown smoking status, </a:t>
            </a:r>
            <a:r>
              <a:rPr lang="en-US" altLang="ja-JP" sz="1600" dirty="0" err="1"/>
              <a:t>alc</a:t>
            </a:r>
            <a:r>
              <a:rPr lang="en-US" altLang="ja-JP" sz="1600" dirty="0"/>
              <a:t>: alcohol (drink/day), </a:t>
            </a:r>
            <a:r>
              <a:rPr lang="en-US" altLang="ja-JP" sz="1600" dirty="0" err="1"/>
              <a:t>ukal</a:t>
            </a:r>
            <a:r>
              <a:rPr lang="en-US" altLang="ja-JP" sz="1600" dirty="0"/>
              <a:t>: unknown alcohol information, </a:t>
            </a:r>
            <a:r>
              <a:rPr lang="en-US" altLang="ja-JP" sz="1600" dirty="0" err="1"/>
              <a:t>bmi</a:t>
            </a:r>
            <a:r>
              <a:rPr lang="en-US" altLang="ja-JP" sz="1600" dirty="0"/>
              <a:t>: BMI (unknown, &lt;18.5, 18.5-25, 25+), m:</a:t>
            </a:r>
            <a:r>
              <a:rPr lang="ja-JP" altLang="en-US" sz="1600" dirty="0"/>
              <a:t> </a:t>
            </a:r>
            <a:r>
              <a:rPr lang="en-US" altLang="ja-JP" sz="1600" dirty="0"/>
              <a:t>frequency of meat consumption (unknown, no or less than once a week,  2-4 days a week,  almost everyday)</a:t>
            </a:r>
            <a:r>
              <a:rPr lang="en-US" altLang="ja-JP" sz="1400" dirty="0">
                <a:solidFill>
                  <a:schemeClr val="bg2">
                    <a:lumMod val="25000"/>
                  </a:schemeClr>
                </a:solidFill>
              </a:rPr>
              <a:t/>
            </a:r>
            <a:br>
              <a:rPr lang="en-US" altLang="ja-JP" sz="1400" dirty="0">
                <a:solidFill>
                  <a:schemeClr val="bg2">
                    <a:lumMod val="25000"/>
                  </a:schemeClr>
                </a:solidFill>
              </a:rPr>
            </a:br>
            <a:endParaRPr lang="en-US" altLang="ja-JP" sz="1400" dirty="0">
              <a:solidFill>
                <a:schemeClr val="bg2">
                  <a:lumMod val="25000"/>
                </a:schemeClr>
              </a:solidFill>
            </a:endParaRPr>
          </a:p>
          <a:p>
            <a:pPr marL="877313" lvl="1" indent="0" defTabSz="1477579">
              <a:lnSpc>
                <a:spcPct val="110000"/>
              </a:lnSpc>
              <a:buClr>
                <a:srgbClr val="0080FF"/>
              </a:buClr>
              <a:buNone/>
              <a:defRPr/>
            </a:pPr>
            <a:endParaRPr lang="en-US" altLang="ja-JP" sz="1800" dirty="0">
              <a:solidFill>
                <a:sysClr val="windowText" lastClr="000000"/>
              </a:solidFill>
              <a:latin typeface="Calibri"/>
              <a:ea typeface="ＭＳ Ｐゴシック"/>
            </a:endParaRPr>
          </a:p>
        </p:txBody>
      </p:sp>
      <p:sp>
        <p:nvSpPr>
          <p:cNvPr id="10" name="テキスト ボックス 9"/>
          <p:cNvSpPr txBox="1"/>
          <p:nvPr/>
        </p:nvSpPr>
        <p:spPr>
          <a:xfrm>
            <a:off x="6032125" y="3605960"/>
            <a:ext cx="1925848" cy="461665"/>
          </a:xfrm>
          <a:prstGeom prst="rect">
            <a:avLst/>
          </a:prstGeom>
          <a:noFill/>
        </p:spPr>
        <p:txBody>
          <a:bodyPr wrap="none" rtlCol="0">
            <a:spAutoFit/>
          </a:bodyPr>
          <a:lstStyle/>
          <a:p>
            <a:r>
              <a:rPr lang="en-US" altLang="ja-JP" sz="2400" dirty="0"/>
              <a:t>Radiation </a:t>
            </a:r>
            <a:r>
              <a:rPr kumimoji="1" lang="en-US" altLang="ja-JP" sz="2400" dirty="0"/>
              <a:t>ERR</a:t>
            </a:r>
            <a:endParaRPr kumimoji="1" lang="ja-JP" altLang="en-US" sz="2400" dirty="0"/>
          </a:p>
        </p:txBody>
      </p:sp>
      <p:cxnSp>
        <p:nvCxnSpPr>
          <p:cNvPr id="14" name="直線コネクタ 13"/>
          <p:cNvCxnSpPr/>
          <p:nvPr/>
        </p:nvCxnSpPr>
        <p:spPr>
          <a:xfrm>
            <a:off x="1619672" y="3563724"/>
            <a:ext cx="3888432" cy="0"/>
          </a:xfrm>
          <a:prstGeom prst="line">
            <a:avLst/>
          </a:prstGeom>
          <a:ln w="38100" cmpd="tri"/>
        </p:spPr>
        <p:style>
          <a:lnRef idx="1">
            <a:schemeClr val="accent5"/>
          </a:lnRef>
          <a:fillRef idx="0">
            <a:schemeClr val="accent5"/>
          </a:fillRef>
          <a:effectRef idx="0">
            <a:schemeClr val="accent5"/>
          </a:effectRef>
          <a:fontRef idx="minor">
            <a:schemeClr val="tx1"/>
          </a:fontRef>
        </p:style>
      </p:cxnSp>
      <p:cxnSp>
        <p:nvCxnSpPr>
          <p:cNvPr id="16" name="直線コネクタ 15"/>
          <p:cNvCxnSpPr/>
          <p:nvPr/>
        </p:nvCxnSpPr>
        <p:spPr>
          <a:xfrm>
            <a:off x="1619672" y="3429000"/>
            <a:ext cx="0" cy="103366"/>
          </a:xfrm>
          <a:prstGeom prst="line">
            <a:avLst/>
          </a:prstGeom>
          <a:ln w="38100" cmpd="tri"/>
        </p:spPr>
        <p:style>
          <a:lnRef idx="1">
            <a:schemeClr val="accent5"/>
          </a:lnRef>
          <a:fillRef idx="0">
            <a:schemeClr val="accent5"/>
          </a:fillRef>
          <a:effectRef idx="0">
            <a:schemeClr val="accent5"/>
          </a:effectRef>
          <a:fontRef idx="minor">
            <a:schemeClr val="tx1"/>
          </a:fontRef>
        </p:style>
      </p:cxnSp>
      <p:cxnSp>
        <p:nvCxnSpPr>
          <p:cNvPr id="20" name="直線コネクタ 19"/>
          <p:cNvCxnSpPr/>
          <p:nvPr/>
        </p:nvCxnSpPr>
        <p:spPr>
          <a:xfrm>
            <a:off x="5508302" y="3429000"/>
            <a:ext cx="0" cy="103366"/>
          </a:xfrm>
          <a:prstGeom prst="line">
            <a:avLst/>
          </a:prstGeom>
          <a:ln w="38100" cmpd="tri"/>
        </p:spPr>
        <p:style>
          <a:lnRef idx="1">
            <a:schemeClr val="accent5"/>
          </a:lnRef>
          <a:fillRef idx="0">
            <a:schemeClr val="accent5"/>
          </a:fillRef>
          <a:effectRef idx="0">
            <a:schemeClr val="accent5"/>
          </a:effectRef>
          <a:fontRef idx="minor">
            <a:schemeClr val="tx1"/>
          </a:fontRef>
        </p:style>
      </p:cxnSp>
      <p:grpSp>
        <p:nvGrpSpPr>
          <p:cNvPr id="24" name="グループ化 23"/>
          <p:cNvGrpSpPr/>
          <p:nvPr/>
        </p:nvGrpSpPr>
        <p:grpSpPr>
          <a:xfrm>
            <a:off x="6088354" y="3444772"/>
            <a:ext cx="1435973" cy="161188"/>
            <a:chOff x="1268016" y="2789312"/>
            <a:chExt cx="3888630" cy="134724"/>
          </a:xfrm>
        </p:grpSpPr>
        <p:cxnSp>
          <p:nvCxnSpPr>
            <p:cNvPr id="21" name="直線コネクタ 20"/>
            <p:cNvCxnSpPr/>
            <p:nvPr/>
          </p:nvCxnSpPr>
          <p:spPr>
            <a:xfrm>
              <a:off x="1268016" y="2924036"/>
              <a:ext cx="3888432" cy="0"/>
            </a:xfrm>
            <a:prstGeom prst="line">
              <a:avLst/>
            </a:prstGeom>
            <a:ln w="38100" cmpd="tri"/>
          </p:spPr>
          <p:style>
            <a:lnRef idx="1">
              <a:schemeClr val="accent5"/>
            </a:lnRef>
            <a:fillRef idx="0">
              <a:schemeClr val="accent5"/>
            </a:fillRef>
            <a:effectRef idx="0">
              <a:schemeClr val="accent5"/>
            </a:effectRef>
            <a:fontRef idx="minor">
              <a:schemeClr val="tx1"/>
            </a:fontRef>
          </p:style>
        </p:cxnSp>
        <p:cxnSp>
          <p:nvCxnSpPr>
            <p:cNvPr id="22" name="直線コネクタ 21"/>
            <p:cNvCxnSpPr/>
            <p:nvPr/>
          </p:nvCxnSpPr>
          <p:spPr>
            <a:xfrm>
              <a:off x="1268016" y="2789312"/>
              <a:ext cx="0" cy="103366"/>
            </a:xfrm>
            <a:prstGeom prst="line">
              <a:avLst/>
            </a:prstGeom>
            <a:ln w="38100" cmpd="tri"/>
          </p:spPr>
          <p:style>
            <a:lnRef idx="1">
              <a:schemeClr val="accent5"/>
            </a:lnRef>
            <a:fillRef idx="0">
              <a:schemeClr val="accent5"/>
            </a:fillRef>
            <a:effectRef idx="0">
              <a:schemeClr val="accent5"/>
            </a:effectRef>
            <a:fontRef idx="minor">
              <a:schemeClr val="tx1"/>
            </a:fontRef>
          </p:style>
        </p:cxnSp>
        <p:cxnSp>
          <p:nvCxnSpPr>
            <p:cNvPr id="23" name="直線コネクタ 22"/>
            <p:cNvCxnSpPr/>
            <p:nvPr/>
          </p:nvCxnSpPr>
          <p:spPr>
            <a:xfrm>
              <a:off x="5156646" y="2789312"/>
              <a:ext cx="0" cy="103366"/>
            </a:xfrm>
            <a:prstGeom prst="line">
              <a:avLst/>
            </a:prstGeom>
            <a:ln w="38100" cmpd="tri"/>
          </p:spPr>
          <p:style>
            <a:lnRef idx="1">
              <a:schemeClr val="accent5"/>
            </a:lnRef>
            <a:fillRef idx="0">
              <a:schemeClr val="accent5"/>
            </a:fillRef>
            <a:effectRef idx="0">
              <a:schemeClr val="accent5"/>
            </a:effectRef>
            <a:fontRef idx="minor">
              <a:schemeClr val="tx1"/>
            </a:fontRef>
          </p:style>
        </p:cxnSp>
      </p:grpSp>
      <p:sp>
        <p:nvSpPr>
          <p:cNvPr id="25" name="テキスト ボックス 24"/>
          <p:cNvSpPr txBox="1"/>
          <p:nvPr/>
        </p:nvSpPr>
        <p:spPr>
          <a:xfrm>
            <a:off x="1835696" y="3574415"/>
            <a:ext cx="3888432" cy="461665"/>
          </a:xfrm>
          <a:prstGeom prst="rect">
            <a:avLst/>
          </a:prstGeom>
          <a:noFill/>
        </p:spPr>
        <p:txBody>
          <a:bodyPr wrap="square" rtlCol="0">
            <a:spAutoFit/>
          </a:bodyPr>
          <a:lstStyle/>
          <a:p>
            <a:r>
              <a:rPr lang="en-US" altLang="ja-JP" sz="2400" dirty="0"/>
              <a:t>λ</a:t>
            </a:r>
            <a:r>
              <a:rPr lang="en-US" altLang="ja-JP" sz="2400" baseline="-25000" dirty="0"/>
              <a:t>0</a:t>
            </a:r>
            <a:r>
              <a:rPr lang="en-US" altLang="ja-JP" sz="2400" dirty="0"/>
              <a:t>:</a:t>
            </a:r>
            <a:r>
              <a:rPr lang="en-US" altLang="ja-JP" sz="2400" baseline="-25000" dirty="0"/>
              <a:t> </a:t>
            </a:r>
            <a:r>
              <a:rPr lang="en-US" altLang="ja-JP" sz="2400" dirty="0"/>
              <a:t>Background rate</a:t>
            </a:r>
            <a:endParaRPr kumimoji="1" lang="ja-JP" altLang="en-US" sz="2400" dirty="0"/>
          </a:p>
        </p:txBody>
      </p:sp>
      <p:grpSp>
        <p:nvGrpSpPr>
          <p:cNvPr id="15" name="グループ化 14"/>
          <p:cNvGrpSpPr/>
          <p:nvPr/>
        </p:nvGrpSpPr>
        <p:grpSpPr>
          <a:xfrm>
            <a:off x="5652120" y="2994735"/>
            <a:ext cx="2016224" cy="172696"/>
            <a:chOff x="1268016" y="2789312"/>
            <a:chExt cx="3888630" cy="134724"/>
          </a:xfrm>
          <a:scene3d>
            <a:camera prst="orthographicFront">
              <a:rot lat="0" lon="0" rev="10800000"/>
            </a:camera>
            <a:lightRig rig="threePt" dir="t"/>
          </a:scene3d>
        </p:grpSpPr>
        <p:cxnSp>
          <p:nvCxnSpPr>
            <p:cNvPr id="17" name="直線コネクタ 16"/>
            <p:cNvCxnSpPr/>
            <p:nvPr/>
          </p:nvCxnSpPr>
          <p:spPr>
            <a:xfrm>
              <a:off x="1268016" y="2924036"/>
              <a:ext cx="3888432" cy="0"/>
            </a:xfrm>
            <a:prstGeom prst="line">
              <a:avLst/>
            </a:prstGeom>
            <a:ln w="38100" cmpd="tri"/>
          </p:spPr>
          <p:style>
            <a:lnRef idx="1">
              <a:schemeClr val="accent5"/>
            </a:lnRef>
            <a:fillRef idx="0">
              <a:schemeClr val="accent5"/>
            </a:fillRef>
            <a:effectRef idx="0">
              <a:schemeClr val="accent5"/>
            </a:effectRef>
            <a:fontRef idx="minor">
              <a:schemeClr val="tx1"/>
            </a:fontRef>
          </p:style>
        </p:cxnSp>
        <p:cxnSp>
          <p:nvCxnSpPr>
            <p:cNvPr id="18" name="直線コネクタ 17"/>
            <p:cNvCxnSpPr/>
            <p:nvPr/>
          </p:nvCxnSpPr>
          <p:spPr>
            <a:xfrm>
              <a:off x="1268016" y="2789312"/>
              <a:ext cx="0" cy="103366"/>
            </a:xfrm>
            <a:prstGeom prst="line">
              <a:avLst/>
            </a:prstGeom>
            <a:ln w="38100" cmpd="tri"/>
          </p:spPr>
          <p:style>
            <a:lnRef idx="1">
              <a:schemeClr val="accent5"/>
            </a:lnRef>
            <a:fillRef idx="0">
              <a:schemeClr val="accent5"/>
            </a:fillRef>
            <a:effectRef idx="0">
              <a:schemeClr val="accent5"/>
            </a:effectRef>
            <a:fontRef idx="minor">
              <a:schemeClr val="tx1"/>
            </a:fontRef>
          </p:style>
        </p:cxnSp>
        <p:cxnSp>
          <p:nvCxnSpPr>
            <p:cNvPr id="19" name="直線コネクタ 18"/>
            <p:cNvCxnSpPr/>
            <p:nvPr/>
          </p:nvCxnSpPr>
          <p:spPr>
            <a:xfrm>
              <a:off x="5156646" y="2789312"/>
              <a:ext cx="0" cy="103366"/>
            </a:xfrm>
            <a:prstGeom prst="line">
              <a:avLst/>
            </a:prstGeom>
            <a:ln w="38100" cmpd="tri"/>
          </p:spPr>
          <p:style>
            <a:lnRef idx="1">
              <a:schemeClr val="accent5"/>
            </a:lnRef>
            <a:fillRef idx="0">
              <a:schemeClr val="accent5"/>
            </a:fillRef>
            <a:effectRef idx="0">
              <a:schemeClr val="accent5"/>
            </a:effectRef>
            <a:fontRef idx="minor">
              <a:schemeClr val="tx1"/>
            </a:fontRef>
          </p:style>
        </p:cxnSp>
      </p:grpSp>
      <p:sp>
        <p:nvSpPr>
          <p:cNvPr id="26" name="テキスト ボックス 25"/>
          <p:cNvSpPr txBox="1"/>
          <p:nvPr/>
        </p:nvSpPr>
        <p:spPr>
          <a:xfrm>
            <a:off x="5580112" y="2599549"/>
            <a:ext cx="3001399" cy="461665"/>
          </a:xfrm>
          <a:prstGeom prst="rect">
            <a:avLst/>
          </a:prstGeom>
          <a:noFill/>
        </p:spPr>
        <p:txBody>
          <a:bodyPr wrap="none" rtlCol="0">
            <a:spAutoFit/>
          </a:bodyPr>
          <a:lstStyle/>
          <a:p>
            <a:r>
              <a:rPr lang="en-US" altLang="ja-JP" sz="2400" dirty="0"/>
              <a:t>Radiation </a:t>
            </a:r>
            <a:r>
              <a:rPr kumimoji="1" lang="en-US" altLang="ja-JP" sz="2400" dirty="0"/>
              <a:t>Relative Risk</a:t>
            </a:r>
            <a:endParaRPr kumimoji="1" lang="ja-JP" altLang="en-US" sz="2400" dirty="0"/>
          </a:p>
        </p:txBody>
      </p:sp>
    </p:spTree>
    <p:extLst>
      <p:ext uri="{BB962C8B-B14F-4D97-AF65-F5344CB8AC3E}">
        <p14:creationId xmlns:p14="http://schemas.microsoft.com/office/powerpoint/2010/main" val="162491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002C6C02-BB22-4792-BE2E-DCAFF58345B5}" type="slidenum">
              <a:rPr kumimoji="1" lang="ja-JP" altLang="en-US" smtClean="0"/>
              <a:pPr/>
              <a:t>11</a:t>
            </a:fld>
            <a:endParaRPr kumimoji="1" lang="ja-JP" altLang="en-US"/>
          </a:p>
        </p:txBody>
      </p:sp>
      <p:graphicFrame>
        <p:nvGraphicFramePr>
          <p:cNvPr id="7" name="コンテンツ プレースホルダー 3"/>
          <p:cNvGraphicFramePr>
            <a:graphicFrameLocks/>
          </p:cNvGraphicFramePr>
          <p:nvPr>
            <p:extLst>
              <p:ext uri="{D42A27DB-BD31-4B8C-83A1-F6EECF244321}">
                <p14:modId xmlns:p14="http://schemas.microsoft.com/office/powerpoint/2010/main" val="3527065103"/>
              </p:ext>
            </p:extLst>
          </p:nvPr>
        </p:nvGraphicFramePr>
        <p:xfrm>
          <a:off x="251518" y="1772816"/>
          <a:ext cx="8496946" cy="4815282"/>
        </p:xfrm>
        <a:graphic>
          <a:graphicData uri="http://schemas.openxmlformats.org/drawingml/2006/table">
            <a:tbl>
              <a:tblPr/>
              <a:tblGrid>
                <a:gridCol w="1008114">
                  <a:extLst>
                    <a:ext uri="{9D8B030D-6E8A-4147-A177-3AD203B41FA5}">
                      <a16:colId xmlns:a16="http://schemas.microsoft.com/office/drawing/2014/main" xmlns="" val="20000"/>
                    </a:ext>
                  </a:extLst>
                </a:gridCol>
                <a:gridCol w="792088">
                  <a:extLst>
                    <a:ext uri="{9D8B030D-6E8A-4147-A177-3AD203B41FA5}">
                      <a16:colId xmlns:a16="http://schemas.microsoft.com/office/drawing/2014/main" xmlns="" val="20006"/>
                    </a:ext>
                  </a:extLst>
                </a:gridCol>
                <a:gridCol w="1008112">
                  <a:extLst>
                    <a:ext uri="{9D8B030D-6E8A-4147-A177-3AD203B41FA5}">
                      <a16:colId xmlns:a16="http://schemas.microsoft.com/office/drawing/2014/main" xmlns="" val="20007"/>
                    </a:ext>
                  </a:extLst>
                </a:gridCol>
                <a:gridCol w="792088">
                  <a:extLst>
                    <a:ext uri="{9D8B030D-6E8A-4147-A177-3AD203B41FA5}">
                      <a16:colId xmlns:a16="http://schemas.microsoft.com/office/drawing/2014/main" xmlns="" val="20008"/>
                    </a:ext>
                  </a:extLst>
                </a:gridCol>
                <a:gridCol w="556113">
                  <a:extLst>
                    <a:ext uri="{9D8B030D-6E8A-4147-A177-3AD203B41FA5}">
                      <a16:colId xmlns:a16="http://schemas.microsoft.com/office/drawing/2014/main" xmlns="" val="20004"/>
                    </a:ext>
                  </a:extLst>
                </a:gridCol>
                <a:gridCol w="809233">
                  <a:extLst>
                    <a:ext uri="{9D8B030D-6E8A-4147-A177-3AD203B41FA5}">
                      <a16:colId xmlns:a16="http://schemas.microsoft.com/office/drawing/2014/main" xmlns="" val="20005"/>
                    </a:ext>
                  </a:extLst>
                </a:gridCol>
                <a:gridCol w="662100">
                  <a:extLst>
                    <a:ext uri="{9D8B030D-6E8A-4147-A177-3AD203B41FA5}">
                      <a16:colId xmlns:a16="http://schemas.microsoft.com/office/drawing/2014/main" xmlns="" val="20010"/>
                    </a:ext>
                  </a:extLst>
                </a:gridCol>
                <a:gridCol w="735666">
                  <a:extLst>
                    <a:ext uri="{9D8B030D-6E8A-4147-A177-3AD203B41FA5}">
                      <a16:colId xmlns:a16="http://schemas.microsoft.com/office/drawing/2014/main" xmlns="" val="20009"/>
                    </a:ext>
                  </a:extLst>
                </a:gridCol>
                <a:gridCol w="588533">
                  <a:extLst>
                    <a:ext uri="{9D8B030D-6E8A-4147-A177-3AD203B41FA5}">
                      <a16:colId xmlns:a16="http://schemas.microsoft.com/office/drawing/2014/main" xmlns="" val="20012"/>
                    </a:ext>
                  </a:extLst>
                </a:gridCol>
                <a:gridCol w="809233">
                  <a:extLst>
                    <a:ext uri="{9D8B030D-6E8A-4147-A177-3AD203B41FA5}">
                      <a16:colId xmlns:a16="http://schemas.microsoft.com/office/drawing/2014/main" xmlns="" val="20013"/>
                    </a:ext>
                  </a:extLst>
                </a:gridCol>
                <a:gridCol w="735666">
                  <a:extLst>
                    <a:ext uri="{9D8B030D-6E8A-4147-A177-3AD203B41FA5}">
                      <a16:colId xmlns:a16="http://schemas.microsoft.com/office/drawing/2014/main" xmlns="" val="20011"/>
                    </a:ext>
                  </a:extLst>
                </a:gridCol>
              </a:tblGrid>
              <a:tr h="253400">
                <a:tc>
                  <a:txBody>
                    <a:bodyPr/>
                    <a:lstStyle/>
                    <a:p>
                      <a:pPr algn="l" fontAlgn="ctr"/>
                      <a:endParaRPr lang="ja-JP" altLang="en-US" sz="1600" b="0" i="0" u="none" strike="noStrike" dirty="0">
                        <a:solidFill>
                          <a:srgbClr val="000000"/>
                        </a:solidFill>
                        <a:effectLst/>
                        <a:latin typeface="+mj-lt"/>
                      </a:endParaRPr>
                    </a:p>
                  </a:txBody>
                  <a:tcPr marL="17780" marR="17780" marT="14986" marB="0" anchor="ctr">
                    <a:lnL>
                      <a:noFill/>
                    </a:lnL>
                    <a:lnR>
                      <a:noFill/>
                    </a:lnR>
                    <a:lnT w="6350" cap="flat" cmpd="sng" algn="ctr">
                      <a:solidFill>
                        <a:srgbClr val="000000"/>
                      </a:solidFill>
                      <a:prstDash val="solid"/>
                      <a:round/>
                      <a:headEnd type="none" w="med" len="med"/>
                      <a:tailEnd type="none" w="med" len="med"/>
                    </a:lnT>
                    <a:lnB>
                      <a:noFill/>
                    </a:lnB>
                  </a:tcPr>
                </a:tc>
                <a:tc rowSpan="4">
                  <a:txBody>
                    <a:bodyPr/>
                    <a:lstStyle/>
                    <a:p>
                      <a:pPr algn="ctr" fontAlgn="ctr"/>
                      <a:r>
                        <a:rPr lang="en-US" sz="1600" b="0" i="0" u="none" strike="noStrike" dirty="0">
                          <a:solidFill>
                            <a:srgbClr val="000000"/>
                          </a:solidFill>
                          <a:effectLst/>
                          <a:latin typeface="+mj-lt"/>
                        </a:rPr>
                        <a:t>Subject</a:t>
                      </a:r>
                    </a:p>
                  </a:txBody>
                  <a:tcPr marL="17780" marR="1778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sz="1600" b="0" i="0" u="none" strike="noStrike" dirty="0">
                          <a:solidFill>
                            <a:srgbClr val="000000"/>
                          </a:solidFill>
                          <a:effectLst/>
                          <a:latin typeface="+mj-lt"/>
                        </a:rPr>
                        <a:t>Person-years</a:t>
                      </a:r>
                    </a:p>
                  </a:txBody>
                  <a:tcPr marL="17780" marR="1778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6">
                  <a:txBody>
                    <a:bodyPr/>
                    <a:lstStyle/>
                    <a:p>
                      <a:pPr algn="ctr" fontAlgn="ctr">
                        <a:lnSpc>
                          <a:spcPct val="100000"/>
                        </a:lnSpc>
                      </a:pPr>
                      <a:r>
                        <a:rPr lang="en-US" sz="2800" b="1" i="0" u="none" strike="noStrike" dirty="0">
                          <a:solidFill>
                            <a:schemeClr val="tx1"/>
                          </a:solidFill>
                          <a:effectLst/>
                          <a:latin typeface="+mj-lt"/>
                        </a:rPr>
                        <a:t>Colon</a:t>
                      </a:r>
                    </a:p>
                  </a:txBody>
                  <a:tcPr marL="18000" marR="1800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pPr algn="ctr" fontAlgn="ctr"/>
                      <a:endParaRPr lang="en-US" sz="2800" b="0" i="0" u="none" strike="noStrike" dirty="0">
                        <a:solidFill>
                          <a:schemeClr val="tx1"/>
                        </a:solidFill>
                        <a:effectLst/>
                        <a:latin typeface="+mj-lt"/>
                      </a:endParaRPr>
                    </a:p>
                  </a:txBody>
                  <a:tcPr marL="17780" marR="1778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pPr algn="ctr" fontAlgn="ctr"/>
                      <a:endParaRPr lang="en-US" sz="2800" b="0" i="0" u="none" strike="noStrike" dirty="0">
                        <a:solidFill>
                          <a:schemeClr val="tx1"/>
                        </a:solidFill>
                        <a:effectLst/>
                        <a:latin typeface="+mj-lt"/>
                      </a:endParaRPr>
                    </a:p>
                  </a:txBody>
                  <a:tcPr marL="17780" marR="1778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3" gridSpan="2">
                  <a:txBody>
                    <a:bodyPr/>
                    <a:lstStyle/>
                    <a:p>
                      <a:pPr algn="ctr" fontAlgn="ctr">
                        <a:lnSpc>
                          <a:spcPct val="100000"/>
                        </a:lnSpc>
                      </a:pPr>
                      <a:r>
                        <a:rPr lang="en-US" altLang="ja-JP" sz="2800" b="1" i="0" u="none" strike="noStrike" dirty="0">
                          <a:solidFill>
                            <a:srgbClr val="000000"/>
                          </a:solidFill>
                          <a:effectLst/>
                          <a:latin typeface="+mj-lt"/>
                        </a:rPr>
                        <a:t>Rectum</a:t>
                      </a:r>
                      <a:endParaRPr lang="en-US" sz="2800" b="1" i="0" u="none" strike="noStrike" dirty="0">
                        <a:solidFill>
                          <a:srgbClr val="000000"/>
                        </a:solidFill>
                        <a:effectLst/>
                        <a:latin typeface="+mj-lt"/>
                      </a:endParaRPr>
                    </a:p>
                  </a:txBody>
                  <a:tcPr marL="18000" marR="1800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pPr algn="ctr" fontAlgn="ctr">
                        <a:lnSpc>
                          <a:spcPct val="100000"/>
                        </a:lnSpc>
                      </a:pPr>
                      <a:endParaRPr lang="en-US" sz="1400" b="0" i="0" u="none" strike="noStrike" dirty="0">
                        <a:solidFill>
                          <a:srgbClr val="000000"/>
                        </a:solidFill>
                        <a:effectLst/>
                        <a:latin typeface="+mj-lt"/>
                      </a:endParaRPr>
                    </a:p>
                  </a:txBody>
                  <a:tcPr marL="18000" marR="1800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06640">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0" i="0" u="none" strike="noStrike" dirty="0">
                          <a:solidFill>
                            <a:srgbClr val="000000"/>
                          </a:solidFill>
                          <a:effectLst/>
                          <a:latin typeface="+mj-lt"/>
                        </a:rPr>
                        <a:t>DS02R1</a:t>
                      </a:r>
                      <a:br>
                        <a:rPr lang="en-US" altLang="ja-JP" sz="1600" b="0" i="0" u="none" strike="noStrike" dirty="0">
                          <a:solidFill>
                            <a:srgbClr val="000000"/>
                          </a:solidFill>
                          <a:effectLst/>
                          <a:latin typeface="+mj-lt"/>
                        </a:rPr>
                      </a:br>
                      <a:r>
                        <a:rPr lang="en-US" altLang="ja-JP" sz="1600" b="0" i="0" u="none" strike="noStrike" dirty="0">
                          <a:solidFill>
                            <a:srgbClr val="000000"/>
                          </a:solidFill>
                          <a:effectLst/>
                          <a:latin typeface="+mj-lt"/>
                        </a:rPr>
                        <a:t>dose</a:t>
                      </a:r>
                    </a:p>
                    <a:p>
                      <a:pPr marL="0" marR="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a:solidFill>
                          <a:srgbClr val="000000"/>
                        </a:solidFill>
                        <a:effectLst/>
                        <a:latin typeface="+mj-lt"/>
                      </a:endParaRPr>
                    </a:p>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600" b="0" i="0" u="none" strike="noStrike" dirty="0">
                        <a:solidFill>
                          <a:srgbClr val="000000"/>
                        </a:solidFill>
                        <a:effectLst/>
                        <a:latin typeface="+mj-lt"/>
                      </a:endParaRPr>
                    </a:p>
                  </a:txBody>
                  <a:tcPr marL="17780" marR="17780" marT="14986" marB="0" anchor="ctr">
                    <a:lnL>
                      <a:noFill/>
                    </a:lnL>
                    <a:lnR>
                      <a:noFill/>
                    </a:lnR>
                    <a:lnT>
                      <a:noFill/>
                    </a:lnT>
                    <a:lnB w="6350" cap="flat" cmpd="sng" algn="ctr">
                      <a:solidFill>
                        <a:srgbClr val="000000"/>
                      </a:solidFill>
                      <a:prstDash val="solid"/>
                      <a:round/>
                      <a:headEnd type="none" w="med" len="med"/>
                      <a:tailEnd type="none" w="med" len="med"/>
                    </a:lnB>
                  </a:tcPr>
                </a:tc>
                <a:tc vMerge="1">
                  <a:txBody>
                    <a:bodyPr/>
                    <a:lstStyle/>
                    <a:p>
                      <a:pPr algn="ctr" fontAlgn="ctr"/>
                      <a:endParaRPr lang="en-US" sz="2800" b="0" i="0" u="none" strike="noStrike" dirty="0">
                        <a:solidFill>
                          <a:srgbClr val="000000"/>
                        </a:solidFill>
                        <a:effectLst/>
                        <a:latin typeface="+mj-lt"/>
                      </a:endParaRPr>
                    </a:p>
                  </a:txBody>
                  <a:tcPr marL="17780" marR="1778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sz="2800" b="0" i="0" u="none" strike="noStrike" dirty="0">
                        <a:solidFill>
                          <a:srgbClr val="000000"/>
                        </a:solidFill>
                        <a:effectLst/>
                        <a:latin typeface="+mj-lt"/>
                      </a:endParaRPr>
                    </a:p>
                  </a:txBody>
                  <a:tcPr marL="17780" marR="1778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vMerge="1">
                  <a:txBody>
                    <a:bodyPr/>
                    <a:lstStyle/>
                    <a:p>
                      <a:pPr algn="ctr" fontAlgn="ctr"/>
                      <a:endParaRPr lang="en-US" sz="1100" b="0" i="0" u="none" strike="noStrike" dirty="0">
                        <a:solidFill>
                          <a:srgbClr val="000000"/>
                        </a:solidFill>
                        <a:effectLst/>
                        <a:latin typeface="+mj-lt"/>
                      </a:endParaRPr>
                    </a:p>
                  </a:txBody>
                  <a:tcPr marL="17780" marR="1778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pPr algn="ctr" fontAlgn="ctr"/>
                      <a:endParaRPr lang="en-US" sz="1100" b="0" i="0" u="none" strike="noStrike" dirty="0">
                        <a:solidFill>
                          <a:srgbClr val="000000"/>
                        </a:solidFill>
                        <a:effectLst/>
                        <a:latin typeface="+mj-lt"/>
                      </a:endParaRPr>
                    </a:p>
                  </a:txBody>
                  <a:tcPr marL="17780" marR="1778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pPr algn="ctr" fontAlgn="ctr">
                        <a:lnSpc>
                          <a:spcPct val="100000"/>
                        </a:lnSpc>
                      </a:pPr>
                      <a:endParaRPr lang="en-US" sz="1100" b="0" i="0" u="none" strike="noStrike" dirty="0">
                        <a:solidFill>
                          <a:srgbClr val="000000"/>
                        </a:solidFill>
                        <a:effectLst/>
                        <a:latin typeface="+mj-lt"/>
                      </a:endParaRPr>
                    </a:p>
                  </a:txBody>
                  <a:tcPr marL="18000" marR="1800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pPr algn="ctr" fontAlgn="ctr">
                        <a:lnSpc>
                          <a:spcPct val="100000"/>
                        </a:lnSpc>
                      </a:pPr>
                      <a:endParaRPr lang="en-US" sz="1100" b="0" i="0" u="none" strike="noStrike" dirty="0">
                        <a:solidFill>
                          <a:srgbClr val="000000"/>
                        </a:solidFill>
                        <a:effectLst/>
                        <a:latin typeface="+mj-lt"/>
                      </a:endParaRPr>
                    </a:p>
                  </a:txBody>
                  <a:tcPr marL="18000" marR="1800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pPr algn="ctr" fontAlgn="ctr">
                        <a:lnSpc>
                          <a:spcPct val="100000"/>
                        </a:lnSpc>
                      </a:pPr>
                      <a:endParaRPr lang="en-US" sz="1100" b="0" i="0" u="none" strike="noStrike" dirty="0">
                        <a:solidFill>
                          <a:srgbClr val="000000"/>
                        </a:solidFill>
                        <a:effectLst/>
                        <a:latin typeface="+mj-lt"/>
                      </a:endParaRPr>
                    </a:p>
                  </a:txBody>
                  <a:tcPr marL="18000" marR="1800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pPr algn="ctr" fontAlgn="ctr">
                        <a:lnSpc>
                          <a:spcPct val="100000"/>
                        </a:lnSpc>
                      </a:pPr>
                      <a:endParaRPr lang="en-US" sz="1100" b="0" i="0" u="none" strike="noStrike" dirty="0">
                        <a:solidFill>
                          <a:srgbClr val="000000"/>
                        </a:solidFill>
                        <a:effectLst/>
                        <a:latin typeface="+mj-lt"/>
                      </a:endParaRPr>
                    </a:p>
                  </a:txBody>
                  <a:tcPr marL="18000" marR="1800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kumimoji="1" lang="ja-JP" altLang="en-US"/>
                    </a:p>
                  </a:txBody>
                  <a:tcPr/>
                </a:tc>
                <a:tc hMerge="1" vMerge="1">
                  <a:txBody>
                    <a:bodyPr/>
                    <a:lstStyle/>
                    <a:p>
                      <a:pPr algn="ctr" fontAlgn="ctr"/>
                      <a:endParaRPr lang="en-US" sz="2800" b="0" i="0" u="none" strike="noStrike" dirty="0">
                        <a:solidFill>
                          <a:srgbClr val="000000"/>
                        </a:solidFill>
                        <a:effectLst/>
                        <a:latin typeface="+mj-lt"/>
                      </a:endParaRPr>
                    </a:p>
                  </a:txBody>
                  <a:tcPr marL="17780" marR="1778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8353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en-US" altLang="ja-JP" sz="2800" b="1" i="0" u="none" strike="noStrike" dirty="0">
                          <a:solidFill>
                            <a:srgbClr val="000000"/>
                          </a:solidFill>
                          <a:effectLst/>
                          <a:latin typeface="+mj-lt"/>
                        </a:rPr>
                        <a:t>Total</a:t>
                      </a:r>
                      <a:endParaRPr lang="en-US" sz="2800" b="1" i="0" u="none" strike="noStrike" dirty="0">
                        <a:solidFill>
                          <a:srgbClr val="000000"/>
                        </a:solidFill>
                        <a:effectLst/>
                        <a:latin typeface="+mj-lt"/>
                      </a:endParaRPr>
                    </a:p>
                  </a:txBody>
                  <a:tcPr marL="17780" marR="1778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lnSpc>
                          <a:spcPct val="100000"/>
                        </a:lnSpc>
                      </a:pPr>
                      <a:r>
                        <a:rPr lang="en-US" altLang="ja-JP" sz="2800" b="1" i="0" u="none" strike="noStrike" dirty="0">
                          <a:solidFill>
                            <a:srgbClr val="000000"/>
                          </a:solidFill>
                          <a:effectLst/>
                          <a:latin typeface="+mj-lt"/>
                        </a:rPr>
                        <a:t>Proximal</a:t>
                      </a:r>
                      <a:endParaRPr lang="en-US" sz="2800" b="1" i="0" u="none" strike="noStrike" dirty="0">
                        <a:solidFill>
                          <a:srgbClr val="000000"/>
                        </a:solidFill>
                        <a:effectLst/>
                        <a:latin typeface="+mj-lt"/>
                      </a:endParaRPr>
                    </a:p>
                  </a:txBody>
                  <a:tcPr marL="18000" marR="1800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lnSpc>
                          <a:spcPct val="100000"/>
                        </a:lnSpc>
                      </a:pPr>
                      <a:r>
                        <a:rPr lang="en-US" altLang="ja-JP" sz="2800" b="1" i="0" u="none" strike="noStrike" dirty="0">
                          <a:solidFill>
                            <a:srgbClr val="000000"/>
                          </a:solidFill>
                          <a:effectLst/>
                          <a:latin typeface="+mj-lt"/>
                        </a:rPr>
                        <a:t>Distal</a:t>
                      </a:r>
                      <a:endParaRPr lang="en-US" sz="2800" b="1" i="0" u="none" strike="noStrike" dirty="0">
                        <a:solidFill>
                          <a:srgbClr val="000000"/>
                        </a:solidFill>
                        <a:effectLst/>
                        <a:latin typeface="+mj-lt"/>
                      </a:endParaRPr>
                    </a:p>
                  </a:txBody>
                  <a:tcPr marL="18000" marR="1800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xmlns="" val="10002"/>
                  </a:ext>
                </a:extLst>
              </a:tr>
              <a:tr h="490170">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400" b="0" i="0" u="none" strike="noStrike" dirty="0">
                        <a:solidFill>
                          <a:srgbClr val="000000"/>
                        </a:solidFill>
                        <a:effectLst/>
                        <a:latin typeface="+mj-lt"/>
                      </a:endParaRPr>
                    </a:p>
                  </a:txBody>
                  <a:tcPr marL="17780" marR="1778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sz="1400" b="0" i="0" u="none" strike="noStrike" dirty="0">
                        <a:solidFill>
                          <a:srgbClr val="000000"/>
                        </a:solidFill>
                        <a:effectLst/>
                        <a:latin typeface="+mj-lt"/>
                      </a:endParaRPr>
                    </a:p>
                  </a:txBody>
                  <a:tcPr marL="17780" marR="1778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sz="1400" b="0" i="0" u="none" strike="noStrike" dirty="0">
                        <a:solidFill>
                          <a:srgbClr val="000000"/>
                        </a:solidFill>
                        <a:effectLst/>
                        <a:latin typeface="+mj-lt"/>
                      </a:endParaRPr>
                    </a:p>
                  </a:txBody>
                  <a:tcPr marL="17780" marR="1778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mj-lt"/>
                        </a:rPr>
                        <a:t>N</a:t>
                      </a:r>
                      <a:endParaRPr lang="en-US" sz="1200" b="0" i="0" u="none" strike="noStrike" dirty="0">
                        <a:solidFill>
                          <a:srgbClr val="000000"/>
                        </a:solidFill>
                        <a:effectLst/>
                        <a:latin typeface="+mj-lt"/>
                      </a:endParaRPr>
                    </a:p>
                  </a:txBody>
                  <a:tcPr marL="17780" marR="1778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mj-lt"/>
                        </a:rPr>
                        <a:t>Rate</a:t>
                      </a:r>
                    </a:p>
                  </a:txBody>
                  <a:tcPr marL="17780" marR="1778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US" sz="1200" b="0" i="0" u="none" strike="noStrike" dirty="0">
                          <a:solidFill>
                            <a:srgbClr val="000000"/>
                          </a:solidFill>
                          <a:effectLst/>
                          <a:latin typeface="+mj-lt"/>
                        </a:rPr>
                        <a:t>N</a:t>
                      </a:r>
                    </a:p>
                  </a:txBody>
                  <a:tcPr marL="18000" marR="1800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US" sz="2000" b="0" i="0" u="none" strike="noStrike" dirty="0">
                          <a:solidFill>
                            <a:srgbClr val="000000"/>
                          </a:solidFill>
                          <a:effectLst/>
                          <a:latin typeface="+mj-lt"/>
                        </a:rPr>
                        <a:t>Rate</a:t>
                      </a:r>
                    </a:p>
                  </a:txBody>
                  <a:tcPr marL="18000" marR="1800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US" sz="1200" b="0" i="0" u="none" strike="noStrike" dirty="0">
                          <a:solidFill>
                            <a:srgbClr val="000000"/>
                          </a:solidFill>
                          <a:effectLst/>
                          <a:latin typeface="+mj-lt"/>
                        </a:rPr>
                        <a:t>N</a:t>
                      </a:r>
                    </a:p>
                  </a:txBody>
                  <a:tcPr marL="18000" marR="1800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US" sz="2000" b="0" i="0" u="none" strike="noStrike" dirty="0">
                          <a:solidFill>
                            <a:srgbClr val="000000"/>
                          </a:solidFill>
                          <a:effectLst/>
                          <a:latin typeface="+mj-lt"/>
                        </a:rPr>
                        <a:t>Rate</a:t>
                      </a:r>
                    </a:p>
                  </a:txBody>
                  <a:tcPr marL="18000" marR="1800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US" sz="1600" b="0" i="0" u="none" strike="noStrike" dirty="0">
                          <a:solidFill>
                            <a:srgbClr val="000000"/>
                          </a:solidFill>
                          <a:effectLst/>
                          <a:latin typeface="+mj-lt"/>
                        </a:rPr>
                        <a:t>N</a:t>
                      </a:r>
                    </a:p>
                  </a:txBody>
                  <a:tcPr marL="18000" marR="1800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00000"/>
                        </a:lnSpc>
                      </a:pPr>
                      <a:r>
                        <a:rPr lang="en-US" altLang="ja-JP" sz="2000" b="0" i="0" u="none" strike="noStrike" dirty="0">
                          <a:solidFill>
                            <a:srgbClr val="000000"/>
                          </a:solidFill>
                          <a:effectLst/>
                          <a:latin typeface="+mj-lt"/>
                        </a:rPr>
                        <a:t>Rate</a:t>
                      </a:r>
                      <a:endParaRPr lang="en-US" sz="2000" b="0" i="0" u="none" strike="noStrike" dirty="0">
                        <a:solidFill>
                          <a:srgbClr val="000000"/>
                        </a:solidFill>
                        <a:effectLst/>
                        <a:latin typeface="+mj-lt"/>
                      </a:endParaRPr>
                    </a:p>
                  </a:txBody>
                  <a:tcPr marL="18000" marR="18000" marT="1498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53400">
                <a:tc>
                  <a:txBody>
                    <a:bodyPr/>
                    <a:lstStyle/>
                    <a:p>
                      <a:pPr algn="l" fontAlgn="ctr"/>
                      <a:r>
                        <a:rPr lang="en-US" altLang="ja-JP" sz="1600" b="0" i="0" u="none" strike="noStrike" dirty="0">
                          <a:solidFill>
                            <a:srgbClr val="000000"/>
                          </a:solidFill>
                          <a:effectLst/>
                          <a:latin typeface="+mj-lt"/>
                        </a:rPr>
                        <a:t>NIC</a:t>
                      </a:r>
                    </a:p>
                  </a:txBody>
                  <a:tcPr marL="17780" marR="17780" marT="14986" marB="0" anchor="ctr">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r>
                        <a:rPr lang="en-US" altLang="ja-JP" sz="1600" dirty="0"/>
                        <a:t>25,239</a:t>
                      </a:r>
                      <a:endParaRPr lang="ja-JP" altLang="en-US" sz="1600" dirty="0"/>
                    </a:p>
                  </a:txBody>
                  <a:tcPr marL="17780" marR="17780" marT="14986" marB="0" anchor="ctr">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fontAlgn="ctr"/>
                      <a:r>
                        <a:rPr lang="en-US" altLang="ja-JP" sz="1600" b="0" i="0" u="none" strike="noStrike" dirty="0">
                          <a:solidFill>
                            <a:srgbClr val="000000"/>
                          </a:solidFill>
                          <a:effectLst/>
                          <a:latin typeface="+mj-lt"/>
                        </a:rPr>
                        <a:t>761,612</a:t>
                      </a:r>
                    </a:p>
                  </a:txBody>
                  <a:tcPr marL="17780" marR="17780" marT="14986" marB="0" anchor="ctr">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fontAlgn="ctr"/>
                      <a:r>
                        <a:rPr lang="en-US" altLang="ja-JP" sz="1600" b="0" i="0" u="none" strike="noStrike" dirty="0">
                          <a:solidFill>
                            <a:schemeClr val="tx1"/>
                          </a:solidFill>
                          <a:effectLst/>
                          <a:latin typeface="+mj-lt"/>
                        </a:rPr>
                        <a:t>475</a:t>
                      </a:r>
                    </a:p>
                  </a:txBody>
                  <a:tcPr marL="17780" marR="17780" marT="14986" marB="0" anchor="ctr">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fontAlgn="ctr"/>
                      <a:r>
                        <a:rPr lang="en-US" altLang="ja-JP" sz="2000" b="0" i="0" u="none" strike="noStrike" dirty="0">
                          <a:solidFill>
                            <a:schemeClr val="tx1"/>
                          </a:solidFill>
                          <a:effectLst/>
                          <a:latin typeface="+mj-lt"/>
                        </a:rPr>
                        <a:t>6.2</a:t>
                      </a:r>
                    </a:p>
                  </a:txBody>
                  <a:tcPr marL="17780" marR="17780" marT="14986" marB="0" anchor="ctr">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1600" kern="100" dirty="0">
                          <a:effectLst/>
                          <a:latin typeface="+mj-lt"/>
                          <a:ea typeface="Meiryo UI"/>
                          <a:cs typeface="Times New Roman"/>
                        </a:rPr>
                        <a:t>214</a:t>
                      </a:r>
                      <a:endParaRPr lang="ja-JP" sz="1600" kern="100" dirty="0">
                        <a:effectLst/>
                        <a:latin typeface="+mj-lt"/>
                        <a:ea typeface="Meiryo UI"/>
                        <a:cs typeface="Times New Roman"/>
                      </a:endParaRPr>
                    </a:p>
                  </a:txBody>
                  <a:tcPr marL="18000" marR="18000" marT="14400" marB="0" anchor="ctr">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2000" kern="100" dirty="0">
                          <a:effectLst/>
                          <a:latin typeface="+mj-lt"/>
                          <a:ea typeface="Meiryo UI"/>
                          <a:cs typeface="Times New Roman"/>
                        </a:rPr>
                        <a:t>2.8</a:t>
                      </a:r>
                      <a:endParaRPr lang="ja-JP" sz="2000" kern="100" dirty="0">
                        <a:effectLst/>
                        <a:latin typeface="+mj-lt"/>
                        <a:ea typeface="Meiryo UI"/>
                        <a:cs typeface="Times New Roman"/>
                      </a:endParaRPr>
                    </a:p>
                  </a:txBody>
                  <a:tcPr marL="18000" marR="18000" marT="14400" marB="0" anchor="ctr">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1600" kern="100" dirty="0">
                          <a:effectLst/>
                          <a:latin typeface="+mj-lt"/>
                          <a:ea typeface="Meiryo UI"/>
                          <a:cs typeface="Times New Roman"/>
                        </a:rPr>
                        <a:t>227</a:t>
                      </a:r>
                      <a:endParaRPr lang="ja-JP" sz="1600" kern="100" dirty="0">
                        <a:effectLst/>
                        <a:latin typeface="+mj-lt"/>
                        <a:ea typeface="Meiryo UI"/>
                        <a:cs typeface="Times New Roman"/>
                      </a:endParaRPr>
                    </a:p>
                  </a:txBody>
                  <a:tcPr marL="18000" marR="18000" marT="14400" marB="0" anchor="ctr">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2000" kern="100" dirty="0">
                          <a:effectLst/>
                          <a:latin typeface="+mj-lt"/>
                          <a:ea typeface="Meiryo UI"/>
                          <a:cs typeface="Times New Roman"/>
                        </a:rPr>
                        <a:t>3.0</a:t>
                      </a:r>
                      <a:endParaRPr lang="ja-JP" sz="2000" kern="100" dirty="0">
                        <a:effectLst/>
                        <a:latin typeface="+mj-lt"/>
                        <a:ea typeface="Meiryo UI"/>
                        <a:cs typeface="Times New Roman"/>
                      </a:endParaRPr>
                    </a:p>
                  </a:txBody>
                  <a:tcPr marL="18000" marR="18000" marT="14400" marB="0" anchor="ctr">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1600" kern="100" dirty="0">
                          <a:effectLst/>
                          <a:latin typeface="+mj-lt"/>
                          <a:ea typeface="Meiryo UI"/>
                          <a:cs typeface="Times New Roman"/>
                        </a:rPr>
                        <a:t>239</a:t>
                      </a:r>
                      <a:endParaRPr lang="ja-JP" sz="1600" kern="100" dirty="0">
                        <a:effectLst/>
                        <a:latin typeface="+mj-lt"/>
                        <a:ea typeface="Meiryo UI"/>
                        <a:cs typeface="Times New Roman"/>
                      </a:endParaRPr>
                    </a:p>
                  </a:txBody>
                  <a:tcPr marL="18000" marR="18000" marT="14400" marB="0" anchor="ctr">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2000" kern="100" dirty="0">
                          <a:effectLst/>
                          <a:latin typeface="+mj-lt"/>
                          <a:ea typeface="Meiryo UI"/>
                          <a:cs typeface="Times New Roman"/>
                        </a:rPr>
                        <a:t>3.1</a:t>
                      </a:r>
                      <a:endParaRPr lang="ja-JP" sz="2000" kern="100" dirty="0">
                        <a:effectLst/>
                        <a:latin typeface="+mj-lt"/>
                        <a:ea typeface="Meiryo UI"/>
                        <a:cs typeface="Times New Roman"/>
                      </a:endParaRPr>
                    </a:p>
                  </a:txBody>
                  <a:tcPr marL="18000" marR="18000" marT="14400" marB="0" anchor="ctr">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2"/>
                  </a:ext>
                </a:extLst>
              </a:tr>
              <a:tr h="253400">
                <a:tc>
                  <a:txBody>
                    <a:bodyPr/>
                    <a:lstStyle/>
                    <a:p>
                      <a:pPr algn="l"/>
                      <a:r>
                        <a:rPr lang="en-US" altLang="ja-JP" sz="1600" dirty="0">
                          <a:latin typeface="+mj-lt"/>
                        </a:rPr>
                        <a:t>Distal</a:t>
                      </a:r>
                      <a:r>
                        <a:rPr lang="en-US" altLang="ja-JP" sz="1600" baseline="0" dirty="0">
                          <a:latin typeface="+mj-lt"/>
                        </a:rPr>
                        <a:t> survivors</a:t>
                      </a:r>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r>
                        <a:rPr lang="en-US" altLang="ja-JP" sz="1600" dirty="0"/>
                        <a:t>23,165</a:t>
                      </a:r>
                      <a:endParaRPr lang="ja-JP" altLang="en-US" sz="1600" dirty="0"/>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r>
                        <a:rPr lang="en-US" altLang="ja-JP" sz="1600" dirty="0">
                          <a:latin typeface="+mj-lt"/>
                        </a:rPr>
                        <a:t>667,754</a:t>
                      </a:r>
                      <a:endParaRPr lang="ja-JP" altLang="en-US" sz="1600" dirty="0">
                        <a:latin typeface="+mj-lt"/>
                      </a:endParaRPr>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r>
                        <a:rPr lang="en-US" altLang="ja-JP" sz="1600" b="0" dirty="0">
                          <a:solidFill>
                            <a:schemeClr val="tx1"/>
                          </a:solidFill>
                          <a:latin typeface="+mj-lt"/>
                        </a:rPr>
                        <a:t>380</a:t>
                      </a:r>
                      <a:endParaRPr lang="ja-JP" altLang="en-US" sz="1600" b="0" dirty="0">
                        <a:solidFill>
                          <a:schemeClr val="tx1"/>
                        </a:solidFill>
                        <a:latin typeface="+mj-lt"/>
                      </a:endParaRPr>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r>
                        <a:rPr lang="en-US" altLang="ja-JP" sz="2000" b="0" dirty="0">
                          <a:solidFill>
                            <a:schemeClr val="tx1"/>
                          </a:solidFill>
                          <a:latin typeface="+mj-lt"/>
                        </a:rPr>
                        <a:t>5.7</a:t>
                      </a:r>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1600" kern="100" dirty="0">
                          <a:effectLst/>
                          <a:latin typeface="+mj-lt"/>
                          <a:ea typeface="Meiryo UI"/>
                          <a:cs typeface="Times New Roman"/>
                        </a:rPr>
                        <a:t>170</a:t>
                      </a:r>
                      <a:endParaRPr lang="ja-JP" sz="16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2000" kern="100" dirty="0">
                          <a:effectLst/>
                          <a:latin typeface="+mj-lt"/>
                          <a:ea typeface="Meiryo UI"/>
                          <a:cs typeface="Times New Roman"/>
                        </a:rPr>
                        <a:t>2.5</a:t>
                      </a:r>
                      <a:endParaRPr lang="ja-JP" sz="20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1600" kern="100" dirty="0">
                          <a:effectLst/>
                          <a:latin typeface="+mj-lt"/>
                          <a:ea typeface="Meiryo UI"/>
                          <a:cs typeface="Times New Roman"/>
                        </a:rPr>
                        <a:t>180</a:t>
                      </a:r>
                      <a:endParaRPr lang="ja-JP" sz="16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2000" kern="100" dirty="0">
                          <a:effectLst/>
                          <a:latin typeface="+mj-lt"/>
                          <a:ea typeface="Meiryo UI"/>
                          <a:cs typeface="Times New Roman"/>
                        </a:rPr>
                        <a:t>2.7</a:t>
                      </a:r>
                      <a:endParaRPr lang="ja-JP" sz="20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1600" kern="100" dirty="0">
                          <a:effectLst/>
                          <a:latin typeface="+mj-lt"/>
                          <a:ea typeface="Meiryo UI"/>
                          <a:cs typeface="Times New Roman"/>
                        </a:rPr>
                        <a:t>230</a:t>
                      </a:r>
                      <a:endParaRPr lang="ja-JP" sz="16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2000" kern="100" dirty="0">
                          <a:effectLst/>
                          <a:latin typeface="+mj-lt"/>
                          <a:ea typeface="Meiryo UI"/>
                          <a:cs typeface="Times New Roman"/>
                        </a:rPr>
                        <a:t>3.4</a:t>
                      </a:r>
                      <a:endParaRPr lang="ja-JP" sz="20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253400">
                <a:tc>
                  <a:txBody>
                    <a:bodyPr/>
                    <a:lstStyle/>
                    <a:p>
                      <a:pPr algn="l" fontAlgn="ctr"/>
                      <a:r>
                        <a:rPr lang="en-US" sz="1600" b="0" i="0" u="none" strike="noStrike" dirty="0">
                          <a:solidFill>
                            <a:srgbClr val="000000"/>
                          </a:solidFill>
                          <a:effectLst/>
                          <a:latin typeface="+mj-lt"/>
                        </a:rPr>
                        <a:t>&lt;0.005</a:t>
                      </a:r>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r>
                        <a:rPr lang="en-US" altLang="ja-JP" sz="1600" dirty="0"/>
                        <a:t>12,813</a:t>
                      </a:r>
                      <a:endParaRPr lang="ja-JP" altLang="en-US" sz="1600" dirty="0"/>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rtl="0" fontAlgn="ctr"/>
                      <a:r>
                        <a:rPr lang="en-US" altLang="ja-JP" sz="1600" b="0" i="0" u="none" strike="noStrike" dirty="0">
                          <a:solidFill>
                            <a:srgbClr val="000000"/>
                          </a:solidFill>
                          <a:effectLst/>
                          <a:latin typeface="+mj-lt"/>
                        </a:rPr>
                        <a:t>364,820</a:t>
                      </a:r>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rtl="0" fontAlgn="ctr"/>
                      <a:r>
                        <a:rPr lang="en-US" altLang="ja-JP" sz="1600" b="0" i="0" u="none" strike="noStrike" dirty="0">
                          <a:solidFill>
                            <a:schemeClr val="tx1"/>
                          </a:solidFill>
                          <a:effectLst/>
                          <a:latin typeface="+mj-lt"/>
                        </a:rPr>
                        <a:t>235</a:t>
                      </a:r>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r>
                        <a:rPr lang="en-US" altLang="ja-JP" sz="2000" dirty="0"/>
                        <a:t>6.4</a:t>
                      </a:r>
                      <a:endParaRPr lang="ja-JP" altLang="en-US" sz="2000" dirty="0"/>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1600" kern="100" dirty="0">
                          <a:effectLst/>
                          <a:latin typeface="+mj-lt"/>
                          <a:ea typeface="Meiryo UI"/>
                          <a:cs typeface="Times New Roman"/>
                        </a:rPr>
                        <a:t>114</a:t>
                      </a:r>
                      <a:endParaRPr lang="ja-JP" sz="16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2000" kern="100" dirty="0">
                          <a:effectLst/>
                          <a:latin typeface="+mj-lt"/>
                          <a:ea typeface="Meiryo UI"/>
                          <a:cs typeface="Times New Roman"/>
                        </a:rPr>
                        <a:t>3.1</a:t>
                      </a:r>
                      <a:endParaRPr lang="ja-JP" sz="20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1600" kern="100" dirty="0">
                          <a:effectLst/>
                          <a:latin typeface="+mj-lt"/>
                          <a:ea typeface="Meiryo UI"/>
                          <a:cs typeface="Times New Roman"/>
                        </a:rPr>
                        <a:t>101</a:t>
                      </a:r>
                      <a:endParaRPr lang="ja-JP" sz="16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2000" kern="100" dirty="0">
                          <a:effectLst/>
                          <a:latin typeface="+mj-lt"/>
                          <a:ea typeface="Meiryo UI"/>
                          <a:cs typeface="Times New Roman"/>
                        </a:rPr>
                        <a:t>2.8</a:t>
                      </a:r>
                      <a:endParaRPr lang="ja-JP" sz="20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1600" kern="100" dirty="0">
                          <a:effectLst/>
                          <a:latin typeface="+mj-lt"/>
                          <a:ea typeface="Meiryo UI"/>
                          <a:cs typeface="Times New Roman"/>
                        </a:rPr>
                        <a:t>126</a:t>
                      </a:r>
                      <a:endParaRPr lang="ja-JP" sz="16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2000" kern="100" dirty="0">
                          <a:effectLst/>
                          <a:latin typeface="+mj-lt"/>
                          <a:ea typeface="Meiryo UI"/>
                          <a:cs typeface="Times New Roman"/>
                        </a:rPr>
                        <a:t>3.5</a:t>
                      </a:r>
                      <a:endParaRPr lang="ja-JP" sz="20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253400">
                <a:tc>
                  <a:txBody>
                    <a:bodyPr/>
                    <a:lstStyle/>
                    <a:p>
                      <a:pPr algn="l" fontAlgn="ctr"/>
                      <a:r>
                        <a:rPr lang="en-US" sz="1600" b="0" i="0" u="none" strike="noStrike" dirty="0">
                          <a:solidFill>
                            <a:srgbClr val="000000"/>
                          </a:solidFill>
                          <a:effectLst/>
                          <a:latin typeface="+mj-lt"/>
                        </a:rPr>
                        <a:t>-0.1</a:t>
                      </a:r>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r>
                        <a:rPr lang="en-US" altLang="ja-JP" sz="1600" dirty="0"/>
                        <a:t>27,511</a:t>
                      </a:r>
                      <a:endParaRPr lang="ja-JP" altLang="en-US" sz="1600" dirty="0"/>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rtl="0" fontAlgn="ctr"/>
                      <a:r>
                        <a:rPr lang="en-US" altLang="ja-JP" sz="1600" b="0" i="0" u="none" strike="noStrike" dirty="0">
                          <a:solidFill>
                            <a:srgbClr val="000000"/>
                          </a:solidFill>
                          <a:effectLst/>
                          <a:latin typeface="+mj-lt"/>
                        </a:rPr>
                        <a:t>807,891</a:t>
                      </a:r>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rtl="0" fontAlgn="ctr"/>
                      <a:r>
                        <a:rPr lang="en-US" altLang="ja-JP" sz="1600" b="0" i="0" u="none" strike="noStrike" dirty="0">
                          <a:solidFill>
                            <a:schemeClr val="tx1"/>
                          </a:solidFill>
                          <a:effectLst/>
                          <a:latin typeface="+mj-lt"/>
                        </a:rPr>
                        <a:t>467</a:t>
                      </a:r>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rtl="0" fontAlgn="ctr"/>
                      <a:r>
                        <a:rPr lang="en-US" altLang="ja-JP" sz="2000" b="0" i="0" u="none" strike="noStrike" dirty="0">
                          <a:solidFill>
                            <a:schemeClr val="tx1"/>
                          </a:solidFill>
                          <a:effectLst/>
                          <a:latin typeface="+mj-lt"/>
                        </a:rPr>
                        <a:t>5.8</a:t>
                      </a:r>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1600" kern="100" dirty="0">
                          <a:effectLst/>
                          <a:latin typeface="+mj-lt"/>
                          <a:ea typeface="Meiryo UI"/>
                          <a:cs typeface="Times New Roman"/>
                        </a:rPr>
                        <a:t>213</a:t>
                      </a:r>
                      <a:endParaRPr lang="ja-JP" sz="16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2000" kern="100" dirty="0">
                          <a:effectLst/>
                          <a:latin typeface="+mj-lt"/>
                          <a:ea typeface="Meiryo UI"/>
                          <a:cs typeface="Times New Roman"/>
                        </a:rPr>
                        <a:t>2.6</a:t>
                      </a:r>
                      <a:endParaRPr lang="ja-JP" sz="20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1600" kern="100" dirty="0">
                          <a:effectLst/>
                          <a:latin typeface="+mj-lt"/>
                          <a:ea typeface="Meiryo UI"/>
                          <a:cs typeface="Times New Roman"/>
                        </a:rPr>
                        <a:t>215</a:t>
                      </a:r>
                      <a:endParaRPr lang="ja-JP" sz="16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2000" kern="100" dirty="0">
                          <a:effectLst/>
                          <a:latin typeface="+mj-lt"/>
                          <a:ea typeface="Meiryo UI"/>
                          <a:cs typeface="Times New Roman"/>
                        </a:rPr>
                        <a:t>2.7</a:t>
                      </a:r>
                      <a:endParaRPr lang="ja-JP" sz="20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1600" kern="100" dirty="0">
                          <a:effectLst/>
                          <a:latin typeface="+mj-lt"/>
                          <a:ea typeface="Meiryo UI"/>
                          <a:cs typeface="Times New Roman"/>
                        </a:rPr>
                        <a:t>285</a:t>
                      </a:r>
                      <a:endParaRPr lang="ja-JP" sz="16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2000" kern="100" dirty="0">
                          <a:effectLst/>
                          <a:latin typeface="+mj-lt"/>
                          <a:ea typeface="Meiryo UI"/>
                          <a:cs typeface="Times New Roman"/>
                        </a:rPr>
                        <a:t>3.5</a:t>
                      </a:r>
                      <a:endParaRPr lang="ja-JP" sz="20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4"/>
                  </a:ext>
                </a:extLst>
              </a:tr>
              <a:tr h="253400">
                <a:tc>
                  <a:txBody>
                    <a:bodyPr/>
                    <a:lstStyle/>
                    <a:p>
                      <a:pPr algn="l" fontAlgn="ctr"/>
                      <a:r>
                        <a:rPr lang="en-US" sz="1600" b="0" i="0" u="none" strike="noStrike" dirty="0">
                          <a:solidFill>
                            <a:srgbClr val="000000"/>
                          </a:solidFill>
                          <a:effectLst/>
                          <a:latin typeface="+mj-lt"/>
                        </a:rPr>
                        <a:t>-0.2</a:t>
                      </a:r>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r>
                        <a:rPr lang="en-US" altLang="ja-JP" sz="1600" dirty="0"/>
                        <a:t>5,594</a:t>
                      </a:r>
                      <a:endParaRPr lang="ja-JP" altLang="en-US" sz="1600" dirty="0"/>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rtl="0" fontAlgn="ctr"/>
                      <a:r>
                        <a:rPr lang="en-US" altLang="ja-JP" sz="1600" b="0" i="0" u="none" strike="noStrike" dirty="0">
                          <a:solidFill>
                            <a:srgbClr val="000000"/>
                          </a:solidFill>
                          <a:effectLst/>
                          <a:latin typeface="+mj-lt"/>
                        </a:rPr>
                        <a:t>164,117</a:t>
                      </a:r>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rtl="0" fontAlgn="ctr"/>
                      <a:r>
                        <a:rPr lang="en-US" altLang="ja-JP" sz="1600" b="0" i="0" u="none" strike="noStrike" dirty="0">
                          <a:solidFill>
                            <a:schemeClr val="tx1"/>
                          </a:solidFill>
                          <a:effectLst/>
                          <a:latin typeface="+mj-lt"/>
                        </a:rPr>
                        <a:t>112</a:t>
                      </a:r>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rtl="0" fontAlgn="ctr"/>
                      <a:r>
                        <a:rPr lang="en-US" altLang="ja-JP" sz="2000" b="0" i="0" u="none" strike="noStrike" dirty="0">
                          <a:solidFill>
                            <a:schemeClr val="tx1"/>
                          </a:solidFill>
                          <a:effectLst/>
                          <a:latin typeface="+mj-lt"/>
                        </a:rPr>
                        <a:t>6.8</a:t>
                      </a:r>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1600" kern="100" dirty="0">
                          <a:effectLst/>
                          <a:latin typeface="+mj-lt"/>
                          <a:ea typeface="Meiryo UI"/>
                          <a:cs typeface="Times New Roman"/>
                        </a:rPr>
                        <a:t>61</a:t>
                      </a:r>
                      <a:endParaRPr lang="ja-JP" sz="16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2000" kern="100" dirty="0">
                          <a:effectLst/>
                          <a:latin typeface="+mj-lt"/>
                          <a:ea typeface="Meiryo UI"/>
                          <a:cs typeface="Times New Roman"/>
                        </a:rPr>
                        <a:t>3.7</a:t>
                      </a:r>
                      <a:endParaRPr lang="ja-JP" sz="20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1600" kern="100" dirty="0">
                          <a:effectLst/>
                          <a:latin typeface="+mj-lt"/>
                          <a:ea typeface="Meiryo UI"/>
                          <a:cs typeface="Times New Roman"/>
                        </a:rPr>
                        <a:t>43</a:t>
                      </a:r>
                      <a:endParaRPr lang="ja-JP" sz="16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2000" kern="100" dirty="0">
                          <a:effectLst/>
                          <a:latin typeface="+mj-lt"/>
                          <a:ea typeface="Meiryo UI"/>
                          <a:cs typeface="Times New Roman"/>
                        </a:rPr>
                        <a:t>2.6</a:t>
                      </a:r>
                      <a:endParaRPr lang="ja-JP" sz="20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1600" kern="100" dirty="0">
                          <a:effectLst/>
                          <a:latin typeface="+mj-lt"/>
                          <a:ea typeface="Meiryo UI"/>
                          <a:cs typeface="Times New Roman"/>
                        </a:rPr>
                        <a:t>49</a:t>
                      </a:r>
                      <a:endParaRPr lang="ja-JP" sz="16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2000" kern="100" dirty="0">
                          <a:effectLst/>
                          <a:latin typeface="+mj-lt"/>
                          <a:ea typeface="Meiryo UI"/>
                          <a:cs typeface="Times New Roman"/>
                        </a:rPr>
                        <a:t>3.0</a:t>
                      </a:r>
                      <a:endParaRPr lang="ja-JP" sz="20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253400">
                <a:tc>
                  <a:txBody>
                    <a:bodyPr/>
                    <a:lstStyle/>
                    <a:p>
                      <a:pPr algn="l" fontAlgn="ctr"/>
                      <a:r>
                        <a:rPr lang="en-US" sz="1600" b="0" i="0" u="none" strike="noStrike" dirty="0">
                          <a:solidFill>
                            <a:srgbClr val="000000"/>
                          </a:solidFill>
                          <a:effectLst/>
                          <a:latin typeface="+mj-lt"/>
                        </a:rPr>
                        <a:t>-0.5</a:t>
                      </a:r>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r>
                        <a:rPr lang="en-US" altLang="ja-JP" sz="1600" dirty="0"/>
                        <a:t>5,926</a:t>
                      </a:r>
                      <a:endParaRPr lang="ja-JP" altLang="en-US" sz="1600" dirty="0"/>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rtl="0" fontAlgn="ctr"/>
                      <a:r>
                        <a:rPr lang="en-US" altLang="ja-JP" sz="1600" b="0" i="0" u="none" strike="noStrike" dirty="0">
                          <a:solidFill>
                            <a:srgbClr val="000000"/>
                          </a:solidFill>
                          <a:effectLst/>
                          <a:latin typeface="+mj-lt"/>
                        </a:rPr>
                        <a:t>169,182</a:t>
                      </a:r>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rtl="0" fontAlgn="ctr"/>
                      <a:r>
                        <a:rPr lang="en-US" altLang="ja-JP" sz="1600" b="0" i="0" u="none" strike="noStrike" dirty="0">
                          <a:solidFill>
                            <a:schemeClr val="tx1"/>
                          </a:solidFill>
                          <a:effectLst/>
                          <a:latin typeface="+mj-lt"/>
                        </a:rPr>
                        <a:t>115</a:t>
                      </a:r>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rtl="0" fontAlgn="ctr"/>
                      <a:r>
                        <a:rPr lang="en-US" altLang="ja-JP" sz="2000" b="0" i="0" u="none" strike="noStrike" dirty="0">
                          <a:solidFill>
                            <a:schemeClr val="tx1"/>
                          </a:solidFill>
                          <a:effectLst/>
                          <a:latin typeface="+mj-lt"/>
                        </a:rPr>
                        <a:t>6.8</a:t>
                      </a:r>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1600" kern="100" dirty="0">
                          <a:effectLst/>
                          <a:latin typeface="+mj-lt"/>
                          <a:ea typeface="Meiryo UI"/>
                          <a:cs typeface="Times New Roman"/>
                        </a:rPr>
                        <a:t>54</a:t>
                      </a:r>
                      <a:endParaRPr lang="ja-JP" sz="16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2000" kern="100" dirty="0">
                          <a:effectLst/>
                          <a:latin typeface="+mj-lt"/>
                          <a:ea typeface="Meiryo UI"/>
                          <a:cs typeface="Times New Roman"/>
                        </a:rPr>
                        <a:t>3.2</a:t>
                      </a:r>
                      <a:endParaRPr lang="ja-JP" sz="20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1600" kern="100" dirty="0">
                          <a:effectLst/>
                          <a:latin typeface="+mj-lt"/>
                          <a:ea typeface="Meiryo UI"/>
                          <a:cs typeface="Times New Roman"/>
                        </a:rPr>
                        <a:t>51</a:t>
                      </a:r>
                      <a:endParaRPr lang="ja-JP" sz="16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2000" kern="100" dirty="0">
                          <a:effectLst/>
                          <a:latin typeface="+mj-lt"/>
                          <a:ea typeface="Meiryo UI"/>
                          <a:cs typeface="Times New Roman"/>
                        </a:rPr>
                        <a:t>3.0</a:t>
                      </a:r>
                      <a:endParaRPr lang="ja-JP" sz="20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1600" kern="100" dirty="0">
                          <a:effectLst/>
                          <a:latin typeface="+mj-lt"/>
                          <a:ea typeface="Meiryo UI"/>
                          <a:cs typeface="Times New Roman"/>
                        </a:rPr>
                        <a:t>58</a:t>
                      </a:r>
                      <a:endParaRPr lang="ja-JP" sz="16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2000" kern="100" dirty="0">
                          <a:effectLst/>
                          <a:latin typeface="+mj-lt"/>
                          <a:ea typeface="Meiryo UI"/>
                          <a:cs typeface="Times New Roman"/>
                        </a:rPr>
                        <a:t>3.4</a:t>
                      </a:r>
                      <a:endParaRPr lang="ja-JP" sz="20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0"/>
                  </a:ext>
                </a:extLst>
              </a:tr>
              <a:tr h="253400">
                <a:tc>
                  <a:txBody>
                    <a:bodyPr/>
                    <a:lstStyle/>
                    <a:p>
                      <a:pPr algn="l" fontAlgn="ctr"/>
                      <a:r>
                        <a:rPr lang="en-US" sz="1600" b="0" i="0" u="none" strike="noStrike" dirty="0">
                          <a:solidFill>
                            <a:srgbClr val="000000"/>
                          </a:solidFill>
                          <a:effectLst/>
                          <a:latin typeface="+mj-lt"/>
                        </a:rPr>
                        <a:t>-1</a:t>
                      </a:r>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r>
                        <a:rPr lang="en-US" altLang="ja-JP" sz="1600" dirty="0"/>
                        <a:t>3,136</a:t>
                      </a:r>
                      <a:endParaRPr lang="ja-JP" altLang="en-US" sz="1600" dirty="0"/>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rtl="0" fontAlgn="ctr"/>
                      <a:r>
                        <a:rPr lang="en-US" altLang="ja-JP" sz="1600" b="0" i="0" u="none" strike="noStrike" dirty="0">
                          <a:solidFill>
                            <a:srgbClr val="000000"/>
                          </a:solidFill>
                          <a:effectLst/>
                          <a:latin typeface="+mj-lt"/>
                        </a:rPr>
                        <a:t>88,997</a:t>
                      </a:r>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rtl="0" fontAlgn="ctr"/>
                      <a:r>
                        <a:rPr lang="en-US" altLang="ja-JP" sz="1600" b="0" i="0" u="none" strike="noStrike" dirty="0">
                          <a:solidFill>
                            <a:schemeClr val="tx1"/>
                          </a:solidFill>
                          <a:effectLst/>
                          <a:latin typeface="+mj-lt"/>
                        </a:rPr>
                        <a:t>71</a:t>
                      </a:r>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rtl="0" fontAlgn="ctr"/>
                      <a:r>
                        <a:rPr lang="en-US" altLang="ja-JP" sz="2000" b="0" i="0" u="none" strike="noStrike" dirty="0">
                          <a:solidFill>
                            <a:schemeClr val="tx1"/>
                          </a:solidFill>
                          <a:effectLst/>
                          <a:latin typeface="+mj-lt"/>
                        </a:rPr>
                        <a:t>8.0</a:t>
                      </a:r>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1600" kern="100" dirty="0">
                          <a:effectLst/>
                          <a:latin typeface="+mj-lt"/>
                          <a:ea typeface="Meiryo UI"/>
                          <a:cs typeface="Times New Roman"/>
                        </a:rPr>
                        <a:t>43</a:t>
                      </a:r>
                      <a:endParaRPr lang="ja-JP" sz="16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2000" kern="100" dirty="0">
                          <a:effectLst/>
                          <a:latin typeface="+mj-lt"/>
                          <a:ea typeface="Meiryo UI"/>
                          <a:cs typeface="Times New Roman"/>
                        </a:rPr>
                        <a:t>4.8</a:t>
                      </a:r>
                      <a:endParaRPr lang="ja-JP" sz="20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1600" kern="100" dirty="0">
                          <a:effectLst/>
                          <a:latin typeface="+mj-lt"/>
                          <a:ea typeface="Meiryo UI"/>
                          <a:cs typeface="Times New Roman"/>
                        </a:rPr>
                        <a:t>25</a:t>
                      </a:r>
                      <a:endParaRPr lang="ja-JP" sz="16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2000" kern="100" dirty="0">
                          <a:effectLst/>
                          <a:latin typeface="+mj-lt"/>
                          <a:ea typeface="Meiryo UI"/>
                          <a:cs typeface="Times New Roman"/>
                        </a:rPr>
                        <a:t>2.8</a:t>
                      </a:r>
                      <a:endParaRPr lang="ja-JP" sz="20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1600" kern="100" dirty="0">
                          <a:effectLst/>
                          <a:latin typeface="+mj-lt"/>
                          <a:ea typeface="Meiryo UI"/>
                          <a:cs typeface="Times New Roman"/>
                        </a:rPr>
                        <a:t>38</a:t>
                      </a:r>
                      <a:endParaRPr lang="ja-JP" sz="16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2000" kern="100" dirty="0">
                          <a:effectLst/>
                          <a:latin typeface="+mj-lt"/>
                          <a:ea typeface="Meiryo UI"/>
                          <a:cs typeface="Times New Roman"/>
                        </a:rPr>
                        <a:t>4.3</a:t>
                      </a:r>
                      <a:endParaRPr lang="ja-JP" sz="20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1"/>
                  </a:ext>
                </a:extLst>
              </a:tr>
              <a:tr h="253400">
                <a:tc>
                  <a:txBody>
                    <a:bodyPr/>
                    <a:lstStyle/>
                    <a:p>
                      <a:pPr algn="l" fontAlgn="ctr"/>
                      <a:r>
                        <a:rPr lang="en-US" sz="1600" b="0" i="0" u="none" strike="noStrike" dirty="0">
                          <a:solidFill>
                            <a:srgbClr val="000000"/>
                          </a:solidFill>
                          <a:effectLst/>
                          <a:latin typeface="+mj-lt"/>
                        </a:rPr>
                        <a:t>-2</a:t>
                      </a:r>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r>
                        <a:rPr lang="en-US" altLang="ja-JP" sz="1600" dirty="0"/>
                        <a:t>1,565</a:t>
                      </a:r>
                      <a:endParaRPr lang="ja-JP" altLang="en-US" sz="1600" dirty="0"/>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rtl="0" fontAlgn="ctr"/>
                      <a:r>
                        <a:rPr lang="en-US" altLang="ja-JP" sz="1600" b="0" i="0" u="none" strike="noStrike" dirty="0">
                          <a:solidFill>
                            <a:srgbClr val="000000"/>
                          </a:solidFill>
                          <a:effectLst/>
                          <a:latin typeface="+mj-lt"/>
                        </a:rPr>
                        <a:t>42,240</a:t>
                      </a:r>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rtl="0" fontAlgn="ctr"/>
                      <a:r>
                        <a:rPr lang="en-US" altLang="ja-JP" sz="1600" b="0" i="0" u="none" strike="noStrike" dirty="0">
                          <a:solidFill>
                            <a:schemeClr val="tx1"/>
                          </a:solidFill>
                          <a:effectLst/>
                          <a:latin typeface="+mj-lt"/>
                        </a:rPr>
                        <a:t>41</a:t>
                      </a:r>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rtl="0" fontAlgn="ctr"/>
                      <a:r>
                        <a:rPr lang="en-US" altLang="ja-JP" sz="2000" b="0" i="0" u="none" strike="noStrike" dirty="0">
                          <a:solidFill>
                            <a:schemeClr val="tx1"/>
                          </a:solidFill>
                          <a:effectLst/>
                          <a:latin typeface="+mj-lt"/>
                        </a:rPr>
                        <a:t>9.7</a:t>
                      </a:r>
                    </a:p>
                  </a:txBody>
                  <a:tcPr marL="17780" marR="17780" marT="14986"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1600" kern="100" dirty="0">
                          <a:effectLst/>
                          <a:latin typeface="+mj-lt"/>
                          <a:ea typeface="Meiryo UI"/>
                          <a:cs typeface="Times New Roman"/>
                        </a:rPr>
                        <a:t>19</a:t>
                      </a:r>
                      <a:endParaRPr lang="ja-JP" sz="16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2000" kern="100" dirty="0">
                          <a:effectLst/>
                          <a:latin typeface="+mj-lt"/>
                          <a:ea typeface="Meiryo UI"/>
                          <a:cs typeface="Times New Roman"/>
                        </a:rPr>
                        <a:t>4.5</a:t>
                      </a:r>
                      <a:endParaRPr lang="ja-JP" sz="20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1600" kern="100" dirty="0">
                          <a:effectLst/>
                          <a:latin typeface="+mj-lt"/>
                          <a:ea typeface="Meiryo UI"/>
                          <a:cs typeface="Times New Roman"/>
                        </a:rPr>
                        <a:t>19</a:t>
                      </a:r>
                      <a:endParaRPr lang="ja-JP" sz="16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2000" kern="100" dirty="0">
                          <a:effectLst/>
                          <a:latin typeface="+mj-lt"/>
                          <a:ea typeface="Meiryo UI"/>
                          <a:cs typeface="Times New Roman"/>
                        </a:rPr>
                        <a:t>4.5</a:t>
                      </a:r>
                      <a:endParaRPr lang="ja-JP" sz="20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1600" kern="100" dirty="0">
                          <a:effectLst/>
                          <a:latin typeface="+mj-lt"/>
                          <a:ea typeface="Meiryo UI"/>
                          <a:cs typeface="Times New Roman"/>
                        </a:rPr>
                        <a:t>17</a:t>
                      </a:r>
                      <a:endParaRPr lang="ja-JP" sz="16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2000" kern="100" dirty="0">
                          <a:effectLst/>
                          <a:latin typeface="+mj-lt"/>
                          <a:ea typeface="Meiryo UI"/>
                          <a:cs typeface="Times New Roman"/>
                        </a:rPr>
                        <a:t>4.0</a:t>
                      </a:r>
                      <a:endParaRPr lang="ja-JP" sz="20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5"/>
                  </a:ext>
                </a:extLst>
              </a:tr>
              <a:tr h="253400">
                <a:tc>
                  <a:txBody>
                    <a:bodyPr/>
                    <a:lstStyle/>
                    <a:p>
                      <a:pPr algn="l" fontAlgn="ctr"/>
                      <a:r>
                        <a:rPr lang="en-US" sz="1600" b="0" i="0" u="none" strike="noStrike" dirty="0">
                          <a:solidFill>
                            <a:srgbClr val="000000"/>
                          </a:solidFill>
                          <a:effectLst/>
                          <a:latin typeface="+mj-lt"/>
                        </a:rPr>
                        <a:t>2+</a:t>
                      </a:r>
                    </a:p>
                  </a:txBody>
                  <a:tcPr marL="17780" marR="17780" marT="14986"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r>
                        <a:rPr lang="en-US" altLang="ja-JP" sz="1600" dirty="0"/>
                        <a:t>495</a:t>
                      </a:r>
                      <a:endParaRPr lang="ja-JP" altLang="en-US" sz="1600" dirty="0"/>
                    </a:p>
                  </a:txBody>
                  <a:tcPr marL="17780" marR="17780" marT="14986"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r" rtl="0" fontAlgn="ctr"/>
                      <a:r>
                        <a:rPr lang="en-US" altLang="ja-JP" sz="1600" b="0" i="0" u="none" strike="noStrike" dirty="0">
                          <a:solidFill>
                            <a:srgbClr val="000000"/>
                          </a:solidFill>
                          <a:effectLst/>
                          <a:latin typeface="+mj-lt"/>
                        </a:rPr>
                        <a:t>12,956</a:t>
                      </a:r>
                    </a:p>
                  </a:txBody>
                  <a:tcPr marL="17780" marR="17780" marT="14986"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r" rtl="0" fontAlgn="ctr"/>
                      <a:r>
                        <a:rPr lang="en-US" altLang="ja-JP" sz="1600" b="0" i="0" u="none" strike="noStrike" dirty="0">
                          <a:solidFill>
                            <a:schemeClr val="tx1"/>
                          </a:solidFill>
                          <a:effectLst/>
                          <a:latin typeface="+mj-lt"/>
                        </a:rPr>
                        <a:t>18</a:t>
                      </a:r>
                    </a:p>
                  </a:txBody>
                  <a:tcPr marL="17780" marR="17780" marT="14986"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r" rtl="0" fontAlgn="ctr"/>
                      <a:r>
                        <a:rPr lang="en-US" altLang="ja-JP" sz="2000" b="0" i="0" u="none" strike="noStrike" dirty="0">
                          <a:solidFill>
                            <a:schemeClr val="tx1"/>
                          </a:solidFill>
                          <a:effectLst/>
                          <a:latin typeface="+mj-lt"/>
                        </a:rPr>
                        <a:t>13.9</a:t>
                      </a:r>
                    </a:p>
                  </a:txBody>
                  <a:tcPr marL="17780" marR="17780" marT="14986"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1600" kern="100" dirty="0">
                          <a:effectLst/>
                          <a:latin typeface="+mj-lt"/>
                          <a:ea typeface="Meiryo UI"/>
                          <a:cs typeface="Times New Roman"/>
                        </a:rPr>
                        <a:t>6</a:t>
                      </a:r>
                      <a:endParaRPr lang="ja-JP" sz="16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2000" kern="100" dirty="0">
                          <a:effectLst/>
                          <a:latin typeface="+mj-lt"/>
                          <a:ea typeface="Meiryo UI"/>
                          <a:cs typeface="Times New Roman"/>
                        </a:rPr>
                        <a:t>4.6</a:t>
                      </a:r>
                      <a:endParaRPr lang="ja-JP" sz="20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1600" kern="100" dirty="0">
                          <a:effectLst/>
                          <a:latin typeface="+mj-lt"/>
                          <a:ea typeface="Meiryo UI"/>
                          <a:cs typeface="Times New Roman"/>
                        </a:rPr>
                        <a:t>10</a:t>
                      </a:r>
                      <a:endParaRPr lang="ja-JP" sz="16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2000" kern="100" dirty="0">
                          <a:effectLst/>
                          <a:latin typeface="+mj-lt"/>
                          <a:ea typeface="Meiryo UI"/>
                          <a:cs typeface="Times New Roman"/>
                        </a:rPr>
                        <a:t>7.7</a:t>
                      </a:r>
                      <a:endParaRPr lang="ja-JP" sz="20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1600" kern="100" dirty="0">
                          <a:effectLst/>
                          <a:latin typeface="+mj-lt"/>
                          <a:ea typeface="Meiryo UI"/>
                          <a:cs typeface="Times New Roman"/>
                        </a:rPr>
                        <a:t>4</a:t>
                      </a:r>
                      <a:endParaRPr lang="ja-JP" sz="16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lnSpc>
                          <a:spcPct val="100000"/>
                        </a:lnSpc>
                        <a:spcAft>
                          <a:spcPts val="0"/>
                        </a:spcAft>
                      </a:pPr>
                      <a:r>
                        <a:rPr lang="en-US" altLang="ja-JP" sz="2000" kern="100" dirty="0">
                          <a:effectLst/>
                          <a:latin typeface="+mj-lt"/>
                          <a:ea typeface="Meiryo UI"/>
                          <a:cs typeface="Times New Roman"/>
                        </a:rPr>
                        <a:t>3.1</a:t>
                      </a:r>
                      <a:endParaRPr lang="ja-JP" sz="2000" kern="100" dirty="0">
                        <a:effectLst/>
                        <a:latin typeface="+mj-lt"/>
                        <a:ea typeface="Meiryo UI"/>
                        <a:cs typeface="Times New Roman"/>
                      </a:endParaRPr>
                    </a:p>
                  </a:txBody>
                  <a:tcPr marL="18000" marR="18000" marT="1440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6"/>
                  </a:ext>
                </a:extLst>
              </a:tr>
              <a:tr h="253400">
                <a:tc>
                  <a:txBody>
                    <a:bodyPr/>
                    <a:lstStyle/>
                    <a:p>
                      <a:pPr marL="0" marR="0" indent="0" algn="l" defTabSz="1267827"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mj-lt"/>
                        </a:rPr>
                        <a:t>Total</a:t>
                      </a:r>
                    </a:p>
                  </a:txBody>
                  <a:tcPr marL="17780" marR="17780" marT="14986"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r"/>
                      <a:r>
                        <a:rPr lang="en-US" altLang="ja-JP" sz="1600" dirty="0"/>
                        <a:t>105,444</a:t>
                      </a:r>
                      <a:endParaRPr lang="ja-JP" altLang="en-US" sz="1600" dirty="0"/>
                    </a:p>
                  </a:txBody>
                  <a:tcPr marL="17780" marR="17780" marT="14986"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r" rtl="0" fontAlgn="ctr"/>
                      <a:r>
                        <a:rPr lang="en-US" altLang="ja-JP" sz="1600" b="0" i="0" u="none" strike="noStrike" dirty="0">
                          <a:solidFill>
                            <a:srgbClr val="000000"/>
                          </a:solidFill>
                          <a:effectLst/>
                          <a:latin typeface="+mj-lt"/>
                        </a:rPr>
                        <a:t>3,079,570</a:t>
                      </a:r>
                    </a:p>
                  </a:txBody>
                  <a:tcPr marL="17780" marR="17780" marT="14986"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r" rtl="0" fontAlgn="ctr"/>
                      <a:r>
                        <a:rPr lang="en-US" altLang="ja-JP" sz="2400" b="1" i="0" u="none" strike="noStrike" dirty="0">
                          <a:solidFill>
                            <a:schemeClr val="tx1"/>
                          </a:solidFill>
                          <a:effectLst/>
                          <a:latin typeface="+mj-lt"/>
                        </a:rPr>
                        <a:t>1,914</a:t>
                      </a:r>
                    </a:p>
                  </a:txBody>
                  <a:tcPr marL="17780" marR="17780" marT="14986"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r" rtl="0" fontAlgn="ctr"/>
                      <a:r>
                        <a:rPr lang="en-US" altLang="ja-JP" sz="2400" b="1" i="0" u="none" strike="noStrike" dirty="0">
                          <a:solidFill>
                            <a:schemeClr val="tx1"/>
                          </a:solidFill>
                          <a:effectLst/>
                          <a:latin typeface="+mj-lt"/>
                        </a:rPr>
                        <a:t>6.2</a:t>
                      </a:r>
                    </a:p>
                  </a:txBody>
                  <a:tcPr marL="17780" marR="17780" marT="14986"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r">
                        <a:lnSpc>
                          <a:spcPct val="100000"/>
                        </a:lnSpc>
                        <a:spcAft>
                          <a:spcPts val="0"/>
                        </a:spcAft>
                      </a:pPr>
                      <a:r>
                        <a:rPr lang="en-US" sz="2400" b="1" kern="0" dirty="0">
                          <a:solidFill>
                            <a:srgbClr val="000000"/>
                          </a:solidFill>
                          <a:effectLst/>
                          <a:latin typeface="+mj-lt"/>
                          <a:ea typeface="Meiryo UI"/>
                          <a:cs typeface="Times New Roman"/>
                        </a:rPr>
                        <a:t>894</a:t>
                      </a:r>
                      <a:endParaRPr lang="ja-JP" sz="2400" b="1" kern="100" dirty="0">
                        <a:effectLst/>
                        <a:latin typeface="+mj-lt"/>
                        <a:ea typeface="Meiryo UI"/>
                        <a:cs typeface="Times New Roman"/>
                      </a:endParaRPr>
                    </a:p>
                  </a:txBody>
                  <a:tcPr marL="18000" marR="18000" marT="1440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r">
                        <a:lnSpc>
                          <a:spcPct val="100000"/>
                        </a:lnSpc>
                        <a:spcAft>
                          <a:spcPts val="0"/>
                        </a:spcAft>
                      </a:pPr>
                      <a:r>
                        <a:rPr lang="en-US" altLang="ja-JP" sz="2400" b="1" kern="100" dirty="0">
                          <a:effectLst/>
                          <a:latin typeface="+mj-lt"/>
                          <a:ea typeface="Meiryo UI"/>
                          <a:cs typeface="Times New Roman"/>
                        </a:rPr>
                        <a:t>2.9</a:t>
                      </a:r>
                      <a:endParaRPr lang="ja-JP" sz="2400" b="1" kern="100" dirty="0">
                        <a:effectLst/>
                        <a:latin typeface="+mj-lt"/>
                        <a:ea typeface="Meiryo UI"/>
                        <a:cs typeface="Times New Roman"/>
                      </a:endParaRPr>
                    </a:p>
                  </a:txBody>
                  <a:tcPr marL="18000" marR="18000" marT="1440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r">
                        <a:lnSpc>
                          <a:spcPct val="100000"/>
                        </a:lnSpc>
                        <a:spcAft>
                          <a:spcPts val="0"/>
                        </a:spcAft>
                      </a:pPr>
                      <a:r>
                        <a:rPr lang="en-US" sz="2400" b="1" kern="0" dirty="0">
                          <a:solidFill>
                            <a:srgbClr val="000000"/>
                          </a:solidFill>
                          <a:effectLst/>
                          <a:latin typeface="+mj-lt"/>
                          <a:ea typeface="Meiryo UI"/>
                          <a:cs typeface="Times New Roman"/>
                        </a:rPr>
                        <a:t>871</a:t>
                      </a:r>
                      <a:endParaRPr lang="ja-JP" sz="2400" b="1" kern="100" dirty="0">
                        <a:effectLst/>
                        <a:latin typeface="+mj-lt"/>
                        <a:ea typeface="Meiryo UI"/>
                        <a:cs typeface="Times New Roman"/>
                      </a:endParaRPr>
                    </a:p>
                  </a:txBody>
                  <a:tcPr marL="18000" marR="18000" marT="1440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r">
                        <a:lnSpc>
                          <a:spcPct val="100000"/>
                        </a:lnSpc>
                        <a:spcAft>
                          <a:spcPts val="0"/>
                        </a:spcAft>
                      </a:pPr>
                      <a:r>
                        <a:rPr lang="en-US" altLang="ja-JP" sz="2400" b="1" kern="100" dirty="0">
                          <a:effectLst/>
                          <a:latin typeface="+mj-lt"/>
                          <a:ea typeface="Meiryo UI"/>
                          <a:cs typeface="Times New Roman"/>
                        </a:rPr>
                        <a:t>2.8</a:t>
                      </a:r>
                      <a:endParaRPr lang="ja-JP" sz="2400" b="1" kern="100" dirty="0">
                        <a:effectLst/>
                        <a:latin typeface="+mj-lt"/>
                        <a:ea typeface="Meiryo UI"/>
                        <a:cs typeface="Times New Roman"/>
                      </a:endParaRPr>
                    </a:p>
                  </a:txBody>
                  <a:tcPr marL="18000" marR="18000" marT="1440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r">
                        <a:lnSpc>
                          <a:spcPct val="100000"/>
                        </a:lnSpc>
                        <a:spcAft>
                          <a:spcPts val="0"/>
                        </a:spcAft>
                      </a:pPr>
                      <a:r>
                        <a:rPr lang="en-US" altLang="ja-JP" sz="2400" b="1" kern="100" dirty="0">
                          <a:effectLst/>
                          <a:latin typeface="+mj-lt"/>
                          <a:ea typeface="Meiryo UI"/>
                          <a:cs typeface="Times New Roman"/>
                        </a:rPr>
                        <a:t>1,046</a:t>
                      </a:r>
                      <a:endParaRPr lang="ja-JP" sz="2400" b="1" kern="100" dirty="0">
                        <a:effectLst/>
                        <a:latin typeface="+mj-lt"/>
                        <a:ea typeface="Meiryo UI"/>
                        <a:cs typeface="Times New Roman"/>
                      </a:endParaRPr>
                    </a:p>
                  </a:txBody>
                  <a:tcPr marL="18000" marR="18000" marT="1440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r">
                        <a:lnSpc>
                          <a:spcPct val="100000"/>
                        </a:lnSpc>
                        <a:spcAft>
                          <a:spcPts val="0"/>
                        </a:spcAft>
                      </a:pPr>
                      <a:r>
                        <a:rPr kumimoji="1" lang="en-US" altLang="ja-JP" sz="2400" b="1" kern="1200" dirty="0">
                          <a:solidFill>
                            <a:schemeClr val="tx1"/>
                          </a:solidFill>
                          <a:effectLst/>
                          <a:latin typeface="+mj-lt"/>
                          <a:ea typeface="+mn-ea"/>
                          <a:cs typeface="+mn-cs"/>
                        </a:rPr>
                        <a:t>3.4</a:t>
                      </a:r>
                      <a:endParaRPr lang="ja-JP" sz="2400" b="1" kern="100" dirty="0">
                        <a:effectLst/>
                        <a:latin typeface="+mj-lt"/>
                        <a:ea typeface="Meiryo UI"/>
                        <a:cs typeface="Times New Roman"/>
                      </a:endParaRPr>
                    </a:p>
                  </a:txBody>
                  <a:tcPr marL="18000" marR="18000" marT="1440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7"/>
                  </a:ext>
                </a:extLst>
              </a:tr>
            </a:tbl>
          </a:graphicData>
        </a:graphic>
      </p:graphicFrame>
      <p:sp>
        <p:nvSpPr>
          <p:cNvPr id="2" name="テキスト ボックス 1"/>
          <p:cNvSpPr txBox="1"/>
          <p:nvPr/>
        </p:nvSpPr>
        <p:spPr>
          <a:xfrm>
            <a:off x="-38821" y="6577607"/>
            <a:ext cx="9185528" cy="307777"/>
          </a:xfrm>
          <a:prstGeom prst="rect">
            <a:avLst/>
          </a:prstGeom>
          <a:noFill/>
        </p:spPr>
        <p:txBody>
          <a:bodyPr wrap="none" rtlCol="0">
            <a:spAutoFit/>
          </a:bodyPr>
          <a:lstStyle/>
          <a:p>
            <a:r>
              <a:rPr lang="en-US" altLang="ja-JP" sz="1400" dirty="0"/>
              <a:t>DS02R1 Radiation dose category by absorbed colon dose for colon and bladder dose for rectum. </a:t>
            </a:r>
            <a:r>
              <a:rPr kumimoji="1" lang="en-US" altLang="ja-JP" sz="1400" dirty="0"/>
              <a:t>Rate: </a:t>
            </a:r>
            <a:r>
              <a:rPr lang="en-US" altLang="ja-JP" sz="1400" dirty="0"/>
              <a:t>/10,000 person-years</a:t>
            </a:r>
            <a:endParaRPr kumimoji="1" lang="ja-JP" altLang="en-US" sz="1400" dirty="0"/>
          </a:p>
        </p:txBody>
      </p:sp>
      <p:cxnSp>
        <p:nvCxnSpPr>
          <p:cNvPr id="4" name="直線矢印コネクタ 3"/>
          <p:cNvCxnSpPr/>
          <p:nvPr/>
        </p:nvCxnSpPr>
        <p:spPr>
          <a:xfrm>
            <a:off x="4572000" y="3212976"/>
            <a:ext cx="0" cy="288729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直線矢印コネクタ 10"/>
          <p:cNvCxnSpPr/>
          <p:nvPr/>
        </p:nvCxnSpPr>
        <p:spPr>
          <a:xfrm>
            <a:off x="6012160" y="3212976"/>
            <a:ext cx="0" cy="288697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直線矢印コネクタ 11"/>
          <p:cNvCxnSpPr/>
          <p:nvPr/>
        </p:nvCxnSpPr>
        <p:spPr>
          <a:xfrm>
            <a:off x="7308304" y="3206320"/>
            <a:ext cx="0" cy="288697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nvGrpSpPr>
          <p:cNvPr id="8" name="グループ化 7"/>
          <p:cNvGrpSpPr/>
          <p:nvPr/>
        </p:nvGrpSpPr>
        <p:grpSpPr>
          <a:xfrm>
            <a:off x="8877224" y="3212654"/>
            <a:ext cx="303288" cy="3024658"/>
            <a:chOff x="8676456" y="3068638"/>
            <a:chExt cx="303288" cy="2263348"/>
          </a:xfrm>
        </p:grpSpPr>
        <p:cxnSp>
          <p:nvCxnSpPr>
            <p:cNvPr id="13" name="直線矢印コネクタ 12"/>
            <p:cNvCxnSpPr/>
            <p:nvPr/>
          </p:nvCxnSpPr>
          <p:spPr>
            <a:xfrm>
              <a:off x="8676456" y="3068638"/>
              <a:ext cx="0" cy="2160562"/>
            </a:xfrm>
            <a:prstGeom prst="straightConnector1">
              <a:avLst/>
            </a:prstGeom>
            <a:ln w="25400">
              <a:prstDash val="sysDash"/>
              <a:tailEnd type="arrow"/>
            </a:ln>
          </p:spPr>
          <p:style>
            <a:lnRef idx="3">
              <a:schemeClr val="accent6"/>
            </a:lnRef>
            <a:fillRef idx="0">
              <a:schemeClr val="accent6"/>
            </a:fillRef>
            <a:effectRef idx="2">
              <a:schemeClr val="accent6"/>
            </a:effectRef>
            <a:fontRef idx="minor">
              <a:schemeClr val="tx1"/>
            </a:fontRef>
          </p:style>
        </p:cxnSp>
        <p:sp>
          <p:nvSpPr>
            <p:cNvPr id="5" name="テキスト ボックス 4"/>
            <p:cNvSpPr txBox="1"/>
            <p:nvPr/>
          </p:nvSpPr>
          <p:spPr>
            <a:xfrm>
              <a:off x="8676456" y="4931876"/>
              <a:ext cx="303288" cy="400110"/>
            </a:xfrm>
            <a:prstGeom prst="rect">
              <a:avLst/>
            </a:prstGeom>
            <a:noFill/>
          </p:spPr>
          <p:txBody>
            <a:bodyPr wrap="none" rtlCol="0">
              <a:spAutoFit/>
            </a:bodyPr>
            <a:lstStyle/>
            <a:p>
              <a:r>
                <a:rPr kumimoji="1" lang="en-US" altLang="ja-JP" sz="2000" dirty="0">
                  <a:solidFill>
                    <a:schemeClr val="accent6">
                      <a:lumMod val="75000"/>
                    </a:schemeClr>
                  </a:solidFill>
                </a:rPr>
                <a:t>?</a:t>
              </a:r>
              <a:endParaRPr kumimoji="1" lang="ja-JP" altLang="en-US" sz="2000" dirty="0">
                <a:solidFill>
                  <a:schemeClr val="accent6">
                    <a:lumMod val="75000"/>
                  </a:schemeClr>
                </a:solidFill>
              </a:endParaRPr>
            </a:p>
          </p:txBody>
        </p:sp>
      </p:grpSp>
      <p:sp>
        <p:nvSpPr>
          <p:cNvPr id="15" name="タイトル 1"/>
          <p:cNvSpPr txBox="1">
            <a:spLocks/>
          </p:cNvSpPr>
          <p:nvPr/>
        </p:nvSpPr>
        <p:spPr>
          <a:xfrm>
            <a:off x="323528" y="116632"/>
            <a:ext cx="8568952" cy="1426170"/>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sz="4000" dirty="0">
                <a:latin typeface="+mj-lt"/>
              </a:rPr>
              <a:t>Results: </a:t>
            </a:r>
          </a:p>
          <a:p>
            <a:r>
              <a:rPr lang="en-US" altLang="ja-JP" sz="4000" dirty="0">
                <a:latin typeface="+mj-lt"/>
              </a:rPr>
              <a:t>Number of incident cases and crude rate</a:t>
            </a:r>
            <a:endParaRPr lang="ja-JP" altLang="en-US" sz="4000" dirty="0">
              <a:latin typeface="+mj-lt"/>
            </a:endParaRPr>
          </a:p>
        </p:txBody>
      </p:sp>
    </p:spTree>
    <p:extLst>
      <p:ext uri="{BB962C8B-B14F-4D97-AF65-F5344CB8AC3E}">
        <p14:creationId xmlns:p14="http://schemas.microsoft.com/office/powerpoint/2010/main" val="165337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400"/>
                                        <p:tgtEl>
                                          <p:spTgt spid="4"/>
                                        </p:tgtEl>
                                      </p:cBhvr>
                                    </p:animEffect>
                                  </p:childTnLst>
                                </p:cTn>
                              </p:par>
                            </p:childTnLst>
                          </p:cTn>
                        </p:par>
                        <p:par>
                          <p:cTn id="8" fill="hold">
                            <p:stCondLst>
                              <p:cond delay="14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1500"/>
                                        <p:tgtEl>
                                          <p:spTgt spid="11"/>
                                        </p:tgtEl>
                                      </p:cBhvr>
                                    </p:animEffect>
                                  </p:childTnLst>
                                </p:cTn>
                              </p:par>
                            </p:childTnLst>
                          </p:cTn>
                        </p:par>
                        <p:par>
                          <p:cTn id="12" fill="hold">
                            <p:stCondLst>
                              <p:cond delay="2900"/>
                            </p:stCondLst>
                            <p:childTnLst>
                              <p:par>
                                <p:cTn id="13" presetID="22"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002C6C02-BB22-4792-BE2E-DCAFF58345B5}" type="slidenum">
              <a:rPr kumimoji="1" lang="ja-JP" altLang="en-US" smtClean="0"/>
              <a:pPr/>
              <a:t>12</a:t>
            </a:fld>
            <a:endParaRPr kumimoji="1" lang="ja-JP" altLang="en-US" dirty="0"/>
          </a:p>
        </p:txBody>
      </p:sp>
      <p:pic>
        <p:nvPicPr>
          <p:cNvPr id="7" name="図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80" y="189360"/>
            <a:ext cx="8640000" cy="6480000"/>
          </a:xfrm>
          <a:prstGeom prst="rect">
            <a:avLst/>
          </a:prstGeom>
          <a:noFill/>
          <a:ln>
            <a:noFill/>
          </a:ln>
        </p:spPr>
      </p:pic>
      <p:grpSp>
        <p:nvGrpSpPr>
          <p:cNvPr id="2" name="グループ化 1"/>
          <p:cNvGrpSpPr/>
          <p:nvPr/>
        </p:nvGrpSpPr>
        <p:grpSpPr>
          <a:xfrm>
            <a:off x="4355976" y="1340768"/>
            <a:ext cx="4757152" cy="2511425"/>
            <a:chOff x="4355976" y="1340768"/>
            <a:chExt cx="4757152" cy="2511425"/>
          </a:xfrm>
        </p:grpSpPr>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2174" y="1340768"/>
              <a:ext cx="409095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4355976" y="3429000"/>
              <a:ext cx="4752528" cy="423193"/>
            </a:xfrm>
            <a:prstGeom prst="rect">
              <a:avLst/>
            </a:prstGeom>
          </p:spPr>
          <p:txBody>
            <a:bodyPr wrap="square">
              <a:spAutoFit/>
            </a:bodyPr>
            <a:lstStyle/>
            <a:p>
              <a:pPr algn="r"/>
              <a:r>
                <a:rPr lang="en-US" altLang="ja-JP" sz="1000" dirty="0"/>
                <a:t>H Nakagawa, at al. </a:t>
              </a:r>
              <a:r>
                <a:rPr lang="en-US" altLang="ja-JP" sz="1050" dirty="0"/>
                <a:t>Eur J Cancer Prev. 2017;26(4):269-276</a:t>
              </a:r>
            </a:p>
            <a:p>
              <a:pPr algn="r"/>
              <a:endParaRPr lang="ja-JP" altLang="en-US" sz="1000" dirty="0"/>
            </a:p>
          </p:txBody>
        </p:sp>
      </p:grpSp>
      <p:sp>
        <p:nvSpPr>
          <p:cNvPr id="8" name="テキスト ボックス 7"/>
          <p:cNvSpPr txBox="1"/>
          <p:nvPr/>
        </p:nvSpPr>
        <p:spPr>
          <a:xfrm>
            <a:off x="3779912" y="5013176"/>
            <a:ext cx="864096" cy="400110"/>
          </a:xfrm>
          <a:prstGeom prst="rect">
            <a:avLst/>
          </a:prstGeom>
          <a:noFill/>
        </p:spPr>
        <p:txBody>
          <a:bodyPr wrap="square" rtlCol="0">
            <a:spAutoFit/>
          </a:bodyPr>
          <a:lstStyle/>
          <a:p>
            <a:r>
              <a:rPr lang="en-US" altLang="ja-JP" sz="2000" dirty="0">
                <a:solidFill>
                  <a:srgbClr val="0000FF"/>
                </a:solidFill>
              </a:rPr>
              <a:t>-1969</a:t>
            </a:r>
            <a:endParaRPr kumimoji="1" lang="ja-JP" altLang="en-US" sz="2000" dirty="0">
              <a:solidFill>
                <a:srgbClr val="0000FF"/>
              </a:solidFill>
            </a:endParaRPr>
          </a:p>
        </p:txBody>
      </p:sp>
      <p:sp>
        <p:nvSpPr>
          <p:cNvPr id="9" name="テキスト ボックス 8"/>
          <p:cNvSpPr txBox="1"/>
          <p:nvPr/>
        </p:nvSpPr>
        <p:spPr>
          <a:xfrm>
            <a:off x="3779912" y="4437112"/>
            <a:ext cx="864096" cy="400110"/>
          </a:xfrm>
          <a:prstGeom prst="rect">
            <a:avLst/>
          </a:prstGeom>
          <a:noFill/>
        </p:spPr>
        <p:txBody>
          <a:bodyPr wrap="square" rtlCol="0">
            <a:spAutoFit/>
          </a:bodyPr>
          <a:lstStyle/>
          <a:p>
            <a:r>
              <a:rPr lang="en-US" altLang="ja-JP" sz="2000" dirty="0">
                <a:solidFill>
                  <a:srgbClr val="0000FF"/>
                </a:solidFill>
              </a:rPr>
              <a:t>1970-</a:t>
            </a:r>
            <a:endParaRPr kumimoji="1" lang="ja-JP" altLang="en-US" sz="2000" dirty="0">
              <a:solidFill>
                <a:srgbClr val="0000FF"/>
              </a:solidFill>
            </a:endParaRPr>
          </a:p>
        </p:txBody>
      </p:sp>
      <p:sp>
        <p:nvSpPr>
          <p:cNvPr id="10" name="テキスト ボックス 9"/>
          <p:cNvSpPr txBox="1"/>
          <p:nvPr/>
        </p:nvSpPr>
        <p:spPr>
          <a:xfrm>
            <a:off x="3779912" y="3508995"/>
            <a:ext cx="864096" cy="400110"/>
          </a:xfrm>
          <a:prstGeom prst="rect">
            <a:avLst/>
          </a:prstGeom>
          <a:noFill/>
        </p:spPr>
        <p:txBody>
          <a:bodyPr wrap="square" rtlCol="0">
            <a:spAutoFit/>
          </a:bodyPr>
          <a:lstStyle/>
          <a:p>
            <a:r>
              <a:rPr lang="en-US" altLang="ja-JP" sz="2000" dirty="0">
                <a:solidFill>
                  <a:srgbClr val="0000FF"/>
                </a:solidFill>
              </a:rPr>
              <a:t>1980-</a:t>
            </a:r>
            <a:endParaRPr kumimoji="1" lang="ja-JP" altLang="en-US" sz="2000" dirty="0">
              <a:solidFill>
                <a:srgbClr val="0000FF"/>
              </a:solidFill>
            </a:endParaRPr>
          </a:p>
        </p:txBody>
      </p:sp>
      <p:sp>
        <p:nvSpPr>
          <p:cNvPr id="11" name="テキスト ボックス 10"/>
          <p:cNvSpPr txBox="1"/>
          <p:nvPr/>
        </p:nvSpPr>
        <p:spPr>
          <a:xfrm>
            <a:off x="3779912" y="2123564"/>
            <a:ext cx="864096" cy="400110"/>
          </a:xfrm>
          <a:prstGeom prst="rect">
            <a:avLst/>
          </a:prstGeom>
          <a:noFill/>
        </p:spPr>
        <p:txBody>
          <a:bodyPr wrap="square" rtlCol="0">
            <a:spAutoFit/>
          </a:bodyPr>
          <a:lstStyle/>
          <a:p>
            <a:r>
              <a:rPr lang="en-US" altLang="ja-JP" sz="2000" dirty="0">
                <a:solidFill>
                  <a:srgbClr val="0000FF"/>
                </a:solidFill>
              </a:rPr>
              <a:t>1990-</a:t>
            </a:r>
            <a:endParaRPr kumimoji="1" lang="ja-JP" altLang="en-US" sz="2000" dirty="0">
              <a:solidFill>
                <a:srgbClr val="0000FF"/>
              </a:solidFill>
            </a:endParaRPr>
          </a:p>
        </p:txBody>
      </p:sp>
      <p:sp>
        <p:nvSpPr>
          <p:cNvPr id="12" name="テキスト ボックス 11"/>
          <p:cNvSpPr txBox="1"/>
          <p:nvPr/>
        </p:nvSpPr>
        <p:spPr>
          <a:xfrm>
            <a:off x="3813270" y="2605554"/>
            <a:ext cx="864096" cy="400110"/>
          </a:xfrm>
          <a:prstGeom prst="rect">
            <a:avLst/>
          </a:prstGeom>
          <a:noFill/>
        </p:spPr>
        <p:txBody>
          <a:bodyPr wrap="square" rtlCol="0">
            <a:spAutoFit/>
          </a:bodyPr>
          <a:lstStyle/>
          <a:p>
            <a:r>
              <a:rPr lang="en-US" altLang="ja-JP" sz="2000" dirty="0">
                <a:solidFill>
                  <a:srgbClr val="FF0000"/>
                </a:solidFill>
              </a:rPr>
              <a:t>2000-</a:t>
            </a:r>
            <a:endParaRPr kumimoji="1" lang="ja-JP" altLang="en-US" sz="2000" dirty="0">
              <a:solidFill>
                <a:srgbClr val="FF0000"/>
              </a:solidFill>
            </a:endParaRPr>
          </a:p>
        </p:txBody>
      </p:sp>
      <p:sp>
        <p:nvSpPr>
          <p:cNvPr id="13" name="テキスト ボックス 12"/>
          <p:cNvSpPr txBox="1"/>
          <p:nvPr/>
        </p:nvSpPr>
        <p:spPr>
          <a:xfrm>
            <a:off x="90971" y="260648"/>
            <a:ext cx="9017533" cy="707886"/>
          </a:xfrm>
          <a:prstGeom prst="rect">
            <a:avLst/>
          </a:prstGeom>
          <a:solidFill>
            <a:schemeClr val="bg1"/>
          </a:solidFill>
        </p:spPr>
        <p:txBody>
          <a:bodyPr wrap="none" rtlCol="0">
            <a:spAutoFit/>
          </a:bodyPr>
          <a:lstStyle/>
          <a:p>
            <a:r>
              <a:rPr kumimoji="1" lang="en-US" altLang="ja-JP" sz="4000" dirty="0"/>
              <a:t>Background rates of </a:t>
            </a:r>
            <a:r>
              <a:rPr lang="en-US" altLang="ja-JP" sz="4000" dirty="0"/>
              <a:t>proximal colon </a:t>
            </a:r>
            <a:r>
              <a:rPr kumimoji="1" lang="en-US" altLang="ja-JP" sz="4000" dirty="0"/>
              <a:t>cancer</a:t>
            </a:r>
            <a:endParaRPr kumimoji="1" lang="ja-JP" altLang="en-US" sz="4000" dirty="0"/>
          </a:p>
        </p:txBody>
      </p:sp>
    </p:spTree>
    <p:extLst>
      <p:ext uri="{BB962C8B-B14F-4D97-AF65-F5344CB8AC3E}">
        <p14:creationId xmlns:p14="http://schemas.microsoft.com/office/powerpoint/2010/main" val="212445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002C6C02-BB22-4792-BE2E-DCAFF58345B5}" type="slidenum">
              <a:rPr kumimoji="1" lang="ja-JP" altLang="en-US" smtClean="0"/>
              <a:pPr/>
              <a:t>13</a:t>
            </a:fld>
            <a:endParaRPr kumimoji="1" lang="ja-JP" altLang="en-US" dirty="0"/>
          </a:p>
        </p:txBody>
      </p:sp>
      <p:pic>
        <p:nvPicPr>
          <p:cNvPr id="7" name="図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89360"/>
            <a:ext cx="8640000" cy="6480000"/>
          </a:xfrm>
          <a:prstGeom prst="rect">
            <a:avLst/>
          </a:prstGeom>
          <a:noFill/>
          <a:ln>
            <a:noFill/>
          </a:ln>
        </p:spPr>
      </p:pic>
      <p:grpSp>
        <p:nvGrpSpPr>
          <p:cNvPr id="2" name="グループ化 1"/>
          <p:cNvGrpSpPr/>
          <p:nvPr/>
        </p:nvGrpSpPr>
        <p:grpSpPr>
          <a:xfrm>
            <a:off x="4742480" y="980728"/>
            <a:ext cx="4366024" cy="2664296"/>
            <a:chOff x="4526456" y="692696"/>
            <a:chExt cx="4366024" cy="2664296"/>
          </a:xfrm>
        </p:grpSpPr>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6456" y="692696"/>
              <a:ext cx="4333016"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4572000" y="2933799"/>
              <a:ext cx="4320480" cy="423193"/>
            </a:xfrm>
            <a:prstGeom prst="rect">
              <a:avLst/>
            </a:prstGeom>
          </p:spPr>
          <p:txBody>
            <a:bodyPr wrap="square">
              <a:spAutoFit/>
            </a:bodyPr>
            <a:lstStyle/>
            <a:p>
              <a:pPr algn="r"/>
              <a:r>
                <a:rPr lang="en-US" altLang="ja-JP" sz="1000" dirty="0"/>
                <a:t>H Nakagawa, at al. </a:t>
              </a:r>
              <a:r>
                <a:rPr lang="en-US" altLang="ja-JP" sz="1050" dirty="0"/>
                <a:t>Eur J Cancer Prev. 2017;26(4):269-276</a:t>
              </a:r>
            </a:p>
            <a:p>
              <a:pPr algn="r"/>
              <a:endParaRPr lang="ja-JP" altLang="en-US" sz="1000" dirty="0"/>
            </a:p>
          </p:txBody>
        </p:sp>
      </p:grpSp>
      <p:sp>
        <p:nvSpPr>
          <p:cNvPr id="8" name="テキスト ボックス 7"/>
          <p:cNvSpPr txBox="1"/>
          <p:nvPr/>
        </p:nvSpPr>
        <p:spPr>
          <a:xfrm>
            <a:off x="3347864" y="5197842"/>
            <a:ext cx="864096" cy="400110"/>
          </a:xfrm>
          <a:prstGeom prst="rect">
            <a:avLst/>
          </a:prstGeom>
          <a:noFill/>
        </p:spPr>
        <p:txBody>
          <a:bodyPr wrap="square" rtlCol="0">
            <a:spAutoFit/>
          </a:bodyPr>
          <a:lstStyle/>
          <a:p>
            <a:r>
              <a:rPr lang="en-US" altLang="ja-JP" sz="2000" dirty="0">
                <a:solidFill>
                  <a:srgbClr val="0000FF"/>
                </a:solidFill>
              </a:rPr>
              <a:t>-1969</a:t>
            </a:r>
            <a:endParaRPr kumimoji="1" lang="ja-JP" altLang="en-US" sz="2000" dirty="0">
              <a:solidFill>
                <a:srgbClr val="0000FF"/>
              </a:solidFill>
            </a:endParaRPr>
          </a:p>
        </p:txBody>
      </p:sp>
      <p:sp>
        <p:nvSpPr>
          <p:cNvPr id="9" name="テキスト ボックス 8"/>
          <p:cNvSpPr txBox="1"/>
          <p:nvPr/>
        </p:nvSpPr>
        <p:spPr>
          <a:xfrm>
            <a:off x="3347864" y="4437112"/>
            <a:ext cx="864096" cy="400110"/>
          </a:xfrm>
          <a:prstGeom prst="rect">
            <a:avLst/>
          </a:prstGeom>
          <a:noFill/>
        </p:spPr>
        <p:txBody>
          <a:bodyPr wrap="square" rtlCol="0">
            <a:spAutoFit/>
          </a:bodyPr>
          <a:lstStyle/>
          <a:p>
            <a:r>
              <a:rPr lang="en-US" altLang="ja-JP" sz="2000" dirty="0">
                <a:solidFill>
                  <a:srgbClr val="0000FF"/>
                </a:solidFill>
              </a:rPr>
              <a:t>1970-</a:t>
            </a:r>
            <a:endParaRPr kumimoji="1" lang="ja-JP" altLang="en-US" sz="2000" dirty="0">
              <a:solidFill>
                <a:srgbClr val="0000FF"/>
              </a:solidFill>
            </a:endParaRPr>
          </a:p>
        </p:txBody>
      </p:sp>
      <p:sp>
        <p:nvSpPr>
          <p:cNvPr id="10" name="テキスト ボックス 9"/>
          <p:cNvSpPr txBox="1"/>
          <p:nvPr/>
        </p:nvSpPr>
        <p:spPr>
          <a:xfrm>
            <a:off x="3347864" y="3495180"/>
            <a:ext cx="864096" cy="400110"/>
          </a:xfrm>
          <a:prstGeom prst="rect">
            <a:avLst/>
          </a:prstGeom>
          <a:noFill/>
        </p:spPr>
        <p:txBody>
          <a:bodyPr wrap="square" rtlCol="0">
            <a:spAutoFit/>
          </a:bodyPr>
          <a:lstStyle/>
          <a:p>
            <a:r>
              <a:rPr lang="en-US" altLang="ja-JP" sz="2000" dirty="0">
                <a:solidFill>
                  <a:srgbClr val="0000FF"/>
                </a:solidFill>
              </a:rPr>
              <a:t>1980-</a:t>
            </a:r>
            <a:endParaRPr kumimoji="1" lang="ja-JP" altLang="en-US" sz="2000" dirty="0">
              <a:solidFill>
                <a:srgbClr val="0000FF"/>
              </a:solidFill>
            </a:endParaRPr>
          </a:p>
        </p:txBody>
      </p:sp>
      <p:sp>
        <p:nvSpPr>
          <p:cNvPr id="11" name="テキスト ボックス 10"/>
          <p:cNvSpPr txBox="1"/>
          <p:nvPr/>
        </p:nvSpPr>
        <p:spPr>
          <a:xfrm>
            <a:off x="3347864" y="1763524"/>
            <a:ext cx="864096" cy="400110"/>
          </a:xfrm>
          <a:prstGeom prst="rect">
            <a:avLst/>
          </a:prstGeom>
          <a:noFill/>
        </p:spPr>
        <p:txBody>
          <a:bodyPr wrap="square" rtlCol="0">
            <a:spAutoFit/>
          </a:bodyPr>
          <a:lstStyle/>
          <a:p>
            <a:r>
              <a:rPr lang="en-US" altLang="ja-JP" sz="2000" dirty="0">
                <a:solidFill>
                  <a:srgbClr val="0000FF"/>
                </a:solidFill>
              </a:rPr>
              <a:t>1990-</a:t>
            </a:r>
            <a:endParaRPr kumimoji="1" lang="ja-JP" altLang="en-US" sz="2000" dirty="0">
              <a:solidFill>
                <a:srgbClr val="0000FF"/>
              </a:solidFill>
            </a:endParaRPr>
          </a:p>
        </p:txBody>
      </p:sp>
      <p:sp>
        <p:nvSpPr>
          <p:cNvPr id="12" name="テキスト ボックス 11"/>
          <p:cNvSpPr txBox="1"/>
          <p:nvPr/>
        </p:nvSpPr>
        <p:spPr>
          <a:xfrm>
            <a:off x="3347864" y="2605554"/>
            <a:ext cx="864096" cy="400110"/>
          </a:xfrm>
          <a:prstGeom prst="rect">
            <a:avLst/>
          </a:prstGeom>
          <a:noFill/>
        </p:spPr>
        <p:txBody>
          <a:bodyPr wrap="square" rtlCol="0">
            <a:spAutoFit/>
          </a:bodyPr>
          <a:lstStyle/>
          <a:p>
            <a:r>
              <a:rPr lang="en-US" altLang="ja-JP" sz="2000" dirty="0">
                <a:solidFill>
                  <a:srgbClr val="FF0000"/>
                </a:solidFill>
              </a:rPr>
              <a:t>2000-</a:t>
            </a:r>
            <a:endParaRPr kumimoji="1" lang="ja-JP" altLang="en-US" sz="2000" dirty="0">
              <a:solidFill>
                <a:srgbClr val="FF0000"/>
              </a:solidFill>
            </a:endParaRPr>
          </a:p>
        </p:txBody>
      </p:sp>
      <p:sp>
        <p:nvSpPr>
          <p:cNvPr id="13" name="テキスト ボックス 12"/>
          <p:cNvSpPr txBox="1"/>
          <p:nvPr/>
        </p:nvSpPr>
        <p:spPr>
          <a:xfrm>
            <a:off x="467544" y="260648"/>
            <a:ext cx="8312019" cy="707886"/>
          </a:xfrm>
          <a:prstGeom prst="rect">
            <a:avLst/>
          </a:prstGeom>
          <a:solidFill>
            <a:schemeClr val="bg1"/>
          </a:solidFill>
        </p:spPr>
        <p:txBody>
          <a:bodyPr wrap="none" rtlCol="0">
            <a:spAutoFit/>
          </a:bodyPr>
          <a:lstStyle/>
          <a:p>
            <a:r>
              <a:rPr kumimoji="1" lang="en-US" altLang="ja-JP" sz="4000" dirty="0"/>
              <a:t>Background rates of distal colon cancer</a:t>
            </a:r>
            <a:endParaRPr kumimoji="1" lang="ja-JP" altLang="en-US" sz="4000" dirty="0"/>
          </a:p>
        </p:txBody>
      </p:sp>
    </p:spTree>
    <p:extLst>
      <p:ext uri="{BB962C8B-B14F-4D97-AF65-F5344CB8AC3E}">
        <p14:creationId xmlns:p14="http://schemas.microsoft.com/office/powerpoint/2010/main" val="151260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002C6C02-BB22-4792-BE2E-DCAFF58345B5}" type="slidenum">
              <a:rPr kumimoji="1" lang="ja-JP" altLang="en-US" smtClean="0"/>
              <a:pPr/>
              <a:t>14</a:t>
            </a:fld>
            <a:endParaRPr kumimoji="1" lang="ja-JP" altLang="en-US" dirty="0"/>
          </a:p>
        </p:txBody>
      </p:sp>
      <p:pic>
        <p:nvPicPr>
          <p:cNvPr id="7" name="図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89360"/>
            <a:ext cx="8640000" cy="6480000"/>
          </a:xfrm>
          <a:prstGeom prst="rect">
            <a:avLst/>
          </a:prstGeom>
          <a:noFill/>
          <a:ln>
            <a:noFill/>
          </a:ln>
        </p:spPr>
      </p:pic>
      <p:sp>
        <p:nvSpPr>
          <p:cNvPr id="5" name="テキスト ボックス 4"/>
          <p:cNvSpPr txBox="1"/>
          <p:nvPr/>
        </p:nvSpPr>
        <p:spPr>
          <a:xfrm>
            <a:off x="3347864" y="4365104"/>
            <a:ext cx="864096" cy="400110"/>
          </a:xfrm>
          <a:prstGeom prst="rect">
            <a:avLst/>
          </a:prstGeom>
          <a:noFill/>
        </p:spPr>
        <p:txBody>
          <a:bodyPr wrap="square" rtlCol="0">
            <a:spAutoFit/>
          </a:bodyPr>
          <a:lstStyle/>
          <a:p>
            <a:r>
              <a:rPr lang="en-US" altLang="ja-JP" sz="2000" dirty="0">
                <a:solidFill>
                  <a:srgbClr val="0000FF"/>
                </a:solidFill>
              </a:rPr>
              <a:t>-1969</a:t>
            </a:r>
            <a:endParaRPr kumimoji="1" lang="ja-JP" altLang="en-US" sz="2000" dirty="0">
              <a:solidFill>
                <a:srgbClr val="0000FF"/>
              </a:solidFill>
            </a:endParaRPr>
          </a:p>
        </p:txBody>
      </p:sp>
      <p:sp>
        <p:nvSpPr>
          <p:cNvPr id="8" name="テキスト ボックス 7"/>
          <p:cNvSpPr txBox="1"/>
          <p:nvPr/>
        </p:nvSpPr>
        <p:spPr>
          <a:xfrm>
            <a:off x="3347864" y="3861048"/>
            <a:ext cx="864096" cy="400110"/>
          </a:xfrm>
          <a:prstGeom prst="rect">
            <a:avLst/>
          </a:prstGeom>
          <a:noFill/>
        </p:spPr>
        <p:txBody>
          <a:bodyPr wrap="square" rtlCol="0">
            <a:spAutoFit/>
          </a:bodyPr>
          <a:lstStyle/>
          <a:p>
            <a:r>
              <a:rPr lang="en-US" altLang="ja-JP" sz="2000" dirty="0">
                <a:solidFill>
                  <a:srgbClr val="0000FF"/>
                </a:solidFill>
              </a:rPr>
              <a:t>1970-</a:t>
            </a:r>
            <a:endParaRPr kumimoji="1" lang="ja-JP" altLang="en-US" sz="2000" dirty="0">
              <a:solidFill>
                <a:srgbClr val="0000FF"/>
              </a:solidFill>
            </a:endParaRPr>
          </a:p>
        </p:txBody>
      </p:sp>
      <p:sp>
        <p:nvSpPr>
          <p:cNvPr id="9" name="テキスト ボックス 8"/>
          <p:cNvSpPr txBox="1"/>
          <p:nvPr/>
        </p:nvSpPr>
        <p:spPr>
          <a:xfrm>
            <a:off x="3347864" y="3131676"/>
            <a:ext cx="864096" cy="400110"/>
          </a:xfrm>
          <a:prstGeom prst="rect">
            <a:avLst/>
          </a:prstGeom>
          <a:noFill/>
        </p:spPr>
        <p:txBody>
          <a:bodyPr wrap="square" rtlCol="0">
            <a:spAutoFit/>
          </a:bodyPr>
          <a:lstStyle/>
          <a:p>
            <a:r>
              <a:rPr lang="en-US" altLang="ja-JP" sz="2000" dirty="0">
                <a:solidFill>
                  <a:srgbClr val="0000FF"/>
                </a:solidFill>
              </a:rPr>
              <a:t>1980-</a:t>
            </a:r>
            <a:endParaRPr kumimoji="1" lang="ja-JP" altLang="en-US" sz="2000" dirty="0">
              <a:solidFill>
                <a:srgbClr val="0000FF"/>
              </a:solidFill>
            </a:endParaRPr>
          </a:p>
        </p:txBody>
      </p:sp>
      <p:sp>
        <p:nvSpPr>
          <p:cNvPr id="10" name="テキスト ボックス 9"/>
          <p:cNvSpPr txBox="1"/>
          <p:nvPr/>
        </p:nvSpPr>
        <p:spPr>
          <a:xfrm>
            <a:off x="3320760" y="1628800"/>
            <a:ext cx="864096" cy="400110"/>
          </a:xfrm>
          <a:prstGeom prst="rect">
            <a:avLst/>
          </a:prstGeom>
          <a:noFill/>
        </p:spPr>
        <p:txBody>
          <a:bodyPr wrap="square" rtlCol="0">
            <a:spAutoFit/>
          </a:bodyPr>
          <a:lstStyle/>
          <a:p>
            <a:r>
              <a:rPr lang="en-US" altLang="ja-JP" sz="2000" dirty="0">
                <a:solidFill>
                  <a:srgbClr val="0000FF"/>
                </a:solidFill>
              </a:rPr>
              <a:t>1990-</a:t>
            </a:r>
            <a:endParaRPr kumimoji="1" lang="ja-JP" altLang="en-US" sz="2000" dirty="0">
              <a:solidFill>
                <a:srgbClr val="0000FF"/>
              </a:solidFill>
            </a:endParaRPr>
          </a:p>
        </p:txBody>
      </p:sp>
      <p:sp>
        <p:nvSpPr>
          <p:cNvPr id="11" name="テキスト ボックス 10"/>
          <p:cNvSpPr txBox="1"/>
          <p:nvPr/>
        </p:nvSpPr>
        <p:spPr>
          <a:xfrm>
            <a:off x="3337065" y="2348880"/>
            <a:ext cx="864096" cy="400110"/>
          </a:xfrm>
          <a:prstGeom prst="rect">
            <a:avLst/>
          </a:prstGeom>
          <a:noFill/>
        </p:spPr>
        <p:txBody>
          <a:bodyPr wrap="square" rtlCol="0">
            <a:spAutoFit/>
          </a:bodyPr>
          <a:lstStyle/>
          <a:p>
            <a:r>
              <a:rPr lang="en-US" altLang="ja-JP" sz="2000" dirty="0">
                <a:solidFill>
                  <a:srgbClr val="FF0000"/>
                </a:solidFill>
              </a:rPr>
              <a:t>2000-</a:t>
            </a:r>
            <a:endParaRPr kumimoji="1" lang="ja-JP" altLang="en-US" sz="2000" dirty="0">
              <a:solidFill>
                <a:srgbClr val="FF0000"/>
              </a:solidFill>
            </a:endParaRPr>
          </a:p>
        </p:txBody>
      </p:sp>
      <p:sp>
        <p:nvSpPr>
          <p:cNvPr id="12" name="テキスト ボックス 11"/>
          <p:cNvSpPr txBox="1"/>
          <p:nvPr/>
        </p:nvSpPr>
        <p:spPr>
          <a:xfrm>
            <a:off x="467544" y="260648"/>
            <a:ext cx="8375178" cy="707886"/>
          </a:xfrm>
          <a:prstGeom prst="rect">
            <a:avLst/>
          </a:prstGeom>
          <a:solidFill>
            <a:schemeClr val="bg1"/>
          </a:solidFill>
        </p:spPr>
        <p:txBody>
          <a:bodyPr wrap="none" rtlCol="0">
            <a:spAutoFit/>
          </a:bodyPr>
          <a:lstStyle/>
          <a:p>
            <a:r>
              <a:rPr kumimoji="1" lang="en-US" altLang="ja-JP" sz="4000" dirty="0"/>
              <a:t>Background rates of rectal colon cancer</a:t>
            </a:r>
            <a:endParaRPr kumimoji="1" lang="ja-JP" altLang="en-US" sz="4000" dirty="0"/>
          </a:p>
        </p:txBody>
      </p:sp>
    </p:spTree>
    <p:extLst>
      <p:ext uri="{BB962C8B-B14F-4D97-AF65-F5344CB8AC3E}">
        <p14:creationId xmlns:p14="http://schemas.microsoft.com/office/powerpoint/2010/main" val="228075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6948264" y="6520259"/>
            <a:ext cx="2133600" cy="365125"/>
          </a:xfrm>
        </p:spPr>
        <p:txBody>
          <a:bodyPr/>
          <a:lstStyle/>
          <a:p>
            <a:fld id="{002C6C02-BB22-4792-BE2E-DCAFF58345B5}" type="slidenum">
              <a:rPr kumimoji="1" lang="ja-JP" altLang="en-US" smtClean="0"/>
              <a:pPr/>
              <a:t>15</a:t>
            </a:fld>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2760496820"/>
              </p:ext>
            </p:extLst>
          </p:nvPr>
        </p:nvGraphicFramePr>
        <p:xfrm>
          <a:off x="295377" y="1124744"/>
          <a:ext cx="8553246" cy="5680001"/>
        </p:xfrm>
        <a:graphic>
          <a:graphicData uri="http://schemas.openxmlformats.org/drawingml/2006/table">
            <a:tbl>
              <a:tblPr>
                <a:tableStyleId>{5C22544A-7EE6-4342-B048-85BDC9FD1C3A}</a:tableStyleId>
              </a:tblPr>
              <a:tblGrid>
                <a:gridCol w="1445273">
                  <a:extLst>
                    <a:ext uri="{9D8B030D-6E8A-4147-A177-3AD203B41FA5}">
                      <a16:colId xmlns:a16="http://schemas.microsoft.com/office/drawing/2014/main" xmlns="" val="20000"/>
                    </a:ext>
                  </a:extLst>
                </a:gridCol>
                <a:gridCol w="2093649">
                  <a:extLst>
                    <a:ext uri="{9D8B030D-6E8A-4147-A177-3AD203B41FA5}">
                      <a16:colId xmlns:a16="http://schemas.microsoft.com/office/drawing/2014/main" xmlns="" val="20002"/>
                    </a:ext>
                  </a:extLst>
                </a:gridCol>
                <a:gridCol w="1335494">
                  <a:extLst>
                    <a:ext uri="{9D8B030D-6E8A-4147-A177-3AD203B41FA5}">
                      <a16:colId xmlns:a16="http://schemas.microsoft.com/office/drawing/2014/main" xmlns="" val="20003"/>
                    </a:ext>
                  </a:extLst>
                </a:gridCol>
                <a:gridCol w="1260735">
                  <a:extLst>
                    <a:ext uri="{9D8B030D-6E8A-4147-A177-3AD203B41FA5}">
                      <a16:colId xmlns:a16="http://schemas.microsoft.com/office/drawing/2014/main" xmlns="" val="20004"/>
                    </a:ext>
                  </a:extLst>
                </a:gridCol>
                <a:gridCol w="1207940">
                  <a:extLst>
                    <a:ext uri="{9D8B030D-6E8A-4147-A177-3AD203B41FA5}">
                      <a16:colId xmlns:a16="http://schemas.microsoft.com/office/drawing/2014/main" xmlns="" val="20005"/>
                    </a:ext>
                  </a:extLst>
                </a:gridCol>
                <a:gridCol w="1210155">
                  <a:extLst>
                    <a:ext uri="{9D8B030D-6E8A-4147-A177-3AD203B41FA5}">
                      <a16:colId xmlns:a16="http://schemas.microsoft.com/office/drawing/2014/main" xmlns="" val="20006"/>
                    </a:ext>
                  </a:extLst>
                </a:gridCol>
              </a:tblGrid>
              <a:tr h="208860">
                <a:tc>
                  <a:txBody>
                    <a:bodyPr/>
                    <a:lstStyle/>
                    <a:p>
                      <a:pPr algn="just" fontAlgn="ctr"/>
                      <a:endParaRPr lang="ja-JP" altLang="en-US" sz="1400" b="0" i="0" u="none" strike="noStrike" dirty="0">
                        <a:solidFill>
                          <a:srgbClr val="000000"/>
                        </a:solidFill>
                        <a:effectLst/>
                        <a:latin typeface="+mn-lt"/>
                      </a:endParaRPr>
                    </a:p>
                  </a:txBody>
                  <a:tcPr marL="9525" marR="9525" marT="9525" marB="0" anchor="ctr">
                    <a:lnR w="12700" cmpd="sng">
                      <a:noFill/>
                    </a:lnR>
                    <a:lnT w="12700" cap="flat" cmpd="sng" algn="ctr">
                      <a:solidFill>
                        <a:schemeClr val="tx1"/>
                      </a:solidFill>
                      <a:prstDash val="solid"/>
                      <a:round/>
                      <a:headEnd type="none" w="med" len="med"/>
                      <a:tailEnd type="none" w="med" len="med"/>
                    </a:lnT>
                    <a:solidFill>
                      <a:schemeClr val="bg1"/>
                    </a:solidFill>
                  </a:tcPr>
                </a:tc>
                <a:tc>
                  <a:txBody>
                    <a:bodyPr/>
                    <a:lstStyle/>
                    <a:p>
                      <a:endParaRPr kumimoji="1" lang="ja-JP" altLang="en-US" dirty="0"/>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algn="ctr" fontAlgn="ctr"/>
                      <a:r>
                        <a:rPr lang="en-US" sz="2000" b="1" i="0" u="none" strike="noStrike" dirty="0">
                          <a:solidFill>
                            <a:srgbClr val="000000"/>
                          </a:solidFill>
                          <a:effectLst/>
                          <a:latin typeface="+mn-lt"/>
                        </a:rPr>
                        <a:t>Colon</a:t>
                      </a: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ctr"/>
                      <a:r>
                        <a:rPr lang="en-US" sz="2400" b="1" i="0" u="none" strike="noStrike" dirty="0">
                          <a:solidFill>
                            <a:srgbClr val="000000"/>
                          </a:solidFill>
                          <a:effectLst/>
                          <a:latin typeface="+mn-lt"/>
                        </a:rPr>
                        <a:t>Rectum</a:t>
                      </a: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208860">
                <a:tc>
                  <a:txBody>
                    <a:bodyPr/>
                    <a:lstStyle/>
                    <a:p>
                      <a:pPr algn="l" fontAlgn="t"/>
                      <a:r>
                        <a:rPr lang="ja-JP" altLang="en-US" sz="1400" u="none" strike="noStrike" dirty="0">
                          <a:effectLst/>
                          <a:latin typeface="+mn-lt"/>
                        </a:rPr>
                        <a:t>　</a:t>
                      </a:r>
                      <a:endParaRPr lang="ja-JP" altLang="en-US" sz="1400" b="0" i="0" u="none" strike="noStrike" dirty="0">
                        <a:solidFill>
                          <a:srgbClr val="000000"/>
                        </a:solidFill>
                        <a:effectLst/>
                        <a:latin typeface="+mn-lt"/>
                      </a:endParaRPr>
                    </a:p>
                  </a:txBody>
                  <a:tcPr marL="9525" marR="9525" marT="9525" marB="0">
                    <a:lnR w="12700" cmpd="sng">
                      <a:noFill/>
                    </a:lnR>
                    <a:lnB w="12700" cmpd="sng">
                      <a:noFill/>
                    </a:lnB>
                    <a:solidFill>
                      <a:schemeClr val="bg1"/>
                    </a:solidFill>
                  </a:tcPr>
                </a:tc>
                <a:tc>
                  <a:txBody>
                    <a:bodyPr/>
                    <a:lstStyle/>
                    <a:p>
                      <a:pPr algn="l" fontAlgn="t"/>
                      <a:r>
                        <a:rPr lang="ja-JP" altLang="en-US" sz="1400" u="none" strike="noStrike" dirty="0">
                          <a:effectLst/>
                          <a:latin typeface="+mn-lt"/>
                        </a:rPr>
                        <a:t>　</a:t>
                      </a:r>
                      <a:endParaRPr lang="ja-JP" altLang="en-US" sz="1400" b="0" i="0" u="none" strike="noStrike" dirty="0">
                        <a:solidFill>
                          <a:srgbClr val="000000"/>
                        </a:solidFill>
                        <a:effectLst/>
                        <a:latin typeface="+mn-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sz="2000" b="1" i="0" u="none" strike="noStrike" dirty="0">
                          <a:solidFill>
                            <a:schemeClr val="dk1"/>
                          </a:solidFill>
                          <a:effectLst/>
                          <a:latin typeface="+mn-lt"/>
                        </a:rPr>
                        <a:t>Total</a:t>
                      </a:r>
                      <a:r>
                        <a:rPr lang="en-US" sz="2000" b="1" i="0" u="none" strike="noStrike" baseline="0" dirty="0">
                          <a:solidFill>
                            <a:schemeClr val="dk1"/>
                          </a:solidFill>
                          <a:effectLst/>
                          <a:latin typeface="+mn-lt"/>
                        </a:rPr>
                        <a:t> colon</a:t>
                      </a:r>
                      <a:endParaRPr lang="en-US" sz="2000" b="1" i="0" u="none" strike="noStrike" dirty="0">
                        <a:solidFill>
                          <a:srgbClr val="000000"/>
                        </a:solidFill>
                        <a:effectLst/>
                        <a:latin typeface="+mn-lt"/>
                      </a:endParaRP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b="1" i="0" u="none" strike="noStrike" dirty="0">
                          <a:solidFill>
                            <a:srgbClr val="000000"/>
                          </a:solidFill>
                          <a:effectLst/>
                          <a:latin typeface="+mn-lt"/>
                        </a:rPr>
                        <a:t>Proximal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b="1" i="0" u="none" strike="noStrike" dirty="0">
                          <a:solidFill>
                            <a:srgbClr val="000000"/>
                          </a:solidFill>
                          <a:effectLst/>
                          <a:latin typeface="+mn-lt"/>
                        </a:rPr>
                        <a:t>Distal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xmlns="" val="10001"/>
                  </a:ext>
                </a:extLst>
              </a:tr>
              <a:tr h="315324">
                <a:tc gridSpan="2">
                  <a:txBody>
                    <a:bodyPr/>
                    <a:lstStyle/>
                    <a:p>
                      <a:pPr algn="just" fontAlgn="ctr"/>
                      <a:r>
                        <a:rPr lang="en-US" sz="2800" b="1" u="none" strike="noStrike" dirty="0">
                          <a:effectLst/>
                          <a:latin typeface="+mn-lt"/>
                        </a:rPr>
                        <a:t>Lifestyle and BMI</a:t>
                      </a:r>
                      <a:endParaRPr lang="en-US" sz="2800" b="1"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ctr" fontAlgn="ctr"/>
                      <a:r>
                        <a:rPr lang="en-US" sz="1600" u="none" strike="noStrike" dirty="0">
                          <a:effectLst/>
                          <a:latin typeface="+mn-lt"/>
                        </a:rPr>
                        <a:t>Relative Risk</a:t>
                      </a:r>
                    </a:p>
                    <a:p>
                      <a:pPr algn="ctr" fontAlgn="ctr"/>
                      <a:r>
                        <a:rPr lang="en-US" sz="1200" b="0" i="0" u="none" strike="noStrike" dirty="0">
                          <a:solidFill>
                            <a:srgbClr val="000000"/>
                          </a:solidFill>
                          <a:effectLst/>
                          <a:latin typeface="+mn-lt"/>
                        </a:rPr>
                        <a:t>(95% CI)</a:t>
                      </a:r>
                    </a:p>
                  </a:txBody>
                  <a:tcPr marL="9525" marR="9525" marT="9525"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1" lang="en-US" altLang="ja-JP" sz="1600" u="none" strike="noStrike" kern="1200" dirty="0">
                          <a:solidFill>
                            <a:schemeClr val="dk1"/>
                          </a:solidFill>
                          <a:effectLst/>
                          <a:latin typeface="+mn-lt"/>
                          <a:ea typeface="+mn-ea"/>
                          <a:cs typeface="+mn-cs"/>
                        </a:rPr>
                        <a:t>Relative Risk</a:t>
                      </a:r>
                    </a:p>
                    <a:p>
                      <a:pPr algn="ctr" fontAlgn="ctr"/>
                      <a:r>
                        <a:rPr kumimoji="1" lang="en-US" altLang="ja-JP" sz="1200" b="0" i="0" u="none" strike="noStrike" kern="1200" dirty="0">
                          <a:solidFill>
                            <a:srgbClr val="000000"/>
                          </a:solidFill>
                          <a:effectLst/>
                          <a:latin typeface="+mn-lt"/>
                          <a:ea typeface="+mn-ea"/>
                          <a:cs typeface="+mn-cs"/>
                        </a:rPr>
                        <a:t>(95% CI)</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1" lang="en-US" altLang="ja-JP" sz="1600" u="none" strike="noStrike" kern="1200" dirty="0">
                          <a:solidFill>
                            <a:schemeClr val="dk1"/>
                          </a:solidFill>
                          <a:effectLst/>
                          <a:latin typeface="+mn-lt"/>
                          <a:ea typeface="+mn-ea"/>
                          <a:cs typeface="+mn-cs"/>
                        </a:rPr>
                        <a:t>Relative Risk</a:t>
                      </a:r>
                    </a:p>
                    <a:p>
                      <a:pPr algn="ctr" fontAlgn="ctr"/>
                      <a:r>
                        <a:rPr kumimoji="1" lang="en-US" altLang="ja-JP" sz="1200" b="0" i="0" u="none" strike="noStrike" kern="1200" dirty="0">
                          <a:solidFill>
                            <a:srgbClr val="000000"/>
                          </a:solidFill>
                          <a:effectLst/>
                          <a:latin typeface="+mn-lt"/>
                          <a:ea typeface="+mn-ea"/>
                          <a:cs typeface="+mn-cs"/>
                        </a:rPr>
                        <a:t>(95% CI)</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1" lang="en-US" altLang="ja-JP" sz="1600" u="none" strike="noStrike" kern="1200" dirty="0">
                          <a:solidFill>
                            <a:schemeClr val="dk1"/>
                          </a:solidFill>
                          <a:effectLst/>
                          <a:latin typeface="+mn-lt"/>
                          <a:ea typeface="+mn-ea"/>
                          <a:cs typeface="+mn-cs"/>
                        </a:rPr>
                        <a:t>Relative Risk</a:t>
                      </a:r>
                    </a:p>
                    <a:p>
                      <a:pPr algn="ctr" fontAlgn="ctr"/>
                      <a:r>
                        <a:rPr kumimoji="1" lang="en-US" altLang="ja-JP" sz="1200" b="0" i="0" u="none" strike="noStrike" kern="1200" dirty="0">
                          <a:solidFill>
                            <a:srgbClr val="000000"/>
                          </a:solidFill>
                          <a:effectLst/>
                          <a:latin typeface="+mn-lt"/>
                          <a:ea typeface="+mn-ea"/>
                          <a:cs typeface="+mn-cs"/>
                        </a:rPr>
                        <a:t>(95% CI)</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253963">
                <a:tc rowSpan="2">
                  <a:txBody>
                    <a:bodyPr/>
                    <a:lstStyle/>
                    <a:p>
                      <a:pPr algn="just" fontAlgn="ctr"/>
                      <a:r>
                        <a:rPr lang="en-US" sz="2400" b="1" u="none" strike="noStrike" dirty="0">
                          <a:effectLst/>
                          <a:latin typeface="+mn-lt"/>
                        </a:rPr>
                        <a:t>Smoking</a:t>
                      </a:r>
                      <a:endParaRPr lang="en-US" sz="24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just" fontAlgn="ctr"/>
                      <a:r>
                        <a:rPr lang="en-US" sz="1400" b="0" u="none" strike="noStrike" dirty="0">
                          <a:effectLst/>
                          <a:latin typeface="+mn-lt"/>
                        </a:rPr>
                        <a:t>Pack-years</a:t>
                      </a:r>
                      <a:r>
                        <a:rPr lang="ja-JP" altLang="en-US" sz="1400" b="0" u="none" strike="noStrike" baseline="0" dirty="0">
                          <a:effectLst/>
                          <a:latin typeface="+mn-lt"/>
                        </a:rPr>
                        <a:t>  </a:t>
                      </a:r>
                      <a:r>
                        <a:rPr lang="en-US" altLang="ja-JP" sz="1400" b="0" u="none" strike="noStrike" baseline="0" dirty="0">
                          <a:effectLst/>
                          <a:latin typeface="+mn-lt"/>
                        </a:rPr>
                        <a:t>at age 70</a:t>
                      </a:r>
                      <a:endParaRPr lang="en-US" sz="14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2400" u="none" strike="noStrike" dirty="0">
                          <a:solidFill>
                            <a:srgbClr val="FF0000"/>
                          </a:solidFill>
                          <a:effectLst/>
                          <a:latin typeface="+mn-lt"/>
                        </a:rPr>
                        <a:t>1.28</a:t>
                      </a:r>
                      <a:endParaRPr lang="en-US" altLang="ja-JP" sz="2400" b="1" i="0" u="none" strike="noStrike" dirty="0">
                        <a:solidFill>
                          <a:srgbClr val="FF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altLang="ja-JP" sz="2400" u="none" strike="noStrike" dirty="0">
                          <a:effectLst/>
                          <a:latin typeface="+mn-lt"/>
                        </a:rPr>
                        <a:t>1.11</a:t>
                      </a:r>
                      <a:endParaRPr lang="en-US" altLang="ja-JP" sz="24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altLang="ja-JP" sz="2400" u="none" strike="noStrike" dirty="0">
                          <a:solidFill>
                            <a:srgbClr val="FF0000"/>
                          </a:solidFill>
                          <a:effectLst/>
                          <a:latin typeface="+mn-lt"/>
                        </a:rPr>
                        <a:t>1.33</a:t>
                      </a:r>
                      <a:endParaRPr lang="en-US" altLang="ja-JP" sz="2400" b="1" i="0" u="none" strike="noStrike" dirty="0">
                        <a:solidFill>
                          <a:srgbClr val="FF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altLang="ja-JP" sz="2400" u="none" strike="noStrike" dirty="0">
                          <a:effectLst/>
                          <a:latin typeface="+mn-lt"/>
                        </a:rPr>
                        <a:t>1.04</a:t>
                      </a:r>
                      <a:endParaRPr lang="en-US" altLang="ja-JP" sz="24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10003"/>
                  </a:ext>
                </a:extLst>
              </a:tr>
              <a:tr h="253963">
                <a:tc vMerge="1">
                  <a:txBody>
                    <a:bodyPr/>
                    <a:lstStyle/>
                    <a:p>
                      <a:pPr algn="just" fontAlgn="ctr"/>
                      <a:endParaRPr lang="ja-JP" altLang="en-US" sz="1200" b="0" i="0" u="none" strike="noStrike" dirty="0">
                        <a:solidFill>
                          <a:srgbClr val="000000"/>
                        </a:solidFill>
                        <a:effectLst/>
                        <a:latin typeface="Meiryo UI"/>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b="0" dirty="0"/>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a:solidFill>
                            <a:srgbClr val="FF0000"/>
                          </a:solidFill>
                          <a:effectLst/>
                          <a:latin typeface="+mn-lt"/>
                        </a:rPr>
                        <a:t>(1.10; 1.48)</a:t>
                      </a:r>
                      <a:endParaRPr lang="en-US" altLang="ja-JP" sz="1200" b="1" i="0" u="none" strike="noStrike" dirty="0">
                        <a:solidFill>
                          <a:srgbClr val="FF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a:effectLst/>
                          <a:latin typeface="+mn-lt"/>
                        </a:rPr>
                        <a:t>(0.89; 1.39)</a:t>
                      </a:r>
                      <a:endParaRPr lang="en-US" altLang="ja-JP" sz="1200" b="0"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a:solidFill>
                            <a:srgbClr val="FF0000"/>
                          </a:solidFill>
                          <a:effectLst/>
                          <a:latin typeface="+mn-lt"/>
                        </a:rPr>
                        <a:t>(1.08; 1.64)</a:t>
                      </a:r>
                      <a:endParaRPr lang="en-US" altLang="ja-JP" sz="1200" b="1" i="0" u="none" strike="noStrike" dirty="0">
                        <a:solidFill>
                          <a:srgbClr val="FF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a:effectLst/>
                          <a:latin typeface="+mn-lt"/>
                        </a:rPr>
                        <a:t>(0.85; 1.29)</a:t>
                      </a:r>
                      <a:endParaRPr lang="en-US" altLang="ja-JP" sz="1200" b="0"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79674">
                <a:tc rowSpan="2">
                  <a:txBody>
                    <a:bodyPr/>
                    <a:lstStyle/>
                    <a:p>
                      <a:pPr algn="just" fontAlgn="ctr"/>
                      <a:r>
                        <a:rPr lang="en-US" sz="2800" b="1" u="none" strike="noStrike" dirty="0">
                          <a:effectLst/>
                          <a:latin typeface="+mn-lt"/>
                        </a:rPr>
                        <a:t>Alcohol </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just" fontAlgn="ctr"/>
                      <a:r>
                        <a:rPr lang="en-US" sz="1400" b="0" u="none" strike="noStrike" dirty="0">
                          <a:effectLst/>
                          <a:latin typeface="+mn-lt"/>
                        </a:rPr>
                        <a:t>Amount, drink/day</a:t>
                      </a:r>
                      <a:endParaRPr lang="en-US" sz="14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2400" u="none" strike="noStrike" dirty="0">
                          <a:solidFill>
                            <a:srgbClr val="FF0000"/>
                          </a:solidFill>
                          <a:effectLst/>
                          <a:latin typeface="+mn-lt"/>
                        </a:rPr>
                        <a:t>1.06</a:t>
                      </a:r>
                      <a:endParaRPr lang="en-US" altLang="ja-JP" sz="2400" b="1" i="0" u="none" strike="noStrike" dirty="0">
                        <a:solidFill>
                          <a:srgbClr val="FF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altLang="ja-JP" sz="2400" u="none" strike="noStrike" dirty="0">
                          <a:effectLst/>
                          <a:latin typeface="+mn-lt"/>
                        </a:rPr>
                        <a:t>1.04</a:t>
                      </a:r>
                      <a:endParaRPr lang="en-US" altLang="ja-JP" sz="24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altLang="ja-JP" sz="2400" u="none" strike="noStrike" dirty="0">
                          <a:solidFill>
                            <a:srgbClr val="FF0000"/>
                          </a:solidFill>
                          <a:effectLst/>
                          <a:latin typeface="+mn-lt"/>
                        </a:rPr>
                        <a:t>1.08</a:t>
                      </a:r>
                      <a:endParaRPr lang="en-US" altLang="ja-JP" sz="2400" b="1" i="0" u="none" strike="noStrike" dirty="0">
                        <a:solidFill>
                          <a:srgbClr val="FF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altLang="ja-JP" sz="2400" u="none" strike="noStrike" dirty="0">
                          <a:solidFill>
                            <a:srgbClr val="FF0000"/>
                          </a:solidFill>
                          <a:effectLst/>
                          <a:latin typeface="+mn-lt"/>
                        </a:rPr>
                        <a:t>1.08</a:t>
                      </a:r>
                      <a:endParaRPr lang="en-US" altLang="ja-JP" sz="2400" b="1" i="0" u="none" strike="noStrike" dirty="0">
                        <a:solidFill>
                          <a:srgbClr val="FF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10005"/>
                  </a:ext>
                </a:extLst>
              </a:tr>
              <a:tr h="253963">
                <a:tc vMerge="1">
                  <a:txBody>
                    <a:bodyPr/>
                    <a:lstStyle/>
                    <a:p>
                      <a:pPr algn="just" fontAlgn="ctr"/>
                      <a:endParaRPr lang="ja-JP" altLang="en-US" sz="2400" b="0" i="0" u="none" strike="noStrike" dirty="0">
                        <a:solidFill>
                          <a:srgbClr val="000000"/>
                        </a:solidFill>
                        <a:effectLst/>
                        <a:latin typeface="Meiryo UI"/>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b="0" dirty="0"/>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a:solidFill>
                            <a:srgbClr val="FF0000"/>
                          </a:solidFill>
                          <a:effectLst/>
                          <a:latin typeface="+mn-lt"/>
                        </a:rPr>
                        <a:t>(1.02; 1.10)</a:t>
                      </a:r>
                      <a:endParaRPr lang="en-US" altLang="ja-JP" sz="1200" b="1" i="0" u="none" strike="noStrike" dirty="0">
                        <a:solidFill>
                          <a:srgbClr val="FF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a:effectLst/>
                          <a:latin typeface="+mn-lt"/>
                        </a:rPr>
                        <a:t>(0.98; 1.10)</a:t>
                      </a:r>
                      <a:endParaRPr lang="en-US" altLang="ja-JP" sz="1200" b="0"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a:solidFill>
                            <a:srgbClr val="FF0000"/>
                          </a:solidFill>
                          <a:effectLst/>
                          <a:latin typeface="+mn-lt"/>
                        </a:rPr>
                        <a:t>(1.03; 1.14)</a:t>
                      </a:r>
                      <a:endParaRPr lang="en-US" altLang="ja-JP" sz="1200" b="1" i="0" u="none" strike="noStrike" dirty="0">
                        <a:solidFill>
                          <a:srgbClr val="FF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a:solidFill>
                            <a:srgbClr val="FF0000"/>
                          </a:solidFill>
                          <a:effectLst/>
                          <a:latin typeface="+mn-lt"/>
                        </a:rPr>
                        <a:t>(1.03; 1.14)</a:t>
                      </a:r>
                      <a:endParaRPr lang="en-US" altLang="ja-JP" sz="1200" b="1" i="0" u="none" strike="noStrike" dirty="0">
                        <a:solidFill>
                          <a:srgbClr val="FF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53963">
                <a:tc>
                  <a:txBody>
                    <a:bodyPr/>
                    <a:lstStyle/>
                    <a:p>
                      <a:pPr algn="just" fontAlgn="ctr"/>
                      <a:r>
                        <a:rPr lang="en-US" sz="2400" b="1" u="none" strike="noStrike" dirty="0">
                          <a:effectLst/>
                          <a:latin typeface="+mn-lt"/>
                        </a:rPr>
                        <a:t>BMI</a:t>
                      </a:r>
                      <a:endParaRPr lang="en-US" sz="24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just" fontAlgn="ctr"/>
                      <a:r>
                        <a:rPr lang="en-US" altLang="ja-JP" sz="1400" b="0" u="none" strike="noStrike" dirty="0">
                          <a:effectLst/>
                          <a:latin typeface="+mn-lt"/>
                        </a:rPr>
                        <a:t>&lt;18.5</a:t>
                      </a:r>
                      <a:endParaRPr lang="en-US" altLang="ja-JP" sz="14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altLang="ja-JP" sz="2400" u="none" strike="noStrike" dirty="0">
                          <a:solidFill>
                            <a:srgbClr val="FF0000"/>
                          </a:solidFill>
                          <a:effectLst/>
                          <a:latin typeface="+mn-lt"/>
                        </a:rPr>
                        <a:t>0.83</a:t>
                      </a:r>
                      <a:endParaRPr lang="en-US" altLang="ja-JP" sz="2400" b="1" i="0" u="none" strike="noStrike" dirty="0">
                        <a:solidFill>
                          <a:srgbClr val="FF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altLang="ja-JP" sz="2400" u="none" strike="noStrike" dirty="0">
                          <a:solidFill>
                            <a:srgbClr val="FF0000"/>
                          </a:solidFill>
                          <a:effectLst/>
                          <a:latin typeface="+mn-lt"/>
                        </a:rPr>
                        <a:t>0.73</a:t>
                      </a:r>
                      <a:endParaRPr lang="en-US" altLang="ja-JP" sz="2400" b="1" i="0" u="none" strike="noStrike" dirty="0">
                        <a:solidFill>
                          <a:srgbClr val="FF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altLang="ja-JP" sz="2400" u="none" strike="noStrike" dirty="0">
                          <a:effectLst/>
                          <a:latin typeface="+mn-lt"/>
                        </a:rPr>
                        <a:t>0.97</a:t>
                      </a:r>
                      <a:endParaRPr lang="en-US" altLang="ja-JP" sz="24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altLang="ja-JP" sz="2400" u="none" strike="noStrike" dirty="0">
                          <a:effectLst/>
                          <a:latin typeface="+mn-lt"/>
                        </a:rPr>
                        <a:t>1.00</a:t>
                      </a:r>
                      <a:endParaRPr lang="en-US" altLang="ja-JP" sz="24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10007"/>
                  </a:ext>
                </a:extLst>
              </a:tr>
              <a:tr h="253963">
                <a:tc>
                  <a:txBody>
                    <a:bodyPr/>
                    <a:lstStyle/>
                    <a:p>
                      <a:pPr marL="0" marR="0" indent="0" algn="just" defTabSz="2048682" rtl="0" eaLnBrk="1" fontAlgn="ctr" latinLnBrk="0" hangingPunct="1">
                        <a:lnSpc>
                          <a:spcPct val="100000"/>
                        </a:lnSpc>
                        <a:spcBef>
                          <a:spcPts val="0"/>
                        </a:spcBef>
                        <a:spcAft>
                          <a:spcPts val="0"/>
                        </a:spcAft>
                        <a:buClrTx/>
                        <a:buSzTx/>
                        <a:buFontTx/>
                        <a:buNone/>
                        <a:tabLst/>
                        <a:defRPr/>
                      </a:pPr>
                      <a:r>
                        <a:rPr lang="en-US" altLang="ja-JP" sz="1200" b="1" i="0" u="none" strike="noStrike" dirty="0">
                          <a:solidFill>
                            <a:schemeClr val="tx1"/>
                          </a:solidFill>
                          <a:effectLst/>
                          <a:latin typeface="+mn-lt"/>
                        </a:rPr>
                        <a:t>(kg/m</a:t>
                      </a:r>
                      <a:r>
                        <a:rPr lang="en-US" altLang="ja-JP" sz="1200" b="1" i="0" u="none" strike="noStrike" baseline="30000" dirty="0">
                          <a:solidFill>
                            <a:schemeClr val="tx1"/>
                          </a:solidFill>
                          <a:effectLst/>
                          <a:latin typeface="+mn-lt"/>
                        </a:rPr>
                        <a:t>2</a:t>
                      </a:r>
                      <a:r>
                        <a:rPr lang="en-US" altLang="ja-JP" sz="1200" b="1" i="0" u="none" strike="noStrike" dirty="0">
                          <a:solidFill>
                            <a:schemeClr val="tx1"/>
                          </a:solidFill>
                          <a:effectLst/>
                          <a:latin typeface="+mn-lt"/>
                        </a:rPr>
                        <a:t>)</a:t>
                      </a:r>
                    </a:p>
                  </a:txBody>
                  <a:tcPr marL="9525" marR="9525" marT="9525" marB="0" anchor="ctr">
                    <a:solidFill>
                      <a:schemeClr val="bg1"/>
                    </a:solidFill>
                  </a:tcPr>
                </a:tc>
                <a:tc>
                  <a:txBody>
                    <a:bodyPr/>
                    <a:lstStyle/>
                    <a:p>
                      <a:endParaRPr kumimoji="1" lang="ja-JP" altLang="en-US" sz="2000" b="0" dirty="0">
                        <a:latin typeface="+mn-lt"/>
                      </a:endParaRPr>
                    </a:p>
                  </a:txBody>
                  <a:tcPr marL="9525" marR="9525" marT="9525" marB="0" anchor="ctr">
                    <a:solidFill>
                      <a:schemeClr val="bg1"/>
                    </a:solidFill>
                  </a:tcPr>
                </a:tc>
                <a:tc>
                  <a:txBody>
                    <a:bodyPr/>
                    <a:lstStyle/>
                    <a:p>
                      <a:pPr algn="ctr" fontAlgn="ctr"/>
                      <a:r>
                        <a:rPr lang="en-US" altLang="ja-JP" sz="1200" u="none" strike="noStrike" dirty="0">
                          <a:solidFill>
                            <a:srgbClr val="FF0000"/>
                          </a:solidFill>
                          <a:effectLst/>
                          <a:latin typeface="+mn-lt"/>
                        </a:rPr>
                        <a:t>(0.69; 0.99)</a:t>
                      </a:r>
                      <a:endParaRPr lang="en-US" altLang="ja-JP" sz="1200" b="1" i="0" u="none" strike="noStrike" dirty="0">
                        <a:solidFill>
                          <a:srgbClr val="FF0000"/>
                        </a:solidFill>
                        <a:effectLst/>
                        <a:latin typeface="+mn-lt"/>
                      </a:endParaRPr>
                    </a:p>
                  </a:txBody>
                  <a:tcPr marL="9525" marR="9525" marT="9525" marB="0" anchor="ctr">
                    <a:solidFill>
                      <a:schemeClr val="bg1"/>
                    </a:solidFill>
                  </a:tcPr>
                </a:tc>
                <a:tc>
                  <a:txBody>
                    <a:bodyPr/>
                    <a:lstStyle/>
                    <a:p>
                      <a:pPr algn="ctr" fontAlgn="ctr"/>
                      <a:r>
                        <a:rPr lang="en-US" altLang="ja-JP" sz="1200" u="none" strike="noStrike" dirty="0">
                          <a:solidFill>
                            <a:srgbClr val="FF0000"/>
                          </a:solidFill>
                          <a:effectLst/>
                          <a:latin typeface="+mn-lt"/>
                        </a:rPr>
                        <a:t>(0.55; 0.96)</a:t>
                      </a:r>
                      <a:endParaRPr lang="en-US" altLang="ja-JP" sz="1200" b="1" i="0" u="none" strike="noStrike" dirty="0">
                        <a:solidFill>
                          <a:srgbClr val="FF0000"/>
                        </a:solidFill>
                        <a:effectLst/>
                        <a:latin typeface="+mn-lt"/>
                      </a:endParaRPr>
                    </a:p>
                  </a:txBody>
                  <a:tcPr marL="9525" marR="9525" marT="9525" marB="0" anchor="ctr">
                    <a:solidFill>
                      <a:schemeClr val="bg1"/>
                    </a:solidFill>
                  </a:tcPr>
                </a:tc>
                <a:tc>
                  <a:txBody>
                    <a:bodyPr/>
                    <a:lstStyle/>
                    <a:p>
                      <a:pPr algn="ctr" fontAlgn="ctr"/>
                      <a:r>
                        <a:rPr lang="en-US" altLang="ja-JP" sz="1200" u="none" strike="noStrike" dirty="0">
                          <a:effectLst/>
                          <a:latin typeface="+mn-lt"/>
                        </a:rPr>
                        <a:t>(0.75; 1.25)</a:t>
                      </a:r>
                      <a:endParaRPr lang="en-US" altLang="ja-JP" sz="1200" b="0"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n-US" altLang="ja-JP" sz="1200" u="none" strike="noStrike" dirty="0">
                          <a:effectLst/>
                          <a:latin typeface="+mn-lt"/>
                        </a:rPr>
                        <a:t>(0.79; 1.26)</a:t>
                      </a:r>
                      <a:endParaRPr lang="en-US" altLang="ja-JP" sz="1200" b="0" i="0" u="none" strike="noStrike" dirty="0">
                        <a:solidFill>
                          <a:srgbClr val="000000"/>
                        </a:solidFill>
                        <a:effectLst/>
                        <a:latin typeface="+mn-lt"/>
                      </a:endParaRPr>
                    </a:p>
                  </a:txBody>
                  <a:tcPr marL="9525" marR="9525" marT="9525" marB="0" anchor="ctr">
                    <a:solidFill>
                      <a:schemeClr val="bg1"/>
                    </a:solidFill>
                  </a:tcPr>
                </a:tc>
                <a:extLst>
                  <a:ext uri="{0D108BD9-81ED-4DB2-BD59-A6C34878D82A}">
                    <a16:rowId xmlns:a16="http://schemas.microsoft.com/office/drawing/2014/main" xmlns="" val="10008"/>
                  </a:ext>
                </a:extLst>
              </a:tr>
              <a:tr h="179674">
                <a:tc>
                  <a:txBody>
                    <a:bodyPr/>
                    <a:lstStyle/>
                    <a:p>
                      <a:pPr algn="l" fontAlgn="t"/>
                      <a:endParaRPr lang="ja-JP" altLang="en-US" sz="1200" b="0" i="0" u="none" strike="noStrike" dirty="0">
                        <a:solidFill>
                          <a:srgbClr val="000000"/>
                        </a:solidFill>
                        <a:effectLst/>
                        <a:latin typeface="+mn-lt"/>
                      </a:endParaRPr>
                    </a:p>
                  </a:txBody>
                  <a:tcPr marL="9525" marR="9525" marT="9525" marB="0">
                    <a:solidFill>
                      <a:schemeClr val="bg1"/>
                    </a:solidFill>
                  </a:tcPr>
                </a:tc>
                <a:tc>
                  <a:txBody>
                    <a:bodyPr/>
                    <a:lstStyle/>
                    <a:p>
                      <a:pPr algn="just" fontAlgn="ctr"/>
                      <a:r>
                        <a:rPr lang="en-US" altLang="ja-JP" sz="1400" b="0" u="none" strike="noStrike" dirty="0">
                          <a:effectLst/>
                          <a:latin typeface="+mn-lt"/>
                        </a:rPr>
                        <a:t>18.5-25</a:t>
                      </a:r>
                      <a:endParaRPr lang="en-US" altLang="ja-JP" sz="1400" b="0"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n-US" sz="1800" u="none" strike="noStrike" dirty="0">
                          <a:effectLst/>
                          <a:latin typeface="+mn-lt"/>
                        </a:rPr>
                        <a:t>Ref.</a:t>
                      </a:r>
                      <a:endParaRPr lang="en-US" sz="1800" b="0"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n-US" sz="1800" u="none" strike="noStrike" dirty="0">
                          <a:effectLst/>
                          <a:latin typeface="+mn-lt"/>
                        </a:rPr>
                        <a:t>Ref.</a:t>
                      </a:r>
                      <a:endParaRPr lang="en-US" sz="1800" b="0"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n-US" sz="1800" u="none" strike="noStrike" dirty="0">
                          <a:effectLst/>
                          <a:latin typeface="+mn-lt"/>
                        </a:rPr>
                        <a:t>Ref.</a:t>
                      </a:r>
                      <a:endParaRPr lang="en-US" sz="1800" b="0"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n-US" sz="1800" u="none" strike="noStrike" dirty="0">
                          <a:effectLst/>
                          <a:latin typeface="+mn-lt"/>
                        </a:rPr>
                        <a:t>Ref.</a:t>
                      </a:r>
                      <a:endParaRPr lang="en-US" sz="1800" b="0" i="0" u="none" strike="noStrike" dirty="0">
                        <a:solidFill>
                          <a:srgbClr val="000000"/>
                        </a:solidFill>
                        <a:effectLst/>
                        <a:latin typeface="+mn-lt"/>
                      </a:endParaRPr>
                    </a:p>
                  </a:txBody>
                  <a:tcPr marL="9525" marR="9525" marT="9525" marB="0" anchor="ctr">
                    <a:solidFill>
                      <a:schemeClr val="bg1"/>
                    </a:solidFill>
                  </a:tcPr>
                </a:tc>
                <a:extLst>
                  <a:ext uri="{0D108BD9-81ED-4DB2-BD59-A6C34878D82A}">
                    <a16:rowId xmlns:a16="http://schemas.microsoft.com/office/drawing/2014/main" xmlns="" val="10009"/>
                  </a:ext>
                </a:extLst>
              </a:tr>
              <a:tr h="179674">
                <a:tc>
                  <a:txBody>
                    <a:bodyPr/>
                    <a:lstStyle/>
                    <a:p>
                      <a:pPr algn="l" fontAlgn="t"/>
                      <a:endParaRPr lang="ja-JP" altLang="en-US" sz="1200" b="0" i="0" u="none" strike="noStrike" dirty="0">
                        <a:solidFill>
                          <a:srgbClr val="000000"/>
                        </a:solidFill>
                        <a:effectLst/>
                        <a:latin typeface="+mn-lt"/>
                      </a:endParaRPr>
                    </a:p>
                  </a:txBody>
                  <a:tcPr marL="9525" marR="9525" marT="9525" marB="0">
                    <a:solidFill>
                      <a:schemeClr val="bg1"/>
                    </a:solidFill>
                  </a:tcPr>
                </a:tc>
                <a:tc>
                  <a:txBody>
                    <a:bodyPr/>
                    <a:lstStyle/>
                    <a:p>
                      <a:pPr algn="just" fontAlgn="ctr"/>
                      <a:r>
                        <a:rPr lang="en-US" altLang="ja-JP" sz="1400" b="0" u="none" strike="noStrike" dirty="0">
                          <a:effectLst/>
                          <a:latin typeface="+mn-lt"/>
                        </a:rPr>
                        <a:t>&gt;=25</a:t>
                      </a:r>
                      <a:endParaRPr lang="en-US" altLang="ja-JP" sz="1400" b="0"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n-US" altLang="ja-JP" sz="2400" u="none" strike="noStrike" dirty="0">
                          <a:solidFill>
                            <a:srgbClr val="FF0000"/>
                          </a:solidFill>
                          <a:effectLst/>
                          <a:latin typeface="+mn-lt"/>
                        </a:rPr>
                        <a:t>1.21</a:t>
                      </a:r>
                      <a:endParaRPr lang="en-US" altLang="ja-JP" sz="2400" b="1" i="0" u="none" strike="noStrike" dirty="0">
                        <a:solidFill>
                          <a:srgbClr val="FF0000"/>
                        </a:solidFill>
                        <a:effectLst/>
                        <a:latin typeface="+mn-lt"/>
                      </a:endParaRPr>
                    </a:p>
                  </a:txBody>
                  <a:tcPr marL="9525" marR="9525" marT="9525" marB="0" anchor="ctr">
                    <a:solidFill>
                      <a:schemeClr val="bg1"/>
                    </a:solidFill>
                  </a:tcPr>
                </a:tc>
                <a:tc>
                  <a:txBody>
                    <a:bodyPr/>
                    <a:lstStyle/>
                    <a:p>
                      <a:pPr algn="ctr" fontAlgn="ctr"/>
                      <a:r>
                        <a:rPr lang="en-US" altLang="ja-JP" sz="2400" u="none" strike="noStrike" dirty="0">
                          <a:solidFill>
                            <a:srgbClr val="FF0000"/>
                          </a:solidFill>
                          <a:effectLst/>
                          <a:latin typeface="+mn-lt"/>
                        </a:rPr>
                        <a:t>1.28</a:t>
                      </a:r>
                      <a:endParaRPr lang="en-US" altLang="ja-JP" sz="2400" b="1" i="0" u="none" strike="noStrike" dirty="0">
                        <a:solidFill>
                          <a:srgbClr val="FF0000"/>
                        </a:solidFill>
                        <a:effectLst/>
                        <a:latin typeface="+mn-lt"/>
                      </a:endParaRPr>
                    </a:p>
                  </a:txBody>
                  <a:tcPr marL="9525" marR="9525" marT="9525" marB="0" anchor="ctr">
                    <a:solidFill>
                      <a:schemeClr val="bg1"/>
                    </a:solidFill>
                  </a:tcPr>
                </a:tc>
                <a:tc>
                  <a:txBody>
                    <a:bodyPr/>
                    <a:lstStyle/>
                    <a:p>
                      <a:pPr algn="ctr" fontAlgn="ctr"/>
                      <a:r>
                        <a:rPr lang="en-US" altLang="ja-JP" sz="2400" u="none" strike="noStrike" dirty="0">
                          <a:effectLst/>
                          <a:latin typeface="+mn-lt"/>
                        </a:rPr>
                        <a:t>1.20</a:t>
                      </a:r>
                      <a:endParaRPr lang="en-US" altLang="ja-JP" sz="2400" b="0"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n-US" altLang="ja-JP" sz="2400" u="none" strike="noStrike" dirty="0">
                          <a:effectLst/>
                          <a:latin typeface="+mn-lt"/>
                        </a:rPr>
                        <a:t>1.08</a:t>
                      </a:r>
                      <a:endParaRPr lang="en-US" altLang="ja-JP" sz="2400" b="0" i="0" u="none" strike="noStrike" dirty="0">
                        <a:solidFill>
                          <a:srgbClr val="000000"/>
                        </a:solidFill>
                        <a:effectLst/>
                        <a:latin typeface="+mn-lt"/>
                      </a:endParaRPr>
                    </a:p>
                  </a:txBody>
                  <a:tcPr marL="9525" marR="9525" marT="9525" marB="0" anchor="ctr">
                    <a:solidFill>
                      <a:schemeClr val="bg1"/>
                    </a:solidFill>
                  </a:tcPr>
                </a:tc>
                <a:extLst>
                  <a:ext uri="{0D108BD9-81ED-4DB2-BD59-A6C34878D82A}">
                    <a16:rowId xmlns:a16="http://schemas.microsoft.com/office/drawing/2014/main" xmlns="" val="10010"/>
                  </a:ext>
                </a:extLst>
              </a:tr>
              <a:tr h="253963">
                <a:tc>
                  <a:txBody>
                    <a:bodyPr/>
                    <a:lstStyle/>
                    <a:p>
                      <a:pPr algn="l" fontAlgn="t"/>
                      <a:endParaRPr lang="ja-JP" altLang="en-US" sz="1200" b="0" i="0" u="none" strike="noStrike" dirty="0">
                        <a:solidFill>
                          <a:srgbClr val="000000"/>
                        </a:solidFill>
                        <a:effectLst/>
                        <a:latin typeface="+mn-lt"/>
                      </a:endParaRPr>
                    </a:p>
                  </a:txBody>
                  <a:tcPr marL="9525" marR="9525" marT="9525" marB="0">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000" b="0" dirty="0">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a:solidFill>
                            <a:srgbClr val="FF0000"/>
                          </a:solidFill>
                          <a:effectLst/>
                          <a:latin typeface="+mn-lt"/>
                        </a:rPr>
                        <a:t>(1.05;1.39)</a:t>
                      </a:r>
                      <a:endParaRPr lang="en-US" altLang="ja-JP" sz="1200" b="1" i="0" u="none" strike="noStrike" dirty="0">
                        <a:solidFill>
                          <a:srgbClr val="FF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a:solidFill>
                            <a:srgbClr val="FF0000"/>
                          </a:solidFill>
                          <a:effectLst/>
                          <a:latin typeface="+mn-lt"/>
                        </a:rPr>
                        <a:t>(1.05; 1.56)</a:t>
                      </a:r>
                      <a:endParaRPr lang="en-US" altLang="ja-JP" sz="1200" b="1" i="0" u="none" strike="noStrike" dirty="0">
                        <a:solidFill>
                          <a:srgbClr val="FF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a:effectLst/>
                          <a:latin typeface="+mn-lt"/>
                        </a:rPr>
                        <a:t>(0.97; 1.48)</a:t>
                      </a:r>
                      <a:endParaRPr lang="en-US" altLang="ja-JP" sz="1200" b="0"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a:effectLst/>
                          <a:latin typeface="+mn-lt"/>
                        </a:rPr>
                        <a:t>(0.83; 1.3)</a:t>
                      </a:r>
                      <a:endParaRPr lang="en-US" altLang="ja-JP" sz="1200" b="0"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226692">
                <a:tc>
                  <a:txBody>
                    <a:bodyPr/>
                    <a:lstStyle/>
                    <a:p>
                      <a:pPr algn="just" fontAlgn="ctr"/>
                      <a:r>
                        <a:rPr lang="en-US" sz="2800" b="1" u="none" strike="noStrike" dirty="0">
                          <a:effectLst/>
                          <a:latin typeface="+mn-lt"/>
                        </a:rPr>
                        <a:t>Meat</a:t>
                      </a:r>
                      <a:endParaRPr lang="en-US" sz="28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just" fontAlgn="ctr"/>
                      <a:r>
                        <a:rPr lang="en-US" sz="1400" b="0" u="none" strike="noStrike" dirty="0">
                          <a:effectLst/>
                          <a:latin typeface="+mn-lt"/>
                        </a:rPr>
                        <a:t>None or less than 1 day/week</a:t>
                      </a:r>
                      <a:endParaRPr lang="en-US" sz="14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altLang="ja-JP" sz="2400" u="none" strike="noStrike" dirty="0">
                          <a:effectLst/>
                          <a:latin typeface="+mn-lt"/>
                        </a:rPr>
                        <a:t>1.04</a:t>
                      </a:r>
                      <a:endParaRPr lang="en-US" altLang="ja-JP" sz="24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altLang="ja-JP" sz="2400" u="none" strike="noStrike" dirty="0">
                          <a:effectLst/>
                          <a:latin typeface="+mn-lt"/>
                        </a:rPr>
                        <a:t>0.98</a:t>
                      </a:r>
                      <a:endParaRPr lang="en-US" altLang="ja-JP" sz="24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altLang="ja-JP" sz="2400" u="none" strike="noStrike" dirty="0">
                          <a:effectLst/>
                          <a:latin typeface="+mn-lt"/>
                        </a:rPr>
                        <a:t>1.08</a:t>
                      </a:r>
                      <a:endParaRPr lang="en-US" altLang="ja-JP" sz="24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altLang="ja-JP" sz="2400" u="none" strike="noStrike" dirty="0">
                          <a:effectLst/>
                          <a:latin typeface="+mn-lt"/>
                        </a:rPr>
                        <a:t>0.97</a:t>
                      </a:r>
                      <a:endParaRPr lang="en-US" altLang="ja-JP" sz="24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10012"/>
                  </a:ext>
                </a:extLst>
              </a:tr>
              <a:tr h="253963">
                <a:tc>
                  <a:txBody>
                    <a:bodyPr/>
                    <a:lstStyle/>
                    <a:p>
                      <a:pPr algn="just" fontAlgn="ctr"/>
                      <a:endParaRPr lang="ja-JP" altLang="en-US" sz="1200" b="0" i="0" u="none" strike="noStrike" dirty="0">
                        <a:solidFill>
                          <a:srgbClr val="000000"/>
                        </a:solidFill>
                        <a:effectLst/>
                        <a:latin typeface="+mn-lt"/>
                      </a:endParaRPr>
                    </a:p>
                  </a:txBody>
                  <a:tcPr marL="9525" marR="9525" marT="9525" marB="0" anchor="ctr">
                    <a:solidFill>
                      <a:schemeClr val="bg1"/>
                    </a:solidFill>
                  </a:tcPr>
                </a:tc>
                <a:tc>
                  <a:txBody>
                    <a:bodyPr/>
                    <a:lstStyle/>
                    <a:p>
                      <a:endParaRPr kumimoji="1" lang="ja-JP" altLang="en-US" sz="2000" b="0" dirty="0">
                        <a:latin typeface="+mn-lt"/>
                      </a:endParaRPr>
                    </a:p>
                  </a:txBody>
                  <a:tcPr marL="9525" marR="9525" marT="9525" marB="0" anchor="ctr">
                    <a:solidFill>
                      <a:schemeClr val="bg1"/>
                    </a:solidFill>
                  </a:tcPr>
                </a:tc>
                <a:tc>
                  <a:txBody>
                    <a:bodyPr/>
                    <a:lstStyle/>
                    <a:p>
                      <a:pPr algn="ctr" fontAlgn="ctr"/>
                      <a:r>
                        <a:rPr lang="en-US" altLang="ja-JP" sz="1200" u="none" strike="noStrike" dirty="0">
                          <a:effectLst/>
                          <a:latin typeface="+mn-lt"/>
                        </a:rPr>
                        <a:t>(0.90;1.19)</a:t>
                      </a:r>
                      <a:endParaRPr lang="en-US" altLang="ja-JP" sz="1200" b="0"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n-US" altLang="ja-JP" sz="1200" u="none" strike="noStrike" dirty="0">
                          <a:effectLst/>
                          <a:latin typeface="+mn-lt"/>
                        </a:rPr>
                        <a:t>(0.80; 1.20)</a:t>
                      </a:r>
                      <a:endParaRPr lang="en-US" altLang="ja-JP" sz="1200" b="0"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n-US" altLang="ja-JP" sz="1200" u="none" strike="noStrike" dirty="0">
                          <a:effectLst/>
                          <a:latin typeface="+mn-lt"/>
                        </a:rPr>
                        <a:t>(0.87; 1.34)</a:t>
                      </a:r>
                      <a:endParaRPr lang="en-US" altLang="ja-JP" sz="1200" b="0"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n-US" altLang="ja-JP" sz="1200" u="none" strike="noStrike" dirty="0">
                          <a:effectLst/>
                          <a:latin typeface="+mn-lt"/>
                        </a:rPr>
                        <a:t>(0.79; 1.20)</a:t>
                      </a:r>
                      <a:endParaRPr lang="en-US" altLang="ja-JP" sz="1200" b="0" i="0" u="none" strike="noStrike" dirty="0">
                        <a:solidFill>
                          <a:srgbClr val="000000"/>
                        </a:solidFill>
                        <a:effectLst/>
                        <a:latin typeface="+mn-lt"/>
                      </a:endParaRPr>
                    </a:p>
                  </a:txBody>
                  <a:tcPr marL="9525" marR="9525" marT="9525" marB="0" anchor="ctr">
                    <a:solidFill>
                      <a:schemeClr val="bg1"/>
                    </a:solidFill>
                  </a:tcPr>
                </a:tc>
                <a:extLst>
                  <a:ext uri="{0D108BD9-81ED-4DB2-BD59-A6C34878D82A}">
                    <a16:rowId xmlns:a16="http://schemas.microsoft.com/office/drawing/2014/main" xmlns="" val="10013"/>
                  </a:ext>
                </a:extLst>
              </a:tr>
              <a:tr h="179674">
                <a:tc>
                  <a:txBody>
                    <a:bodyPr/>
                    <a:lstStyle/>
                    <a:p>
                      <a:pPr algn="l" fontAlgn="t"/>
                      <a:endParaRPr lang="ja-JP" altLang="en-US" sz="1200" b="0" i="0" u="none" strike="noStrike" dirty="0">
                        <a:solidFill>
                          <a:srgbClr val="000000"/>
                        </a:solidFill>
                        <a:effectLst/>
                        <a:latin typeface="+mn-lt"/>
                      </a:endParaRPr>
                    </a:p>
                  </a:txBody>
                  <a:tcPr marL="9525" marR="9525" marT="9525" marB="0">
                    <a:solidFill>
                      <a:schemeClr val="bg1"/>
                    </a:solidFill>
                  </a:tcPr>
                </a:tc>
                <a:tc>
                  <a:txBody>
                    <a:bodyPr/>
                    <a:lstStyle/>
                    <a:p>
                      <a:pPr algn="just" fontAlgn="ctr"/>
                      <a:r>
                        <a:rPr lang="en-US" sz="1400" b="0" u="none" strike="noStrike" dirty="0">
                          <a:effectLst/>
                          <a:latin typeface="+mn-lt"/>
                        </a:rPr>
                        <a:t>2-4 days/week</a:t>
                      </a:r>
                      <a:endParaRPr lang="en-US" sz="1400" b="0"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n-US" sz="1800" u="none" strike="noStrike" dirty="0">
                          <a:effectLst/>
                          <a:latin typeface="+mn-lt"/>
                        </a:rPr>
                        <a:t>Ref.</a:t>
                      </a:r>
                      <a:endParaRPr lang="en-US" sz="1800" b="0"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n-US" sz="1800" u="none" strike="noStrike" dirty="0">
                          <a:effectLst/>
                          <a:latin typeface="+mn-lt"/>
                        </a:rPr>
                        <a:t>Ref.</a:t>
                      </a:r>
                      <a:endParaRPr lang="en-US" sz="1800" b="0"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n-US" sz="1800" u="none" strike="noStrike" dirty="0">
                          <a:effectLst/>
                          <a:latin typeface="+mn-lt"/>
                        </a:rPr>
                        <a:t>Ref.</a:t>
                      </a:r>
                      <a:endParaRPr lang="en-US" sz="1800" b="0"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n-US" sz="1800" u="none" strike="noStrike" dirty="0">
                          <a:effectLst/>
                          <a:latin typeface="+mn-lt"/>
                        </a:rPr>
                        <a:t>Ref.</a:t>
                      </a:r>
                      <a:endParaRPr lang="en-US" sz="1800" b="0" i="0" u="none" strike="noStrike" dirty="0">
                        <a:solidFill>
                          <a:srgbClr val="000000"/>
                        </a:solidFill>
                        <a:effectLst/>
                        <a:latin typeface="+mn-lt"/>
                      </a:endParaRPr>
                    </a:p>
                  </a:txBody>
                  <a:tcPr marL="9525" marR="9525" marT="9525" marB="0" anchor="ctr">
                    <a:solidFill>
                      <a:schemeClr val="bg1"/>
                    </a:solidFill>
                  </a:tcPr>
                </a:tc>
                <a:extLst>
                  <a:ext uri="{0D108BD9-81ED-4DB2-BD59-A6C34878D82A}">
                    <a16:rowId xmlns:a16="http://schemas.microsoft.com/office/drawing/2014/main" xmlns="" val="10014"/>
                  </a:ext>
                </a:extLst>
              </a:tr>
              <a:tr h="179674">
                <a:tc>
                  <a:txBody>
                    <a:bodyPr/>
                    <a:lstStyle/>
                    <a:p>
                      <a:pPr algn="l" fontAlgn="t"/>
                      <a:endParaRPr lang="ja-JP" altLang="en-US" sz="1200" b="0" i="0" u="none" strike="noStrike" dirty="0">
                        <a:solidFill>
                          <a:srgbClr val="000000"/>
                        </a:solidFill>
                        <a:effectLst/>
                        <a:latin typeface="+mn-lt"/>
                      </a:endParaRPr>
                    </a:p>
                  </a:txBody>
                  <a:tcPr marL="9525" marR="9525" marT="9525" marB="0">
                    <a:solidFill>
                      <a:schemeClr val="bg1"/>
                    </a:solidFill>
                  </a:tcPr>
                </a:tc>
                <a:tc>
                  <a:txBody>
                    <a:bodyPr/>
                    <a:lstStyle/>
                    <a:p>
                      <a:pPr algn="just" fontAlgn="ctr"/>
                      <a:r>
                        <a:rPr lang="en-US" sz="1400" b="0" u="none" strike="noStrike" dirty="0">
                          <a:effectLst/>
                          <a:latin typeface="+mn-lt"/>
                        </a:rPr>
                        <a:t>Almost everyday</a:t>
                      </a:r>
                      <a:endParaRPr lang="en-US" sz="1400" b="0"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n-US" altLang="ja-JP" sz="2400" u="none" strike="noStrike" dirty="0">
                          <a:effectLst/>
                          <a:latin typeface="+mn-lt"/>
                        </a:rPr>
                        <a:t>0.98</a:t>
                      </a:r>
                      <a:endParaRPr lang="en-US" altLang="ja-JP" sz="2400" b="0"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n-US" altLang="ja-JP" sz="2400" u="none" strike="noStrike" dirty="0">
                          <a:effectLst/>
                          <a:latin typeface="+mn-lt"/>
                        </a:rPr>
                        <a:t>0.93</a:t>
                      </a:r>
                      <a:endParaRPr lang="en-US" altLang="ja-JP" sz="2400" b="0"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n-US" altLang="ja-JP" sz="2400" u="none" strike="noStrike" dirty="0">
                          <a:effectLst/>
                          <a:latin typeface="+mn-lt"/>
                        </a:rPr>
                        <a:t>1.06</a:t>
                      </a:r>
                      <a:endParaRPr lang="en-US" altLang="ja-JP" sz="2400" b="0"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ctr"/>
                      <a:r>
                        <a:rPr lang="en-US" altLang="ja-JP" sz="2400" u="none" strike="noStrike" dirty="0">
                          <a:effectLst/>
                          <a:latin typeface="+mn-lt"/>
                        </a:rPr>
                        <a:t>1.05</a:t>
                      </a:r>
                      <a:endParaRPr lang="en-US" altLang="ja-JP" sz="2400" b="0" i="0" u="none" strike="noStrike" dirty="0">
                        <a:solidFill>
                          <a:srgbClr val="000000"/>
                        </a:solidFill>
                        <a:effectLst/>
                        <a:latin typeface="+mn-lt"/>
                      </a:endParaRPr>
                    </a:p>
                  </a:txBody>
                  <a:tcPr marL="9525" marR="9525" marT="9525" marB="0" anchor="ctr">
                    <a:solidFill>
                      <a:schemeClr val="bg1"/>
                    </a:solidFill>
                  </a:tcPr>
                </a:tc>
                <a:extLst>
                  <a:ext uri="{0D108BD9-81ED-4DB2-BD59-A6C34878D82A}">
                    <a16:rowId xmlns:a16="http://schemas.microsoft.com/office/drawing/2014/main" xmlns="" val="10015"/>
                  </a:ext>
                </a:extLst>
              </a:tr>
              <a:tr h="253963">
                <a:tc>
                  <a:txBody>
                    <a:bodyPr/>
                    <a:lstStyle/>
                    <a:p>
                      <a:pPr algn="l" fontAlgn="t"/>
                      <a:endParaRPr lang="ja-JP" altLang="en-US" sz="1200" b="0" i="0" u="none" strike="noStrike" dirty="0">
                        <a:solidFill>
                          <a:srgbClr val="000000"/>
                        </a:solidFill>
                        <a:effectLst/>
                        <a:latin typeface="+mn-lt"/>
                      </a:endParaRPr>
                    </a:p>
                  </a:txBody>
                  <a:tcPr marL="9525" marR="9525" marT="9525" marB="0">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b="0" dirty="0">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a:effectLst/>
                          <a:latin typeface="+mn-lt"/>
                        </a:rPr>
                        <a:t>(0.83; 1.16)</a:t>
                      </a:r>
                      <a:endParaRPr lang="en-US" altLang="ja-JP" sz="1200" b="0"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a:effectLst/>
                          <a:latin typeface="+mn-lt"/>
                        </a:rPr>
                        <a:t>(0.73; 1.17)</a:t>
                      </a:r>
                      <a:endParaRPr lang="en-US" altLang="ja-JP" sz="1200" b="0"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a:effectLst/>
                          <a:latin typeface="+mn-lt"/>
                        </a:rPr>
                        <a:t>(0.83; 1.35)</a:t>
                      </a:r>
                      <a:endParaRPr lang="en-US" altLang="ja-JP" sz="1200" b="0"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1200" u="none" strike="noStrike" dirty="0">
                          <a:effectLst/>
                          <a:latin typeface="+mn-lt"/>
                        </a:rPr>
                        <a:t>(0.83; 1.32)</a:t>
                      </a:r>
                      <a:endParaRPr lang="en-US" altLang="ja-JP" sz="1200" b="0"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6"/>
                  </a:ext>
                </a:extLst>
              </a:tr>
            </a:tbl>
          </a:graphicData>
        </a:graphic>
      </p:graphicFrame>
      <p:sp>
        <p:nvSpPr>
          <p:cNvPr id="9" name="タイトル 1"/>
          <p:cNvSpPr txBox="1">
            <a:spLocks/>
          </p:cNvSpPr>
          <p:nvPr/>
        </p:nvSpPr>
        <p:spPr>
          <a:xfrm>
            <a:off x="144016" y="116632"/>
            <a:ext cx="8820472" cy="850106"/>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sz="3600" dirty="0">
                <a:ea typeface="メイリオ" pitchFamily="50" charset="-128"/>
              </a:rPr>
              <a:t>Colorectal cancer and lifestyle &amp; BMI</a:t>
            </a:r>
            <a:endParaRPr lang="ja-JP" altLang="en-US" sz="3600" dirty="0">
              <a:ea typeface="メイリオ" pitchFamily="50" charset="-128"/>
            </a:endParaRPr>
          </a:p>
        </p:txBody>
      </p:sp>
    </p:spTree>
    <p:extLst>
      <p:ext uri="{BB962C8B-B14F-4D97-AF65-F5344CB8AC3E}">
        <p14:creationId xmlns:p14="http://schemas.microsoft.com/office/powerpoint/2010/main" val="640965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002C6C02-BB22-4792-BE2E-DCAFF58345B5}" type="slidenum">
              <a:rPr kumimoji="1" lang="ja-JP" altLang="en-US" smtClean="0"/>
              <a:pPr/>
              <a:t>16</a:t>
            </a:fld>
            <a:endParaRPr kumimoji="1" lang="ja-JP" altLang="en-US" dirty="0"/>
          </a:p>
        </p:txBody>
      </p:sp>
      <p:sp>
        <p:nvSpPr>
          <p:cNvPr id="8" name="タイトル 1"/>
          <p:cNvSpPr txBox="1">
            <a:spLocks/>
          </p:cNvSpPr>
          <p:nvPr/>
        </p:nvSpPr>
        <p:spPr>
          <a:xfrm>
            <a:off x="144016" y="188640"/>
            <a:ext cx="8820472" cy="850106"/>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sz="3600" dirty="0">
                <a:ea typeface="メイリオ" pitchFamily="50" charset="-128"/>
              </a:rPr>
              <a:t>Dose-response of radiation risk (total colon)</a:t>
            </a:r>
            <a:endParaRPr lang="ja-JP" altLang="en-US" sz="2200" dirty="0">
              <a:ea typeface="メイリオ" pitchFamily="50" charset="-128"/>
            </a:endParaRPr>
          </a:p>
        </p:txBody>
      </p:sp>
      <p:pic>
        <p:nvPicPr>
          <p:cNvPr id="10" name="図 9"/>
          <p:cNvPicPr/>
          <p:nvPr/>
        </p:nvPicPr>
        <p:blipFill>
          <a:blip r:embed="rId3">
            <a:extLst>
              <a:ext uri="{28A0092B-C50C-407E-A947-70E740481C1C}">
                <a14:useLocalDpi xmlns:a14="http://schemas.microsoft.com/office/drawing/2010/main" val="0"/>
              </a:ext>
            </a:extLst>
          </a:blip>
          <a:stretch>
            <a:fillRect/>
          </a:stretch>
        </p:blipFill>
        <p:spPr>
          <a:xfrm>
            <a:off x="1271587" y="1340768"/>
            <a:ext cx="6600825" cy="4800600"/>
          </a:xfrm>
          <a:prstGeom prst="rect">
            <a:avLst/>
          </a:prstGeom>
        </p:spPr>
      </p:pic>
      <p:sp>
        <p:nvSpPr>
          <p:cNvPr id="3" name="正方形/長方形 2"/>
          <p:cNvSpPr/>
          <p:nvPr/>
        </p:nvSpPr>
        <p:spPr>
          <a:xfrm>
            <a:off x="17748" y="6141368"/>
            <a:ext cx="9073008" cy="369332"/>
          </a:xfrm>
          <a:prstGeom prst="rect">
            <a:avLst/>
          </a:prstGeom>
        </p:spPr>
        <p:txBody>
          <a:bodyPr wrap="square">
            <a:spAutoFit/>
          </a:bodyPr>
          <a:lstStyle/>
          <a:p>
            <a:pPr algn="ctr"/>
            <a:r>
              <a:rPr lang="en-US" altLang="ja-JP" dirty="0"/>
              <a:t>ERR</a:t>
            </a:r>
            <a:r>
              <a:rPr lang="ja-JP" altLang="en-US" dirty="0"/>
              <a:t> </a:t>
            </a:r>
            <a:r>
              <a:rPr lang="en-US" altLang="ja-JP" dirty="0"/>
              <a:t>at attained age 70 exposed at age 30, with adjustment for lifestyle factors and BMI</a:t>
            </a:r>
            <a:endParaRPr lang="ja-JP" altLang="en-US" dirty="0"/>
          </a:p>
        </p:txBody>
      </p:sp>
      <p:sp>
        <p:nvSpPr>
          <p:cNvPr id="2" name="テキスト ボックス 1"/>
          <p:cNvSpPr txBox="1"/>
          <p:nvPr/>
        </p:nvSpPr>
        <p:spPr>
          <a:xfrm>
            <a:off x="3563888" y="2924944"/>
            <a:ext cx="2838919" cy="646331"/>
          </a:xfrm>
          <a:prstGeom prst="rect">
            <a:avLst/>
          </a:prstGeom>
          <a:noFill/>
        </p:spPr>
        <p:txBody>
          <a:bodyPr wrap="none" rtlCol="0">
            <a:spAutoFit/>
          </a:bodyPr>
          <a:lstStyle/>
          <a:p>
            <a:r>
              <a:rPr kumimoji="1" lang="en-US" altLang="ja-JP" sz="3600" dirty="0">
                <a:solidFill>
                  <a:srgbClr val="0000FF"/>
                </a:solidFill>
              </a:rPr>
              <a:t>ERR/</a:t>
            </a:r>
            <a:r>
              <a:rPr kumimoji="1" lang="en-US" altLang="ja-JP" sz="3600" dirty="0" err="1">
                <a:solidFill>
                  <a:srgbClr val="0000FF"/>
                </a:solidFill>
              </a:rPr>
              <a:t>Gy</a:t>
            </a:r>
            <a:r>
              <a:rPr kumimoji="1" lang="en-US" altLang="ja-JP" sz="3600" dirty="0">
                <a:solidFill>
                  <a:srgbClr val="0000FF"/>
                </a:solidFill>
              </a:rPr>
              <a:t> = 0.63</a:t>
            </a:r>
            <a:endParaRPr kumimoji="1" lang="ja-JP" altLang="en-US" sz="3600" dirty="0">
              <a:solidFill>
                <a:srgbClr val="0000FF"/>
              </a:solidFill>
            </a:endParaRPr>
          </a:p>
        </p:txBody>
      </p:sp>
    </p:spTree>
    <p:extLst>
      <p:ext uri="{BB962C8B-B14F-4D97-AF65-F5344CB8AC3E}">
        <p14:creationId xmlns:p14="http://schemas.microsoft.com/office/powerpoint/2010/main" val="217773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648389"/>
            <a:ext cx="7380820" cy="4865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スライド番号プレースホルダー 5"/>
          <p:cNvSpPr>
            <a:spLocks noGrp="1"/>
          </p:cNvSpPr>
          <p:nvPr>
            <p:ph type="sldNum" sz="quarter" idx="12"/>
          </p:nvPr>
        </p:nvSpPr>
        <p:spPr/>
        <p:txBody>
          <a:bodyPr/>
          <a:lstStyle/>
          <a:p>
            <a:fld id="{002C6C02-BB22-4792-BE2E-DCAFF58345B5}" type="slidenum">
              <a:rPr kumimoji="1" lang="ja-JP" altLang="en-US" smtClean="0"/>
              <a:pPr/>
              <a:t>17</a:t>
            </a:fld>
            <a:endParaRPr kumimoji="1" lang="ja-JP" altLang="en-US"/>
          </a:p>
        </p:txBody>
      </p:sp>
      <p:sp>
        <p:nvSpPr>
          <p:cNvPr id="14" name="テキスト ボックス 13"/>
          <p:cNvSpPr txBox="1"/>
          <p:nvPr/>
        </p:nvSpPr>
        <p:spPr>
          <a:xfrm>
            <a:off x="3851920" y="5209455"/>
            <a:ext cx="916465" cy="307777"/>
          </a:xfrm>
          <a:prstGeom prst="rect">
            <a:avLst/>
          </a:prstGeom>
          <a:solidFill>
            <a:schemeClr val="bg1"/>
          </a:solidFill>
        </p:spPr>
        <p:txBody>
          <a:bodyPr wrap="square" rtlCol="0">
            <a:spAutoFit/>
          </a:bodyPr>
          <a:lstStyle/>
          <a:p>
            <a:pPr algn="ctr"/>
            <a:endParaRPr kumimoji="1" lang="ja-JP" altLang="en-US" sz="1400" dirty="0"/>
          </a:p>
        </p:txBody>
      </p:sp>
      <p:sp>
        <p:nvSpPr>
          <p:cNvPr id="13" name="タイトル 1"/>
          <p:cNvSpPr txBox="1">
            <a:spLocks/>
          </p:cNvSpPr>
          <p:nvPr/>
        </p:nvSpPr>
        <p:spPr>
          <a:xfrm>
            <a:off x="144016" y="188640"/>
            <a:ext cx="8820472" cy="1152128"/>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fontScale="775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sz="6000" dirty="0">
                <a:solidFill>
                  <a:schemeClr val="bg1"/>
                </a:solidFill>
                <a:ea typeface="Ebrima" pitchFamily="2" charset="0"/>
                <a:cs typeface="Ebrima" pitchFamily="2" charset="0"/>
              </a:rPr>
              <a:t>Radiation ERR/</a:t>
            </a:r>
            <a:r>
              <a:rPr lang="en-US" altLang="ja-JP" sz="6000" dirty="0" err="1">
                <a:solidFill>
                  <a:schemeClr val="bg1"/>
                </a:solidFill>
                <a:ea typeface="Ebrima" pitchFamily="2" charset="0"/>
                <a:cs typeface="Ebrima" pitchFamily="2" charset="0"/>
              </a:rPr>
              <a:t>Gy</a:t>
            </a:r>
            <a:r>
              <a:rPr lang="en-US" altLang="ja-JP" sz="6000" dirty="0">
                <a:solidFill>
                  <a:schemeClr val="bg1"/>
                </a:solidFill>
                <a:ea typeface="Ebrima" pitchFamily="2" charset="0"/>
                <a:cs typeface="Ebrima" pitchFamily="2" charset="0"/>
              </a:rPr>
              <a:t> estimates by site </a:t>
            </a:r>
          </a:p>
          <a:p>
            <a:r>
              <a:rPr lang="en-US" altLang="ja-JP" sz="2300" dirty="0">
                <a:solidFill>
                  <a:schemeClr val="bg1"/>
                </a:solidFill>
                <a:ea typeface="Ebrima" pitchFamily="2" charset="0"/>
                <a:cs typeface="Ebrima" pitchFamily="2" charset="0"/>
              </a:rPr>
              <a:t>-ERR/</a:t>
            </a:r>
            <a:r>
              <a:rPr lang="en-US" altLang="ja-JP" sz="2300" dirty="0" err="1">
                <a:solidFill>
                  <a:schemeClr val="bg1"/>
                </a:solidFill>
                <a:ea typeface="Ebrima" pitchFamily="2" charset="0"/>
                <a:cs typeface="Ebrima" pitchFamily="2" charset="0"/>
              </a:rPr>
              <a:t>Gy</a:t>
            </a:r>
            <a:r>
              <a:rPr lang="en-US" altLang="ja-JP" sz="2300" dirty="0">
                <a:solidFill>
                  <a:schemeClr val="bg1"/>
                </a:solidFill>
                <a:ea typeface="Ebrima" pitchFamily="2" charset="0"/>
                <a:cs typeface="Ebrima" pitchFamily="2" charset="0"/>
              </a:rPr>
              <a:t> at age 70 (year 1985) with exposure at age 30, adjustment for lifestyle and BMI- </a:t>
            </a:r>
            <a:r>
              <a:rPr lang="ja-JP" altLang="en-US" sz="2300" dirty="0">
                <a:solidFill>
                  <a:schemeClr val="bg1"/>
                </a:solidFill>
                <a:ea typeface="メイリオ" pitchFamily="50" charset="-128"/>
                <a:cs typeface="Ebrima" pitchFamily="2" charset="0"/>
              </a:rPr>
              <a:t> </a:t>
            </a:r>
            <a:endParaRPr lang="en-US" altLang="ja-JP" sz="2300" dirty="0">
              <a:solidFill>
                <a:schemeClr val="bg1"/>
              </a:solidFill>
              <a:ea typeface="Ebrima" pitchFamily="2" charset="0"/>
              <a:cs typeface="Ebrima" pitchFamily="2" charset="0"/>
            </a:endParaRPr>
          </a:p>
        </p:txBody>
      </p:sp>
      <p:grpSp>
        <p:nvGrpSpPr>
          <p:cNvPr id="4" name="グループ化 3"/>
          <p:cNvGrpSpPr/>
          <p:nvPr/>
        </p:nvGrpSpPr>
        <p:grpSpPr>
          <a:xfrm>
            <a:off x="3819559" y="2453316"/>
            <a:ext cx="5432961" cy="1532003"/>
            <a:chOff x="4395623" y="2473061"/>
            <a:chExt cx="5432961" cy="1532003"/>
          </a:xfrm>
        </p:grpSpPr>
        <p:sp>
          <p:nvSpPr>
            <p:cNvPr id="8" name="正方形/長方形 7"/>
            <p:cNvSpPr/>
            <p:nvPr/>
          </p:nvSpPr>
          <p:spPr>
            <a:xfrm>
              <a:off x="6084168" y="2626994"/>
              <a:ext cx="3744416" cy="1378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rgbClr val="0070C0"/>
                  </a:solidFill>
                </a:rPr>
                <a:t>Difference of ERRs b/w proximal and distal</a:t>
              </a:r>
            </a:p>
            <a:p>
              <a:pPr algn="ctr"/>
              <a:r>
                <a:rPr lang="en-US" altLang="ja-JP" sz="2800" dirty="0">
                  <a:solidFill>
                    <a:srgbClr val="0070C0"/>
                  </a:solidFill>
                </a:rPr>
                <a:t>= 0.30 </a:t>
              </a:r>
            </a:p>
            <a:p>
              <a:pPr algn="ctr"/>
              <a:r>
                <a:rPr lang="en-US" altLang="ja-JP" sz="2400" dirty="0">
                  <a:solidFill>
                    <a:srgbClr val="0070C0"/>
                  </a:solidFill>
                </a:rPr>
                <a:t>95%CI [-0.67, 1.01] </a:t>
              </a:r>
              <a:endParaRPr kumimoji="1" lang="ja-JP" altLang="en-US" sz="2400" dirty="0">
                <a:solidFill>
                  <a:srgbClr val="0070C0"/>
                </a:solidFill>
              </a:endParaRPr>
            </a:p>
          </p:txBody>
        </p:sp>
        <p:grpSp>
          <p:nvGrpSpPr>
            <p:cNvPr id="2" name="グループ化 1"/>
            <p:cNvGrpSpPr/>
            <p:nvPr/>
          </p:nvGrpSpPr>
          <p:grpSpPr>
            <a:xfrm>
              <a:off x="4395623" y="2473061"/>
              <a:ext cx="1544529" cy="307867"/>
              <a:chOff x="4334522" y="2625124"/>
              <a:chExt cx="1544529" cy="307867"/>
            </a:xfrm>
          </p:grpSpPr>
          <p:cxnSp>
            <p:nvCxnSpPr>
              <p:cNvPr id="7" name="直線コネクタ 6"/>
              <p:cNvCxnSpPr/>
              <p:nvPr/>
            </p:nvCxnSpPr>
            <p:spPr>
              <a:xfrm flipH="1">
                <a:off x="4334522" y="2667045"/>
                <a:ext cx="1544529"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H="1" flipV="1">
                <a:off x="4361130" y="2625124"/>
                <a:ext cx="5190" cy="307867"/>
              </a:xfrm>
              <a:prstGeom prst="line">
                <a:avLst/>
              </a:prstGeom>
              <a:ln w="666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5879051" y="2625124"/>
                <a:ext cx="0" cy="307867"/>
              </a:xfrm>
              <a:prstGeom prst="line">
                <a:avLst/>
              </a:prstGeom>
              <a:ln w="635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3" name="テキスト ボックス 2"/>
          <p:cNvSpPr txBox="1"/>
          <p:nvPr/>
        </p:nvSpPr>
        <p:spPr>
          <a:xfrm>
            <a:off x="1907704" y="3193231"/>
            <a:ext cx="1080120" cy="584775"/>
          </a:xfrm>
          <a:prstGeom prst="rect">
            <a:avLst/>
          </a:prstGeom>
          <a:noFill/>
        </p:spPr>
        <p:txBody>
          <a:bodyPr wrap="square" rtlCol="0">
            <a:spAutoFit/>
          </a:bodyPr>
          <a:lstStyle/>
          <a:p>
            <a:r>
              <a:rPr kumimoji="1" lang="en-US" altLang="ja-JP" sz="3200" b="1" dirty="0">
                <a:solidFill>
                  <a:srgbClr val="0070C0"/>
                </a:solidFill>
              </a:rPr>
              <a:t>0.63</a:t>
            </a:r>
            <a:endParaRPr kumimoji="1" lang="ja-JP" altLang="en-US" sz="3200" b="1" dirty="0">
              <a:solidFill>
                <a:srgbClr val="0070C0"/>
              </a:solidFill>
            </a:endParaRPr>
          </a:p>
        </p:txBody>
      </p:sp>
      <p:sp>
        <p:nvSpPr>
          <p:cNvPr id="12" name="テキスト ボックス 11"/>
          <p:cNvSpPr txBox="1"/>
          <p:nvPr/>
        </p:nvSpPr>
        <p:spPr>
          <a:xfrm>
            <a:off x="3419872" y="2689175"/>
            <a:ext cx="1080120" cy="584775"/>
          </a:xfrm>
          <a:prstGeom prst="rect">
            <a:avLst/>
          </a:prstGeom>
          <a:noFill/>
        </p:spPr>
        <p:txBody>
          <a:bodyPr wrap="square" rtlCol="0">
            <a:spAutoFit/>
          </a:bodyPr>
          <a:lstStyle/>
          <a:p>
            <a:r>
              <a:rPr kumimoji="1" lang="en-US" altLang="ja-JP" sz="3200" b="1" dirty="0">
                <a:solidFill>
                  <a:srgbClr val="0070C0"/>
                </a:solidFill>
              </a:rPr>
              <a:t>0.80</a:t>
            </a:r>
            <a:endParaRPr kumimoji="1" lang="ja-JP" altLang="en-US" sz="3200" b="1" dirty="0">
              <a:solidFill>
                <a:srgbClr val="0070C0"/>
              </a:solidFill>
            </a:endParaRPr>
          </a:p>
        </p:txBody>
      </p:sp>
      <p:sp>
        <p:nvSpPr>
          <p:cNvPr id="15" name="テキスト ボックス 14"/>
          <p:cNvSpPr txBox="1"/>
          <p:nvPr/>
        </p:nvSpPr>
        <p:spPr>
          <a:xfrm>
            <a:off x="4932040" y="3328536"/>
            <a:ext cx="1080120" cy="584775"/>
          </a:xfrm>
          <a:prstGeom prst="rect">
            <a:avLst/>
          </a:prstGeom>
          <a:noFill/>
        </p:spPr>
        <p:txBody>
          <a:bodyPr wrap="square" rtlCol="0">
            <a:spAutoFit/>
          </a:bodyPr>
          <a:lstStyle/>
          <a:p>
            <a:r>
              <a:rPr kumimoji="1" lang="en-US" altLang="ja-JP" sz="3200" b="1" dirty="0">
                <a:solidFill>
                  <a:srgbClr val="0070C0"/>
                </a:solidFill>
              </a:rPr>
              <a:t>0.50</a:t>
            </a:r>
            <a:endParaRPr kumimoji="1" lang="ja-JP" altLang="en-US" sz="3200" b="1" dirty="0">
              <a:solidFill>
                <a:srgbClr val="0070C0"/>
              </a:solidFill>
            </a:endParaRPr>
          </a:p>
        </p:txBody>
      </p:sp>
      <p:sp>
        <p:nvSpPr>
          <p:cNvPr id="16" name="テキスト ボックス 15"/>
          <p:cNvSpPr txBox="1"/>
          <p:nvPr/>
        </p:nvSpPr>
        <p:spPr>
          <a:xfrm>
            <a:off x="6588224" y="4273351"/>
            <a:ext cx="1656184" cy="584775"/>
          </a:xfrm>
          <a:prstGeom prst="rect">
            <a:avLst/>
          </a:prstGeom>
          <a:noFill/>
        </p:spPr>
        <p:txBody>
          <a:bodyPr wrap="square" rtlCol="0">
            <a:spAutoFit/>
          </a:bodyPr>
          <a:lstStyle/>
          <a:p>
            <a:r>
              <a:rPr kumimoji="1" lang="en-US" altLang="ja-JP" sz="3200" b="1" dirty="0">
                <a:solidFill>
                  <a:srgbClr val="0070C0"/>
                </a:solidFill>
              </a:rPr>
              <a:t>0.025</a:t>
            </a:r>
            <a:endParaRPr kumimoji="1" lang="ja-JP" altLang="en-US" sz="3200" b="1" dirty="0">
              <a:solidFill>
                <a:srgbClr val="0070C0"/>
              </a:solidFill>
            </a:endParaRPr>
          </a:p>
        </p:txBody>
      </p:sp>
    </p:spTree>
    <p:extLst>
      <p:ext uri="{BB962C8B-B14F-4D97-AF65-F5344CB8AC3E}">
        <p14:creationId xmlns:p14="http://schemas.microsoft.com/office/powerpoint/2010/main" val="360046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002C6C02-BB22-4792-BE2E-DCAFF58345B5}" type="slidenum">
              <a:rPr kumimoji="1" lang="ja-JP" altLang="en-US" smtClean="0"/>
              <a:pPr/>
              <a:t>18</a:t>
            </a:fld>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3109245858"/>
              </p:ext>
            </p:extLst>
          </p:nvPr>
        </p:nvGraphicFramePr>
        <p:xfrm>
          <a:off x="323528" y="1389024"/>
          <a:ext cx="8496943" cy="4393477"/>
        </p:xfrm>
        <a:graphic>
          <a:graphicData uri="http://schemas.openxmlformats.org/drawingml/2006/table">
            <a:tbl>
              <a:tblPr firstRow="1" firstCol="1" bandRow="1">
                <a:tableStyleId>{5C22544A-7EE6-4342-B048-85BDC9FD1C3A}</a:tableStyleId>
              </a:tblPr>
              <a:tblGrid>
                <a:gridCol w="1228438">
                  <a:extLst>
                    <a:ext uri="{9D8B030D-6E8A-4147-A177-3AD203B41FA5}">
                      <a16:colId xmlns:a16="http://schemas.microsoft.com/office/drawing/2014/main" xmlns="" val="20000"/>
                    </a:ext>
                  </a:extLst>
                </a:gridCol>
                <a:gridCol w="1539650">
                  <a:extLst>
                    <a:ext uri="{9D8B030D-6E8A-4147-A177-3AD203B41FA5}">
                      <a16:colId xmlns:a16="http://schemas.microsoft.com/office/drawing/2014/main" xmlns="" val="20003"/>
                    </a:ext>
                  </a:extLst>
                </a:gridCol>
                <a:gridCol w="1365646">
                  <a:extLst>
                    <a:ext uri="{9D8B030D-6E8A-4147-A177-3AD203B41FA5}">
                      <a16:colId xmlns:a16="http://schemas.microsoft.com/office/drawing/2014/main" xmlns="" val="20004"/>
                    </a:ext>
                  </a:extLst>
                </a:gridCol>
                <a:gridCol w="1456688">
                  <a:extLst>
                    <a:ext uri="{9D8B030D-6E8A-4147-A177-3AD203B41FA5}">
                      <a16:colId xmlns:a16="http://schemas.microsoft.com/office/drawing/2014/main" xmlns="" val="20005"/>
                    </a:ext>
                  </a:extLst>
                </a:gridCol>
                <a:gridCol w="1539389">
                  <a:extLst>
                    <a:ext uri="{9D8B030D-6E8A-4147-A177-3AD203B41FA5}">
                      <a16:colId xmlns:a16="http://schemas.microsoft.com/office/drawing/2014/main" xmlns="" val="20006"/>
                    </a:ext>
                  </a:extLst>
                </a:gridCol>
                <a:gridCol w="1367132">
                  <a:extLst>
                    <a:ext uri="{9D8B030D-6E8A-4147-A177-3AD203B41FA5}">
                      <a16:colId xmlns:a16="http://schemas.microsoft.com/office/drawing/2014/main" xmlns="" val="20007"/>
                    </a:ext>
                  </a:extLst>
                </a:gridCol>
              </a:tblGrid>
              <a:tr h="815840">
                <a:tc rowSpan="2">
                  <a:txBody>
                    <a:bodyPr/>
                    <a:lstStyle/>
                    <a:p>
                      <a:pPr algn="l">
                        <a:lnSpc>
                          <a:spcPts val="1000"/>
                        </a:lnSpc>
                        <a:spcAft>
                          <a:spcPts val="0"/>
                        </a:spcAft>
                      </a:pPr>
                      <a:r>
                        <a:rPr lang="en-US" sz="2000" kern="0" dirty="0">
                          <a:solidFill>
                            <a:schemeClr val="bg1"/>
                          </a:solidFill>
                          <a:effectLst/>
                        </a:rPr>
                        <a:t>Cancer </a:t>
                      </a:r>
                    </a:p>
                    <a:p>
                      <a:pPr algn="l">
                        <a:lnSpc>
                          <a:spcPts val="1000"/>
                        </a:lnSpc>
                        <a:spcAft>
                          <a:spcPts val="0"/>
                        </a:spcAft>
                      </a:pPr>
                      <a:endParaRPr lang="en-US" sz="2000" kern="0" dirty="0">
                        <a:solidFill>
                          <a:schemeClr val="bg1"/>
                        </a:solidFill>
                        <a:effectLst/>
                      </a:endParaRPr>
                    </a:p>
                    <a:p>
                      <a:pPr algn="l">
                        <a:lnSpc>
                          <a:spcPts val="1000"/>
                        </a:lnSpc>
                        <a:spcAft>
                          <a:spcPts val="0"/>
                        </a:spcAft>
                      </a:pPr>
                      <a:r>
                        <a:rPr lang="en-US" sz="2000" kern="0" dirty="0">
                          <a:solidFill>
                            <a:schemeClr val="bg1"/>
                          </a:solidFill>
                          <a:effectLst/>
                        </a:rPr>
                        <a:t>sites</a:t>
                      </a:r>
                      <a:endParaRPr lang="ja-JP" sz="2400" kern="100" dirty="0">
                        <a:solidFill>
                          <a:schemeClr val="bg1"/>
                        </a:solidFill>
                        <a:effectLst/>
                        <a:latin typeface="游明朝"/>
                        <a:ea typeface="Meiryo UI"/>
                        <a:cs typeface="Times New Roman"/>
                      </a:endParaRPr>
                    </a:p>
                  </a:txBody>
                  <a:tcPr marL="52967" marR="52967" marT="0" marB="0" anchor="ctr">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solidFill>
                      <a:srgbClr val="0070C0"/>
                    </a:solidFill>
                  </a:tcPr>
                </a:tc>
                <a:tc>
                  <a:txBody>
                    <a:bodyPr/>
                    <a:lstStyle/>
                    <a:p>
                      <a:pPr algn="ctr">
                        <a:lnSpc>
                          <a:spcPct val="100000"/>
                        </a:lnSpc>
                        <a:spcAft>
                          <a:spcPts val="0"/>
                        </a:spcAft>
                      </a:pPr>
                      <a:r>
                        <a:rPr lang="en-US" sz="2400" kern="0" dirty="0">
                          <a:effectLst/>
                        </a:rPr>
                        <a:t>ERR/</a:t>
                      </a:r>
                      <a:r>
                        <a:rPr lang="en-US" sz="2400" kern="0" dirty="0" err="1">
                          <a:effectLst/>
                        </a:rPr>
                        <a:t>Gy</a:t>
                      </a:r>
                      <a:r>
                        <a:rPr lang="en-US" sz="2400" kern="0" dirty="0">
                          <a:effectLst/>
                        </a:rPr>
                        <a:t> (95%CI</a:t>
                      </a:r>
                      <a:r>
                        <a:rPr lang="ja-JP" altLang="en-US" sz="2400" kern="0" dirty="0">
                          <a:effectLst/>
                        </a:rPr>
                        <a:t>）</a:t>
                      </a:r>
                      <a:endParaRPr lang="en-US" sz="2400" kern="0" dirty="0">
                        <a:effectLst/>
                      </a:endParaRPr>
                    </a:p>
                  </a:txBody>
                  <a:tcPr marL="52967" marR="5296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gridSpan="4">
                  <a:txBody>
                    <a:bodyPr/>
                    <a:lstStyle/>
                    <a:p>
                      <a:pPr algn="ctr">
                        <a:lnSpc>
                          <a:spcPts val="1000"/>
                        </a:lnSpc>
                        <a:spcAft>
                          <a:spcPts val="0"/>
                        </a:spcAft>
                      </a:pPr>
                      <a:r>
                        <a:rPr lang="en-US" sz="2400" kern="0" dirty="0">
                          <a:effectLst/>
                        </a:rPr>
                        <a:t>Effect modifiers (95%CI)</a:t>
                      </a:r>
                      <a:endParaRPr lang="ja-JP" sz="2800" kern="100" dirty="0">
                        <a:effectLst/>
                        <a:latin typeface="游明朝"/>
                        <a:ea typeface="Meiryo UI"/>
                        <a:cs typeface="Times New Roman"/>
                      </a:endParaRPr>
                    </a:p>
                  </a:txBody>
                  <a:tcPr marL="52967" marR="52967" marT="0" marB="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lnSpc>
                          <a:spcPts val="1000"/>
                        </a:lnSpc>
                        <a:spcAft>
                          <a:spcPts val="0"/>
                        </a:spcAft>
                      </a:pPr>
                      <a:endParaRPr lang="ja-JP" sz="1600" kern="100" dirty="0">
                        <a:effectLst/>
                        <a:latin typeface="游明朝"/>
                        <a:ea typeface="Meiryo UI"/>
                        <a:cs typeface="Times New Roman"/>
                      </a:endParaRPr>
                    </a:p>
                  </a:txBody>
                  <a:tcPr marL="52967" marR="52967"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xmlns="" val="10000"/>
                  </a:ext>
                </a:extLst>
              </a:tr>
              <a:tr h="540387">
                <a:tc vMerge="1">
                  <a:txBody>
                    <a:bodyPr/>
                    <a:lstStyle/>
                    <a:p>
                      <a:endParaRPr kumimoji="1" lang="ja-JP" altLang="en-US"/>
                    </a:p>
                  </a:txBody>
                  <a:tcPr/>
                </a:tc>
                <a:tc>
                  <a:txBody>
                    <a:bodyPr/>
                    <a:lstStyle/>
                    <a:p>
                      <a:pPr algn="ctr">
                        <a:lnSpc>
                          <a:spcPts val="1000"/>
                        </a:lnSpc>
                        <a:spcAft>
                          <a:spcPts val="0"/>
                        </a:spcAft>
                      </a:pPr>
                      <a:r>
                        <a:rPr lang="en-US" sz="1600" kern="0" dirty="0">
                          <a:solidFill>
                            <a:schemeClr val="bg1"/>
                          </a:solidFill>
                          <a:effectLst/>
                        </a:rPr>
                        <a:t>Sex-averaged</a:t>
                      </a:r>
                      <a:endParaRPr lang="ja-JP" sz="1800" kern="100" dirty="0">
                        <a:solidFill>
                          <a:schemeClr val="bg1"/>
                        </a:solidFill>
                        <a:effectLst/>
                        <a:latin typeface="游明朝"/>
                        <a:ea typeface="Meiryo UI"/>
                        <a:cs typeface="Times New Roman"/>
                      </a:endParaRPr>
                    </a:p>
                  </a:txBody>
                  <a:tcPr marL="52967" marR="52967"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ctr">
                        <a:lnSpc>
                          <a:spcPts val="1000"/>
                        </a:lnSpc>
                        <a:spcAft>
                          <a:spcPts val="0"/>
                        </a:spcAft>
                      </a:pPr>
                      <a:r>
                        <a:rPr lang="en-US" sz="1600" kern="0" dirty="0">
                          <a:solidFill>
                            <a:schemeClr val="bg1"/>
                          </a:solidFill>
                          <a:effectLst/>
                        </a:rPr>
                        <a:t>F:M ratio</a:t>
                      </a:r>
                      <a:endParaRPr lang="ja-JP" sz="1800" kern="100" dirty="0">
                        <a:solidFill>
                          <a:schemeClr val="bg1"/>
                        </a:solidFill>
                        <a:effectLst/>
                        <a:latin typeface="游明朝"/>
                        <a:ea typeface="Meiryo UI"/>
                        <a:cs typeface="Times New Roman"/>
                      </a:endParaRPr>
                    </a:p>
                  </a:txBody>
                  <a:tcPr marL="52967" marR="52967"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ctr">
                        <a:lnSpc>
                          <a:spcPts val="1000"/>
                        </a:lnSpc>
                        <a:spcAft>
                          <a:spcPts val="0"/>
                        </a:spcAft>
                      </a:pPr>
                      <a:r>
                        <a:rPr lang="en-US" sz="1600" kern="0" dirty="0">
                          <a:solidFill>
                            <a:schemeClr val="bg1"/>
                          </a:solidFill>
                          <a:effectLst/>
                        </a:rPr>
                        <a:t>Age at </a:t>
                      </a:r>
                      <a:r>
                        <a:rPr lang="en-US" sz="1600" kern="0" dirty="0" err="1">
                          <a:solidFill>
                            <a:schemeClr val="bg1"/>
                          </a:solidFill>
                          <a:effectLst/>
                        </a:rPr>
                        <a:t>exposure</a:t>
                      </a:r>
                      <a:r>
                        <a:rPr lang="en-US" sz="1600" kern="0" baseline="30000" dirty="0" err="1">
                          <a:solidFill>
                            <a:schemeClr val="bg1"/>
                          </a:solidFill>
                          <a:effectLst/>
                        </a:rPr>
                        <a:t>b</a:t>
                      </a:r>
                      <a:r>
                        <a:rPr lang="ja-JP" sz="1600" kern="0" baseline="30000" dirty="0">
                          <a:solidFill>
                            <a:schemeClr val="bg1"/>
                          </a:solidFill>
                          <a:effectLst/>
                        </a:rPr>
                        <a:t>）</a:t>
                      </a:r>
                      <a:endParaRPr lang="ja-JP" sz="1800" kern="100" dirty="0">
                        <a:solidFill>
                          <a:schemeClr val="bg1"/>
                        </a:solidFill>
                        <a:effectLst/>
                        <a:latin typeface="游明朝"/>
                        <a:ea typeface="Meiryo UI"/>
                        <a:cs typeface="Times New Roman"/>
                      </a:endParaRPr>
                    </a:p>
                  </a:txBody>
                  <a:tcPr marL="52967" marR="52967"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ctr">
                        <a:lnSpc>
                          <a:spcPts val="1000"/>
                        </a:lnSpc>
                        <a:spcAft>
                          <a:spcPts val="0"/>
                        </a:spcAft>
                      </a:pPr>
                      <a:r>
                        <a:rPr lang="en-US" sz="1600" kern="0" dirty="0">
                          <a:solidFill>
                            <a:schemeClr val="bg1"/>
                          </a:solidFill>
                          <a:effectLst/>
                        </a:rPr>
                        <a:t>Attained age</a:t>
                      </a:r>
                      <a:br>
                        <a:rPr lang="en-US" sz="1600" kern="0" dirty="0">
                          <a:solidFill>
                            <a:schemeClr val="bg1"/>
                          </a:solidFill>
                          <a:effectLst/>
                        </a:rPr>
                      </a:br>
                      <a:r>
                        <a:rPr lang="en-US" sz="1600" kern="0" dirty="0">
                          <a:solidFill>
                            <a:schemeClr val="bg1"/>
                          </a:solidFill>
                          <a:effectLst/>
                        </a:rPr>
                        <a:t>(power)</a:t>
                      </a:r>
                      <a:endParaRPr lang="ja-JP" sz="1800" kern="100" dirty="0">
                        <a:solidFill>
                          <a:schemeClr val="bg1"/>
                        </a:solidFill>
                        <a:effectLst/>
                        <a:latin typeface="游明朝"/>
                        <a:ea typeface="Meiryo UI"/>
                        <a:cs typeface="Times New Roman"/>
                      </a:endParaRPr>
                    </a:p>
                  </a:txBody>
                  <a:tcPr marL="52967" marR="52967"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ctr">
                        <a:lnSpc>
                          <a:spcPts val="1000"/>
                        </a:lnSpc>
                        <a:spcAft>
                          <a:spcPts val="0"/>
                        </a:spcAft>
                      </a:pPr>
                      <a:r>
                        <a:rPr lang="en-US" sz="1400" kern="0" dirty="0">
                          <a:solidFill>
                            <a:schemeClr val="bg1"/>
                          </a:solidFill>
                          <a:effectLst/>
                        </a:rPr>
                        <a:t>Calendar year</a:t>
                      </a:r>
                      <a:r>
                        <a:rPr lang="ja-JP" sz="1400" kern="0" baseline="30000" dirty="0">
                          <a:solidFill>
                            <a:schemeClr val="bg1"/>
                          </a:solidFill>
                          <a:effectLst/>
                        </a:rPr>
                        <a:t>ｃ）</a:t>
                      </a:r>
                      <a:endParaRPr lang="ja-JP" sz="1600" kern="100" dirty="0">
                        <a:solidFill>
                          <a:schemeClr val="bg1"/>
                        </a:solidFill>
                        <a:effectLst/>
                        <a:latin typeface="游明朝"/>
                        <a:ea typeface="Meiryo UI"/>
                        <a:cs typeface="Times New Roman"/>
                      </a:endParaRPr>
                    </a:p>
                  </a:txBody>
                  <a:tcPr marL="52967" marR="52967"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xmlns="" val="10001"/>
                  </a:ext>
                </a:extLst>
              </a:tr>
              <a:tr h="460010">
                <a:tc rowSpan="2">
                  <a:txBody>
                    <a:bodyPr/>
                    <a:lstStyle/>
                    <a:p>
                      <a:pPr algn="l">
                        <a:lnSpc>
                          <a:spcPct val="100000"/>
                        </a:lnSpc>
                        <a:spcAft>
                          <a:spcPts val="0"/>
                        </a:spcAft>
                      </a:pPr>
                      <a:r>
                        <a:rPr lang="en-US" sz="2000" kern="0" dirty="0">
                          <a:effectLst/>
                        </a:rPr>
                        <a:t>Total </a:t>
                      </a:r>
                      <a:r>
                        <a:rPr lang="en-US" sz="2000" kern="0" dirty="0" err="1">
                          <a:effectLst/>
                        </a:rPr>
                        <a:t>colon</a:t>
                      </a:r>
                      <a:r>
                        <a:rPr lang="en-US" sz="2000" kern="0" baseline="30000" dirty="0" err="1">
                          <a:effectLst/>
                        </a:rPr>
                        <a:t>e</a:t>
                      </a:r>
                      <a:r>
                        <a:rPr lang="en-US" sz="2000" kern="0" baseline="30000" dirty="0">
                          <a:effectLst/>
                        </a:rPr>
                        <a:t>)</a:t>
                      </a:r>
                      <a:endParaRPr lang="ja-JP" sz="2400" kern="100" dirty="0">
                        <a:effectLst/>
                        <a:latin typeface="游明朝"/>
                        <a:ea typeface="Meiryo UI"/>
                        <a:cs typeface="Times New Roman"/>
                      </a:endParaRPr>
                    </a:p>
                  </a:txBody>
                  <a:tcPr marL="52967" marR="52967" marT="0" marB="0" anchor="ctr">
                    <a:lnT w="12700" cap="flat" cmpd="sng" algn="ctr">
                      <a:solidFill>
                        <a:schemeClr val="bg1"/>
                      </a:solidFill>
                      <a:prstDash val="solid"/>
                      <a:round/>
                      <a:headEnd type="none" w="med" len="med"/>
                      <a:tailEnd type="none" w="med" len="med"/>
                    </a:lnT>
                  </a:tcPr>
                </a:tc>
                <a:tc>
                  <a:txBody>
                    <a:bodyPr/>
                    <a:lstStyle/>
                    <a:p>
                      <a:pPr algn="ctr">
                        <a:lnSpc>
                          <a:spcPct val="100000"/>
                        </a:lnSpc>
                        <a:spcAft>
                          <a:spcPts val="0"/>
                        </a:spcAft>
                      </a:pPr>
                      <a:r>
                        <a:rPr lang="en-US" sz="2000" kern="0" dirty="0">
                          <a:solidFill>
                            <a:srgbClr val="FF0000"/>
                          </a:solidFill>
                          <a:effectLst/>
                        </a:rPr>
                        <a:t>0.63</a:t>
                      </a:r>
                      <a:endParaRPr lang="ja-JP" sz="2400" kern="100" dirty="0">
                        <a:solidFill>
                          <a:srgbClr val="FF0000"/>
                        </a:solidFill>
                        <a:effectLst/>
                        <a:latin typeface="游明朝"/>
                        <a:ea typeface="Meiryo UI"/>
                        <a:cs typeface="Times New Roman"/>
                      </a:endParaRPr>
                    </a:p>
                  </a:txBody>
                  <a:tcPr marL="52967" marR="52967"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lnSpc>
                          <a:spcPct val="100000"/>
                        </a:lnSpc>
                        <a:spcAft>
                          <a:spcPts val="0"/>
                        </a:spcAft>
                      </a:pPr>
                      <a:r>
                        <a:rPr lang="en-US" sz="2000" kern="0" dirty="0">
                          <a:effectLst/>
                        </a:rPr>
                        <a:t>0.65</a:t>
                      </a:r>
                      <a:endParaRPr lang="ja-JP" sz="2400" kern="100" dirty="0">
                        <a:effectLst/>
                        <a:latin typeface="游明朝"/>
                        <a:ea typeface="Meiryo UI"/>
                        <a:cs typeface="Times New Roman"/>
                      </a:endParaRPr>
                    </a:p>
                  </a:txBody>
                  <a:tcPr marL="52967" marR="52967"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lnSpc>
                          <a:spcPct val="100000"/>
                        </a:lnSpc>
                        <a:spcAft>
                          <a:spcPts val="0"/>
                        </a:spcAft>
                      </a:pPr>
                      <a:r>
                        <a:rPr lang="en-US" sz="2000" kern="0" dirty="0">
                          <a:effectLst/>
                        </a:rPr>
                        <a:t>24%</a:t>
                      </a:r>
                      <a:endParaRPr lang="ja-JP" sz="2400" kern="100" dirty="0">
                        <a:effectLst/>
                        <a:latin typeface="游明朝"/>
                        <a:ea typeface="Meiryo UI"/>
                        <a:cs typeface="Times New Roman"/>
                      </a:endParaRPr>
                    </a:p>
                  </a:txBody>
                  <a:tcPr marL="52967" marR="52967" marT="0" marB="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lnSpc>
                          <a:spcPct val="100000"/>
                        </a:lnSpc>
                        <a:spcAft>
                          <a:spcPts val="0"/>
                        </a:spcAft>
                      </a:pPr>
                      <a:r>
                        <a:rPr lang="en-US" sz="2000" kern="0" dirty="0">
                          <a:solidFill>
                            <a:srgbClr val="FF0000"/>
                          </a:solidFill>
                          <a:effectLst/>
                        </a:rPr>
                        <a:t>-3.63</a:t>
                      </a:r>
                      <a:endParaRPr lang="ja-JP" sz="2400" kern="100" dirty="0">
                        <a:solidFill>
                          <a:srgbClr val="FF0000"/>
                        </a:solidFill>
                        <a:effectLst/>
                        <a:latin typeface="游明朝"/>
                        <a:ea typeface="Meiryo UI"/>
                        <a:cs typeface="Times New Roman"/>
                      </a:endParaRPr>
                    </a:p>
                  </a:txBody>
                  <a:tcPr marL="52967" marR="52967" marT="0" marB="0" anchor="ct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algn="ctr">
                        <a:lnSpc>
                          <a:spcPct val="100000"/>
                        </a:lnSpc>
                        <a:spcAft>
                          <a:spcPts val="0"/>
                        </a:spcAft>
                      </a:pPr>
                      <a:r>
                        <a:rPr lang="en-US" sz="1400" kern="0" dirty="0">
                          <a:effectLst/>
                        </a:rPr>
                        <a:t> </a:t>
                      </a:r>
                      <a:endParaRPr lang="ja-JP" sz="1600" kern="100" dirty="0">
                        <a:effectLst/>
                        <a:latin typeface="游明朝"/>
                        <a:ea typeface="Meiryo UI"/>
                        <a:cs typeface="Times New Roman"/>
                      </a:endParaRPr>
                    </a:p>
                  </a:txBody>
                  <a:tcPr marL="52967" marR="52967" marT="0" marB="0" anchor="ctr">
                    <a:lnT w="127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xmlns="" val="10002"/>
                  </a:ext>
                </a:extLst>
              </a:tr>
              <a:tr h="288032">
                <a:tc vMerge="1">
                  <a:txBody>
                    <a:bodyPr/>
                    <a:lstStyle/>
                    <a:p>
                      <a:endParaRPr kumimoji="1" lang="ja-JP" altLang="en-US"/>
                    </a:p>
                  </a:txBody>
                  <a:tcPr/>
                </a:tc>
                <a:tc>
                  <a:txBody>
                    <a:bodyPr/>
                    <a:lstStyle/>
                    <a:p>
                      <a:pPr algn="ctr">
                        <a:lnSpc>
                          <a:spcPct val="100000"/>
                        </a:lnSpc>
                        <a:spcAft>
                          <a:spcPts val="0"/>
                        </a:spcAft>
                      </a:pPr>
                      <a:r>
                        <a:rPr lang="en-US" sz="1400" kern="0" dirty="0">
                          <a:effectLst/>
                        </a:rPr>
                        <a:t>(0.34; 0.98)</a:t>
                      </a:r>
                      <a:endParaRPr lang="ja-JP" sz="1600" kern="100" dirty="0">
                        <a:effectLst/>
                        <a:latin typeface="游明朝"/>
                        <a:ea typeface="Meiryo UI"/>
                        <a:cs typeface="Times New Roman"/>
                      </a:endParaRPr>
                    </a:p>
                  </a:txBody>
                  <a:tcPr marL="52967" marR="52967" marT="0" marB="0" anchor="ctr">
                    <a:solidFill>
                      <a:schemeClr val="accent1">
                        <a:lumMod val="20000"/>
                        <a:lumOff val="80000"/>
                      </a:schemeClr>
                    </a:solidFill>
                  </a:tcPr>
                </a:tc>
                <a:tc>
                  <a:txBody>
                    <a:bodyPr/>
                    <a:lstStyle/>
                    <a:p>
                      <a:pPr algn="ctr">
                        <a:lnSpc>
                          <a:spcPct val="100000"/>
                        </a:lnSpc>
                        <a:spcAft>
                          <a:spcPts val="0"/>
                        </a:spcAft>
                      </a:pPr>
                      <a:r>
                        <a:rPr lang="en-US" sz="1400" kern="0" dirty="0">
                          <a:effectLst/>
                        </a:rPr>
                        <a:t>(0.24; 1.48)</a:t>
                      </a:r>
                      <a:endParaRPr lang="ja-JP" sz="1600" kern="100" dirty="0">
                        <a:effectLst/>
                        <a:latin typeface="游明朝"/>
                        <a:ea typeface="Meiryo UI"/>
                        <a:cs typeface="Times New Roman"/>
                      </a:endParaRPr>
                    </a:p>
                  </a:txBody>
                  <a:tcPr marL="52967" marR="52967" marT="0" marB="0" anchor="ctr">
                    <a:solidFill>
                      <a:schemeClr val="accent1">
                        <a:lumMod val="20000"/>
                        <a:lumOff val="80000"/>
                      </a:schemeClr>
                    </a:solidFill>
                  </a:tcPr>
                </a:tc>
                <a:tc>
                  <a:txBody>
                    <a:bodyPr/>
                    <a:lstStyle/>
                    <a:p>
                      <a:pPr algn="ctr">
                        <a:lnSpc>
                          <a:spcPct val="100000"/>
                        </a:lnSpc>
                        <a:spcAft>
                          <a:spcPts val="0"/>
                        </a:spcAft>
                      </a:pPr>
                      <a:r>
                        <a:rPr lang="en-US" sz="1400" kern="0">
                          <a:effectLst/>
                        </a:rPr>
                        <a:t>(-16%; 82%)</a:t>
                      </a:r>
                      <a:endParaRPr lang="ja-JP" sz="1600" kern="100">
                        <a:effectLst/>
                        <a:latin typeface="游明朝"/>
                        <a:ea typeface="Meiryo UI"/>
                        <a:cs typeface="Times New Roman"/>
                      </a:endParaRPr>
                    </a:p>
                  </a:txBody>
                  <a:tcPr marL="52967" marR="52967" marT="0" marB="0" anchor="ctr">
                    <a:solidFill>
                      <a:schemeClr val="accent1">
                        <a:lumMod val="20000"/>
                        <a:lumOff val="80000"/>
                      </a:schemeClr>
                    </a:solidFill>
                  </a:tcPr>
                </a:tc>
                <a:tc>
                  <a:txBody>
                    <a:bodyPr/>
                    <a:lstStyle/>
                    <a:p>
                      <a:pPr algn="ctr">
                        <a:lnSpc>
                          <a:spcPct val="100000"/>
                        </a:lnSpc>
                        <a:spcAft>
                          <a:spcPts val="0"/>
                        </a:spcAft>
                      </a:pPr>
                      <a:r>
                        <a:rPr lang="en-US" sz="1400" kern="0" dirty="0">
                          <a:effectLst/>
                        </a:rPr>
                        <a:t>(-6.17; -1.14)</a:t>
                      </a:r>
                      <a:endParaRPr lang="ja-JP" sz="1600" kern="100" dirty="0">
                        <a:effectLst/>
                        <a:latin typeface="游明朝"/>
                        <a:ea typeface="Meiryo UI"/>
                        <a:cs typeface="Times New Roman"/>
                      </a:endParaRPr>
                    </a:p>
                  </a:txBody>
                  <a:tcPr marL="52967" marR="52967" marT="0" marB="0" anchor="ctr">
                    <a:solidFill>
                      <a:schemeClr val="accent1">
                        <a:lumMod val="20000"/>
                        <a:lumOff val="80000"/>
                      </a:schemeClr>
                    </a:solidFill>
                  </a:tcPr>
                </a:tc>
                <a:tc>
                  <a:txBody>
                    <a:bodyPr/>
                    <a:lstStyle/>
                    <a:p>
                      <a:pPr algn="l">
                        <a:lnSpc>
                          <a:spcPct val="100000"/>
                        </a:lnSpc>
                        <a:spcAft>
                          <a:spcPts val="0"/>
                        </a:spcAft>
                      </a:pPr>
                      <a:r>
                        <a:rPr lang="en-US" sz="1400" kern="0" dirty="0">
                          <a:effectLst/>
                        </a:rPr>
                        <a:t> </a:t>
                      </a:r>
                      <a:endParaRPr lang="ja-JP" sz="1600" kern="100" dirty="0">
                        <a:effectLst/>
                        <a:latin typeface="游明朝"/>
                        <a:ea typeface="Meiryo UI"/>
                        <a:cs typeface="Times New Roman"/>
                      </a:endParaRPr>
                    </a:p>
                  </a:txBody>
                  <a:tcPr marL="52967" marR="52967" marT="0" marB="0" anchor="ctr">
                    <a:solidFill>
                      <a:schemeClr val="accent1">
                        <a:lumMod val="20000"/>
                        <a:lumOff val="80000"/>
                      </a:schemeClr>
                    </a:solidFill>
                  </a:tcPr>
                </a:tc>
                <a:extLst>
                  <a:ext uri="{0D108BD9-81ED-4DB2-BD59-A6C34878D82A}">
                    <a16:rowId xmlns:a16="http://schemas.microsoft.com/office/drawing/2014/main" xmlns="" val="10003"/>
                  </a:ext>
                </a:extLst>
              </a:tr>
              <a:tr h="432048">
                <a:tc rowSpan="2">
                  <a:txBody>
                    <a:bodyPr/>
                    <a:lstStyle/>
                    <a:p>
                      <a:pPr marL="0" indent="95250" algn="l">
                        <a:lnSpc>
                          <a:spcPct val="100000"/>
                        </a:lnSpc>
                        <a:spcAft>
                          <a:spcPts val="0"/>
                        </a:spcAft>
                      </a:pPr>
                      <a:r>
                        <a:rPr lang="en-US" sz="2000" kern="0" dirty="0">
                          <a:effectLst/>
                        </a:rPr>
                        <a:t>Proximal   </a:t>
                      </a:r>
                      <a:br>
                        <a:rPr lang="en-US" sz="2000" kern="0" dirty="0">
                          <a:effectLst/>
                        </a:rPr>
                      </a:br>
                      <a:r>
                        <a:rPr lang="en-US" sz="2000" kern="0" dirty="0">
                          <a:effectLst/>
                        </a:rPr>
                        <a:t>  </a:t>
                      </a:r>
                      <a:r>
                        <a:rPr lang="en-US" sz="2000" kern="0" dirty="0" err="1">
                          <a:effectLst/>
                        </a:rPr>
                        <a:t>colon</a:t>
                      </a:r>
                      <a:r>
                        <a:rPr lang="en-US" sz="2000" kern="0" baseline="30000" dirty="0" err="1">
                          <a:effectLst/>
                        </a:rPr>
                        <a:t>e</a:t>
                      </a:r>
                      <a:r>
                        <a:rPr lang="en-US" sz="2000" kern="0" baseline="30000" dirty="0">
                          <a:effectLst/>
                        </a:rPr>
                        <a:t>)</a:t>
                      </a:r>
                      <a:endParaRPr lang="ja-JP" sz="2400" kern="100" dirty="0">
                        <a:effectLst/>
                        <a:latin typeface="游明朝"/>
                        <a:ea typeface="Meiryo UI"/>
                        <a:cs typeface="Times New Roman"/>
                      </a:endParaRPr>
                    </a:p>
                  </a:txBody>
                  <a:tcPr marL="52967" marR="52967" marT="0" marB="0" anchor="ctr"/>
                </a:tc>
                <a:tc>
                  <a:txBody>
                    <a:bodyPr/>
                    <a:lstStyle/>
                    <a:p>
                      <a:pPr algn="ctr">
                        <a:lnSpc>
                          <a:spcPct val="100000"/>
                        </a:lnSpc>
                        <a:spcAft>
                          <a:spcPts val="0"/>
                        </a:spcAft>
                      </a:pPr>
                      <a:r>
                        <a:rPr lang="en-US" sz="2000" kern="0" dirty="0">
                          <a:solidFill>
                            <a:srgbClr val="FF0000"/>
                          </a:solidFill>
                          <a:effectLst/>
                        </a:rPr>
                        <a:t>0.80</a:t>
                      </a:r>
                      <a:endParaRPr lang="ja-JP" sz="2400" kern="100" dirty="0">
                        <a:solidFill>
                          <a:srgbClr val="FF0000"/>
                        </a:solidFill>
                        <a:effectLst/>
                        <a:latin typeface="游明朝"/>
                        <a:ea typeface="Meiryo UI"/>
                        <a:cs typeface="Times New Roman"/>
                      </a:endParaRPr>
                    </a:p>
                  </a:txBody>
                  <a:tcPr marL="52967" marR="52967" marT="0" marB="0" anchor="ctr">
                    <a:solidFill>
                      <a:schemeClr val="accent1">
                        <a:lumMod val="20000"/>
                        <a:lumOff val="80000"/>
                      </a:schemeClr>
                    </a:solidFill>
                  </a:tcPr>
                </a:tc>
                <a:tc>
                  <a:txBody>
                    <a:bodyPr/>
                    <a:lstStyle/>
                    <a:p>
                      <a:pPr algn="ctr">
                        <a:lnSpc>
                          <a:spcPct val="100000"/>
                        </a:lnSpc>
                        <a:spcAft>
                          <a:spcPts val="0"/>
                        </a:spcAft>
                      </a:pPr>
                      <a:r>
                        <a:rPr lang="en-US" sz="2000" kern="0" dirty="0">
                          <a:effectLst/>
                        </a:rPr>
                        <a:t>0.64</a:t>
                      </a:r>
                      <a:endParaRPr lang="ja-JP" sz="2400" kern="100" dirty="0">
                        <a:effectLst/>
                        <a:latin typeface="游明朝"/>
                        <a:ea typeface="Meiryo UI"/>
                        <a:cs typeface="Times New Roman"/>
                      </a:endParaRPr>
                    </a:p>
                  </a:txBody>
                  <a:tcPr marL="52967" marR="52967" marT="0" marB="0" anchor="ctr">
                    <a:solidFill>
                      <a:schemeClr val="accent1">
                        <a:lumMod val="20000"/>
                        <a:lumOff val="80000"/>
                      </a:schemeClr>
                    </a:solidFill>
                  </a:tcPr>
                </a:tc>
                <a:tc>
                  <a:txBody>
                    <a:bodyPr/>
                    <a:lstStyle/>
                    <a:p>
                      <a:pPr algn="ctr">
                        <a:lnSpc>
                          <a:spcPct val="100000"/>
                        </a:lnSpc>
                        <a:spcAft>
                          <a:spcPts val="0"/>
                        </a:spcAft>
                      </a:pPr>
                      <a:r>
                        <a:rPr lang="en-US" sz="2000" kern="0" dirty="0">
                          <a:effectLst/>
                        </a:rPr>
                        <a:t>-6.0%</a:t>
                      </a:r>
                      <a:endParaRPr lang="ja-JP" sz="2400" kern="100" dirty="0">
                        <a:effectLst/>
                        <a:latin typeface="游明朝"/>
                        <a:ea typeface="Meiryo UI"/>
                        <a:cs typeface="Times New Roman"/>
                      </a:endParaRPr>
                    </a:p>
                  </a:txBody>
                  <a:tcPr marL="52967" marR="52967" marT="0" marB="0" anchor="ctr">
                    <a:solidFill>
                      <a:schemeClr val="accent1">
                        <a:lumMod val="20000"/>
                        <a:lumOff val="80000"/>
                      </a:schemeClr>
                    </a:solidFill>
                  </a:tcPr>
                </a:tc>
                <a:tc>
                  <a:txBody>
                    <a:bodyPr/>
                    <a:lstStyle/>
                    <a:p>
                      <a:pPr algn="ctr">
                        <a:lnSpc>
                          <a:spcPct val="100000"/>
                        </a:lnSpc>
                        <a:spcAft>
                          <a:spcPts val="0"/>
                        </a:spcAft>
                      </a:pPr>
                      <a:r>
                        <a:rPr lang="en-US" sz="2000" kern="0" dirty="0">
                          <a:effectLst/>
                        </a:rPr>
                        <a:t>-2.10</a:t>
                      </a:r>
                      <a:endParaRPr lang="ja-JP" sz="2400" kern="100" dirty="0">
                        <a:effectLst/>
                        <a:latin typeface="游明朝"/>
                        <a:ea typeface="Meiryo UI"/>
                        <a:cs typeface="Times New Roman"/>
                      </a:endParaRPr>
                    </a:p>
                  </a:txBody>
                  <a:tcPr marL="52967" marR="52967" marT="0" marB="0" anchor="ctr">
                    <a:solidFill>
                      <a:schemeClr val="accent1">
                        <a:lumMod val="20000"/>
                        <a:lumOff val="80000"/>
                      </a:schemeClr>
                    </a:solidFill>
                  </a:tcPr>
                </a:tc>
                <a:tc>
                  <a:txBody>
                    <a:bodyPr/>
                    <a:lstStyle/>
                    <a:p>
                      <a:pPr algn="ctr">
                        <a:lnSpc>
                          <a:spcPct val="100000"/>
                        </a:lnSpc>
                        <a:spcAft>
                          <a:spcPts val="0"/>
                        </a:spcAft>
                      </a:pPr>
                      <a:r>
                        <a:rPr lang="en-US" sz="1400" kern="0" dirty="0">
                          <a:effectLst/>
                        </a:rPr>
                        <a:t> </a:t>
                      </a:r>
                      <a:endParaRPr lang="ja-JP" sz="1600" kern="100" dirty="0">
                        <a:effectLst/>
                        <a:latin typeface="游明朝"/>
                        <a:ea typeface="Meiryo UI"/>
                        <a:cs typeface="Times New Roman"/>
                      </a:endParaRPr>
                    </a:p>
                  </a:txBody>
                  <a:tcPr marL="52967" marR="52967" marT="0" marB="0" anchor="ctr">
                    <a:solidFill>
                      <a:schemeClr val="accent1">
                        <a:lumMod val="20000"/>
                        <a:lumOff val="80000"/>
                      </a:schemeClr>
                    </a:solidFill>
                  </a:tcPr>
                </a:tc>
                <a:extLst>
                  <a:ext uri="{0D108BD9-81ED-4DB2-BD59-A6C34878D82A}">
                    <a16:rowId xmlns:a16="http://schemas.microsoft.com/office/drawing/2014/main" xmlns="" val="10004"/>
                  </a:ext>
                </a:extLst>
              </a:tr>
              <a:tr h="256382">
                <a:tc vMerge="1">
                  <a:txBody>
                    <a:bodyPr/>
                    <a:lstStyle/>
                    <a:p>
                      <a:endParaRPr kumimoji="1" lang="ja-JP" altLang="en-US"/>
                    </a:p>
                  </a:txBody>
                  <a:tcPr/>
                </a:tc>
                <a:tc>
                  <a:txBody>
                    <a:bodyPr/>
                    <a:lstStyle/>
                    <a:p>
                      <a:pPr algn="ctr">
                        <a:lnSpc>
                          <a:spcPct val="100000"/>
                        </a:lnSpc>
                        <a:spcAft>
                          <a:spcPts val="0"/>
                        </a:spcAft>
                      </a:pPr>
                      <a:r>
                        <a:rPr lang="en-US" sz="1400" kern="0" dirty="0">
                          <a:effectLst/>
                        </a:rPr>
                        <a:t>(0.32; 1.44)</a:t>
                      </a:r>
                      <a:endParaRPr lang="ja-JP" sz="1600" kern="100" dirty="0">
                        <a:effectLst/>
                        <a:latin typeface="游明朝"/>
                        <a:ea typeface="Meiryo UI"/>
                        <a:cs typeface="Times New Roman"/>
                      </a:endParaRPr>
                    </a:p>
                  </a:txBody>
                  <a:tcPr marL="52967" marR="52967" marT="0" marB="0" anchor="ctr">
                    <a:solidFill>
                      <a:schemeClr val="accent1">
                        <a:lumMod val="20000"/>
                        <a:lumOff val="80000"/>
                      </a:schemeClr>
                    </a:solidFill>
                  </a:tcPr>
                </a:tc>
                <a:tc>
                  <a:txBody>
                    <a:bodyPr/>
                    <a:lstStyle/>
                    <a:p>
                      <a:pPr algn="ctr">
                        <a:lnSpc>
                          <a:spcPct val="100000"/>
                        </a:lnSpc>
                        <a:spcAft>
                          <a:spcPts val="0"/>
                        </a:spcAft>
                      </a:pPr>
                      <a:r>
                        <a:rPr lang="en-US" sz="1400" kern="0" dirty="0">
                          <a:effectLst/>
                        </a:rPr>
                        <a:t>(0.17; 1.77)</a:t>
                      </a:r>
                      <a:r>
                        <a:rPr lang="en-US" sz="1400" kern="0" baseline="30000" dirty="0">
                          <a:effectLst/>
                        </a:rPr>
                        <a:t> </a:t>
                      </a:r>
                      <a:endParaRPr lang="ja-JP" sz="1600" kern="100" dirty="0">
                        <a:effectLst/>
                        <a:latin typeface="游明朝"/>
                        <a:ea typeface="Meiryo UI"/>
                        <a:cs typeface="Times New Roman"/>
                      </a:endParaRPr>
                    </a:p>
                  </a:txBody>
                  <a:tcPr marL="52967" marR="52967" marT="0" marB="0" anchor="ctr">
                    <a:solidFill>
                      <a:schemeClr val="accent1">
                        <a:lumMod val="20000"/>
                        <a:lumOff val="80000"/>
                      </a:schemeClr>
                    </a:solidFill>
                  </a:tcPr>
                </a:tc>
                <a:tc>
                  <a:txBody>
                    <a:bodyPr/>
                    <a:lstStyle/>
                    <a:p>
                      <a:pPr algn="ctr">
                        <a:lnSpc>
                          <a:spcPct val="100000"/>
                        </a:lnSpc>
                        <a:spcAft>
                          <a:spcPts val="0"/>
                        </a:spcAft>
                      </a:pPr>
                      <a:r>
                        <a:rPr lang="en-US" sz="1400" kern="0" dirty="0">
                          <a:effectLst/>
                        </a:rPr>
                        <a:t>(-44%; 47%)</a:t>
                      </a:r>
                      <a:endParaRPr lang="ja-JP" sz="1600" kern="100" dirty="0">
                        <a:effectLst/>
                        <a:latin typeface="游明朝"/>
                        <a:ea typeface="Meiryo UI"/>
                        <a:cs typeface="Times New Roman"/>
                      </a:endParaRPr>
                    </a:p>
                  </a:txBody>
                  <a:tcPr marL="52967" marR="52967" marT="0" marB="0" anchor="ctr">
                    <a:solidFill>
                      <a:schemeClr val="accent1">
                        <a:lumMod val="20000"/>
                        <a:lumOff val="80000"/>
                      </a:schemeClr>
                    </a:solidFill>
                  </a:tcPr>
                </a:tc>
                <a:tc>
                  <a:txBody>
                    <a:bodyPr/>
                    <a:lstStyle/>
                    <a:p>
                      <a:pPr algn="ctr">
                        <a:lnSpc>
                          <a:spcPct val="100000"/>
                        </a:lnSpc>
                        <a:spcAft>
                          <a:spcPts val="0"/>
                        </a:spcAft>
                      </a:pPr>
                      <a:r>
                        <a:rPr lang="en-US" sz="1400" kern="0" dirty="0">
                          <a:effectLst/>
                        </a:rPr>
                        <a:t>(-5.27; 2.54)</a:t>
                      </a:r>
                      <a:endParaRPr lang="ja-JP" sz="1600" kern="100" dirty="0">
                        <a:effectLst/>
                        <a:latin typeface="游明朝"/>
                        <a:ea typeface="Meiryo UI"/>
                        <a:cs typeface="Times New Roman"/>
                      </a:endParaRPr>
                    </a:p>
                  </a:txBody>
                  <a:tcPr marL="52967" marR="52967" marT="0" marB="0" anchor="ctr">
                    <a:solidFill>
                      <a:schemeClr val="accent1">
                        <a:lumMod val="20000"/>
                        <a:lumOff val="80000"/>
                      </a:schemeClr>
                    </a:solidFill>
                  </a:tcPr>
                </a:tc>
                <a:tc>
                  <a:txBody>
                    <a:bodyPr/>
                    <a:lstStyle/>
                    <a:p>
                      <a:pPr algn="l">
                        <a:lnSpc>
                          <a:spcPct val="100000"/>
                        </a:lnSpc>
                        <a:spcAft>
                          <a:spcPts val="0"/>
                        </a:spcAft>
                      </a:pPr>
                      <a:r>
                        <a:rPr lang="en-US" sz="1400" kern="0" dirty="0">
                          <a:effectLst/>
                        </a:rPr>
                        <a:t> </a:t>
                      </a:r>
                      <a:endParaRPr lang="ja-JP" sz="1600" kern="100" dirty="0">
                        <a:effectLst/>
                        <a:latin typeface="游明朝"/>
                        <a:ea typeface="Meiryo UI"/>
                        <a:cs typeface="Times New Roman"/>
                      </a:endParaRPr>
                    </a:p>
                  </a:txBody>
                  <a:tcPr marL="52967" marR="52967" marT="0" marB="0" anchor="ctr">
                    <a:solidFill>
                      <a:schemeClr val="accent1">
                        <a:lumMod val="20000"/>
                        <a:lumOff val="80000"/>
                      </a:schemeClr>
                    </a:solidFill>
                  </a:tcPr>
                </a:tc>
                <a:extLst>
                  <a:ext uri="{0D108BD9-81ED-4DB2-BD59-A6C34878D82A}">
                    <a16:rowId xmlns:a16="http://schemas.microsoft.com/office/drawing/2014/main" xmlns="" val="10005"/>
                  </a:ext>
                </a:extLst>
              </a:tr>
              <a:tr h="507714">
                <a:tc rowSpan="2">
                  <a:txBody>
                    <a:bodyPr/>
                    <a:lstStyle/>
                    <a:p>
                      <a:pPr marL="95250" indent="0" algn="l">
                        <a:lnSpc>
                          <a:spcPct val="100000"/>
                        </a:lnSpc>
                        <a:spcAft>
                          <a:spcPts val="0"/>
                        </a:spcAft>
                      </a:pPr>
                      <a:r>
                        <a:rPr lang="en-US" sz="2000" kern="0" dirty="0">
                          <a:effectLst/>
                        </a:rPr>
                        <a:t>Distal </a:t>
                      </a:r>
                      <a:r>
                        <a:rPr lang="en-US" sz="2000" kern="0" dirty="0" err="1">
                          <a:effectLst/>
                        </a:rPr>
                        <a:t>colon</a:t>
                      </a:r>
                      <a:r>
                        <a:rPr lang="en-US" sz="2000" kern="0" baseline="30000" dirty="0" err="1">
                          <a:effectLst/>
                        </a:rPr>
                        <a:t>f</a:t>
                      </a:r>
                      <a:r>
                        <a:rPr lang="en-US" sz="2000" kern="0" baseline="30000" dirty="0">
                          <a:effectLst/>
                        </a:rPr>
                        <a:t>)</a:t>
                      </a:r>
                      <a:endParaRPr lang="ja-JP" sz="2400" kern="100" dirty="0">
                        <a:effectLst/>
                        <a:latin typeface="游明朝"/>
                        <a:ea typeface="Meiryo UI"/>
                        <a:cs typeface="Times New Roman"/>
                      </a:endParaRPr>
                    </a:p>
                  </a:txBody>
                  <a:tcPr marL="52967" marR="52967" marT="0" marB="0" anchor="ctr"/>
                </a:tc>
                <a:tc>
                  <a:txBody>
                    <a:bodyPr/>
                    <a:lstStyle/>
                    <a:p>
                      <a:pPr algn="ctr">
                        <a:lnSpc>
                          <a:spcPct val="100000"/>
                        </a:lnSpc>
                        <a:spcAft>
                          <a:spcPts val="0"/>
                        </a:spcAft>
                      </a:pPr>
                      <a:r>
                        <a:rPr lang="en-US" sz="2000" kern="0" dirty="0">
                          <a:solidFill>
                            <a:srgbClr val="FF0000"/>
                          </a:solidFill>
                          <a:effectLst/>
                        </a:rPr>
                        <a:t>0.50</a:t>
                      </a:r>
                      <a:endParaRPr lang="ja-JP" sz="2400" kern="100" dirty="0">
                        <a:solidFill>
                          <a:srgbClr val="FF0000"/>
                        </a:solidFill>
                        <a:effectLst/>
                        <a:latin typeface="游明朝"/>
                        <a:ea typeface="Meiryo UI"/>
                        <a:cs typeface="Times New Roman"/>
                      </a:endParaRPr>
                    </a:p>
                  </a:txBody>
                  <a:tcPr marL="52967" marR="52967" marT="0" marB="0" anchor="ctr">
                    <a:solidFill>
                      <a:schemeClr val="accent1">
                        <a:lumMod val="20000"/>
                        <a:lumOff val="80000"/>
                      </a:schemeClr>
                    </a:solidFill>
                  </a:tcPr>
                </a:tc>
                <a:tc>
                  <a:txBody>
                    <a:bodyPr/>
                    <a:lstStyle/>
                    <a:p>
                      <a:pPr algn="ctr">
                        <a:lnSpc>
                          <a:spcPct val="100000"/>
                        </a:lnSpc>
                        <a:spcAft>
                          <a:spcPts val="0"/>
                        </a:spcAft>
                      </a:pPr>
                      <a:r>
                        <a:rPr lang="en-US" sz="2000" kern="0" dirty="0">
                          <a:effectLst/>
                        </a:rPr>
                        <a:t>0.37</a:t>
                      </a:r>
                      <a:endParaRPr lang="ja-JP" sz="2400" kern="100" dirty="0">
                        <a:effectLst/>
                        <a:latin typeface="游明朝"/>
                        <a:ea typeface="Meiryo UI"/>
                        <a:cs typeface="Times New Roman"/>
                      </a:endParaRPr>
                    </a:p>
                  </a:txBody>
                  <a:tcPr marL="52967" marR="52967" marT="0" marB="0" anchor="ctr">
                    <a:solidFill>
                      <a:schemeClr val="accent1">
                        <a:lumMod val="20000"/>
                        <a:lumOff val="80000"/>
                      </a:schemeClr>
                    </a:solidFill>
                  </a:tcPr>
                </a:tc>
                <a:tc>
                  <a:txBody>
                    <a:bodyPr/>
                    <a:lstStyle/>
                    <a:p>
                      <a:pPr algn="ctr">
                        <a:lnSpc>
                          <a:spcPct val="100000"/>
                        </a:lnSpc>
                        <a:spcAft>
                          <a:spcPts val="0"/>
                        </a:spcAft>
                      </a:pPr>
                      <a:r>
                        <a:rPr lang="en-US" sz="2000" kern="0" dirty="0">
                          <a:effectLst/>
                        </a:rPr>
                        <a:t>-32%</a:t>
                      </a:r>
                      <a:endParaRPr lang="ja-JP" sz="2400" kern="100" dirty="0">
                        <a:effectLst/>
                        <a:latin typeface="游明朝"/>
                        <a:ea typeface="Meiryo UI"/>
                        <a:cs typeface="Times New Roman"/>
                      </a:endParaRPr>
                    </a:p>
                  </a:txBody>
                  <a:tcPr marL="52967" marR="52967" marT="0" marB="0" anchor="ctr">
                    <a:solidFill>
                      <a:schemeClr val="accent1">
                        <a:lumMod val="20000"/>
                        <a:lumOff val="80000"/>
                      </a:schemeClr>
                    </a:solidFill>
                  </a:tcPr>
                </a:tc>
                <a:tc>
                  <a:txBody>
                    <a:bodyPr/>
                    <a:lstStyle/>
                    <a:p>
                      <a:pPr algn="ctr">
                        <a:lnSpc>
                          <a:spcPct val="100000"/>
                        </a:lnSpc>
                        <a:spcAft>
                          <a:spcPts val="0"/>
                        </a:spcAft>
                      </a:pPr>
                      <a:r>
                        <a:rPr lang="en-US" sz="2000" kern="0" dirty="0">
                          <a:effectLst/>
                        </a:rPr>
                        <a:t> </a:t>
                      </a:r>
                      <a:endParaRPr lang="ja-JP" sz="2400" kern="100" dirty="0">
                        <a:effectLst/>
                        <a:latin typeface="游明朝"/>
                        <a:ea typeface="Meiryo UI"/>
                        <a:cs typeface="Times New Roman"/>
                      </a:endParaRPr>
                    </a:p>
                  </a:txBody>
                  <a:tcPr marL="52967" marR="52967" marT="0" marB="0" anchor="ctr">
                    <a:solidFill>
                      <a:schemeClr val="accent1">
                        <a:lumMod val="20000"/>
                        <a:lumOff val="80000"/>
                      </a:schemeClr>
                    </a:solidFill>
                  </a:tcPr>
                </a:tc>
                <a:tc>
                  <a:txBody>
                    <a:bodyPr/>
                    <a:lstStyle/>
                    <a:p>
                      <a:pPr algn="ctr">
                        <a:lnSpc>
                          <a:spcPct val="100000"/>
                        </a:lnSpc>
                        <a:spcAft>
                          <a:spcPts val="0"/>
                        </a:spcAft>
                      </a:pPr>
                      <a:r>
                        <a:rPr lang="en-US" sz="2000" kern="0" dirty="0">
                          <a:solidFill>
                            <a:srgbClr val="FF0000"/>
                          </a:solidFill>
                          <a:effectLst/>
                        </a:rPr>
                        <a:t>-65%</a:t>
                      </a:r>
                      <a:endParaRPr lang="ja-JP" sz="2400" kern="100" dirty="0">
                        <a:solidFill>
                          <a:srgbClr val="FF0000"/>
                        </a:solidFill>
                        <a:effectLst/>
                        <a:latin typeface="游明朝"/>
                        <a:ea typeface="Meiryo UI"/>
                        <a:cs typeface="Times New Roman"/>
                      </a:endParaRPr>
                    </a:p>
                  </a:txBody>
                  <a:tcPr marL="52967" marR="52967" marT="0" marB="0" anchor="ctr">
                    <a:solidFill>
                      <a:schemeClr val="accent1">
                        <a:lumMod val="20000"/>
                        <a:lumOff val="80000"/>
                      </a:schemeClr>
                    </a:solidFill>
                  </a:tcPr>
                </a:tc>
                <a:extLst>
                  <a:ext uri="{0D108BD9-81ED-4DB2-BD59-A6C34878D82A}">
                    <a16:rowId xmlns:a16="http://schemas.microsoft.com/office/drawing/2014/main" xmlns="" val="10006"/>
                  </a:ext>
                </a:extLst>
              </a:tr>
              <a:tr h="316024">
                <a:tc vMerge="1">
                  <a:txBody>
                    <a:bodyPr/>
                    <a:lstStyle/>
                    <a:p>
                      <a:endParaRPr kumimoji="1" lang="ja-JP" altLang="en-US"/>
                    </a:p>
                  </a:txBody>
                  <a:tcPr/>
                </a:tc>
                <a:tc>
                  <a:txBody>
                    <a:bodyPr/>
                    <a:lstStyle/>
                    <a:p>
                      <a:pPr marL="36830" algn="ctr">
                        <a:lnSpc>
                          <a:spcPct val="100000"/>
                        </a:lnSpc>
                        <a:spcAft>
                          <a:spcPts val="0"/>
                        </a:spcAft>
                      </a:pPr>
                      <a:r>
                        <a:rPr lang="en-US" sz="1400" kern="0" dirty="0">
                          <a:effectLst/>
                        </a:rPr>
                        <a:t>(0.04; 0.97)</a:t>
                      </a:r>
                      <a:r>
                        <a:rPr lang="en-US" sz="1400" kern="0" baseline="30000" dirty="0">
                          <a:effectLst/>
                        </a:rPr>
                        <a:t> w</a:t>
                      </a:r>
                      <a:endParaRPr lang="ja-JP" sz="1600" kern="100" dirty="0">
                        <a:effectLst/>
                        <a:latin typeface="游明朝"/>
                        <a:ea typeface="Meiryo UI"/>
                        <a:cs typeface="Times New Roman"/>
                      </a:endParaRPr>
                    </a:p>
                  </a:txBody>
                  <a:tcPr marL="52967" marR="52967" marT="0" marB="0" anchor="ctr">
                    <a:solidFill>
                      <a:schemeClr val="accent1">
                        <a:lumMod val="20000"/>
                        <a:lumOff val="80000"/>
                      </a:schemeClr>
                    </a:solidFill>
                  </a:tcPr>
                </a:tc>
                <a:tc>
                  <a:txBody>
                    <a:bodyPr/>
                    <a:lstStyle/>
                    <a:p>
                      <a:pPr algn="ctr">
                        <a:lnSpc>
                          <a:spcPct val="100000"/>
                        </a:lnSpc>
                        <a:spcAft>
                          <a:spcPts val="0"/>
                        </a:spcAft>
                      </a:pPr>
                      <a:r>
                        <a:rPr lang="en-US" sz="1400" kern="0" dirty="0">
                          <a:effectLst/>
                        </a:rPr>
                        <a:t>(0.08; 1.78)</a:t>
                      </a:r>
                      <a:r>
                        <a:rPr lang="en-US" sz="1400" kern="0" baseline="30000" dirty="0">
                          <a:effectLst/>
                        </a:rPr>
                        <a:t> w</a:t>
                      </a:r>
                      <a:endParaRPr lang="ja-JP" sz="1600" kern="100" dirty="0">
                        <a:effectLst/>
                        <a:latin typeface="游明朝"/>
                        <a:ea typeface="Meiryo UI"/>
                        <a:cs typeface="Times New Roman"/>
                      </a:endParaRPr>
                    </a:p>
                  </a:txBody>
                  <a:tcPr marL="52967" marR="52967" marT="0" marB="0" anchor="ctr">
                    <a:solidFill>
                      <a:schemeClr val="accent1">
                        <a:lumMod val="20000"/>
                        <a:lumOff val="80000"/>
                      </a:schemeClr>
                    </a:solidFill>
                  </a:tcPr>
                </a:tc>
                <a:tc>
                  <a:txBody>
                    <a:bodyPr/>
                    <a:lstStyle/>
                    <a:p>
                      <a:pPr algn="ctr">
                        <a:lnSpc>
                          <a:spcPct val="100000"/>
                        </a:lnSpc>
                        <a:spcAft>
                          <a:spcPts val="0"/>
                        </a:spcAft>
                      </a:pPr>
                      <a:r>
                        <a:rPr lang="en-US" sz="1400" kern="0" dirty="0">
                          <a:effectLst/>
                        </a:rPr>
                        <a:t>(-62%; 14%)</a:t>
                      </a:r>
                      <a:endParaRPr lang="ja-JP" sz="1600" kern="100" dirty="0">
                        <a:effectLst/>
                        <a:latin typeface="游明朝"/>
                        <a:ea typeface="Meiryo UI"/>
                        <a:cs typeface="Times New Roman"/>
                      </a:endParaRPr>
                    </a:p>
                  </a:txBody>
                  <a:tcPr marL="52967" marR="52967" marT="0" marB="0" anchor="ctr">
                    <a:solidFill>
                      <a:schemeClr val="accent1">
                        <a:lumMod val="20000"/>
                        <a:lumOff val="80000"/>
                      </a:schemeClr>
                    </a:solidFill>
                  </a:tcPr>
                </a:tc>
                <a:tc>
                  <a:txBody>
                    <a:bodyPr/>
                    <a:lstStyle/>
                    <a:p>
                      <a:pPr algn="ctr">
                        <a:lnSpc>
                          <a:spcPct val="100000"/>
                        </a:lnSpc>
                        <a:spcAft>
                          <a:spcPts val="0"/>
                        </a:spcAft>
                      </a:pPr>
                      <a:r>
                        <a:rPr lang="en-US" sz="1400" kern="0" dirty="0">
                          <a:effectLst/>
                        </a:rPr>
                        <a:t> </a:t>
                      </a:r>
                      <a:endParaRPr lang="ja-JP" sz="1600" kern="100" dirty="0">
                        <a:effectLst/>
                        <a:latin typeface="游明朝"/>
                        <a:ea typeface="Meiryo UI"/>
                        <a:cs typeface="Times New Roman"/>
                      </a:endParaRPr>
                    </a:p>
                  </a:txBody>
                  <a:tcPr marL="52967" marR="52967" marT="0" marB="0" anchor="ctr">
                    <a:solidFill>
                      <a:schemeClr val="accent1">
                        <a:lumMod val="20000"/>
                        <a:lumOff val="80000"/>
                      </a:schemeClr>
                    </a:solidFill>
                  </a:tcPr>
                </a:tc>
                <a:tc>
                  <a:txBody>
                    <a:bodyPr/>
                    <a:lstStyle/>
                    <a:p>
                      <a:pPr algn="ctr">
                        <a:lnSpc>
                          <a:spcPct val="100000"/>
                        </a:lnSpc>
                        <a:spcAft>
                          <a:spcPts val="0"/>
                        </a:spcAft>
                      </a:pPr>
                      <a:r>
                        <a:rPr lang="en-US" sz="1400" kern="0" dirty="0">
                          <a:effectLst/>
                        </a:rPr>
                        <a:t>(-83%; -35%)</a:t>
                      </a:r>
                      <a:endParaRPr lang="ja-JP" sz="1600" kern="100" dirty="0">
                        <a:effectLst/>
                        <a:latin typeface="游明朝"/>
                        <a:ea typeface="Meiryo UI"/>
                        <a:cs typeface="Times New Roman"/>
                      </a:endParaRPr>
                    </a:p>
                  </a:txBody>
                  <a:tcPr marL="52967" marR="52967" marT="0" marB="0" anchor="ctr">
                    <a:solidFill>
                      <a:schemeClr val="accent1">
                        <a:lumMod val="20000"/>
                        <a:lumOff val="80000"/>
                      </a:schemeClr>
                    </a:solidFill>
                  </a:tcPr>
                </a:tc>
                <a:extLst>
                  <a:ext uri="{0D108BD9-81ED-4DB2-BD59-A6C34878D82A}">
                    <a16:rowId xmlns:a16="http://schemas.microsoft.com/office/drawing/2014/main" xmlns="" val="10007"/>
                  </a:ext>
                </a:extLst>
              </a:tr>
              <a:tr h="504056">
                <a:tc rowSpan="2">
                  <a:txBody>
                    <a:bodyPr/>
                    <a:lstStyle/>
                    <a:p>
                      <a:pPr algn="l">
                        <a:lnSpc>
                          <a:spcPts val="1000"/>
                        </a:lnSpc>
                        <a:spcAft>
                          <a:spcPts val="0"/>
                        </a:spcAft>
                      </a:pPr>
                      <a:r>
                        <a:rPr lang="en-US" sz="2000" kern="0" dirty="0" err="1">
                          <a:effectLst/>
                        </a:rPr>
                        <a:t>Rectum</a:t>
                      </a:r>
                      <a:r>
                        <a:rPr lang="en-US" sz="2000" kern="0" baseline="30000" dirty="0" err="1">
                          <a:effectLst/>
                        </a:rPr>
                        <a:t>e</a:t>
                      </a:r>
                      <a:r>
                        <a:rPr lang="en-US" sz="2000" kern="0" baseline="30000" dirty="0">
                          <a:effectLst/>
                        </a:rPr>
                        <a:t>)</a:t>
                      </a:r>
                      <a:endParaRPr lang="ja-JP" sz="2400" kern="100" dirty="0">
                        <a:effectLst/>
                        <a:latin typeface="游明朝"/>
                        <a:ea typeface="Meiryo UI"/>
                        <a:cs typeface="Times New Roman"/>
                      </a:endParaRPr>
                    </a:p>
                  </a:txBody>
                  <a:tcPr marL="52967" marR="52967" marT="0" marB="0" anchor="ctr"/>
                </a:tc>
                <a:tc>
                  <a:txBody>
                    <a:bodyPr/>
                    <a:lstStyle/>
                    <a:p>
                      <a:pPr algn="ctr">
                        <a:lnSpc>
                          <a:spcPct val="100000"/>
                        </a:lnSpc>
                        <a:spcAft>
                          <a:spcPts val="0"/>
                        </a:spcAft>
                      </a:pPr>
                      <a:r>
                        <a:rPr lang="en-US" sz="2000" kern="0" dirty="0">
                          <a:effectLst/>
                        </a:rPr>
                        <a:t>0.025</a:t>
                      </a:r>
                      <a:endParaRPr lang="ja-JP" sz="2400" kern="100" dirty="0">
                        <a:effectLst/>
                        <a:latin typeface="游明朝"/>
                        <a:ea typeface="Meiryo UI"/>
                        <a:cs typeface="Times New Roman"/>
                      </a:endParaRPr>
                    </a:p>
                  </a:txBody>
                  <a:tcPr marL="52967" marR="52967" marT="0" marB="0" anchor="ctr">
                    <a:solidFill>
                      <a:schemeClr val="accent1">
                        <a:lumMod val="20000"/>
                        <a:lumOff val="80000"/>
                      </a:schemeClr>
                    </a:solidFill>
                  </a:tcPr>
                </a:tc>
                <a:tc>
                  <a:txBody>
                    <a:bodyPr/>
                    <a:lstStyle/>
                    <a:p>
                      <a:pPr algn="ctr">
                        <a:lnSpc>
                          <a:spcPct val="100000"/>
                        </a:lnSpc>
                        <a:spcAft>
                          <a:spcPts val="0"/>
                        </a:spcAft>
                      </a:pPr>
                      <a:r>
                        <a:rPr lang="en-US" sz="2000" kern="0" dirty="0">
                          <a:effectLst/>
                        </a:rPr>
                        <a:t>3.63</a:t>
                      </a:r>
                      <a:endParaRPr lang="ja-JP" sz="2400" kern="100" dirty="0">
                        <a:effectLst/>
                        <a:latin typeface="游明朝"/>
                        <a:ea typeface="Meiryo UI"/>
                        <a:cs typeface="Times New Roman"/>
                      </a:endParaRPr>
                    </a:p>
                  </a:txBody>
                  <a:tcPr marL="52967" marR="52967" marT="0" marB="0" anchor="ctr">
                    <a:solidFill>
                      <a:schemeClr val="accent1">
                        <a:lumMod val="20000"/>
                        <a:lumOff val="80000"/>
                      </a:schemeClr>
                    </a:solidFill>
                  </a:tcPr>
                </a:tc>
                <a:tc>
                  <a:txBody>
                    <a:bodyPr/>
                    <a:lstStyle/>
                    <a:p>
                      <a:pPr algn="ctr">
                        <a:lnSpc>
                          <a:spcPct val="100000"/>
                        </a:lnSpc>
                        <a:spcAft>
                          <a:spcPts val="0"/>
                        </a:spcAft>
                      </a:pPr>
                      <a:r>
                        <a:rPr lang="en-US" sz="2000" kern="0" dirty="0">
                          <a:effectLst/>
                        </a:rPr>
                        <a:t>-81%</a:t>
                      </a:r>
                      <a:endParaRPr lang="ja-JP" sz="2400" kern="100" dirty="0">
                        <a:effectLst/>
                        <a:latin typeface="游明朝"/>
                        <a:ea typeface="Meiryo UI"/>
                        <a:cs typeface="Times New Roman"/>
                      </a:endParaRPr>
                    </a:p>
                  </a:txBody>
                  <a:tcPr marL="52967" marR="52967" marT="0" marB="0" anchor="ctr">
                    <a:solidFill>
                      <a:schemeClr val="accent1">
                        <a:lumMod val="20000"/>
                        <a:lumOff val="80000"/>
                      </a:schemeClr>
                    </a:solidFill>
                  </a:tcPr>
                </a:tc>
                <a:tc>
                  <a:txBody>
                    <a:bodyPr/>
                    <a:lstStyle/>
                    <a:p>
                      <a:pPr algn="ctr">
                        <a:lnSpc>
                          <a:spcPct val="100000"/>
                        </a:lnSpc>
                        <a:spcAft>
                          <a:spcPts val="0"/>
                        </a:spcAft>
                      </a:pPr>
                      <a:r>
                        <a:rPr lang="en-US" sz="2000" kern="0" dirty="0">
                          <a:effectLst/>
                        </a:rPr>
                        <a:t>4.1</a:t>
                      </a:r>
                      <a:endParaRPr lang="ja-JP" sz="2400" kern="100" dirty="0">
                        <a:effectLst/>
                        <a:latin typeface="游明朝"/>
                        <a:ea typeface="Meiryo UI"/>
                        <a:cs typeface="Times New Roman"/>
                      </a:endParaRPr>
                    </a:p>
                  </a:txBody>
                  <a:tcPr marL="52967" marR="52967" marT="0" marB="0" anchor="ctr">
                    <a:solidFill>
                      <a:schemeClr val="accent1">
                        <a:lumMod val="20000"/>
                        <a:lumOff val="80000"/>
                      </a:schemeClr>
                    </a:solidFill>
                  </a:tcPr>
                </a:tc>
                <a:tc>
                  <a:txBody>
                    <a:bodyPr/>
                    <a:lstStyle/>
                    <a:p>
                      <a:pPr algn="ctr">
                        <a:lnSpc>
                          <a:spcPct val="100000"/>
                        </a:lnSpc>
                        <a:spcAft>
                          <a:spcPts val="0"/>
                        </a:spcAft>
                      </a:pPr>
                      <a:r>
                        <a:rPr lang="en-US" sz="1800" kern="0" dirty="0">
                          <a:effectLst/>
                        </a:rPr>
                        <a:t> </a:t>
                      </a:r>
                      <a:endParaRPr lang="ja-JP" sz="2000" kern="100" dirty="0">
                        <a:effectLst/>
                        <a:latin typeface="游明朝"/>
                        <a:ea typeface="Meiryo UI"/>
                        <a:cs typeface="Times New Roman"/>
                      </a:endParaRPr>
                    </a:p>
                  </a:txBody>
                  <a:tcPr marL="52967" marR="52967" marT="0" marB="0" anchor="ctr">
                    <a:solidFill>
                      <a:schemeClr val="accent1">
                        <a:lumMod val="20000"/>
                        <a:lumOff val="80000"/>
                      </a:schemeClr>
                    </a:solidFill>
                  </a:tcPr>
                </a:tc>
                <a:extLst>
                  <a:ext uri="{0D108BD9-81ED-4DB2-BD59-A6C34878D82A}">
                    <a16:rowId xmlns:a16="http://schemas.microsoft.com/office/drawing/2014/main" xmlns="" val="10008"/>
                  </a:ext>
                </a:extLst>
              </a:tr>
              <a:tr h="272984">
                <a:tc vMerge="1">
                  <a:txBody>
                    <a:bodyPr/>
                    <a:lstStyle/>
                    <a:p>
                      <a:endParaRPr kumimoji="1" lang="ja-JP" altLang="en-US"/>
                    </a:p>
                  </a:txBody>
                  <a:tcPr/>
                </a:tc>
                <a:tc>
                  <a:txBody>
                    <a:bodyPr/>
                    <a:lstStyle/>
                    <a:p>
                      <a:pPr algn="ctr">
                        <a:lnSpc>
                          <a:spcPct val="100000"/>
                        </a:lnSpc>
                        <a:spcAft>
                          <a:spcPts val="0"/>
                        </a:spcAft>
                      </a:pPr>
                      <a:r>
                        <a:rPr lang="en-US" sz="1400" kern="0" dirty="0">
                          <a:effectLst/>
                        </a:rPr>
                        <a:t>(-0.087; 0.14)</a:t>
                      </a:r>
                      <a:r>
                        <a:rPr lang="en-US" sz="1400" kern="0" baseline="30000" dirty="0">
                          <a:effectLst/>
                        </a:rPr>
                        <a:t> w</a:t>
                      </a:r>
                      <a:endParaRPr lang="ja-JP" sz="1600" kern="100" dirty="0">
                        <a:effectLst/>
                        <a:latin typeface="游明朝"/>
                        <a:ea typeface="Meiryo UI"/>
                        <a:cs typeface="Times New Roman"/>
                      </a:endParaRPr>
                    </a:p>
                  </a:txBody>
                  <a:tcPr marL="52967" marR="52967" marT="0" marB="0" anchor="ctr">
                    <a:solidFill>
                      <a:schemeClr val="accent1">
                        <a:lumMod val="20000"/>
                        <a:lumOff val="80000"/>
                      </a:schemeClr>
                    </a:solidFill>
                  </a:tcPr>
                </a:tc>
                <a:tc>
                  <a:txBody>
                    <a:bodyPr/>
                    <a:lstStyle/>
                    <a:p>
                      <a:pPr algn="ctr">
                        <a:lnSpc>
                          <a:spcPct val="100000"/>
                        </a:lnSpc>
                        <a:spcAft>
                          <a:spcPts val="0"/>
                        </a:spcAft>
                      </a:pPr>
                      <a:r>
                        <a:rPr lang="en-US" sz="1400" kern="0" dirty="0">
                          <a:effectLst/>
                        </a:rPr>
                        <a:t>(0.28; 47.71)</a:t>
                      </a:r>
                      <a:r>
                        <a:rPr lang="en-US" sz="1400" kern="0" baseline="30000" dirty="0">
                          <a:effectLst/>
                        </a:rPr>
                        <a:t> w</a:t>
                      </a:r>
                      <a:endParaRPr lang="ja-JP" sz="1600" kern="100" dirty="0">
                        <a:effectLst/>
                        <a:latin typeface="游明朝"/>
                        <a:ea typeface="Meiryo UI"/>
                        <a:cs typeface="Times New Roman"/>
                      </a:endParaRPr>
                    </a:p>
                  </a:txBody>
                  <a:tcPr marL="52967" marR="52967" marT="0" marB="0" anchor="ctr">
                    <a:solidFill>
                      <a:schemeClr val="accent1">
                        <a:lumMod val="20000"/>
                        <a:lumOff val="80000"/>
                      </a:schemeClr>
                    </a:solidFill>
                  </a:tcPr>
                </a:tc>
                <a:tc>
                  <a:txBody>
                    <a:bodyPr/>
                    <a:lstStyle/>
                    <a:p>
                      <a:pPr algn="ctr">
                        <a:lnSpc>
                          <a:spcPct val="100000"/>
                        </a:lnSpc>
                        <a:spcAft>
                          <a:spcPts val="0"/>
                        </a:spcAft>
                      </a:pPr>
                      <a:r>
                        <a:rPr lang="en-US" sz="1400" kern="0" dirty="0">
                          <a:effectLst/>
                        </a:rPr>
                        <a:t>(-98%; 57%)</a:t>
                      </a:r>
                      <a:r>
                        <a:rPr lang="en-US" sz="1400" kern="0" baseline="30000" dirty="0">
                          <a:effectLst/>
                        </a:rPr>
                        <a:t> w</a:t>
                      </a:r>
                      <a:endParaRPr lang="ja-JP" sz="1600" kern="100" dirty="0">
                        <a:effectLst/>
                        <a:latin typeface="游明朝"/>
                        <a:ea typeface="Meiryo UI"/>
                        <a:cs typeface="Times New Roman"/>
                      </a:endParaRPr>
                    </a:p>
                  </a:txBody>
                  <a:tcPr marL="52967" marR="52967" marT="0" marB="0" anchor="ctr">
                    <a:solidFill>
                      <a:schemeClr val="accent1">
                        <a:lumMod val="20000"/>
                        <a:lumOff val="80000"/>
                      </a:schemeClr>
                    </a:solidFill>
                  </a:tcPr>
                </a:tc>
                <a:tc>
                  <a:txBody>
                    <a:bodyPr/>
                    <a:lstStyle/>
                    <a:p>
                      <a:pPr algn="ctr">
                        <a:lnSpc>
                          <a:spcPct val="100000"/>
                        </a:lnSpc>
                        <a:spcAft>
                          <a:spcPts val="0"/>
                        </a:spcAft>
                      </a:pPr>
                      <a:r>
                        <a:rPr lang="en-US" sz="1400" kern="0" dirty="0">
                          <a:effectLst/>
                        </a:rPr>
                        <a:t>(-6.76; 14.99)</a:t>
                      </a:r>
                      <a:r>
                        <a:rPr lang="en-US" sz="1400" kern="0" baseline="30000" dirty="0">
                          <a:effectLst/>
                        </a:rPr>
                        <a:t> w</a:t>
                      </a:r>
                      <a:endParaRPr lang="ja-JP" sz="1600" kern="100" dirty="0">
                        <a:effectLst/>
                        <a:latin typeface="游明朝"/>
                        <a:ea typeface="Meiryo UI"/>
                        <a:cs typeface="Times New Roman"/>
                      </a:endParaRPr>
                    </a:p>
                  </a:txBody>
                  <a:tcPr marL="52967" marR="52967" marT="0" marB="0" anchor="ctr">
                    <a:solidFill>
                      <a:schemeClr val="accent1">
                        <a:lumMod val="20000"/>
                        <a:lumOff val="80000"/>
                      </a:schemeClr>
                    </a:solidFill>
                  </a:tcPr>
                </a:tc>
                <a:tc>
                  <a:txBody>
                    <a:bodyPr/>
                    <a:lstStyle/>
                    <a:p>
                      <a:pPr algn="l">
                        <a:lnSpc>
                          <a:spcPct val="100000"/>
                        </a:lnSpc>
                        <a:spcAft>
                          <a:spcPts val="0"/>
                        </a:spcAft>
                      </a:pPr>
                      <a:r>
                        <a:rPr lang="en-US" sz="1400" kern="0" dirty="0">
                          <a:effectLst/>
                        </a:rPr>
                        <a:t> </a:t>
                      </a:r>
                      <a:endParaRPr lang="ja-JP" sz="1600" kern="100" dirty="0">
                        <a:effectLst/>
                        <a:latin typeface="游明朝"/>
                        <a:ea typeface="Meiryo UI"/>
                        <a:cs typeface="Times New Roman"/>
                      </a:endParaRPr>
                    </a:p>
                  </a:txBody>
                  <a:tcPr marL="52967" marR="52967" marT="0" marB="0" anchor="ctr">
                    <a:solidFill>
                      <a:schemeClr val="accent1">
                        <a:lumMod val="20000"/>
                        <a:lumOff val="80000"/>
                      </a:schemeClr>
                    </a:solidFill>
                  </a:tcPr>
                </a:tc>
                <a:extLst>
                  <a:ext uri="{0D108BD9-81ED-4DB2-BD59-A6C34878D82A}">
                    <a16:rowId xmlns:a16="http://schemas.microsoft.com/office/drawing/2014/main" xmlns="" val="10009"/>
                  </a:ext>
                </a:extLst>
              </a:tr>
            </a:tbl>
          </a:graphicData>
        </a:graphic>
      </p:graphicFrame>
      <p:sp>
        <p:nvSpPr>
          <p:cNvPr id="9" name="正方形/長方形 8"/>
          <p:cNvSpPr/>
          <p:nvPr/>
        </p:nvSpPr>
        <p:spPr>
          <a:xfrm>
            <a:off x="161764" y="5877272"/>
            <a:ext cx="8820472" cy="769441"/>
          </a:xfrm>
          <a:prstGeom prst="rect">
            <a:avLst/>
          </a:prstGeom>
        </p:spPr>
        <p:txBody>
          <a:bodyPr wrap="square">
            <a:spAutoFit/>
          </a:bodyPr>
          <a:lstStyle/>
          <a:p>
            <a:r>
              <a:rPr lang="en-US" altLang="ja-JP" sz="1100" dirty="0"/>
              <a:t>a)Confidence intervals (CI) were likelihood bound or Wald type (w). b) Coefficient of age at exposure means the percentage change per decade increase in age at exposure (common to males and females). c) Coefficient of calendar year means the percentage change per decade increase in calendar year (common to males and females). e) ERR/</a:t>
            </a:r>
            <a:r>
              <a:rPr lang="en-US" altLang="ja-JP" sz="1100" dirty="0" err="1"/>
              <a:t>Gy</a:t>
            </a:r>
            <a:r>
              <a:rPr lang="en-US" altLang="ja-JP" sz="1100" dirty="0"/>
              <a:t> shows at age 70 years old after exposure at age 30 years old. f) ERR/</a:t>
            </a:r>
            <a:r>
              <a:rPr lang="en-US" altLang="ja-JP" sz="1100" dirty="0" err="1"/>
              <a:t>Gy</a:t>
            </a:r>
            <a:r>
              <a:rPr lang="en-US" altLang="ja-JP" sz="1100" dirty="0"/>
              <a:t> shows in 1985 after exposure at age 30 years old.</a:t>
            </a:r>
            <a:endParaRPr lang="ja-JP" altLang="ja-JP" sz="1100" dirty="0"/>
          </a:p>
        </p:txBody>
      </p:sp>
      <p:sp>
        <p:nvSpPr>
          <p:cNvPr id="10" name="タイトル 1"/>
          <p:cNvSpPr txBox="1">
            <a:spLocks/>
          </p:cNvSpPr>
          <p:nvPr/>
        </p:nvSpPr>
        <p:spPr>
          <a:xfrm>
            <a:off x="161764" y="116632"/>
            <a:ext cx="8820472" cy="1152128"/>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fontScale="32500" lnSpcReduction="20000"/>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sz="9600" dirty="0">
                <a:latin typeface="メイリオ" pitchFamily="50" charset="-128"/>
                <a:ea typeface="メイリオ" pitchFamily="50" charset="-128"/>
              </a:rPr>
              <a:t>Radiation ERRs by site of colorectal cancer</a:t>
            </a:r>
            <a:br>
              <a:rPr lang="en-US" altLang="ja-JP" sz="9600" dirty="0">
                <a:latin typeface="メイリオ" pitchFamily="50" charset="-128"/>
                <a:ea typeface="メイリオ" pitchFamily="50" charset="-128"/>
              </a:rPr>
            </a:br>
            <a:r>
              <a:rPr lang="en-US" altLang="ja-JP" sz="6000" dirty="0">
                <a:latin typeface="メイリオ" pitchFamily="50" charset="-128"/>
                <a:ea typeface="メイリオ" pitchFamily="50" charset="-128"/>
              </a:rPr>
              <a:t>(exposed at 30 &amp; attained age at 70 = calendar year 1985, </a:t>
            </a:r>
            <a:br>
              <a:rPr lang="en-US" altLang="ja-JP" sz="6000" dirty="0">
                <a:latin typeface="メイリオ" pitchFamily="50" charset="-128"/>
                <a:ea typeface="メイリオ" pitchFamily="50" charset="-128"/>
              </a:rPr>
            </a:br>
            <a:r>
              <a:rPr lang="en-US" altLang="ja-JP" sz="6000" dirty="0">
                <a:latin typeface="メイリオ" pitchFamily="50" charset="-128"/>
                <a:ea typeface="メイリオ" pitchFamily="50" charset="-128"/>
              </a:rPr>
              <a:t>linear dose-response with adjustment for lifestyle and BMI</a:t>
            </a:r>
            <a:r>
              <a:rPr lang="ja-JP" altLang="en-US" sz="6000" dirty="0">
                <a:latin typeface="メイリオ" pitchFamily="50" charset="-128"/>
                <a:ea typeface="メイリオ" pitchFamily="50" charset="-128"/>
              </a:rPr>
              <a:t>）</a:t>
            </a:r>
          </a:p>
        </p:txBody>
      </p:sp>
    </p:spTree>
    <p:extLst>
      <p:ext uri="{BB962C8B-B14F-4D97-AF65-F5344CB8AC3E}">
        <p14:creationId xmlns:p14="http://schemas.microsoft.com/office/powerpoint/2010/main" val="257309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002C6C02-BB22-4792-BE2E-DCAFF58345B5}" type="slidenum">
              <a:rPr kumimoji="1" lang="ja-JP" altLang="en-US" smtClean="0"/>
              <a:pPr/>
              <a:t>19</a:t>
            </a:fld>
            <a:endParaRPr kumimoji="1" lang="ja-JP" altLang="en-US"/>
          </a:p>
        </p:txBody>
      </p:sp>
      <p:sp>
        <p:nvSpPr>
          <p:cNvPr id="7" name="正方形/長方形 6"/>
          <p:cNvSpPr/>
          <p:nvPr/>
        </p:nvSpPr>
        <p:spPr>
          <a:xfrm>
            <a:off x="0" y="1656129"/>
            <a:ext cx="9396536" cy="4581183"/>
          </a:xfrm>
          <a:prstGeom prst="rect">
            <a:avLst/>
          </a:prstGeom>
        </p:spPr>
        <p:txBody>
          <a:bodyPr wrap="square" lIns="147758" tIns="73879" rIns="147758" bIns="73879">
            <a:spAutoFit/>
          </a:bodyPr>
          <a:lstStyle/>
          <a:p>
            <a:pPr marL="514350" indent="-514350">
              <a:buClr>
                <a:srgbClr val="8064A2"/>
              </a:buClr>
              <a:buFont typeface="Wingdings" pitchFamily="2" charset="2"/>
              <a:buChar char="l"/>
            </a:pPr>
            <a:r>
              <a:rPr lang="en-US" altLang="ja-JP" sz="3200" dirty="0">
                <a:latin typeface="+mj-lt"/>
                <a:ea typeface="Ebrima" pitchFamily="2" charset="0"/>
                <a:cs typeface="Ebrima" pitchFamily="2" charset="0"/>
              </a:rPr>
              <a:t>2,960 first colorectal cancer cases </a:t>
            </a:r>
          </a:p>
          <a:p>
            <a:pPr marL="514350" indent="-514350">
              <a:buClr>
                <a:srgbClr val="8064A2"/>
              </a:buClr>
              <a:buFont typeface="Wingdings" pitchFamily="2" charset="2"/>
              <a:buChar char="l"/>
            </a:pPr>
            <a:r>
              <a:rPr lang="en-US" altLang="ja-JP" sz="3200" dirty="0">
                <a:latin typeface="+mj-lt"/>
                <a:ea typeface="Ebrima" pitchFamily="2" charset="0"/>
                <a:cs typeface="Ebrima" pitchFamily="2" charset="0"/>
              </a:rPr>
              <a:t>Association between </a:t>
            </a:r>
          </a:p>
          <a:p>
            <a:pPr marL="717550" lvl="1" indent="-260350">
              <a:buClr>
                <a:srgbClr val="8064A2"/>
              </a:buClr>
              <a:buFont typeface="Arial" panose="020B0604020202020204" pitchFamily="34" charset="0"/>
              <a:buChar char="•"/>
            </a:pPr>
            <a:r>
              <a:rPr lang="en-US" altLang="ja-JP" sz="3200" dirty="0">
                <a:latin typeface="+mj-lt"/>
                <a:ea typeface="Ebrima" pitchFamily="2" charset="0"/>
                <a:cs typeface="Ebrima" pitchFamily="2" charset="0"/>
              </a:rPr>
              <a:t>Proximal colon cancer &amp; high BMI </a:t>
            </a:r>
          </a:p>
          <a:p>
            <a:pPr marL="717550" lvl="1" indent="-260350">
              <a:buClr>
                <a:srgbClr val="8064A2"/>
              </a:buClr>
              <a:buFont typeface="Arial" panose="020B0604020202020204" pitchFamily="34" charset="0"/>
              <a:buChar char="•"/>
            </a:pPr>
            <a:r>
              <a:rPr lang="en-US" altLang="ja-JP" sz="3200" dirty="0">
                <a:latin typeface="+mj-lt"/>
                <a:ea typeface="Ebrima" pitchFamily="2" charset="0"/>
                <a:cs typeface="Ebrima" pitchFamily="2" charset="0"/>
              </a:rPr>
              <a:t>Distal colon cancer &amp; smoking and alcohol intake</a:t>
            </a:r>
          </a:p>
          <a:p>
            <a:pPr marL="717550" lvl="1" indent="-260350">
              <a:buClr>
                <a:srgbClr val="8064A2"/>
              </a:buClr>
              <a:buFont typeface="Arial" panose="020B0604020202020204" pitchFamily="34" charset="0"/>
              <a:buChar char="•"/>
            </a:pPr>
            <a:r>
              <a:rPr lang="en-US" altLang="ja-JP" sz="3200" dirty="0">
                <a:latin typeface="+mj-lt"/>
                <a:ea typeface="Ebrima" pitchFamily="2" charset="0"/>
                <a:cs typeface="Ebrima" pitchFamily="2" charset="0"/>
              </a:rPr>
              <a:t>Rectal cancer &amp; alcohol intake</a:t>
            </a:r>
          </a:p>
          <a:p>
            <a:pPr marL="514350" indent="-514350">
              <a:buClr>
                <a:srgbClr val="8064A2"/>
              </a:buClr>
              <a:buFont typeface="Wingdings" pitchFamily="2" charset="2"/>
              <a:buChar char="l"/>
            </a:pPr>
            <a:r>
              <a:rPr lang="en-US" altLang="ja-JP" sz="3200" dirty="0">
                <a:latin typeface="+mj-lt"/>
                <a:ea typeface="Ebrima" pitchFamily="2" charset="0"/>
                <a:cs typeface="Ebrima" pitchFamily="2" charset="0"/>
              </a:rPr>
              <a:t>Radiation effects on both proximal and distal </a:t>
            </a:r>
            <a:br>
              <a:rPr lang="en-US" altLang="ja-JP" sz="3200" dirty="0">
                <a:latin typeface="+mj-lt"/>
                <a:ea typeface="Ebrima" pitchFamily="2" charset="0"/>
                <a:cs typeface="Ebrima" pitchFamily="2" charset="0"/>
              </a:rPr>
            </a:br>
            <a:r>
              <a:rPr lang="en-US" altLang="ja-JP" sz="3200" dirty="0">
                <a:latin typeface="+mj-lt"/>
                <a:ea typeface="Ebrima" pitchFamily="2" charset="0"/>
                <a:cs typeface="Ebrima" pitchFamily="2" charset="0"/>
              </a:rPr>
              <a:t>colon cancers elevated but not for rectal cancer, even after adjusting for lifestyle factors and BMI.</a:t>
            </a:r>
          </a:p>
          <a:p>
            <a:pPr>
              <a:buClr>
                <a:srgbClr val="8064A2"/>
              </a:buClr>
            </a:pPr>
            <a:endParaRPr lang="en-US" altLang="ja-JP" sz="3200" dirty="0">
              <a:latin typeface="+mj-lt"/>
              <a:ea typeface="Ebrima" pitchFamily="2" charset="0"/>
              <a:cs typeface="Ebrima" pitchFamily="2" charset="0"/>
            </a:endParaRPr>
          </a:p>
        </p:txBody>
      </p:sp>
      <p:sp>
        <p:nvSpPr>
          <p:cNvPr id="8" name="タイトル 1"/>
          <p:cNvSpPr txBox="1">
            <a:spLocks/>
          </p:cNvSpPr>
          <p:nvPr/>
        </p:nvSpPr>
        <p:spPr>
          <a:xfrm>
            <a:off x="161764" y="116632"/>
            <a:ext cx="8820472" cy="1152128"/>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sz="6000" dirty="0">
                <a:ea typeface="Ebrima" pitchFamily="2" charset="0"/>
                <a:cs typeface="Ebrima" pitchFamily="2" charset="0"/>
              </a:rPr>
              <a:t>Summary 1</a:t>
            </a:r>
            <a:endParaRPr lang="ja-JP" altLang="en-US" sz="3600" dirty="0">
              <a:ea typeface="メイリオ" pitchFamily="50" charset="-128"/>
              <a:cs typeface="Ebrima" pitchFamily="2" charset="0"/>
            </a:endParaRPr>
          </a:p>
        </p:txBody>
      </p:sp>
    </p:spTree>
    <p:extLst>
      <p:ext uri="{BB962C8B-B14F-4D97-AF65-F5344CB8AC3E}">
        <p14:creationId xmlns:p14="http://schemas.microsoft.com/office/powerpoint/2010/main" val="925456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lang="en-US" altLang="ja-JP"/>
              <a:t>SAC-2017</a:t>
            </a:r>
            <a:endParaRPr lang="ja-JP" altLang="en-US" dirty="0"/>
          </a:p>
        </p:txBody>
      </p:sp>
      <p:sp>
        <p:nvSpPr>
          <p:cNvPr id="6" name="スライド番号プレースホルダー 5"/>
          <p:cNvSpPr>
            <a:spLocks noGrp="1"/>
          </p:cNvSpPr>
          <p:nvPr>
            <p:ph type="sldNum" sz="quarter" idx="12"/>
          </p:nvPr>
        </p:nvSpPr>
        <p:spPr/>
        <p:txBody>
          <a:bodyPr/>
          <a:lstStyle/>
          <a:p>
            <a:fld id="{002C6C02-BB22-4792-BE2E-DCAFF58345B5}" type="slidenum">
              <a:rPr kumimoji="1" lang="ja-JP" altLang="en-US" smtClean="0"/>
              <a:pPr/>
              <a:t>2</a:t>
            </a:fld>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457" y="188640"/>
            <a:ext cx="7800975" cy="3152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4154438" y="6340232"/>
            <a:ext cx="4968552" cy="276999"/>
          </a:xfrm>
          <a:prstGeom prst="rect">
            <a:avLst/>
          </a:prstGeom>
        </p:spPr>
        <p:txBody>
          <a:bodyPr wrap="square">
            <a:spAutoFit/>
          </a:bodyPr>
          <a:lstStyle/>
          <a:p>
            <a:r>
              <a:rPr lang="en-US" altLang="ja-JP" sz="1200" dirty="0" err="1">
                <a:latin typeface="+mj-lt"/>
              </a:rPr>
              <a:t>Int</a:t>
            </a:r>
            <a:r>
              <a:rPr lang="en-US" altLang="ja-JP" sz="1200" dirty="0">
                <a:latin typeface="+mj-lt"/>
              </a:rPr>
              <a:t> J Cancer. 2019 Mar 15. </a:t>
            </a:r>
            <a:r>
              <a:rPr lang="en-US" altLang="ja-JP" sz="1200" dirty="0" err="1">
                <a:latin typeface="+mj-lt"/>
              </a:rPr>
              <a:t>doi</a:t>
            </a:r>
            <a:r>
              <a:rPr lang="en-US" altLang="ja-JP" sz="1200" dirty="0">
                <a:latin typeface="+mj-lt"/>
              </a:rPr>
              <a:t>: 10.1002/ijc.32275. [</a:t>
            </a:r>
            <a:r>
              <a:rPr lang="en-US" altLang="ja-JP" sz="1200" dirty="0" err="1">
                <a:latin typeface="+mj-lt"/>
              </a:rPr>
              <a:t>Epub</a:t>
            </a:r>
            <a:r>
              <a:rPr lang="en-US" altLang="ja-JP" sz="1200" dirty="0">
                <a:latin typeface="+mj-lt"/>
              </a:rPr>
              <a:t> ahead of print]</a:t>
            </a:r>
            <a:endParaRPr lang="ja-JP" altLang="en-US" sz="1200" dirty="0">
              <a:latin typeface="+mj-lt"/>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5938" y="3429000"/>
            <a:ext cx="3919909"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392" y="3429000"/>
            <a:ext cx="36385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5867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002C6C02-BB22-4792-BE2E-DCAFF58345B5}" type="slidenum">
              <a:rPr kumimoji="1" lang="ja-JP" altLang="en-US" smtClean="0"/>
              <a:pPr/>
              <a:t>20</a:t>
            </a:fld>
            <a:endParaRPr kumimoji="1" lang="ja-JP" altLang="en-US"/>
          </a:p>
        </p:txBody>
      </p:sp>
      <p:sp>
        <p:nvSpPr>
          <p:cNvPr id="7" name="正方形/長方形 6"/>
          <p:cNvSpPr/>
          <p:nvPr/>
        </p:nvSpPr>
        <p:spPr>
          <a:xfrm>
            <a:off x="89756" y="1412776"/>
            <a:ext cx="9018748" cy="3596298"/>
          </a:xfrm>
          <a:prstGeom prst="rect">
            <a:avLst/>
          </a:prstGeom>
        </p:spPr>
        <p:txBody>
          <a:bodyPr wrap="square" lIns="147758" tIns="73879" rIns="147758" bIns="73879">
            <a:spAutoFit/>
          </a:bodyPr>
          <a:lstStyle/>
          <a:p>
            <a:pPr marL="514350" indent="-514350">
              <a:buClr>
                <a:srgbClr val="8064A2"/>
              </a:buClr>
              <a:buFont typeface="Wingdings" pitchFamily="2" charset="2"/>
              <a:buChar char="l"/>
            </a:pPr>
            <a:endParaRPr lang="en-US" altLang="ja-JP" sz="3200" dirty="0">
              <a:latin typeface="+mj-lt"/>
              <a:ea typeface="Ebrima" pitchFamily="2" charset="0"/>
              <a:cs typeface="Ebrima" pitchFamily="2" charset="0"/>
            </a:endParaRPr>
          </a:p>
          <a:p>
            <a:pPr marL="514350" indent="-514350">
              <a:buClr>
                <a:srgbClr val="8064A2"/>
              </a:buClr>
              <a:buFont typeface="Wingdings" pitchFamily="2" charset="2"/>
              <a:buChar char="l"/>
            </a:pPr>
            <a:r>
              <a:rPr lang="en-US" altLang="ja-JP" sz="3200" dirty="0">
                <a:latin typeface="+mj-lt"/>
                <a:ea typeface="Ebrima" pitchFamily="2" charset="0"/>
                <a:cs typeface="Ebrima" pitchFamily="2" charset="0"/>
              </a:rPr>
              <a:t>The radiation risk of proximal seemed to be higher than that of distal colon cancer, but they were not significantly different from each other.</a:t>
            </a:r>
          </a:p>
          <a:p>
            <a:pPr marL="514350" indent="-514350">
              <a:buClr>
                <a:srgbClr val="8064A2"/>
              </a:buClr>
              <a:buFont typeface="Wingdings" pitchFamily="2" charset="2"/>
              <a:buChar char="l"/>
            </a:pPr>
            <a:r>
              <a:rPr lang="en-US" altLang="ja-JP" sz="3200" dirty="0">
                <a:latin typeface="+mj-lt"/>
                <a:ea typeface="Ebrima" pitchFamily="2" charset="0"/>
                <a:cs typeface="Ebrima" pitchFamily="2" charset="0"/>
              </a:rPr>
              <a:t>The radiation risk of </a:t>
            </a:r>
            <a:r>
              <a:rPr lang="en-US" altLang="ja-JP" sz="3200" dirty="0" smtClean="0">
                <a:latin typeface="+mj-lt"/>
                <a:ea typeface="Ebrima" pitchFamily="2" charset="0"/>
                <a:cs typeface="Ebrima" pitchFamily="2" charset="0"/>
              </a:rPr>
              <a:t>proximal persisted over the period, whereas that of distal </a:t>
            </a:r>
            <a:r>
              <a:rPr lang="en-US" altLang="ja-JP" sz="3200" dirty="0">
                <a:latin typeface="+mj-lt"/>
                <a:ea typeface="Ebrima" pitchFamily="2" charset="0"/>
                <a:cs typeface="Ebrima" pitchFamily="2" charset="0"/>
              </a:rPr>
              <a:t>colon cancer </a:t>
            </a:r>
            <a:r>
              <a:rPr lang="en-US" altLang="ja-JP" sz="3200" dirty="0" smtClean="0">
                <a:latin typeface="+mj-lt"/>
                <a:ea typeface="Ebrima" pitchFamily="2" charset="0"/>
                <a:cs typeface="Ebrima" pitchFamily="2" charset="0"/>
              </a:rPr>
              <a:t>was attenuated </a:t>
            </a:r>
            <a:r>
              <a:rPr lang="en-US" altLang="ja-JP" sz="3200" dirty="0">
                <a:latin typeface="+mj-lt"/>
                <a:ea typeface="Ebrima" pitchFamily="2" charset="0"/>
                <a:cs typeface="Ebrima" pitchFamily="2" charset="0"/>
              </a:rPr>
              <a:t>with time.</a:t>
            </a:r>
          </a:p>
        </p:txBody>
      </p:sp>
      <p:sp>
        <p:nvSpPr>
          <p:cNvPr id="8" name="タイトル 1"/>
          <p:cNvSpPr txBox="1">
            <a:spLocks/>
          </p:cNvSpPr>
          <p:nvPr/>
        </p:nvSpPr>
        <p:spPr>
          <a:xfrm>
            <a:off x="161764" y="116632"/>
            <a:ext cx="8820472" cy="1152128"/>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sz="6000" dirty="0">
                <a:ea typeface="Ebrima" pitchFamily="2" charset="0"/>
                <a:cs typeface="Ebrima" pitchFamily="2" charset="0"/>
              </a:rPr>
              <a:t>Summary 2</a:t>
            </a:r>
            <a:endParaRPr lang="ja-JP" altLang="en-US" sz="3600" dirty="0">
              <a:ea typeface="メイリオ" pitchFamily="50" charset="-128"/>
              <a:cs typeface="Ebrima" pitchFamily="2" charset="0"/>
            </a:endParaRPr>
          </a:p>
        </p:txBody>
      </p:sp>
    </p:spTree>
    <p:extLst>
      <p:ext uri="{BB962C8B-B14F-4D97-AF65-F5344CB8AC3E}">
        <p14:creationId xmlns:p14="http://schemas.microsoft.com/office/powerpoint/2010/main" val="2192229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8819"/>
            <a:ext cx="8229600" cy="1143000"/>
          </a:xfrm>
        </p:spPr>
        <p:txBody>
          <a:bodyPr/>
          <a:lstStyle/>
          <a:p>
            <a:r>
              <a:rPr kumimoji="1" lang="en-US" altLang="ja-JP" dirty="0">
                <a:solidFill>
                  <a:srgbClr val="8064A2"/>
                </a:solidFill>
              </a:rPr>
              <a:t>Acknowledgment</a:t>
            </a:r>
            <a:endParaRPr kumimoji="1" lang="ja-JP" altLang="en-US" dirty="0">
              <a:solidFill>
                <a:srgbClr val="8064A2"/>
              </a:solidFill>
            </a:endParaRPr>
          </a:p>
        </p:txBody>
      </p:sp>
      <p:sp>
        <p:nvSpPr>
          <p:cNvPr id="3" name="コンテンツ プレースホルダー 2"/>
          <p:cNvSpPr>
            <a:spLocks noGrp="1"/>
          </p:cNvSpPr>
          <p:nvPr>
            <p:ph idx="1"/>
          </p:nvPr>
        </p:nvSpPr>
        <p:spPr>
          <a:xfrm>
            <a:off x="313184" y="1268760"/>
            <a:ext cx="8579296" cy="5145435"/>
          </a:xfrm>
        </p:spPr>
        <p:txBody>
          <a:bodyPr>
            <a:normAutofit fontScale="92500" lnSpcReduction="20000"/>
          </a:bodyPr>
          <a:lstStyle/>
          <a:p>
            <a:pPr marL="0" indent="0">
              <a:buNone/>
            </a:pPr>
            <a:r>
              <a:rPr lang="en-US" altLang="ja-JP" sz="3300" dirty="0"/>
              <a:t>All authors appreciate </a:t>
            </a:r>
          </a:p>
          <a:p>
            <a:pPr>
              <a:buFontTx/>
              <a:buChar char="-"/>
            </a:pPr>
            <a:r>
              <a:rPr lang="en-US" altLang="ja-JP" sz="3300" dirty="0">
                <a:solidFill>
                  <a:srgbClr val="7030A0"/>
                </a:solidFill>
              </a:rPr>
              <a:t>All LSS members </a:t>
            </a:r>
            <a:r>
              <a:rPr lang="en-US" altLang="ja-JP" sz="3300" dirty="0"/>
              <a:t>who has contributed to our study</a:t>
            </a:r>
          </a:p>
          <a:p>
            <a:pPr>
              <a:buFontTx/>
              <a:buChar char="-"/>
            </a:pPr>
            <a:r>
              <a:rPr kumimoji="1" lang="en-US" altLang="ja-JP" sz="3300" dirty="0"/>
              <a:t>Hiroshima and Nagasaki Cancer Registries</a:t>
            </a:r>
          </a:p>
          <a:p>
            <a:pPr>
              <a:buFontTx/>
              <a:buChar char="-"/>
            </a:pPr>
            <a:r>
              <a:rPr lang="en-US" altLang="ja-JP" sz="3300" dirty="0"/>
              <a:t>All RERF Staff</a:t>
            </a:r>
          </a:p>
          <a:p>
            <a:pPr>
              <a:buFontTx/>
              <a:buChar char="-"/>
            </a:pPr>
            <a:endParaRPr lang="en-US" altLang="ja-JP" sz="2400" dirty="0"/>
          </a:p>
          <a:p>
            <a:pPr marL="0" indent="0">
              <a:buNone/>
            </a:pPr>
            <a:r>
              <a:rPr lang="en-US" altLang="ja-JP" sz="2200" dirty="0"/>
              <a:t>The Radiation Effects Research Foundation (RERF), Hiroshima and Nagasaki, Japan is a public interest incorporated foundation funded by the Japanese Ministry of Health, </a:t>
            </a:r>
            <a:r>
              <a:rPr lang="en-US" altLang="ja-JP" sz="2200" dirty="0" err="1"/>
              <a:t>Labour</a:t>
            </a:r>
            <a:r>
              <a:rPr lang="en-US" altLang="ja-JP" sz="2200" dirty="0"/>
              <a:t> and Welfare (MHLW) and the US Department of Energy (DOE). The research was also funded in part through DOE award DE-HS0000031 to the National Academy of Sciences and contract HHSN261201400009C through the U.S. National Cancer Institute (NCI), with additional support from the Division of Cancer Epidemiology and Genetics in the NCI Intramural Research Program. This publication was supported by RERF Research Protocol 1–75 and 18–61. The views of the authors do not necessarily reflect those of the two governments.</a:t>
            </a:r>
          </a:p>
        </p:txBody>
      </p:sp>
      <p:sp>
        <p:nvSpPr>
          <p:cNvPr id="4" name="スライド番号プレースホルダー 3"/>
          <p:cNvSpPr>
            <a:spLocks noGrp="1"/>
          </p:cNvSpPr>
          <p:nvPr>
            <p:ph type="sldNum" sz="quarter" idx="12"/>
          </p:nvPr>
        </p:nvSpPr>
        <p:spPr/>
        <p:txBody>
          <a:bodyPr/>
          <a:lstStyle/>
          <a:p>
            <a:fld id="{002C6C02-BB22-4792-BE2E-DCAFF58345B5}" type="slidenum">
              <a:rPr kumimoji="1" lang="ja-JP" altLang="en-US" smtClean="0"/>
              <a:pPr/>
              <a:t>21</a:t>
            </a:fld>
            <a:endParaRPr kumimoji="1" lang="ja-JP" altLang="en-US" dirty="0"/>
          </a:p>
        </p:txBody>
      </p:sp>
    </p:spTree>
    <p:extLst>
      <p:ext uri="{BB962C8B-B14F-4D97-AF65-F5344CB8AC3E}">
        <p14:creationId xmlns:p14="http://schemas.microsoft.com/office/powerpoint/2010/main" val="2671549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3730538"/>
            <a:ext cx="3816424" cy="2862318"/>
          </a:xfrm>
          <a:prstGeom prst="rect">
            <a:avLst/>
          </a:prstGeom>
        </p:spPr>
      </p:pic>
      <p:sp>
        <p:nvSpPr>
          <p:cNvPr id="2" name="タイトル 1"/>
          <p:cNvSpPr>
            <a:spLocks noGrp="1"/>
          </p:cNvSpPr>
          <p:nvPr>
            <p:ph type="title"/>
          </p:nvPr>
        </p:nvSpPr>
        <p:spPr>
          <a:xfrm>
            <a:off x="457200" y="58819"/>
            <a:ext cx="8229600" cy="1143000"/>
          </a:xfrm>
        </p:spPr>
        <p:txBody>
          <a:bodyPr/>
          <a:lstStyle/>
          <a:p>
            <a:r>
              <a:rPr kumimoji="1" lang="en-US" altLang="ja-JP" dirty="0">
                <a:solidFill>
                  <a:srgbClr val="7030A0"/>
                </a:solidFill>
              </a:rPr>
              <a:t>Collaborators</a:t>
            </a:r>
            <a:endParaRPr kumimoji="1" lang="ja-JP" altLang="en-US" dirty="0">
              <a:solidFill>
                <a:srgbClr val="7030A0"/>
              </a:solidFill>
            </a:endParaRPr>
          </a:p>
        </p:txBody>
      </p:sp>
      <p:sp>
        <p:nvSpPr>
          <p:cNvPr id="3" name="コンテンツ プレースホルダー 2"/>
          <p:cNvSpPr>
            <a:spLocks noGrp="1"/>
          </p:cNvSpPr>
          <p:nvPr>
            <p:ph idx="1"/>
          </p:nvPr>
        </p:nvSpPr>
        <p:spPr>
          <a:xfrm>
            <a:off x="457200" y="1019869"/>
            <a:ext cx="8579296" cy="5145435"/>
          </a:xfrm>
        </p:spPr>
        <p:txBody>
          <a:bodyPr>
            <a:normAutofit/>
          </a:bodyPr>
          <a:lstStyle/>
          <a:p>
            <a:pPr marL="0" indent="0">
              <a:buNone/>
            </a:pPr>
            <a:r>
              <a:rPr lang="en-US" altLang="ja-JP" sz="2800" b="1" dirty="0" err="1"/>
              <a:t>Munechika</a:t>
            </a:r>
            <a:r>
              <a:rPr lang="en-US" altLang="ja-JP" sz="2800" b="1" dirty="0"/>
              <a:t> </a:t>
            </a:r>
            <a:r>
              <a:rPr lang="en-US" altLang="ja-JP" sz="2800" b="1" dirty="0" err="1"/>
              <a:t>Misumi</a:t>
            </a:r>
            <a:r>
              <a:rPr lang="en-US" altLang="ja-JP" sz="2800" b="1" dirty="0"/>
              <a:t> </a:t>
            </a:r>
            <a:r>
              <a:rPr lang="en-US" altLang="ja-JP" sz="2800" dirty="0"/>
              <a:t>(RERF, Statistics)</a:t>
            </a:r>
          </a:p>
          <a:p>
            <a:pPr marL="0" indent="0">
              <a:buNone/>
            </a:pPr>
            <a:r>
              <a:rPr lang="en-US" altLang="ja-JP" sz="2800" b="1" dirty="0" err="1"/>
              <a:t>Alina</a:t>
            </a:r>
            <a:r>
              <a:rPr lang="en-US" altLang="ja-JP" sz="2800" b="1" dirty="0"/>
              <a:t> Brenner, Kotaro </a:t>
            </a:r>
            <a:r>
              <a:rPr lang="en-US" altLang="ja-JP" sz="2800" b="1" dirty="0" err="1"/>
              <a:t>Ozasa</a:t>
            </a:r>
            <a:r>
              <a:rPr lang="en-US" altLang="ja-JP" sz="2800" dirty="0"/>
              <a:t>, </a:t>
            </a:r>
            <a:r>
              <a:rPr lang="en-US" altLang="ja-JP" sz="2800" b="1" dirty="0" err="1"/>
              <a:t>Ritsu</a:t>
            </a:r>
            <a:r>
              <a:rPr lang="en-US" altLang="ja-JP" sz="2800" b="1" dirty="0"/>
              <a:t> Sakata</a:t>
            </a:r>
            <a:r>
              <a:rPr lang="en-US" altLang="ja-JP" sz="2800" dirty="0"/>
              <a:t>, </a:t>
            </a:r>
          </a:p>
          <a:p>
            <a:pPr marL="0" indent="0">
              <a:buNone/>
            </a:pPr>
            <a:r>
              <a:rPr lang="en-US" altLang="ja-JP" sz="2800" b="1" dirty="0"/>
              <a:t>Atsuko </a:t>
            </a:r>
            <a:r>
              <a:rPr lang="en-US" altLang="ja-JP" sz="2800" b="1" dirty="0" err="1"/>
              <a:t>Sadakane</a:t>
            </a:r>
            <a:r>
              <a:rPr lang="en-US" altLang="ja-JP" sz="2800" dirty="0"/>
              <a:t>, </a:t>
            </a:r>
            <a:r>
              <a:rPr lang="en-US" altLang="ja-JP" sz="2800" b="1" dirty="0"/>
              <a:t>Mai </a:t>
            </a:r>
            <a:r>
              <a:rPr lang="en-US" altLang="ja-JP" sz="2800" b="1" dirty="0" err="1"/>
              <a:t>Utada</a:t>
            </a:r>
            <a:r>
              <a:rPr lang="en-US" altLang="ja-JP" sz="2800" b="1" dirty="0"/>
              <a:t> (</a:t>
            </a:r>
            <a:r>
              <a:rPr lang="en-US" altLang="ja-JP" sz="2800" dirty="0"/>
              <a:t>RERF, Epidemiology)</a:t>
            </a:r>
          </a:p>
          <a:p>
            <a:pPr marL="0" indent="0">
              <a:buNone/>
            </a:pPr>
            <a:r>
              <a:rPr lang="en-US" altLang="ja-JP" sz="2800" b="1" dirty="0"/>
              <a:t>Eric Grant</a:t>
            </a:r>
            <a:r>
              <a:rPr lang="en-US" altLang="ja-JP" sz="2800" dirty="0"/>
              <a:t>, associate chief scientist of RERF</a:t>
            </a:r>
          </a:p>
          <a:p>
            <a:pPr marL="0" indent="0">
              <a:buNone/>
            </a:pPr>
            <a:r>
              <a:rPr lang="en-US" altLang="ja-JP" sz="2800" b="1" dirty="0" err="1"/>
              <a:t>Kiyohiko</a:t>
            </a:r>
            <a:r>
              <a:rPr lang="en-US" altLang="ja-JP" sz="2800" b="1" dirty="0"/>
              <a:t> Mabuchi </a:t>
            </a:r>
            <a:r>
              <a:rPr lang="en-US" altLang="ja-JP" sz="2800" dirty="0"/>
              <a:t>(</a:t>
            </a:r>
            <a:r>
              <a:rPr kumimoji="1" lang="en-US" altLang="ja-JP" sz="2800" dirty="0"/>
              <a:t>US National Cancer institute)</a:t>
            </a:r>
          </a:p>
          <a:p>
            <a:pPr marL="0" indent="0">
              <a:buNone/>
            </a:pPr>
            <a:r>
              <a:rPr lang="en-US" altLang="ja-JP" sz="2800" b="1" dirty="0"/>
              <a:t>Dale Preston </a:t>
            </a:r>
          </a:p>
          <a:p>
            <a:pPr marL="0" indent="0">
              <a:buNone/>
            </a:pPr>
            <a:r>
              <a:rPr lang="en-US" altLang="ja-JP" sz="2800" dirty="0"/>
              <a:t>(</a:t>
            </a:r>
            <a:r>
              <a:rPr kumimoji="1" lang="en-US" altLang="ja-JP" sz="2800" dirty="0" err="1"/>
              <a:t>Hirosoft</a:t>
            </a:r>
            <a:r>
              <a:rPr kumimoji="1" lang="en-US" altLang="ja-JP" sz="2800" dirty="0"/>
              <a:t> International)</a:t>
            </a:r>
            <a:endParaRPr kumimoji="1" lang="ja-JP" altLang="en-US" sz="2800" dirty="0"/>
          </a:p>
        </p:txBody>
      </p:sp>
      <p:sp>
        <p:nvSpPr>
          <p:cNvPr id="4" name="スライド番号プレースホルダー 3"/>
          <p:cNvSpPr>
            <a:spLocks noGrp="1"/>
          </p:cNvSpPr>
          <p:nvPr>
            <p:ph type="sldNum" sz="quarter" idx="12"/>
          </p:nvPr>
        </p:nvSpPr>
        <p:spPr/>
        <p:txBody>
          <a:bodyPr/>
          <a:lstStyle/>
          <a:p>
            <a:fld id="{002C6C02-BB22-4792-BE2E-DCAFF58345B5}" type="slidenum">
              <a:rPr kumimoji="1" lang="ja-JP" altLang="en-US" smtClean="0"/>
              <a:pPr/>
              <a:t>22</a:t>
            </a:fld>
            <a:endParaRPr kumimoji="1" lang="ja-JP" altLang="en-US" dirty="0"/>
          </a:p>
        </p:txBody>
      </p:sp>
      <p:sp>
        <p:nvSpPr>
          <p:cNvPr id="6" name="正方形/長方形 5"/>
          <p:cNvSpPr/>
          <p:nvPr/>
        </p:nvSpPr>
        <p:spPr>
          <a:xfrm>
            <a:off x="406920" y="4938123"/>
            <a:ext cx="3592907" cy="1200329"/>
          </a:xfrm>
          <a:prstGeom prst="rect">
            <a:avLst/>
          </a:prstGeom>
          <a:noFill/>
        </p:spPr>
        <p:txBody>
          <a:bodyPr wrap="none" lIns="91440" tIns="45720" rIns="91440" bIns="45720">
            <a:spAutoFit/>
          </a:bodyPr>
          <a:lstStyle/>
          <a:p>
            <a:pPr algn="ctr"/>
            <a:r>
              <a:rPr lang="en-US" altLang="ja-JP"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 for </a:t>
            </a:r>
          </a:p>
          <a:p>
            <a:pPr algn="ctr"/>
            <a:r>
              <a:rPr lang="en-US" altLang="ja-JP"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your attention</a:t>
            </a:r>
            <a:endParaRPr lang="ja-JP" alt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91829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88032" y="1628800"/>
            <a:ext cx="9324528" cy="4392489"/>
          </a:xfrm>
        </p:spPr>
        <p:txBody>
          <a:bodyPr>
            <a:noAutofit/>
          </a:bodyPr>
          <a:lstStyle/>
          <a:p>
            <a:pPr lvl="1">
              <a:lnSpc>
                <a:spcPts val="5000"/>
              </a:lnSpc>
              <a:spcBef>
                <a:spcPts val="0"/>
              </a:spcBef>
              <a:buClr>
                <a:srgbClr val="8064A2"/>
              </a:buClr>
              <a:buFont typeface="Arial" pitchFamily="34" charset="0"/>
              <a:buChar char="•"/>
            </a:pPr>
            <a:r>
              <a:rPr lang="en-US" altLang="ja-JP" sz="3600" u="sng" dirty="0">
                <a:latin typeface="+mj-lt"/>
              </a:rPr>
              <a:t>Ionizing radiation</a:t>
            </a:r>
            <a:r>
              <a:rPr lang="en-US" altLang="ja-JP" sz="3600" dirty="0">
                <a:latin typeface="+mj-lt"/>
              </a:rPr>
              <a:t>: A-bomb survivors, nuclear </a:t>
            </a:r>
            <a:br>
              <a:rPr lang="en-US" altLang="ja-JP" sz="3600" dirty="0">
                <a:latin typeface="+mj-lt"/>
              </a:rPr>
            </a:br>
            <a:r>
              <a:rPr lang="en-US" altLang="ja-JP" sz="3600" dirty="0">
                <a:latin typeface="+mj-lt"/>
              </a:rPr>
              <a:t>workers,</a:t>
            </a:r>
            <a:r>
              <a:rPr lang="ja-JP" altLang="en-US" sz="3600" dirty="0">
                <a:latin typeface="+mj-lt"/>
              </a:rPr>
              <a:t> </a:t>
            </a:r>
            <a:r>
              <a:rPr lang="en-US" altLang="ja-JP" sz="3600" dirty="0">
                <a:latin typeface="+mj-lt"/>
              </a:rPr>
              <a:t>and patients who have received radiotherapy</a:t>
            </a:r>
          </a:p>
          <a:p>
            <a:pPr lvl="1">
              <a:lnSpc>
                <a:spcPts val="5000"/>
              </a:lnSpc>
              <a:spcBef>
                <a:spcPts val="0"/>
              </a:spcBef>
              <a:buClr>
                <a:srgbClr val="8064A2"/>
              </a:buClr>
              <a:buFont typeface="Arial" pitchFamily="34" charset="0"/>
              <a:buChar char="•"/>
            </a:pPr>
            <a:r>
              <a:rPr lang="en-US" altLang="ja-JP" sz="3600" u="sng" dirty="0">
                <a:latin typeface="+mj-lt"/>
              </a:rPr>
              <a:t>Lifestyle</a:t>
            </a:r>
            <a:r>
              <a:rPr lang="en-US" altLang="ja-JP" sz="3600" dirty="0">
                <a:latin typeface="+mj-lt"/>
              </a:rPr>
              <a:t>: smoking, diet consumption (alcohol, fat,  and meat, </a:t>
            </a:r>
            <a:r>
              <a:rPr lang="en-US" altLang="ja-JP" sz="3600" dirty="0" err="1">
                <a:latin typeface="+mj-lt"/>
              </a:rPr>
              <a:t>etc</a:t>
            </a:r>
            <a:r>
              <a:rPr lang="en-US" altLang="ja-JP" sz="3600" dirty="0">
                <a:latin typeface="+mj-lt"/>
              </a:rPr>
              <a:t>)</a:t>
            </a:r>
          </a:p>
          <a:p>
            <a:pPr lvl="1">
              <a:lnSpc>
                <a:spcPts val="5000"/>
              </a:lnSpc>
              <a:spcBef>
                <a:spcPts val="0"/>
              </a:spcBef>
              <a:buClr>
                <a:srgbClr val="8064A2"/>
              </a:buClr>
              <a:buFont typeface="Arial" pitchFamily="34" charset="0"/>
              <a:buChar char="•"/>
            </a:pPr>
            <a:r>
              <a:rPr lang="en-US" altLang="ja-JP" sz="3600" u="sng" dirty="0">
                <a:latin typeface="+mj-lt"/>
              </a:rPr>
              <a:t>Anthropometric factors</a:t>
            </a:r>
            <a:r>
              <a:rPr lang="en-US" altLang="ja-JP" sz="3600" dirty="0">
                <a:latin typeface="+mj-lt"/>
              </a:rPr>
              <a:t>: </a:t>
            </a:r>
            <a:br>
              <a:rPr lang="en-US" altLang="ja-JP" sz="3600" dirty="0">
                <a:latin typeface="+mj-lt"/>
              </a:rPr>
            </a:br>
            <a:r>
              <a:rPr lang="en-US" altLang="ja-JP" sz="3600" dirty="0">
                <a:latin typeface="+mj-lt"/>
              </a:rPr>
              <a:t>    obesity, body mass index (BMI)</a:t>
            </a:r>
          </a:p>
          <a:p>
            <a:pPr lvl="1">
              <a:lnSpc>
                <a:spcPts val="5000"/>
              </a:lnSpc>
              <a:spcBef>
                <a:spcPts val="0"/>
              </a:spcBef>
              <a:buClr>
                <a:srgbClr val="8064A2"/>
              </a:buClr>
              <a:buFont typeface="Arial" pitchFamily="34" charset="0"/>
              <a:buChar char="•"/>
            </a:pPr>
            <a:r>
              <a:rPr lang="en-US" altLang="ja-JP" sz="3600" u="sng" dirty="0">
                <a:latin typeface="+mj-lt"/>
              </a:rPr>
              <a:t>Other</a:t>
            </a:r>
            <a:r>
              <a:rPr lang="en-US" altLang="ja-JP" sz="3600" dirty="0">
                <a:latin typeface="+mj-lt"/>
              </a:rPr>
              <a:t>: race, certain disease</a:t>
            </a:r>
          </a:p>
          <a:p>
            <a:pPr marL="457200" lvl="1" indent="0">
              <a:lnSpc>
                <a:spcPts val="5000"/>
              </a:lnSpc>
              <a:spcBef>
                <a:spcPts val="0"/>
              </a:spcBef>
              <a:buNone/>
            </a:pPr>
            <a:endParaRPr lang="en-US" altLang="ja-JP" sz="4000" dirty="0"/>
          </a:p>
          <a:p>
            <a:pPr marL="457200" lvl="1" indent="0">
              <a:lnSpc>
                <a:spcPts val="5000"/>
              </a:lnSpc>
              <a:spcBef>
                <a:spcPts val="0"/>
              </a:spcBef>
              <a:buNone/>
            </a:pPr>
            <a:endParaRPr lang="en-US" altLang="ja-JP" sz="4800" dirty="0"/>
          </a:p>
          <a:p>
            <a:pPr marL="457200" lvl="1" indent="0">
              <a:lnSpc>
                <a:spcPts val="5000"/>
              </a:lnSpc>
              <a:spcBef>
                <a:spcPts val="0"/>
              </a:spcBef>
              <a:buNone/>
            </a:pPr>
            <a:endParaRPr lang="en-US" altLang="ja-JP" sz="4000" dirty="0"/>
          </a:p>
          <a:p>
            <a:pPr marL="457200" lvl="1" indent="0">
              <a:lnSpc>
                <a:spcPts val="5000"/>
              </a:lnSpc>
              <a:spcBef>
                <a:spcPts val="0"/>
              </a:spcBef>
              <a:buNone/>
            </a:pPr>
            <a:endParaRPr lang="en-US" altLang="ja-JP" sz="4800" dirty="0"/>
          </a:p>
          <a:p>
            <a:pPr marL="457200" lvl="1" indent="0">
              <a:lnSpc>
                <a:spcPts val="5000"/>
              </a:lnSpc>
              <a:spcBef>
                <a:spcPts val="0"/>
              </a:spcBef>
              <a:buNone/>
            </a:pPr>
            <a:endParaRPr lang="en-US" altLang="ja-JP" sz="4000" dirty="0"/>
          </a:p>
          <a:p>
            <a:pPr marL="457200" lvl="1" indent="0">
              <a:lnSpc>
                <a:spcPts val="5000"/>
              </a:lnSpc>
              <a:spcBef>
                <a:spcPts val="0"/>
              </a:spcBef>
              <a:buNone/>
            </a:pPr>
            <a:endParaRPr lang="en-US" altLang="ja-JP" sz="4800" dirty="0"/>
          </a:p>
          <a:p>
            <a:pPr marL="457200" lvl="1" indent="0">
              <a:lnSpc>
                <a:spcPts val="5000"/>
              </a:lnSpc>
              <a:spcBef>
                <a:spcPts val="0"/>
              </a:spcBef>
              <a:buNone/>
            </a:pPr>
            <a:endParaRPr lang="en-US" altLang="ja-JP" sz="4000" dirty="0"/>
          </a:p>
          <a:p>
            <a:pPr marL="457200" lvl="1" indent="0">
              <a:lnSpc>
                <a:spcPts val="5000"/>
              </a:lnSpc>
              <a:spcBef>
                <a:spcPts val="0"/>
              </a:spcBef>
              <a:buNone/>
            </a:pPr>
            <a:endParaRPr lang="en-US" altLang="ja-JP" sz="4800" dirty="0"/>
          </a:p>
          <a:p>
            <a:pPr marL="457200" lvl="1" indent="0">
              <a:lnSpc>
                <a:spcPts val="5000"/>
              </a:lnSpc>
              <a:spcBef>
                <a:spcPts val="0"/>
              </a:spcBef>
              <a:buNone/>
            </a:pPr>
            <a:endParaRPr lang="en-US" altLang="ja-JP" sz="4000" dirty="0"/>
          </a:p>
        </p:txBody>
      </p:sp>
      <p:sp>
        <p:nvSpPr>
          <p:cNvPr id="15" name="タイトル 1"/>
          <p:cNvSpPr txBox="1">
            <a:spLocks/>
          </p:cNvSpPr>
          <p:nvPr/>
        </p:nvSpPr>
        <p:spPr>
          <a:xfrm>
            <a:off x="179512" y="188640"/>
            <a:ext cx="8784976" cy="1368152"/>
          </a:xfrm>
          <a:prstGeom prst="rect">
            <a:avLst/>
          </a:prstGeom>
          <a:solidFill>
            <a:srgbClr val="8064A2"/>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dirty="0">
                <a:ea typeface="Ebrima" pitchFamily="2" charset="0"/>
                <a:cs typeface="Ebrima" pitchFamily="2" charset="0"/>
              </a:rPr>
              <a:t>Background: </a:t>
            </a:r>
          </a:p>
          <a:p>
            <a:r>
              <a:rPr lang="en-US" altLang="ja-JP" dirty="0">
                <a:ea typeface="Ebrima" pitchFamily="2" charset="0"/>
                <a:cs typeface="Ebrima" pitchFamily="2" charset="0"/>
              </a:rPr>
              <a:t>Risk factors of colorectal cancer</a:t>
            </a:r>
            <a:endParaRPr lang="ja-JP" altLang="en-US" dirty="0">
              <a:cs typeface="Ebrima" pitchFamily="2" charset="0"/>
            </a:endParaRPr>
          </a:p>
        </p:txBody>
      </p:sp>
      <p:sp>
        <p:nvSpPr>
          <p:cNvPr id="4" name="スライド番号プレースホルダー 5"/>
          <p:cNvSpPr>
            <a:spLocks noGrp="1"/>
          </p:cNvSpPr>
          <p:nvPr>
            <p:ph type="sldNum" sz="quarter" idx="12"/>
          </p:nvPr>
        </p:nvSpPr>
        <p:spPr>
          <a:xfrm>
            <a:off x="7010400" y="6525344"/>
            <a:ext cx="2133600" cy="365125"/>
          </a:xfrm>
        </p:spPr>
        <p:txBody>
          <a:bodyPr/>
          <a:lstStyle/>
          <a:p>
            <a:fld id="{002C6C02-BB22-4792-BE2E-DCAFF58345B5}" type="slidenum">
              <a:rPr kumimoji="1" lang="ja-JP" altLang="en-US" smtClean="0"/>
              <a:pPr/>
              <a:t>3</a:t>
            </a:fld>
            <a:endParaRPr kumimoji="1" lang="ja-JP" altLang="en-US" dirty="0"/>
          </a:p>
        </p:txBody>
      </p:sp>
    </p:spTree>
    <p:extLst>
      <p:ext uri="{BB962C8B-B14F-4D97-AF65-F5344CB8AC3E}">
        <p14:creationId xmlns:p14="http://schemas.microsoft.com/office/powerpoint/2010/main" val="3631682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31540" y="1298000"/>
            <a:ext cx="8280920" cy="4680520"/>
          </a:xfrm>
        </p:spPr>
        <p:txBody>
          <a:bodyPr>
            <a:normAutofit/>
          </a:bodyPr>
          <a:lstStyle/>
          <a:p>
            <a:pPr marL="457200" lvl="1" indent="0">
              <a:buNone/>
            </a:pPr>
            <a:endParaRPr lang="en-US" altLang="ja-JP" sz="2000" dirty="0"/>
          </a:p>
          <a:p>
            <a:pPr marL="457200" lvl="1" indent="0">
              <a:buNone/>
            </a:pPr>
            <a:endParaRPr lang="en-US" altLang="ja-JP" dirty="0"/>
          </a:p>
          <a:p>
            <a:pPr marL="457200" lvl="1" indent="0">
              <a:buNone/>
            </a:pPr>
            <a:endParaRPr lang="en-US" altLang="ja-JP" sz="2000" dirty="0"/>
          </a:p>
          <a:p>
            <a:pPr marL="457200" lvl="1" indent="0">
              <a:buNone/>
            </a:pPr>
            <a:endParaRPr lang="en-US" altLang="ja-JP" dirty="0"/>
          </a:p>
          <a:p>
            <a:pPr marL="457200" lvl="1" indent="0">
              <a:buNone/>
            </a:pPr>
            <a:endParaRPr lang="en-US" altLang="ja-JP" sz="2000" dirty="0"/>
          </a:p>
          <a:p>
            <a:pPr marL="457200" lvl="1" indent="0">
              <a:buNone/>
            </a:pPr>
            <a:endParaRPr lang="en-US" altLang="ja-JP" dirty="0"/>
          </a:p>
          <a:p>
            <a:pPr marL="457200" lvl="1" indent="0">
              <a:buNone/>
            </a:pPr>
            <a:endParaRPr lang="en-US" altLang="ja-JP" sz="2000" dirty="0"/>
          </a:p>
          <a:p>
            <a:pPr marL="457200" lvl="1" indent="0">
              <a:buNone/>
            </a:pPr>
            <a:endParaRPr lang="en-US" altLang="ja-JP" dirty="0"/>
          </a:p>
          <a:p>
            <a:pPr marL="457200" lvl="1" indent="0">
              <a:buNone/>
            </a:pPr>
            <a:endParaRPr lang="en-US" altLang="ja-JP" sz="2000" dirty="0"/>
          </a:p>
        </p:txBody>
      </p:sp>
      <p:sp>
        <p:nvSpPr>
          <p:cNvPr id="6" name="スライド番号プレースホルダー 5"/>
          <p:cNvSpPr>
            <a:spLocks noGrp="1"/>
          </p:cNvSpPr>
          <p:nvPr>
            <p:ph type="sldNum" sz="quarter" idx="11"/>
          </p:nvPr>
        </p:nvSpPr>
        <p:spPr>
          <a:xfrm>
            <a:off x="7125812" y="6518530"/>
            <a:ext cx="1910684" cy="365125"/>
          </a:xfrm>
        </p:spPr>
        <p:txBody>
          <a:bodyPr/>
          <a:lstStyle/>
          <a:p>
            <a:pPr algn="r"/>
            <a:fld id="{002C6C02-BB22-4792-BE2E-DCAFF58345B5}" type="slidenum">
              <a:rPr kumimoji="1" lang="ja-JP" altLang="en-US" smtClean="0"/>
              <a:pPr algn="r"/>
              <a:t>4</a:t>
            </a:fld>
            <a:endParaRPr kumimoji="1" lang="ja-JP" altLang="en-US" dirty="0"/>
          </a:p>
        </p:txBody>
      </p:sp>
      <p:sp>
        <p:nvSpPr>
          <p:cNvPr id="17" name="テキスト ボックス 16"/>
          <p:cNvSpPr txBox="1"/>
          <p:nvPr/>
        </p:nvSpPr>
        <p:spPr>
          <a:xfrm>
            <a:off x="338998" y="1474132"/>
            <a:ext cx="4088986" cy="3683060"/>
          </a:xfrm>
          <a:prstGeom prst="rect">
            <a:avLst/>
          </a:prstGeom>
          <a:noFill/>
        </p:spPr>
        <p:txBody>
          <a:bodyPr wrap="square" rtlCol="0">
            <a:spAutoFit/>
          </a:bodyPr>
          <a:lstStyle/>
          <a:p>
            <a:pPr>
              <a:lnSpc>
                <a:spcPts val="4000"/>
              </a:lnSpc>
            </a:pPr>
            <a:r>
              <a:rPr kumimoji="1" lang="en-US" altLang="ja-JP" sz="3600" dirty="0">
                <a:solidFill>
                  <a:srgbClr val="7030A0"/>
                </a:solidFill>
              </a:rPr>
              <a:t>Proximal colon</a:t>
            </a:r>
          </a:p>
          <a:p>
            <a:pPr marL="285750" indent="-285750">
              <a:lnSpc>
                <a:spcPts val="4000"/>
              </a:lnSpc>
              <a:buFontTx/>
              <a:buChar char="-"/>
            </a:pPr>
            <a:r>
              <a:rPr lang="en-US" altLang="ja-JP" sz="3200" dirty="0"/>
              <a:t>Diet (fat, red meat)</a:t>
            </a:r>
          </a:p>
          <a:p>
            <a:pPr marL="285750" indent="-285750">
              <a:lnSpc>
                <a:spcPts val="4000"/>
              </a:lnSpc>
              <a:buFontTx/>
              <a:buChar char="-"/>
            </a:pPr>
            <a:r>
              <a:rPr lang="en-US" altLang="ja-JP" sz="3200" dirty="0"/>
              <a:t>Type2 diabetes</a:t>
            </a:r>
          </a:p>
          <a:p>
            <a:pPr marL="285750" indent="-285750">
              <a:lnSpc>
                <a:spcPts val="4000"/>
              </a:lnSpc>
              <a:buFontTx/>
              <a:buChar char="-"/>
            </a:pPr>
            <a:r>
              <a:rPr lang="en-US" altLang="ja-JP" sz="3200" dirty="0"/>
              <a:t>Obesity</a:t>
            </a:r>
          </a:p>
          <a:p>
            <a:pPr marL="285750" indent="-285750">
              <a:lnSpc>
                <a:spcPts val="4000"/>
              </a:lnSpc>
              <a:buFontTx/>
              <a:buChar char="-"/>
            </a:pPr>
            <a:r>
              <a:rPr lang="en-US" altLang="ja-JP" sz="3200" dirty="0"/>
              <a:t>Hereditary disease</a:t>
            </a:r>
            <a:endParaRPr lang="ja-JP" altLang="en-US" sz="3200" dirty="0"/>
          </a:p>
          <a:p>
            <a:pPr marL="285750" lvl="0" indent="-285750">
              <a:lnSpc>
                <a:spcPts val="4000"/>
              </a:lnSpc>
              <a:buFontTx/>
              <a:buChar char="-"/>
            </a:pPr>
            <a:r>
              <a:rPr lang="en-US" altLang="ja-JP" sz="3200" dirty="0"/>
              <a:t>Microsatellite instability (MSI-high)</a:t>
            </a:r>
          </a:p>
        </p:txBody>
      </p:sp>
      <p:sp>
        <p:nvSpPr>
          <p:cNvPr id="18" name="テキスト ボックス 17"/>
          <p:cNvSpPr txBox="1"/>
          <p:nvPr/>
        </p:nvSpPr>
        <p:spPr>
          <a:xfrm>
            <a:off x="4824535" y="1412776"/>
            <a:ext cx="4572001" cy="2616101"/>
          </a:xfrm>
          <a:prstGeom prst="rect">
            <a:avLst/>
          </a:prstGeom>
          <a:noFill/>
        </p:spPr>
        <p:txBody>
          <a:bodyPr wrap="square" rtlCol="0">
            <a:spAutoFit/>
          </a:bodyPr>
          <a:lstStyle/>
          <a:p>
            <a:r>
              <a:rPr kumimoji="1" lang="en-US" altLang="ja-JP" sz="3600" dirty="0">
                <a:solidFill>
                  <a:srgbClr val="7030A0"/>
                </a:solidFill>
              </a:rPr>
              <a:t>Distal colon &amp; rectum</a:t>
            </a:r>
            <a:r>
              <a:rPr kumimoji="1" lang="en-US" altLang="ja-JP" sz="3600" dirty="0"/>
              <a:t/>
            </a:r>
            <a:br>
              <a:rPr kumimoji="1" lang="en-US" altLang="ja-JP" sz="3600" dirty="0"/>
            </a:br>
            <a:r>
              <a:rPr kumimoji="1" lang="en-US" altLang="ja-JP" sz="3200" dirty="0"/>
              <a:t>- Smoking</a:t>
            </a:r>
          </a:p>
          <a:p>
            <a:r>
              <a:rPr lang="en-US" altLang="ja-JP" sz="3200" dirty="0"/>
              <a:t>- Diet (red meat)</a:t>
            </a:r>
            <a:endParaRPr kumimoji="1" lang="en-US" altLang="ja-JP" sz="3200" dirty="0"/>
          </a:p>
          <a:p>
            <a:pPr lvl="0"/>
            <a:r>
              <a:rPr lang="en-US" altLang="ja-JP" sz="3200" dirty="0"/>
              <a:t>- Chromosomal </a:t>
            </a:r>
            <a:br>
              <a:rPr lang="en-US" altLang="ja-JP" sz="3200" dirty="0"/>
            </a:br>
            <a:r>
              <a:rPr lang="en-US" altLang="ja-JP" sz="3200" dirty="0"/>
              <a:t>   instability-  high</a:t>
            </a:r>
            <a:endParaRPr kumimoji="1" lang="ja-JP" altLang="en-US" sz="3200" dirty="0"/>
          </a:p>
        </p:txBody>
      </p:sp>
      <p:sp>
        <p:nvSpPr>
          <p:cNvPr id="11" name="タイトル 1"/>
          <p:cNvSpPr txBox="1">
            <a:spLocks/>
          </p:cNvSpPr>
          <p:nvPr/>
        </p:nvSpPr>
        <p:spPr>
          <a:xfrm>
            <a:off x="179512" y="260648"/>
            <a:ext cx="8784976" cy="1008112"/>
          </a:xfrm>
          <a:prstGeom prst="rect">
            <a:avLst/>
          </a:prstGeom>
          <a:solidFill>
            <a:srgbClr val="8064A2"/>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dirty="0">
                <a:latin typeface="+mj-lt"/>
                <a:ea typeface="Ebrima" pitchFamily="2" charset="0"/>
                <a:cs typeface="Ebrima" pitchFamily="2" charset="0"/>
              </a:rPr>
              <a:t>Colorectal cancer: Anatomical site</a:t>
            </a:r>
            <a:endParaRPr lang="ja-JP" altLang="en-US" dirty="0">
              <a:latin typeface="+mj-lt"/>
              <a:cs typeface="Ebrima" pitchFamily="2" charset="0"/>
            </a:endParaRP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0885" y="4532458"/>
            <a:ext cx="2065784" cy="2105853"/>
          </a:xfrm>
          <a:prstGeom prst="rect">
            <a:avLst/>
          </a:prstGeom>
        </p:spPr>
      </p:pic>
      <p:cxnSp>
        <p:nvCxnSpPr>
          <p:cNvPr id="16" name="直線コネクタ 15"/>
          <p:cNvCxnSpPr/>
          <p:nvPr/>
        </p:nvCxnSpPr>
        <p:spPr>
          <a:xfrm flipH="1">
            <a:off x="6765264" y="4609420"/>
            <a:ext cx="936104" cy="720080"/>
          </a:xfrm>
          <a:prstGeom prst="line">
            <a:avLst/>
          </a:prstGeom>
          <a:ln w="25400"/>
        </p:spPr>
        <p:style>
          <a:lnRef idx="1">
            <a:schemeClr val="accent4"/>
          </a:lnRef>
          <a:fillRef idx="0">
            <a:schemeClr val="accent4"/>
          </a:fillRef>
          <a:effectRef idx="0">
            <a:schemeClr val="accent4"/>
          </a:effectRef>
          <a:fontRef idx="minor">
            <a:schemeClr val="tx1"/>
          </a:fontRef>
        </p:style>
      </p:cxnSp>
      <p:sp>
        <p:nvSpPr>
          <p:cNvPr id="2" name="テキスト ボックス 1"/>
          <p:cNvSpPr txBox="1"/>
          <p:nvPr/>
        </p:nvSpPr>
        <p:spPr>
          <a:xfrm>
            <a:off x="4718396" y="4149080"/>
            <a:ext cx="2021002" cy="461665"/>
          </a:xfrm>
          <a:prstGeom prst="rect">
            <a:avLst/>
          </a:prstGeom>
          <a:noFill/>
        </p:spPr>
        <p:txBody>
          <a:bodyPr wrap="none" rtlCol="0">
            <a:spAutoFit/>
          </a:bodyPr>
          <a:lstStyle/>
          <a:p>
            <a:r>
              <a:rPr kumimoji="1" lang="en-US" altLang="ja-JP" sz="2400" dirty="0">
                <a:solidFill>
                  <a:srgbClr val="0000FF"/>
                </a:solidFill>
              </a:rPr>
              <a:t>Proximal colon</a:t>
            </a:r>
            <a:endParaRPr kumimoji="1" lang="ja-JP" altLang="en-US" sz="2400" dirty="0">
              <a:solidFill>
                <a:srgbClr val="0000FF"/>
              </a:solidFill>
            </a:endParaRPr>
          </a:p>
        </p:txBody>
      </p:sp>
      <p:sp>
        <p:nvSpPr>
          <p:cNvPr id="21" name="テキスト ボックス 20"/>
          <p:cNvSpPr txBox="1"/>
          <p:nvPr/>
        </p:nvSpPr>
        <p:spPr>
          <a:xfrm>
            <a:off x="7380312" y="5276973"/>
            <a:ext cx="1630383" cy="461665"/>
          </a:xfrm>
          <a:prstGeom prst="rect">
            <a:avLst/>
          </a:prstGeom>
          <a:noFill/>
        </p:spPr>
        <p:txBody>
          <a:bodyPr wrap="none" rtlCol="0">
            <a:spAutoFit/>
          </a:bodyPr>
          <a:lstStyle/>
          <a:p>
            <a:r>
              <a:rPr kumimoji="1" lang="en-US" altLang="ja-JP" sz="2400" dirty="0">
                <a:solidFill>
                  <a:srgbClr val="0000FF"/>
                </a:solidFill>
              </a:rPr>
              <a:t>Distal colon</a:t>
            </a:r>
            <a:endParaRPr kumimoji="1" lang="ja-JP" altLang="en-US" sz="2400" dirty="0">
              <a:solidFill>
                <a:srgbClr val="0000FF"/>
              </a:solidFill>
            </a:endParaRPr>
          </a:p>
        </p:txBody>
      </p:sp>
      <p:sp>
        <p:nvSpPr>
          <p:cNvPr id="23" name="テキスト ボックス 22"/>
          <p:cNvSpPr txBox="1"/>
          <p:nvPr/>
        </p:nvSpPr>
        <p:spPr>
          <a:xfrm>
            <a:off x="6597212" y="6316537"/>
            <a:ext cx="1139479" cy="461665"/>
          </a:xfrm>
          <a:prstGeom prst="rect">
            <a:avLst/>
          </a:prstGeom>
          <a:noFill/>
        </p:spPr>
        <p:txBody>
          <a:bodyPr wrap="none" rtlCol="0">
            <a:spAutoFit/>
          </a:bodyPr>
          <a:lstStyle/>
          <a:p>
            <a:r>
              <a:rPr lang="en-US" altLang="ja-JP" sz="2400" dirty="0">
                <a:solidFill>
                  <a:srgbClr val="0000FF"/>
                </a:solidFill>
              </a:rPr>
              <a:t>Rectum</a:t>
            </a:r>
            <a:endParaRPr kumimoji="1" lang="ja-JP" altLang="en-US" sz="2400" dirty="0">
              <a:solidFill>
                <a:srgbClr val="0000FF"/>
              </a:solidFill>
            </a:endParaRPr>
          </a:p>
        </p:txBody>
      </p:sp>
    </p:spTree>
    <p:extLst>
      <p:ext uri="{BB962C8B-B14F-4D97-AF65-F5344CB8AC3E}">
        <p14:creationId xmlns:p14="http://schemas.microsoft.com/office/powerpoint/2010/main" val="4147315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p:txBody>
          <a:bodyPr/>
          <a:lstStyle/>
          <a:p>
            <a:endParaRPr kumimoji="1" lang="ja-JP" alt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596764"/>
            <a:ext cx="5976664" cy="3366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3148366"/>
            <a:ext cx="5976664" cy="3376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107504" y="169476"/>
            <a:ext cx="9055812" cy="646331"/>
          </a:xfrm>
          <a:prstGeom prst="rect">
            <a:avLst/>
          </a:prstGeom>
          <a:noFill/>
        </p:spPr>
        <p:txBody>
          <a:bodyPr wrap="none" rtlCol="0">
            <a:spAutoFit/>
          </a:bodyPr>
          <a:lstStyle/>
          <a:p>
            <a:r>
              <a:rPr lang="en-US" altLang="ja-JP" sz="3600" dirty="0">
                <a:solidFill>
                  <a:srgbClr val="3366CC"/>
                </a:solidFill>
                <a:latin typeface="+mj-lt"/>
                <a:ea typeface="メイリオ" pitchFamily="50" charset="-128"/>
              </a:rPr>
              <a:t>Trend of c</a:t>
            </a:r>
            <a:r>
              <a:rPr kumimoji="1" lang="en-US" altLang="ja-JP" sz="3600" dirty="0">
                <a:solidFill>
                  <a:srgbClr val="3366CC"/>
                </a:solidFill>
                <a:latin typeface="+mj-lt"/>
                <a:ea typeface="メイリオ" pitchFamily="50" charset="-128"/>
              </a:rPr>
              <a:t>olon cancer incidence by site in Japan</a:t>
            </a:r>
            <a:endParaRPr kumimoji="1" lang="ja-JP" altLang="en-US" sz="3600" dirty="0">
              <a:solidFill>
                <a:srgbClr val="3366CC"/>
              </a:solidFill>
              <a:latin typeface="+mj-lt"/>
              <a:ea typeface="メイリオ" pitchFamily="50" charset="-128"/>
            </a:endParaRPr>
          </a:p>
        </p:txBody>
      </p:sp>
      <p:sp>
        <p:nvSpPr>
          <p:cNvPr id="5" name="正方形/長方形 4"/>
          <p:cNvSpPr/>
          <p:nvPr/>
        </p:nvSpPr>
        <p:spPr>
          <a:xfrm>
            <a:off x="0" y="6492725"/>
            <a:ext cx="8640960" cy="615553"/>
          </a:xfrm>
          <a:prstGeom prst="rect">
            <a:avLst/>
          </a:prstGeom>
        </p:spPr>
        <p:txBody>
          <a:bodyPr wrap="square">
            <a:spAutoFit/>
          </a:bodyPr>
          <a:lstStyle/>
          <a:p>
            <a:pPr algn="r"/>
            <a:r>
              <a:rPr lang="en-US" altLang="ja-JP" sz="1600" dirty="0"/>
              <a:t>H Nakagawa, H Ito, and S </a:t>
            </a:r>
            <a:r>
              <a:rPr lang="en-US" altLang="ja-JP" sz="1600" dirty="0" err="1"/>
              <a:t>Hosono</a:t>
            </a:r>
            <a:r>
              <a:rPr lang="en-US" altLang="ja-JP" sz="1600" dirty="0"/>
              <a:t>, at al. </a:t>
            </a:r>
            <a:r>
              <a:rPr lang="en-US" altLang="ja-JP" dirty="0"/>
              <a:t>Eur J Cancer Prev. 2017;26(4):269-276</a:t>
            </a:r>
          </a:p>
          <a:p>
            <a:pPr algn="r"/>
            <a:endParaRPr lang="ja-JP" altLang="en-US" sz="1600" dirty="0"/>
          </a:p>
        </p:txBody>
      </p:sp>
      <p:sp>
        <p:nvSpPr>
          <p:cNvPr id="10" name="テキスト ボックス 9"/>
          <p:cNvSpPr txBox="1"/>
          <p:nvPr/>
        </p:nvSpPr>
        <p:spPr>
          <a:xfrm>
            <a:off x="2483768" y="1258616"/>
            <a:ext cx="2329805" cy="523220"/>
          </a:xfrm>
          <a:prstGeom prst="rect">
            <a:avLst/>
          </a:prstGeom>
          <a:noFill/>
        </p:spPr>
        <p:txBody>
          <a:bodyPr wrap="none" rtlCol="0">
            <a:spAutoFit/>
          </a:bodyPr>
          <a:lstStyle/>
          <a:p>
            <a:r>
              <a:rPr kumimoji="1" lang="en-US" altLang="ja-JP" sz="2800" dirty="0">
                <a:solidFill>
                  <a:srgbClr val="0000FF"/>
                </a:solidFill>
              </a:rPr>
              <a:t>Proximal colon</a:t>
            </a:r>
          </a:p>
        </p:txBody>
      </p:sp>
      <p:sp>
        <p:nvSpPr>
          <p:cNvPr id="11" name="テキスト ボックス 10"/>
          <p:cNvSpPr txBox="1"/>
          <p:nvPr/>
        </p:nvSpPr>
        <p:spPr>
          <a:xfrm>
            <a:off x="2577411" y="3552142"/>
            <a:ext cx="1874103" cy="523220"/>
          </a:xfrm>
          <a:prstGeom prst="rect">
            <a:avLst/>
          </a:prstGeom>
          <a:noFill/>
        </p:spPr>
        <p:txBody>
          <a:bodyPr wrap="none" rtlCol="0">
            <a:spAutoFit/>
          </a:bodyPr>
          <a:lstStyle/>
          <a:p>
            <a:r>
              <a:rPr lang="en-US" altLang="ja-JP" sz="2800" dirty="0">
                <a:solidFill>
                  <a:srgbClr val="0000FF"/>
                </a:solidFill>
              </a:rPr>
              <a:t>Distal</a:t>
            </a:r>
            <a:r>
              <a:rPr kumimoji="1" lang="en-US" altLang="ja-JP" sz="2800" dirty="0">
                <a:solidFill>
                  <a:srgbClr val="0000FF"/>
                </a:solidFill>
              </a:rPr>
              <a:t> colon</a:t>
            </a:r>
          </a:p>
        </p:txBody>
      </p:sp>
      <p:sp>
        <p:nvSpPr>
          <p:cNvPr id="9" name="スライド番号プレースホルダー 8"/>
          <p:cNvSpPr>
            <a:spLocks noGrp="1"/>
          </p:cNvSpPr>
          <p:nvPr>
            <p:ph type="sldNum" sz="quarter" idx="11"/>
          </p:nvPr>
        </p:nvSpPr>
        <p:spPr>
          <a:xfrm>
            <a:off x="6228184" y="6525344"/>
            <a:ext cx="2895600" cy="365125"/>
          </a:xfrm>
        </p:spPr>
        <p:txBody>
          <a:bodyPr/>
          <a:lstStyle/>
          <a:p>
            <a:pPr algn="r"/>
            <a:fld id="{002C6C02-BB22-4792-BE2E-DCAFF58345B5}" type="slidenum">
              <a:rPr kumimoji="1" lang="ja-JP" altLang="en-US" smtClean="0"/>
              <a:pPr algn="r"/>
              <a:t>5</a:t>
            </a:fld>
            <a:endParaRPr kumimoji="1" lang="ja-JP" altLang="en-US" dirty="0"/>
          </a:p>
        </p:txBody>
      </p:sp>
      <p:sp>
        <p:nvSpPr>
          <p:cNvPr id="14" name="テキスト ボックス 13">
            <a:extLst>
              <a:ext uri="{FF2B5EF4-FFF2-40B4-BE49-F238E27FC236}">
                <a16:creationId xmlns:a16="http://schemas.microsoft.com/office/drawing/2014/main" xmlns="" id="{2ECE8BA4-48FA-4C1B-9FB6-B95FDAA719A4}"/>
              </a:ext>
            </a:extLst>
          </p:cNvPr>
          <p:cNvSpPr txBox="1"/>
          <p:nvPr/>
        </p:nvSpPr>
        <p:spPr>
          <a:xfrm>
            <a:off x="3168355" y="2294893"/>
            <a:ext cx="1981183" cy="646331"/>
          </a:xfrm>
          <a:prstGeom prst="rect">
            <a:avLst/>
          </a:prstGeom>
          <a:noFill/>
        </p:spPr>
        <p:txBody>
          <a:bodyPr wrap="none" rtlCol="0">
            <a:spAutoFit/>
          </a:bodyPr>
          <a:lstStyle/>
          <a:p>
            <a:r>
              <a:rPr lang="en-US" altLang="ja-JP" dirty="0">
                <a:solidFill>
                  <a:srgbClr val="FF66CC"/>
                </a:solidFill>
                <a:latin typeface="メイリオ" panose="020B0604030504040204" pitchFamily="50" charset="-128"/>
                <a:ea typeface="メイリオ" panose="020B0604030504040204" pitchFamily="50" charset="-128"/>
              </a:rPr>
              <a:t>Increasing f</a:t>
            </a:r>
            <a:r>
              <a:rPr kumimoji="1" lang="en-US" altLang="ja-JP" dirty="0">
                <a:solidFill>
                  <a:srgbClr val="FF66CC"/>
                </a:solidFill>
                <a:latin typeface="メイリオ" panose="020B0604030504040204" pitchFamily="50" charset="-128"/>
                <a:ea typeface="メイリオ" panose="020B0604030504040204" pitchFamily="50" charset="-128"/>
              </a:rPr>
              <a:t>at </a:t>
            </a:r>
          </a:p>
          <a:p>
            <a:r>
              <a:rPr lang="en-US" altLang="ja-JP" dirty="0">
                <a:solidFill>
                  <a:srgbClr val="FF66CC"/>
                </a:solidFill>
                <a:latin typeface="メイリオ" panose="020B0604030504040204" pitchFamily="50" charset="-128"/>
                <a:ea typeface="メイリオ" panose="020B0604030504040204" pitchFamily="50" charset="-128"/>
              </a:rPr>
              <a:t>&amp; alcohol intake</a:t>
            </a:r>
            <a:endParaRPr kumimoji="1" lang="ja-JP" altLang="en-US" dirty="0">
              <a:solidFill>
                <a:srgbClr val="FF66CC"/>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xmlns="" id="{334C55B8-B717-4B30-9727-5034FD0B6255}"/>
              </a:ext>
            </a:extLst>
          </p:cNvPr>
          <p:cNvSpPr txBox="1"/>
          <p:nvPr/>
        </p:nvSpPr>
        <p:spPr>
          <a:xfrm>
            <a:off x="4976461" y="4606736"/>
            <a:ext cx="1618905" cy="646331"/>
          </a:xfrm>
          <a:prstGeom prst="rect">
            <a:avLst/>
          </a:prstGeom>
          <a:noFill/>
        </p:spPr>
        <p:txBody>
          <a:bodyPr wrap="none" rtlCol="0">
            <a:spAutoFit/>
          </a:bodyPr>
          <a:lstStyle/>
          <a:p>
            <a:r>
              <a:rPr lang="en-US" altLang="ja-JP" dirty="0">
                <a:solidFill>
                  <a:srgbClr val="FF66CC"/>
                </a:solidFill>
                <a:latin typeface="メイリオ" panose="020B0604030504040204" pitchFamily="50" charset="-128"/>
                <a:ea typeface="メイリオ" panose="020B0604030504040204" pitchFamily="50" charset="-128"/>
              </a:rPr>
              <a:t>Screening</a:t>
            </a:r>
          </a:p>
          <a:p>
            <a:r>
              <a:rPr lang="en-US" altLang="ja-JP" dirty="0">
                <a:solidFill>
                  <a:srgbClr val="FF66CC"/>
                </a:solidFill>
                <a:latin typeface="メイリオ" panose="020B0604030504040204" pitchFamily="50" charset="-128"/>
                <a:ea typeface="メイリオ" panose="020B0604030504040204" pitchFamily="50" charset="-128"/>
              </a:rPr>
              <a:t>Polypectomy</a:t>
            </a:r>
            <a:endParaRPr kumimoji="1" lang="en-US" altLang="ja-JP" dirty="0">
              <a:solidFill>
                <a:srgbClr val="FF66CC"/>
              </a:solidFill>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xmlns="" id="{AD1212F3-1991-4F20-9A31-DB5E2B229067}"/>
              </a:ext>
            </a:extLst>
          </p:cNvPr>
          <p:cNvSpPr txBox="1"/>
          <p:nvPr/>
        </p:nvSpPr>
        <p:spPr>
          <a:xfrm>
            <a:off x="5485435" y="1856400"/>
            <a:ext cx="1596463" cy="369332"/>
          </a:xfrm>
          <a:prstGeom prst="rect">
            <a:avLst/>
          </a:prstGeom>
          <a:noFill/>
        </p:spPr>
        <p:txBody>
          <a:bodyPr wrap="none" rtlCol="0">
            <a:spAutoFit/>
          </a:bodyPr>
          <a:lstStyle/>
          <a:p>
            <a:r>
              <a:rPr lang="en-US" altLang="ja-JP" dirty="0">
                <a:solidFill>
                  <a:srgbClr val="FF66CC"/>
                </a:solidFill>
                <a:latin typeface="メイリオ" panose="020B0604030504040204" pitchFamily="50" charset="-128"/>
                <a:ea typeface="メイリオ" panose="020B0604030504040204" pitchFamily="50" charset="-128"/>
              </a:rPr>
              <a:t>Colonoscopy</a:t>
            </a:r>
            <a:endParaRPr kumimoji="1" lang="ja-JP" altLang="en-US" dirty="0">
              <a:solidFill>
                <a:srgbClr val="FF66CC"/>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2304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11560" y="1288653"/>
            <a:ext cx="8280920" cy="4680520"/>
          </a:xfrm>
        </p:spPr>
        <p:txBody>
          <a:bodyPr>
            <a:normAutofit/>
          </a:bodyPr>
          <a:lstStyle/>
          <a:p>
            <a:pPr marL="457200" lvl="1" indent="0">
              <a:buNone/>
            </a:pPr>
            <a:endParaRPr lang="en-US" altLang="ja-JP" sz="2000" dirty="0"/>
          </a:p>
          <a:p>
            <a:pPr marL="457200" lvl="1" indent="0">
              <a:buNone/>
            </a:pPr>
            <a:endParaRPr lang="en-US" altLang="ja-JP" dirty="0"/>
          </a:p>
          <a:p>
            <a:pPr marL="457200" lvl="1" indent="0">
              <a:buNone/>
            </a:pPr>
            <a:endParaRPr lang="en-US" altLang="ja-JP" sz="2000" dirty="0"/>
          </a:p>
          <a:p>
            <a:pPr marL="457200" lvl="1" indent="0">
              <a:buNone/>
            </a:pPr>
            <a:endParaRPr lang="en-US" altLang="ja-JP" dirty="0"/>
          </a:p>
          <a:p>
            <a:pPr marL="457200" lvl="1" indent="0">
              <a:buNone/>
            </a:pPr>
            <a:endParaRPr lang="en-US" altLang="ja-JP" sz="2000" dirty="0"/>
          </a:p>
          <a:p>
            <a:pPr marL="457200" lvl="1" indent="0">
              <a:buNone/>
            </a:pPr>
            <a:endParaRPr lang="en-US" altLang="ja-JP" dirty="0"/>
          </a:p>
          <a:p>
            <a:pPr marL="457200" lvl="1" indent="0">
              <a:buNone/>
            </a:pPr>
            <a:endParaRPr lang="en-US" altLang="ja-JP" sz="2000" dirty="0"/>
          </a:p>
          <a:p>
            <a:pPr marL="457200" lvl="1" indent="0">
              <a:buNone/>
            </a:pPr>
            <a:endParaRPr lang="en-US" altLang="ja-JP" dirty="0"/>
          </a:p>
          <a:p>
            <a:pPr marL="457200" lvl="1" indent="0">
              <a:buNone/>
            </a:pPr>
            <a:endParaRPr lang="en-US" altLang="ja-JP" sz="2000" dirty="0"/>
          </a:p>
        </p:txBody>
      </p:sp>
      <p:sp>
        <p:nvSpPr>
          <p:cNvPr id="14" name="正方形/長方形 13"/>
          <p:cNvSpPr/>
          <p:nvPr/>
        </p:nvSpPr>
        <p:spPr>
          <a:xfrm>
            <a:off x="179512" y="1628800"/>
            <a:ext cx="8784976" cy="2308324"/>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US" altLang="ja-JP" sz="3600" dirty="0"/>
              <a:t>To evaluate radiation risk for colorectal cancer by anatomical site with adjustment for lifestyle factors and body mass index (BMI) among atomic bomb survivors</a:t>
            </a:r>
            <a:endParaRPr lang="ja-JP" altLang="en-US" sz="3600" dirty="0"/>
          </a:p>
        </p:txBody>
      </p:sp>
      <p:sp>
        <p:nvSpPr>
          <p:cNvPr id="15" name="タイトル 1"/>
          <p:cNvSpPr txBox="1">
            <a:spLocks/>
          </p:cNvSpPr>
          <p:nvPr/>
        </p:nvSpPr>
        <p:spPr>
          <a:xfrm>
            <a:off x="179512" y="260648"/>
            <a:ext cx="8784976" cy="965969"/>
          </a:xfrm>
          <a:prstGeom prst="rect">
            <a:avLst/>
          </a:prstGeom>
          <a:solidFill>
            <a:srgbClr val="8064A2"/>
          </a:solidFill>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dirty="0">
                <a:latin typeface="Ebrima" pitchFamily="2" charset="0"/>
                <a:ea typeface="Ebrima" pitchFamily="2" charset="0"/>
                <a:cs typeface="Ebrima" pitchFamily="2" charset="0"/>
              </a:rPr>
              <a:t>Aim</a:t>
            </a:r>
            <a:endParaRPr lang="ja-JP" altLang="en-US" dirty="0">
              <a:latin typeface="Ebrima" pitchFamily="2" charset="0"/>
              <a:cs typeface="Ebrima" pitchFamily="2" charset="0"/>
            </a:endParaRPr>
          </a:p>
        </p:txBody>
      </p:sp>
      <p:sp>
        <p:nvSpPr>
          <p:cNvPr id="5" name="スライド番号プレースホルダー 5"/>
          <p:cNvSpPr>
            <a:spLocks noGrp="1"/>
          </p:cNvSpPr>
          <p:nvPr>
            <p:ph type="sldNum" sz="quarter" idx="12"/>
          </p:nvPr>
        </p:nvSpPr>
        <p:spPr>
          <a:xfrm>
            <a:off x="7010400" y="6525344"/>
            <a:ext cx="2133600" cy="365125"/>
          </a:xfrm>
        </p:spPr>
        <p:txBody>
          <a:bodyPr/>
          <a:lstStyle/>
          <a:p>
            <a:fld id="{002C6C02-BB22-4792-BE2E-DCAFF58345B5}" type="slidenum">
              <a:rPr kumimoji="1" lang="ja-JP" altLang="en-US" smtClean="0"/>
              <a:pPr/>
              <a:t>6</a:t>
            </a:fld>
            <a:endParaRPr kumimoji="1" lang="ja-JP" altLang="en-US" dirty="0"/>
          </a:p>
        </p:txBody>
      </p:sp>
    </p:spTree>
    <p:extLst>
      <p:ext uri="{BB962C8B-B14F-4D97-AF65-F5344CB8AC3E}">
        <p14:creationId xmlns:p14="http://schemas.microsoft.com/office/powerpoint/2010/main" val="4258689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112384"/>
            <a:ext cx="8229600" cy="1012360"/>
          </a:xfrm>
        </p:spPr>
        <p:style>
          <a:lnRef idx="3">
            <a:schemeClr val="lt1"/>
          </a:lnRef>
          <a:fillRef idx="1">
            <a:schemeClr val="accent4"/>
          </a:fillRef>
          <a:effectRef idx="1">
            <a:schemeClr val="accent4"/>
          </a:effectRef>
          <a:fontRef idx="minor">
            <a:schemeClr val="lt1"/>
          </a:fontRef>
        </p:style>
        <p:txBody>
          <a:bodyPr>
            <a:normAutofit/>
          </a:bodyPr>
          <a:lstStyle/>
          <a:p>
            <a:r>
              <a:rPr kumimoji="1" lang="en-US" altLang="ja-JP" dirty="0">
                <a:solidFill>
                  <a:schemeClr val="bg1"/>
                </a:solidFill>
                <a:latin typeface="+mj-lt"/>
                <a:ea typeface="Ebrima" pitchFamily="2" charset="0"/>
                <a:cs typeface="Ebrima" pitchFamily="2" charset="0"/>
              </a:rPr>
              <a:t>Subjects : </a:t>
            </a:r>
            <a:r>
              <a:rPr lang="en-US" altLang="ja-JP" dirty="0">
                <a:solidFill>
                  <a:schemeClr val="bg1"/>
                </a:solidFill>
                <a:latin typeface="+mj-lt"/>
                <a:ea typeface="Ebrima" pitchFamily="2" charset="0"/>
                <a:cs typeface="Ebrima" pitchFamily="2" charset="0"/>
              </a:rPr>
              <a:t>Life Span Study</a:t>
            </a:r>
            <a:r>
              <a:rPr kumimoji="1" lang="ja-JP" altLang="en-US" dirty="0">
                <a:solidFill>
                  <a:schemeClr val="bg1"/>
                </a:solidFill>
                <a:latin typeface="+mj-lt"/>
                <a:cs typeface="Ebrima" pitchFamily="2" charset="0"/>
              </a:rPr>
              <a:t>（</a:t>
            </a:r>
            <a:r>
              <a:rPr kumimoji="1" lang="en-US" altLang="ja-JP" dirty="0">
                <a:solidFill>
                  <a:schemeClr val="bg1"/>
                </a:solidFill>
                <a:latin typeface="+mj-lt"/>
                <a:ea typeface="Ebrima" pitchFamily="2" charset="0"/>
                <a:cs typeface="Ebrima" pitchFamily="2" charset="0"/>
              </a:rPr>
              <a:t>LSS</a:t>
            </a:r>
            <a:r>
              <a:rPr kumimoji="1" lang="ja-JP" altLang="en-US" dirty="0">
                <a:solidFill>
                  <a:schemeClr val="bg1"/>
                </a:solidFill>
                <a:latin typeface="+mj-lt"/>
                <a:cs typeface="Ebrima" pitchFamily="2" charset="0"/>
              </a:rPr>
              <a:t>）</a:t>
            </a:r>
            <a:endParaRPr kumimoji="1" lang="ja-JP" altLang="en-US" sz="2400" dirty="0">
              <a:solidFill>
                <a:schemeClr val="bg1"/>
              </a:solidFill>
              <a:latin typeface="+mj-lt"/>
              <a:cs typeface="Ebrima" pitchFamily="2" charset="0"/>
            </a:endParaRPr>
          </a:p>
        </p:txBody>
      </p:sp>
      <p:sp>
        <p:nvSpPr>
          <p:cNvPr id="7" name="正方形/長方形 6"/>
          <p:cNvSpPr/>
          <p:nvPr/>
        </p:nvSpPr>
        <p:spPr>
          <a:xfrm>
            <a:off x="71500" y="1268760"/>
            <a:ext cx="9000999" cy="1010975"/>
          </a:xfrm>
          <a:prstGeom prst="rect">
            <a:avLst/>
          </a:prstGeom>
        </p:spPr>
        <p:txBody>
          <a:bodyPr wrap="square" lIns="147758" tIns="73879" rIns="147758" bIns="73879">
            <a:spAutoFit/>
          </a:bodyPr>
          <a:lstStyle/>
          <a:p>
            <a:pPr marL="152400" lvl="1">
              <a:tabLst>
                <a:tab pos="2149475" algn="l"/>
              </a:tabLst>
            </a:pPr>
            <a:r>
              <a:rPr lang="en-US" altLang="ja-JP" sz="2800" dirty="0">
                <a:solidFill>
                  <a:schemeClr val="bg2">
                    <a:lumMod val="25000"/>
                  </a:schemeClr>
                </a:solidFill>
              </a:rPr>
              <a:t>LSS : 120,123 subjects</a:t>
            </a:r>
            <a:r>
              <a:rPr lang="ja-JP" altLang="en-US" sz="2800" dirty="0">
                <a:solidFill>
                  <a:schemeClr val="bg2">
                    <a:lumMod val="25000"/>
                  </a:schemeClr>
                </a:solidFill>
              </a:rPr>
              <a:t> </a:t>
            </a:r>
            <a:r>
              <a:rPr lang="en-US" altLang="ja-JP" sz="2800" dirty="0">
                <a:solidFill>
                  <a:schemeClr val="bg2">
                    <a:lumMod val="25000"/>
                  </a:schemeClr>
                </a:solidFill>
              </a:rPr>
              <a:t>selected by 1950 National Census</a:t>
            </a:r>
          </a:p>
          <a:p>
            <a:pPr marL="152400" lvl="1">
              <a:tabLst>
                <a:tab pos="2149475" algn="l"/>
              </a:tabLst>
            </a:pPr>
            <a:r>
              <a:rPr lang="ja-JP" altLang="en-US" sz="2800" dirty="0">
                <a:solidFill>
                  <a:schemeClr val="bg2">
                    <a:lumMod val="25000"/>
                  </a:schemeClr>
                </a:solidFill>
              </a:rPr>
              <a:t>　→</a:t>
            </a:r>
            <a:r>
              <a:rPr lang="en-US" altLang="ja-JP" sz="2800" dirty="0">
                <a:solidFill>
                  <a:schemeClr val="bg2">
                    <a:lumMod val="25000"/>
                  </a:schemeClr>
                </a:solidFill>
              </a:rPr>
              <a:t>Subjects: N=105,444, Alive and cancer free as of 1958 </a:t>
            </a:r>
          </a:p>
        </p:txBody>
      </p:sp>
      <p:graphicFrame>
        <p:nvGraphicFramePr>
          <p:cNvPr id="18" name="コンテンツ プレースホルダー 6"/>
          <p:cNvGraphicFramePr>
            <a:graphicFrameLocks noGrp="1"/>
          </p:cNvGraphicFramePr>
          <p:nvPr>
            <p:ph idx="1"/>
            <p:extLst>
              <p:ext uri="{D42A27DB-BD31-4B8C-83A1-F6EECF244321}">
                <p14:modId xmlns:p14="http://schemas.microsoft.com/office/powerpoint/2010/main" val="854373201"/>
              </p:ext>
            </p:extLst>
          </p:nvPr>
        </p:nvGraphicFramePr>
        <p:xfrm>
          <a:off x="179808" y="2714436"/>
          <a:ext cx="3933774" cy="4224048"/>
        </p:xfrm>
        <a:graphic>
          <a:graphicData uri="http://schemas.openxmlformats.org/drawingml/2006/chart">
            <c:chart xmlns:c="http://schemas.openxmlformats.org/drawingml/2006/chart" xmlns:r="http://schemas.openxmlformats.org/officeDocument/2006/relationships" r:id="rId3"/>
          </a:graphicData>
        </a:graphic>
      </p:graphicFrame>
      <p:sp>
        <p:nvSpPr>
          <p:cNvPr id="20" name="ストライプ矢印 19"/>
          <p:cNvSpPr/>
          <p:nvPr/>
        </p:nvSpPr>
        <p:spPr>
          <a:xfrm>
            <a:off x="3910135" y="4535978"/>
            <a:ext cx="1296144" cy="936104"/>
          </a:xfrm>
          <a:prstGeom prst="strip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44421" y="2345104"/>
            <a:ext cx="4204549" cy="369332"/>
          </a:xfrm>
          <a:prstGeom prst="rect">
            <a:avLst/>
          </a:prstGeom>
          <a:noFill/>
        </p:spPr>
        <p:txBody>
          <a:bodyPr wrap="none" rtlCol="0">
            <a:spAutoFit/>
          </a:bodyPr>
          <a:lstStyle/>
          <a:p>
            <a:pPr algn="ctr"/>
            <a:r>
              <a:rPr kumimoji="1" lang="en-US" altLang="ja-JP" dirty="0"/>
              <a:t>Number of the subjects by age at exposure</a:t>
            </a:r>
            <a:endParaRPr kumimoji="1" lang="ja-JP" altLang="en-US" dirty="0"/>
          </a:p>
        </p:txBody>
      </p:sp>
      <p:sp>
        <p:nvSpPr>
          <p:cNvPr id="22" name="テキスト ボックス 21"/>
          <p:cNvSpPr txBox="1"/>
          <p:nvPr/>
        </p:nvSpPr>
        <p:spPr>
          <a:xfrm>
            <a:off x="4830267" y="2345104"/>
            <a:ext cx="4202882" cy="369332"/>
          </a:xfrm>
          <a:prstGeom prst="rect">
            <a:avLst/>
          </a:prstGeom>
          <a:noFill/>
        </p:spPr>
        <p:txBody>
          <a:bodyPr wrap="none" rtlCol="0">
            <a:spAutoFit/>
          </a:bodyPr>
          <a:lstStyle/>
          <a:p>
            <a:pPr algn="ctr"/>
            <a:r>
              <a:rPr kumimoji="1" lang="en-US" altLang="ja-JP" dirty="0"/>
              <a:t>Number of the alive subjects by age (2009)</a:t>
            </a:r>
            <a:endParaRPr kumimoji="1" lang="ja-JP" altLang="en-US" dirty="0"/>
          </a:p>
        </p:txBody>
      </p:sp>
      <p:sp>
        <p:nvSpPr>
          <p:cNvPr id="23" name="正方形/長方形 22"/>
          <p:cNvSpPr/>
          <p:nvPr/>
        </p:nvSpPr>
        <p:spPr>
          <a:xfrm>
            <a:off x="7067613" y="4797152"/>
            <a:ext cx="1921542" cy="830997"/>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en-US" altLang="ja-JP" sz="2400" dirty="0">
                <a:solidFill>
                  <a:schemeClr val="bg1"/>
                </a:solidFill>
              </a:rPr>
              <a:t>37.6</a:t>
            </a:r>
            <a:r>
              <a:rPr lang="ja-JP" altLang="en-US" sz="2400" dirty="0">
                <a:solidFill>
                  <a:schemeClr val="bg1"/>
                </a:solidFill>
              </a:rPr>
              <a:t>％ </a:t>
            </a:r>
            <a:r>
              <a:rPr lang="en-US" altLang="ja-JP" sz="2400" dirty="0">
                <a:solidFill>
                  <a:schemeClr val="bg1"/>
                </a:solidFill>
              </a:rPr>
              <a:t>were alive. </a:t>
            </a:r>
          </a:p>
        </p:txBody>
      </p:sp>
      <p:sp>
        <p:nvSpPr>
          <p:cNvPr id="24" name="スライド番号プレースホルダー 1"/>
          <p:cNvSpPr>
            <a:spLocks noGrp="1"/>
          </p:cNvSpPr>
          <p:nvPr>
            <p:ph type="sldNum" sz="quarter" idx="12"/>
          </p:nvPr>
        </p:nvSpPr>
        <p:spPr>
          <a:xfrm>
            <a:off x="7010400" y="6525344"/>
            <a:ext cx="2133600" cy="365125"/>
          </a:xfrm>
        </p:spPr>
        <p:txBody>
          <a:bodyPr/>
          <a:lstStyle/>
          <a:p>
            <a:fld id="{002C6C02-BB22-4792-BE2E-DCAFF58345B5}" type="slidenum">
              <a:rPr kumimoji="1" lang="ja-JP" altLang="en-US" smtClean="0"/>
              <a:pPr/>
              <a:t>7</a:t>
            </a:fld>
            <a:endParaRPr kumimoji="1" lang="ja-JP" altLang="en-US" dirty="0"/>
          </a:p>
        </p:txBody>
      </p:sp>
      <p:sp>
        <p:nvSpPr>
          <p:cNvPr id="25" name="正方形/長方形 24"/>
          <p:cNvSpPr/>
          <p:nvPr/>
        </p:nvSpPr>
        <p:spPr>
          <a:xfrm>
            <a:off x="971600" y="2780928"/>
            <a:ext cx="1008112" cy="332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Men</a:t>
            </a:r>
            <a:endParaRPr kumimoji="1" lang="ja-JP" altLang="en-US" dirty="0">
              <a:solidFill>
                <a:schemeClr val="tx1"/>
              </a:solidFill>
            </a:endParaRPr>
          </a:p>
        </p:txBody>
      </p:sp>
      <p:sp>
        <p:nvSpPr>
          <p:cNvPr id="26" name="正方形/長方形 25"/>
          <p:cNvSpPr/>
          <p:nvPr/>
        </p:nvSpPr>
        <p:spPr>
          <a:xfrm>
            <a:off x="2343200" y="2780928"/>
            <a:ext cx="1224136" cy="332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Wom</a:t>
            </a:r>
            <a:r>
              <a:rPr kumimoji="1" lang="en-US" altLang="ja-JP" dirty="0">
                <a:solidFill>
                  <a:schemeClr val="tx1"/>
                </a:solidFill>
              </a:rPr>
              <a:t>en</a:t>
            </a:r>
            <a:endParaRPr kumimoji="1" lang="ja-JP" altLang="en-US" dirty="0">
              <a:solidFill>
                <a:schemeClr val="tx1"/>
              </a:solidFill>
            </a:endParaRPr>
          </a:p>
        </p:txBody>
      </p:sp>
      <p:grpSp>
        <p:nvGrpSpPr>
          <p:cNvPr id="3" name="グループ化 2"/>
          <p:cNvGrpSpPr/>
          <p:nvPr/>
        </p:nvGrpSpPr>
        <p:grpSpPr>
          <a:xfrm>
            <a:off x="4467598" y="2714436"/>
            <a:ext cx="4114800" cy="4369914"/>
            <a:chOff x="4467598" y="2714436"/>
            <a:chExt cx="4114800" cy="4369914"/>
          </a:xfrm>
        </p:grpSpPr>
        <p:graphicFrame>
          <p:nvGraphicFramePr>
            <p:cNvPr id="19" name="コンテンツ プレースホルダー 6"/>
            <p:cNvGraphicFramePr>
              <a:graphicFrameLocks/>
            </p:cNvGraphicFramePr>
            <p:nvPr>
              <p:extLst>
                <p:ext uri="{D42A27DB-BD31-4B8C-83A1-F6EECF244321}">
                  <p14:modId xmlns:p14="http://schemas.microsoft.com/office/powerpoint/2010/main" val="4143880089"/>
                </p:ext>
              </p:extLst>
            </p:nvPr>
          </p:nvGraphicFramePr>
          <p:xfrm>
            <a:off x="4467598" y="2714436"/>
            <a:ext cx="4114800" cy="4369914"/>
          </p:xfrm>
          <a:graphic>
            <a:graphicData uri="http://schemas.openxmlformats.org/drawingml/2006/chart">
              <c:chart xmlns:c="http://schemas.openxmlformats.org/drawingml/2006/chart" xmlns:r="http://schemas.openxmlformats.org/officeDocument/2006/relationships" r:id="rId4"/>
            </a:graphicData>
          </a:graphic>
        </p:graphicFrame>
        <p:sp>
          <p:nvSpPr>
            <p:cNvPr id="27" name="正方形/長方形 26"/>
            <p:cNvSpPr/>
            <p:nvPr/>
          </p:nvSpPr>
          <p:spPr>
            <a:xfrm>
              <a:off x="5436096" y="2761347"/>
              <a:ext cx="1003142" cy="332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Men</a:t>
              </a:r>
              <a:endParaRPr kumimoji="1" lang="ja-JP" altLang="en-US" dirty="0">
                <a:solidFill>
                  <a:schemeClr val="tx1"/>
                </a:solidFill>
              </a:endParaRPr>
            </a:p>
          </p:txBody>
        </p:sp>
        <p:sp>
          <p:nvSpPr>
            <p:cNvPr id="28" name="正方形/長方形 27"/>
            <p:cNvSpPr/>
            <p:nvPr/>
          </p:nvSpPr>
          <p:spPr>
            <a:xfrm>
              <a:off x="6804248" y="2736304"/>
              <a:ext cx="1224136" cy="332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Wom</a:t>
              </a:r>
              <a:r>
                <a:rPr kumimoji="1" lang="en-US" altLang="ja-JP" dirty="0">
                  <a:solidFill>
                    <a:schemeClr val="tx1"/>
                  </a:solidFill>
                </a:rPr>
                <a:t>en</a:t>
              </a:r>
              <a:endParaRPr kumimoji="1" lang="ja-JP" altLang="en-US" dirty="0">
                <a:solidFill>
                  <a:schemeClr val="tx1"/>
                </a:solidFill>
              </a:endParaRPr>
            </a:p>
          </p:txBody>
        </p:sp>
      </p:grpSp>
    </p:spTree>
    <p:extLst>
      <p:ext uri="{BB962C8B-B14F-4D97-AF65-F5344CB8AC3E}">
        <p14:creationId xmlns:p14="http://schemas.microsoft.com/office/powerpoint/2010/main" val="15213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par>
                                <p:cTn id="33" presetID="22" presetClass="entr" presetSubtype="8"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20" grpId="0" animBg="1"/>
      <p:bldP spid="21" grpId="0"/>
      <p:bldP spid="22" grpId="0"/>
      <p:bldP spid="23" grpId="0" animBg="1"/>
      <p:bldP spid="24" grpId="0"/>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2"/>
          <p:cNvSpPr txBox="1"/>
          <p:nvPr/>
        </p:nvSpPr>
        <p:spPr>
          <a:xfrm>
            <a:off x="4716016" y="1196752"/>
            <a:ext cx="3631813" cy="369332"/>
          </a:xfrm>
          <a:prstGeom prst="rect">
            <a:avLst/>
          </a:prstGeom>
          <a:solidFill>
            <a:schemeClr val="bg1"/>
          </a:solidFill>
        </p:spPr>
        <p:txBody>
          <a:bodyPr wrap="square" rtlCol="0">
            <a:spAutoFit/>
          </a:bodyPr>
          <a:lstStyle/>
          <a:p>
            <a:pPr algn="ctr"/>
            <a:r>
              <a:rPr lang="en-US" altLang="ja-JP" dirty="0">
                <a:latin typeface="Ebrima" pitchFamily="2" charset="0"/>
                <a:ea typeface="Ebrima" pitchFamily="2" charset="0"/>
                <a:cs typeface="Ebrima" pitchFamily="2" charset="0"/>
              </a:rPr>
              <a:t>Nagasaki survivors location</a:t>
            </a:r>
            <a:endParaRPr kumimoji="1" lang="ja-JP" altLang="en-US" dirty="0">
              <a:latin typeface="Ebrima" pitchFamily="2" charset="0"/>
              <a:cs typeface="Ebrima" pitchFamily="2" charset="0"/>
            </a:endParaRPr>
          </a:p>
        </p:txBody>
      </p:sp>
      <p:sp>
        <p:nvSpPr>
          <p:cNvPr id="17" name="TextBox 2"/>
          <p:cNvSpPr txBox="1"/>
          <p:nvPr/>
        </p:nvSpPr>
        <p:spPr>
          <a:xfrm>
            <a:off x="535499" y="1196752"/>
            <a:ext cx="3748469" cy="369332"/>
          </a:xfrm>
          <a:prstGeom prst="rect">
            <a:avLst/>
          </a:prstGeom>
          <a:solidFill>
            <a:schemeClr val="bg1"/>
          </a:solidFill>
        </p:spPr>
        <p:txBody>
          <a:bodyPr wrap="square" rtlCol="0">
            <a:spAutoFit/>
          </a:bodyPr>
          <a:lstStyle/>
          <a:p>
            <a:pPr algn="ctr"/>
            <a:r>
              <a:rPr lang="en-US" altLang="ja-JP" dirty="0">
                <a:latin typeface="Ebrima" pitchFamily="2" charset="0"/>
                <a:ea typeface="Ebrima" pitchFamily="2" charset="0"/>
                <a:cs typeface="Ebrima" pitchFamily="2" charset="0"/>
              </a:rPr>
              <a:t>Hiroshima survivors location</a:t>
            </a:r>
            <a:endParaRPr kumimoji="1" lang="ja-JP" altLang="en-US" dirty="0">
              <a:latin typeface="Ebrima" pitchFamily="2" charset="0"/>
              <a:cs typeface="Ebrima" pitchFamily="2" charset="0"/>
            </a:endParaRPr>
          </a:p>
        </p:txBody>
      </p:sp>
      <p:sp>
        <p:nvSpPr>
          <p:cNvPr id="2" name="タイトル 1"/>
          <p:cNvSpPr>
            <a:spLocks noGrp="1"/>
          </p:cNvSpPr>
          <p:nvPr>
            <p:ph type="title"/>
          </p:nvPr>
        </p:nvSpPr>
        <p:spPr>
          <a:xfrm>
            <a:off x="457199" y="112384"/>
            <a:ext cx="8229600" cy="1012360"/>
          </a:xfrm>
        </p:spPr>
        <p:style>
          <a:lnRef idx="3">
            <a:schemeClr val="lt1"/>
          </a:lnRef>
          <a:fillRef idx="1">
            <a:schemeClr val="accent4"/>
          </a:fillRef>
          <a:effectRef idx="1">
            <a:schemeClr val="accent4"/>
          </a:effectRef>
          <a:fontRef idx="minor">
            <a:schemeClr val="lt1"/>
          </a:fontRef>
        </p:style>
        <p:txBody>
          <a:bodyPr>
            <a:normAutofit/>
          </a:bodyPr>
          <a:lstStyle/>
          <a:p>
            <a:r>
              <a:rPr kumimoji="1" lang="en-US" altLang="ja-JP" dirty="0">
                <a:solidFill>
                  <a:schemeClr val="bg1"/>
                </a:solidFill>
                <a:latin typeface="+mj-lt"/>
                <a:ea typeface="Ebrima" pitchFamily="2" charset="0"/>
                <a:cs typeface="Ebrima" pitchFamily="2" charset="0"/>
              </a:rPr>
              <a:t>Radiation estimates: DS02R1</a:t>
            </a:r>
            <a:endParaRPr kumimoji="1" lang="ja-JP" altLang="en-US" sz="2400" dirty="0">
              <a:solidFill>
                <a:schemeClr val="bg1"/>
              </a:solidFill>
              <a:latin typeface="+mj-lt"/>
              <a:cs typeface="Ebrima" pitchFamily="2" charset="0"/>
            </a:endParaRPr>
          </a:p>
        </p:txBody>
      </p:sp>
      <p:sp>
        <p:nvSpPr>
          <p:cNvPr id="6" name="スライド番号プレースホルダー 5"/>
          <p:cNvSpPr>
            <a:spLocks noGrp="1"/>
          </p:cNvSpPr>
          <p:nvPr>
            <p:ph type="sldNum" sz="quarter" idx="12"/>
          </p:nvPr>
        </p:nvSpPr>
        <p:spPr>
          <a:xfrm>
            <a:off x="7020368" y="6506795"/>
            <a:ext cx="2133600" cy="365125"/>
          </a:xfrm>
        </p:spPr>
        <p:txBody>
          <a:bodyPr/>
          <a:lstStyle/>
          <a:p>
            <a:fld id="{002C6C02-BB22-4792-BE2E-DCAFF58345B5}" type="slidenum">
              <a:rPr kumimoji="1" lang="ja-JP" altLang="en-US" smtClean="0"/>
              <a:pPr/>
              <a:t>8</a:t>
            </a:fld>
            <a:endParaRPr kumimoji="1" lang="ja-JP" altLang="en-US" dirty="0"/>
          </a:p>
        </p:txBody>
      </p:sp>
      <p:sp>
        <p:nvSpPr>
          <p:cNvPr id="7" name="正方形/長方形 6"/>
          <p:cNvSpPr/>
          <p:nvPr/>
        </p:nvSpPr>
        <p:spPr>
          <a:xfrm>
            <a:off x="35496" y="5733256"/>
            <a:ext cx="9000999" cy="1072531"/>
          </a:xfrm>
          <a:prstGeom prst="rect">
            <a:avLst/>
          </a:prstGeom>
        </p:spPr>
        <p:txBody>
          <a:bodyPr wrap="square" lIns="147758" tIns="73879" rIns="147758" bIns="73879">
            <a:spAutoFit/>
          </a:bodyPr>
          <a:lstStyle/>
          <a:p>
            <a:pPr marL="723900" lvl="1" indent="-571500">
              <a:buClr>
                <a:srgbClr val="8064A2"/>
              </a:buClr>
              <a:buFont typeface="Arial" pitchFamily="34" charset="0"/>
              <a:buChar char="•"/>
              <a:tabLst>
                <a:tab pos="2149475" algn="l"/>
              </a:tabLst>
            </a:pPr>
            <a:r>
              <a:rPr lang="en-US" altLang="ja-JP" sz="3600" dirty="0">
                <a:solidFill>
                  <a:schemeClr val="bg2">
                    <a:lumMod val="25000"/>
                  </a:schemeClr>
                </a:solidFill>
              </a:rPr>
              <a:t>Weighted absorbed colon or bladder dose</a:t>
            </a:r>
          </a:p>
          <a:p>
            <a:pPr marL="152400" lvl="1">
              <a:tabLst>
                <a:tab pos="2149475" algn="l"/>
              </a:tabLst>
            </a:pPr>
            <a:r>
              <a:rPr lang="en-US" altLang="ja-JP" sz="2400" dirty="0">
                <a:solidFill>
                  <a:schemeClr val="bg2">
                    <a:lumMod val="25000"/>
                  </a:schemeClr>
                </a:solidFill>
              </a:rPr>
              <a:t>        Those who were not estimated radiation dose were excluded.</a:t>
            </a:r>
            <a:endParaRPr lang="en-US" altLang="ja-JP" sz="2800" dirty="0">
              <a:solidFill>
                <a:schemeClr val="bg2">
                  <a:lumMod val="25000"/>
                </a:schemeClr>
              </a:solidFill>
            </a:endParaRPr>
          </a:p>
        </p:txBody>
      </p:sp>
      <p:pic>
        <p:nvPicPr>
          <p:cNvPr id="9" name="Picture 2" descr="C:\Users\hcull\DS02R\Manuscript\Resubmit to SRRC\Hiro_dose_point_plot_10-14-20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574091"/>
            <a:ext cx="3528392" cy="32825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hcull\DS02R\Manuscript\Resubmit to SRRC\Naga_dose_point_plot_10-14-201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5983" y="1574090"/>
            <a:ext cx="3428425" cy="3282535"/>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p:cNvSpPr/>
          <p:nvPr/>
        </p:nvSpPr>
        <p:spPr>
          <a:xfrm>
            <a:off x="971600" y="4882464"/>
            <a:ext cx="2751492" cy="646331"/>
          </a:xfrm>
          <a:prstGeom prst="rect">
            <a:avLst/>
          </a:prstGeom>
        </p:spPr>
        <p:txBody>
          <a:bodyPr wrap="square">
            <a:spAutoFit/>
          </a:bodyPr>
          <a:lstStyle/>
          <a:p>
            <a:r>
              <a:rPr lang="en-US" altLang="ja-JP" sz="900" dirty="0"/>
              <a:t>Figure 24. Revised survivor locations in Hiroshima. Map: Digital Map 25000, Geographical Survey Institute of Japan, 2002. Circles of black dots at 2 and 3 km from hypocenter. </a:t>
            </a:r>
            <a:endParaRPr lang="ja-JP" altLang="en-US" sz="900" dirty="0"/>
          </a:p>
        </p:txBody>
      </p:sp>
      <p:sp>
        <p:nvSpPr>
          <p:cNvPr id="14" name="正方形/長方形 13"/>
          <p:cNvSpPr/>
          <p:nvPr/>
        </p:nvSpPr>
        <p:spPr>
          <a:xfrm>
            <a:off x="5304291" y="4882123"/>
            <a:ext cx="2652085" cy="646331"/>
          </a:xfrm>
          <a:prstGeom prst="rect">
            <a:avLst/>
          </a:prstGeom>
        </p:spPr>
        <p:txBody>
          <a:bodyPr wrap="square">
            <a:spAutoFit/>
          </a:bodyPr>
          <a:lstStyle/>
          <a:p>
            <a:r>
              <a:rPr lang="en-US" altLang="ja-JP" sz="900" dirty="0"/>
              <a:t>Figure 25. Revised survivor locations in Nagasaki. Map: Digital Map 25000,</a:t>
            </a:r>
            <a:r>
              <a:rPr lang="ja-JP" altLang="en-US" sz="900" dirty="0"/>
              <a:t>　</a:t>
            </a:r>
            <a:endParaRPr lang="en-US" altLang="ja-JP" sz="900" dirty="0"/>
          </a:p>
          <a:p>
            <a:r>
              <a:rPr lang="en-US" altLang="ja-JP" sz="900" dirty="0"/>
              <a:t>Geographical Survey Institute of Japan, 2002. </a:t>
            </a:r>
          </a:p>
          <a:p>
            <a:r>
              <a:rPr lang="en-US" altLang="ja-JP" sz="900" dirty="0"/>
              <a:t>Circles of black dots at 2 and</a:t>
            </a:r>
            <a:r>
              <a:rPr lang="ja-JP" altLang="en-US" sz="900" dirty="0"/>
              <a:t>　</a:t>
            </a:r>
            <a:r>
              <a:rPr lang="en-US" altLang="ja-JP" sz="900" dirty="0"/>
              <a:t>3 km from hypocenter. </a:t>
            </a:r>
            <a:endParaRPr lang="ja-JP" altLang="en-US" sz="900" dirty="0"/>
          </a:p>
        </p:txBody>
      </p:sp>
      <p:sp>
        <p:nvSpPr>
          <p:cNvPr id="15" name="テキスト ボックス 14"/>
          <p:cNvSpPr txBox="1"/>
          <p:nvPr/>
        </p:nvSpPr>
        <p:spPr>
          <a:xfrm>
            <a:off x="5796136" y="5476041"/>
            <a:ext cx="3579082" cy="307777"/>
          </a:xfrm>
          <a:prstGeom prst="rect">
            <a:avLst/>
          </a:prstGeom>
          <a:noFill/>
        </p:spPr>
        <p:txBody>
          <a:bodyPr wrap="square" rtlCol="0">
            <a:spAutoFit/>
          </a:bodyPr>
          <a:lstStyle/>
          <a:p>
            <a:r>
              <a:rPr kumimoji="1" lang="en-US" altLang="ja-JP" sz="1400" dirty="0" err="1"/>
              <a:t>Cullings</a:t>
            </a:r>
            <a:r>
              <a:rPr kumimoji="1" lang="en-US" altLang="ja-JP" sz="1400" dirty="0"/>
              <a:t>, et al. Health Physics, 2016, </a:t>
            </a:r>
            <a:endParaRPr kumimoji="1" lang="ja-JP" altLang="en-US" sz="1400" dirty="0"/>
          </a:p>
        </p:txBody>
      </p:sp>
      <p:pic>
        <p:nvPicPr>
          <p:cNvPr id="1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488" r="56850"/>
          <a:stretch/>
        </p:blipFill>
        <p:spPr bwMode="auto">
          <a:xfrm>
            <a:off x="3734448" y="4885206"/>
            <a:ext cx="1485624" cy="76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7109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112384"/>
            <a:ext cx="8229600" cy="1012360"/>
          </a:xfrm>
        </p:spPr>
        <p:style>
          <a:lnRef idx="3">
            <a:schemeClr val="lt1"/>
          </a:lnRef>
          <a:fillRef idx="1">
            <a:schemeClr val="accent4"/>
          </a:fillRef>
          <a:effectRef idx="1">
            <a:schemeClr val="accent4"/>
          </a:effectRef>
          <a:fontRef idx="minor">
            <a:schemeClr val="lt1"/>
          </a:fontRef>
        </p:style>
        <p:txBody>
          <a:bodyPr>
            <a:normAutofit/>
          </a:bodyPr>
          <a:lstStyle/>
          <a:p>
            <a:r>
              <a:rPr lang="en-US" altLang="ja-JP" dirty="0">
                <a:solidFill>
                  <a:schemeClr val="bg1"/>
                </a:solidFill>
                <a:ea typeface="Ebrima" pitchFamily="2" charset="0"/>
                <a:cs typeface="Ebrima" pitchFamily="2" charset="0"/>
              </a:rPr>
              <a:t>Follow-up, outcomes, and Lifestyle</a:t>
            </a:r>
            <a:endParaRPr kumimoji="1" lang="ja-JP" altLang="en-US" sz="2400" dirty="0">
              <a:solidFill>
                <a:schemeClr val="bg1"/>
              </a:solidFill>
              <a:cs typeface="Ebrima" pitchFamily="2" charset="0"/>
            </a:endParaRPr>
          </a:p>
        </p:txBody>
      </p:sp>
      <p:sp>
        <p:nvSpPr>
          <p:cNvPr id="7" name="正方形/長方形 6"/>
          <p:cNvSpPr/>
          <p:nvPr/>
        </p:nvSpPr>
        <p:spPr>
          <a:xfrm>
            <a:off x="71500" y="1196752"/>
            <a:ext cx="9181020" cy="5689179"/>
          </a:xfrm>
          <a:prstGeom prst="rect">
            <a:avLst/>
          </a:prstGeom>
        </p:spPr>
        <p:txBody>
          <a:bodyPr wrap="square" lIns="147758" tIns="73879" rIns="147758" bIns="73879">
            <a:spAutoFit/>
          </a:bodyPr>
          <a:lstStyle/>
          <a:p>
            <a:pPr marL="720725" lvl="1" indent="-568325">
              <a:buClr>
                <a:srgbClr val="8064A2"/>
              </a:buClr>
              <a:buFont typeface="Wingdings" pitchFamily="2" charset="2"/>
              <a:buChar char="l"/>
              <a:tabLst>
                <a:tab pos="2149475" algn="l"/>
              </a:tabLst>
            </a:pPr>
            <a:r>
              <a:rPr lang="en-US" altLang="ja-JP" sz="3600" dirty="0">
                <a:solidFill>
                  <a:schemeClr val="bg2">
                    <a:lumMod val="25000"/>
                  </a:schemeClr>
                </a:solidFill>
              </a:rPr>
              <a:t>Follow-up:</a:t>
            </a:r>
            <a:r>
              <a:rPr lang="ja-JP" altLang="en-US" sz="3600" dirty="0">
                <a:solidFill>
                  <a:schemeClr val="bg2">
                    <a:lumMod val="25000"/>
                  </a:schemeClr>
                </a:solidFill>
              </a:rPr>
              <a:t>　</a:t>
            </a:r>
            <a:r>
              <a:rPr lang="en-US" altLang="ja-JP" sz="3600" dirty="0">
                <a:solidFill>
                  <a:schemeClr val="bg2">
                    <a:lumMod val="25000"/>
                  </a:schemeClr>
                </a:solidFill>
              </a:rPr>
              <a:t>1958-2009</a:t>
            </a:r>
          </a:p>
          <a:p>
            <a:pPr marL="720725" lvl="1" indent="-568325">
              <a:buClr>
                <a:srgbClr val="8064A2"/>
              </a:buClr>
              <a:buFont typeface="Wingdings" pitchFamily="2" charset="2"/>
              <a:buChar char="l"/>
              <a:tabLst>
                <a:tab pos="2149475" algn="l"/>
              </a:tabLst>
            </a:pPr>
            <a:r>
              <a:rPr lang="en-US" altLang="ja-JP" sz="3600" dirty="0">
                <a:solidFill>
                  <a:schemeClr val="bg2">
                    <a:lumMod val="25000"/>
                  </a:schemeClr>
                </a:solidFill>
              </a:rPr>
              <a:t>Outcomes:</a:t>
            </a:r>
            <a:r>
              <a:rPr lang="ja-JP" altLang="en-US" sz="3600" dirty="0">
                <a:solidFill>
                  <a:schemeClr val="bg2">
                    <a:lumMod val="25000"/>
                  </a:schemeClr>
                </a:solidFill>
              </a:rPr>
              <a:t>　</a:t>
            </a:r>
            <a:r>
              <a:rPr lang="en-US" altLang="ja-JP" sz="3600" dirty="0">
                <a:solidFill>
                  <a:schemeClr val="bg2">
                    <a:lumMod val="25000"/>
                  </a:schemeClr>
                </a:solidFill>
              </a:rPr>
              <a:t>First primary colorectal cancer.</a:t>
            </a:r>
          </a:p>
          <a:p>
            <a:pPr marL="3467100" lvl="7" indent="-571500">
              <a:buFont typeface="Arial" pitchFamily="34" charset="0"/>
              <a:buChar char="•"/>
              <a:tabLst>
                <a:tab pos="2149475" algn="l"/>
              </a:tabLst>
            </a:pPr>
            <a:r>
              <a:rPr lang="en-US" altLang="ja-JP" sz="3600" dirty="0">
                <a:solidFill>
                  <a:schemeClr val="bg2">
                    <a:lumMod val="25000"/>
                  </a:schemeClr>
                </a:solidFill>
              </a:rPr>
              <a:t>Proximal colon</a:t>
            </a:r>
          </a:p>
          <a:p>
            <a:pPr marL="3467100" lvl="7" indent="-571500">
              <a:buFont typeface="Arial" pitchFamily="34" charset="0"/>
              <a:buChar char="•"/>
              <a:tabLst>
                <a:tab pos="2149475" algn="l"/>
              </a:tabLst>
            </a:pPr>
            <a:r>
              <a:rPr lang="en-US" altLang="ja-JP" sz="3600" dirty="0">
                <a:solidFill>
                  <a:schemeClr val="bg2">
                    <a:lumMod val="25000"/>
                  </a:schemeClr>
                </a:solidFill>
              </a:rPr>
              <a:t>Distal colon</a:t>
            </a:r>
          </a:p>
          <a:p>
            <a:pPr marL="3467100" lvl="7" indent="-571500">
              <a:buFont typeface="Arial" pitchFamily="34" charset="0"/>
              <a:buChar char="•"/>
              <a:tabLst>
                <a:tab pos="2149475" algn="l"/>
              </a:tabLst>
            </a:pPr>
            <a:r>
              <a:rPr lang="en-US" altLang="ja-JP" sz="3600" dirty="0">
                <a:solidFill>
                  <a:schemeClr val="bg2">
                    <a:lumMod val="25000"/>
                  </a:schemeClr>
                </a:solidFill>
              </a:rPr>
              <a:t>Rectum</a:t>
            </a:r>
          </a:p>
          <a:p>
            <a:pPr marL="2895600" lvl="7">
              <a:tabLst>
                <a:tab pos="2149475" algn="l"/>
              </a:tabLst>
            </a:pPr>
            <a:r>
              <a:rPr lang="en-US" altLang="ja-JP" sz="3600" dirty="0">
                <a:solidFill>
                  <a:schemeClr val="bg2">
                    <a:lumMod val="25000"/>
                  </a:schemeClr>
                </a:solidFill>
              </a:rPr>
              <a:t>Mucosal cancers were excluded. </a:t>
            </a:r>
            <a:br>
              <a:rPr lang="en-US" altLang="ja-JP" sz="3600" dirty="0">
                <a:solidFill>
                  <a:schemeClr val="bg2">
                    <a:lumMod val="25000"/>
                  </a:schemeClr>
                </a:solidFill>
              </a:rPr>
            </a:br>
            <a:r>
              <a:rPr lang="en-US" altLang="ja-JP" sz="3600" dirty="0">
                <a:solidFill>
                  <a:schemeClr val="bg2">
                    <a:lumMod val="25000"/>
                  </a:schemeClr>
                </a:solidFill>
              </a:rPr>
              <a:t>Ascertained from Hiroshima and Nagasaki Cancer Registries.</a:t>
            </a:r>
          </a:p>
          <a:p>
            <a:pPr marL="720725" lvl="1" indent="-568325">
              <a:buClr>
                <a:srgbClr val="8064A2"/>
              </a:buClr>
              <a:buFont typeface="Wingdings" pitchFamily="2" charset="2"/>
              <a:buChar char="l"/>
              <a:tabLst>
                <a:tab pos="2149475" algn="l"/>
              </a:tabLst>
            </a:pPr>
            <a:r>
              <a:rPr lang="en-US" altLang="ja-JP" sz="3600" dirty="0">
                <a:solidFill>
                  <a:schemeClr val="bg2">
                    <a:lumMod val="25000"/>
                  </a:schemeClr>
                </a:solidFill>
              </a:rPr>
              <a:t>Lifestyle:	   Mail surveys and interviews 		       (1963-1991) </a:t>
            </a:r>
          </a:p>
        </p:txBody>
      </p:sp>
      <p:sp>
        <p:nvSpPr>
          <p:cNvPr id="4" name="スライド番号プレースホルダー 5"/>
          <p:cNvSpPr>
            <a:spLocks noGrp="1"/>
          </p:cNvSpPr>
          <p:nvPr>
            <p:ph type="sldNum" sz="quarter" idx="12"/>
          </p:nvPr>
        </p:nvSpPr>
        <p:spPr>
          <a:xfrm>
            <a:off x="7010400" y="6525344"/>
            <a:ext cx="2133600" cy="365125"/>
          </a:xfrm>
        </p:spPr>
        <p:txBody>
          <a:bodyPr/>
          <a:lstStyle/>
          <a:p>
            <a:fld id="{002C6C02-BB22-4792-BE2E-DCAFF58345B5}" type="slidenum">
              <a:rPr kumimoji="1" lang="ja-JP" altLang="en-US" smtClean="0"/>
              <a:pPr/>
              <a:t>9</a:t>
            </a:fld>
            <a:endParaRPr kumimoji="1" lang="ja-JP" altLang="en-US" dirty="0"/>
          </a:p>
        </p:txBody>
      </p:sp>
    </p:spTree>
    <p:extLst>
      <p:ext uri="{BB962C8B-B14F-4D97-AF65-F5344CB8AC3E}">
        <p14:creationId xmlns:p14="http://schemas.microsoft.com/office/powerpoint/2010/main" val="2692977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17772</TotalTime>
  <Words>3134</Words>
  <Application>Microsoft Office PowerPoint</Application>
  <PresentationFormat>画面に合わせる (4:3)</PresentationFormat>
  <Paragraphs>567</Paragraphs>
  <Slides>22</Slides>
  <Notes>22</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Office ​​テーマ</vt:lpstr>
      <vt:lpstr>Radiation Risk of colorectal cancer among atomic bomb survivors:　1958-2009</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Subjects : Life Span Study（LSS）</vt:lpstr>
      <vt:lpstr>Radiation estimates: DS02R1</vt:lpstr>
      <vt:lpstr>Follow-up, outcomes, and Lifestyle</vt:lpstr>
      <vt:lpstr>Statistical analysis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Acknowledgment</vt:lpstr>
      <vt:lpstr>Collaborators</vt:lpstr>
    </vt:vector>
  </TitlesOfParts>
  <Company>Radiation Effects Research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 cancer incidence in the LSS</dc:title>
  <dc:creator>user</dc:creator>
  <cp:lastModifiedBy>Sugiyama</cp:lastModifiedBy>
  <cp:revision>538</cp:revision>
  <cp:lastPrinted>2019-06-07T01:15:01Z</cp:lastPrinted>
  <dcterms:created xsi:type="dcterms:W3CDTF">2016-06-08T12:25:05Z</dcterms:created>
  <dcterms:modified xsi:type="dcterms:W3CDTF">2019-06-07T06:52:46Z</dcterms:modified>
</cp:coreProperties>
</file>