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4"/>
  </p:notesMasterIdLst>
  <p:sldIdLst>
    <p:sldId id="439" r:id="rId2"/>
    <p:sldId id="440" r:id="rId3"/>
    <p:sldId id="310" r:id="rId4"/>
    <p:sldId id="433" r:id="rId5"/>
    <p:sldId id="441" r:id="rId6"/>
    <p:sldId id="259" r:id="rId7"/>
    <p:sldId id="438" r:id="rId8"/>
    <p:sldId id="444" r:id="rId9"/>
    <p:sldId id="445" r:id="rId10"/>
    <p:sldId id="437" r:id="rId11"/>
    <p:sldId id="443" r:id="rId12"/>
    <p:sldId id="341" r:id="rId13"/>
    <p:sldId id="346" r:id="rId14"/>
    <p:sldId id="436" r:id="rId15"/>
    <p:sldId id="290" r:id="rId16"/>
    <p:sldId id="350" r:id="rId17"/>
    <p:sldId id="446" r:id="rId18"/>
    <p:sldId id="332" r:id="rId19"/>
    <p:sldId id="430" r:id="rId20"/>
    <p:sldId id="435" r:id="rId21"/>
    <p:sldId id="442" r:id="rId22"/>
    <p:sldId id="268"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38" autoAdjust="0"/>
    <p:restoredTop sz="69591" autoAdjust="0"/>
  </p:normalViewPr>
  <p:slideViewPr>
    <p:cSldViewPr snapToObjects="1">
      <p:cViewPr varScale="1">
        <p:scale>
          <a:sx n="48" d="100"/>
          <a:sy n="48" d="100"/>
        </p:scale>
        <p:origin x="1096" y="36"/>
      </p:cViewPr>
      <p:guideLst/>
    </p:cSldViewPr>
  </p:slideViewPr>
  <p:outlineViewPr>
    <p:cViewPr>
      <p:scale>
        <a:sx n="33" d="100"/>
        <a:sy n="33" d="100"/>
      </p:scale>
      <p:origin x="0" y="-5520"/>
    </p:cViewPr>
  </p:outlineViewPr>
  <p:notesTextViewPr>
    <p:cViewPr>
      <p:scale>
        <a:sx n="1" d="1"/>
        <a:sy n="1" d="1"/>
      </p:scale>
      <p:origin x="0" y="0"/>
    </p:cViewPr>
  </p:notesTextViewPr>
  <p:sorterViewPr>
    <p:cViewPr>
      <p:scale>
        <a:sx n="100" d="100"/>
        <a:sy n="100" d="100"/>
      </p:scale>
      <p:origin x="0" y="-68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MaryBeth\Prostate%20Cancer%20Review%20and%20Presentation\Prostate%20cancer%20incidence%20rat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access.cancer.org\ACSDEPT\ocmo\Intramural%20Research\Surveillance%20and%20Health%20Services\MaryBeth\Prostate%20Cancer%20Review%20and%20Presentation\Prostate%20cancer%20incidence%20rat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03365489386974"/>
          <c:y val="3.1583570351397146E-2"/>
          <c:w val="0.78825136790292305"/>
          <c:h val="0.73503372051564486"/>
        </c:manualLayout>
      </c:layout>
      <c:scatterChart>
        <c:scatterStyle val="lineMarker"/>
        <c:varyColors val="0"/>
        <c:ser>
          <c:idx val="0"/>
          <c:order val="0"/>
          <c:tx>
            <c:strRef>
              <c:f>Graph!$B$1</c:f>
              <c:strCache>
                <c:ptCount val="1"/>
                <c:pt idx="0">
                  <c:v>Adjusted Rate per 100,000</c:v>
                </c:pt>
              </c:strCache>
            </c:strRef>
          </c:tx>
          <c:spPr>
            <a:ln w="19050" cap="rnd">
              <a:noFill/>
              <a:round/>
            </a:ln>
            <a:effectLst/>
          </c:spPr>
          <c:marker>
            <c:symbol val="circle"/>
            <c:size val="5"/>
            <c:spPr>
              <a:solidFill>
                <a:schemeClr val="accent2">
                  <a:lumMod val="60000"/>
                  <a:lumOff val="40000"/>
                </a:schemeClr>
              </a:solidFill>
              <a:ln w="31750">
                <a:solidFill>
                  <a:schemeClr val="accent2">
                    <a:lumMod val="60000"/>
                    <a:lumOff val="40000"/>
                  </a:schemeClr>
                </a:solidFill>
              </a:ln>
              <a:effectLst/>
            </c:spPr>
          </c:marker>
          <c:xVal>
            <c:numRef>
              <c:f>Graph!$A$2:$A$44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xVal>
          <c:yVal>
            <c:numRef>
              <c:f>Graph!$B$2:$B$44</c:f>
              <c:numCache>
                <c:formatCode>0.00</c:formatCode>
                <c:ptCount val="43"/>
                <c:pt idx="0">
                  <c:v>85.426840616000007</c:v>
                </c:pt>
                <c:pt idx="1">
                  <c:v>87.613364451999999</c:v>
                </c:pt>
                <c:pt idx="2">
                  <c:v>93.993424442000006</c:v>
                </c:pt>
                <c:pt idx="3">
                  <c:v>97.952278528999997</c:v>
                </c:pt>
                <c:pt idx="4">
                  <c:v>100.481406001</c:v>
                </c:pt>
                <c:pt idx="5">
                  <c:v>99.400833609000003</c:v>
                </c:pt>
                <c:pt idx="6">
                  <c:v>103.416791082</c:v>
                </c:pt>
                <c:pt idx="7">
                  <c:v>106.045749071</c:v>
                </c:pt>
                <c:pt idx="8">
                  <c:v>108.87928238400001</c:v>
                </c:pt>
                <c:pt idx="9">
                  <c:v>108.245921811</c:v>
                </c:pt>
                <c:pt idx="10">
                  <c:v>111.632788967</c:v>
                </c:pt>
                <c:pt idx="11">
                  <c:v>111.685972925</c:v>
                </c:pt>
                <c:pt idx="12">
                  <c:v>115.522339733</c:v>
                </c:pt>
                <c:pt idx="13">
                  <c:v>119.098059557</c:v>
                </c:pt>
                <c:pt idx="14">
                  <c:v>133.77670097800001</c:v>
                </c:pt>
                <c:pt idx="15">
                  <c:v>137.632245778</c:v>
                </c:pt>
                <c:pt idx="16">
                  <c:v>145.41438523900001</c:v>
                </c:pt>
                <c:pt idx="17">
                  <c:v>171.116683069</c:v>
                </c:pt>
                <c:pt idx="18">
                  <c:v>214.87143384800001</c:v>
                </c:pt>
                <c:pt idx="19">
                  <c:v>237.5314319</c:v>
                </c:pt>
                <c:pt idx="20">
                  <c:v>209.63023695000001</c:v>
                </c:pt>
                <c:pt idx="21">
                  <c:v>180.40155009899999</c:v>
                </c:pt>
                <c:pt idx="22">
                  <c:v>169.52675877799999</c:v>
                </c:pt>
                <c:pt idx="23">
                  <c:v>169.64404673499999</c:v>
                </c:pt>
                <c:pt idx="24">
                  <c:v>173.771031916</c:v>
                </c:pt>
                <c:pt idx="25">
                  <c:v>171.20254000200001</c:v>
                </c:pt>
                <c:pt idx="26">
                  <c:v>183.692886179</c:v>
                </c:pt>
                <c:pt idx="27">
                  <c:v>183.33209644300001</c:v>
                </c:pt>
                <c:pt idx="28">
                  <c:v>185.330387669</c:v>
                </c:pt>
                <c:pt idx="29">
                  <c:v>182.642160281</c:v>
                </c:pt>
                <c:pt idx="30">
                  <c:v>170.09463227099999</c:v>
                </c:pt>
                <c:pt idx="31">
                  <c:v>166.23488884700001</c:v>
                </c:pt>
                <c:pt idx="32">
                  <c:v>156.98237557499999</c:v>
                </c:pt>
                <c:pt idx="33">
                  <c:v>172.480905221</c:v>
                </c:pt>
                <c:pt idx="34">
                  <c:v>175.554515923</c:v>
                </c:pt>
                <c:pt idx="35">
                  <c:v>158.364133227</c:v>
                </c:pt>
                <c:pt idx="36">
                  <c:v>155.540588273</c:v>
                </c:pt>
                <c:pt idx="37">
                  <c:v>148.214504632</c:v>
                </c:pt>
                <c:pt idx="38">
                  <c:v>141.98646110999999</c:v>
                </c:pt>
                <c:pt idx="39">
                  <c:v>116.076510005</c:v>
                </c:pt>
                <c:pt idx="40">
                  <c:v>110.719033782</c:v>
                </c:pt>
                <c:pt idx="41">
                  <c:v>101.211997809</c:v>
                </c:pt>
                <c:pt idx="42">
                  <c:v>105.001250746</c:v>
                </c:pt>
              </c:numCache>
            </c:numRef>
          </c:yVal>
          <c:smooth val="0"/>
          <c:extLst>
            <c:ext xmlns:c16="http://schemas.microsoft.com/office/drawing/2014/chart" uri="{C3380CC4-5D6E-409C-BE32-E72D297353CC}">
              <c16:uniqueId val="{00000000-0A33-491F-9509-2C7EA1B85DE3}"/>
            </c:ext>
          </c:extLst>
        </c:ser>
        <c:ser>
          <c:idx val="1"/>
          <c:order val="1"/>
          <c:tx>
            <c:strRef>
              <c:f>Graph!$C$1</c:f>
              <c:strCache>
                <c:ptCount val="1"/>
                <c:pt idx="0">
                  <c:v>Modeled Age-Adjusted Rate</c:v>
                </c:pt>
              </c:strCache>
            </c:strRef>
          </c:tx>
          <c:spPr>
            <a:ln w="28575" cap="rnd">
              <a:solidFill>
                <a:schemeClr val="accent2">
                  <a:lumMod val="60000"/>
                  <a:lumOff val="40000"/>
                </a:schemeClr>
              </a:solidFill>
              <a:round/>
            </a:ln>
            <a:effectLst/>
          </c:spPr>
          <c:marker>
            <c:symbol val="none"/>
          </c:marker>
          <c:xVal>
            <c:numRef>
              <c:f>Graph!$A$2:$A$44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xVal>
          <c:yVal>
            <c:numRef>
              <c:f>Graph!$C$2:$C$44</c:f>
              <c:numCache>
                <c:formatCode>General</c:formatCode>
                <c:ptCount val="43"/>
                <c:pt idx="0">
                  <c:v>87.39</c:v>
                </c:pt>
                <c:pt idx="1">
                  <c:v>89.73</c:v>
                </c:pt>
                <c:pt idx="2">
                  <c:v>92.14</c:v>
                </c:pt>
                <c:pt idx="3">
                  <c:v>94.61</c:v>
                </c:pt>
                <c:pt idx="4">
                  <c:v>97.15</c:v>
                </c:pt>
                <c:pt idx="5">
                  <c:v>99.76</c:v>
                </c:pt>
                <c:pt idx="6">
                  <c:v>102.43</c:v>
                </c:pt>
                <c:pt idx="7">
                  <c:v>105.18</c:v>
                </c:pt>
                <c:pt idx="8">
                  <c:v>108</c:v>
                </c:pt>
                <c:pt idx="9">
                  <c:v>110.9</c:v>
                </c:pt>
                <c:pt idx="10">
                  <c:v>113.88</c:v>
                </c:pt>
                <c:pt idx="11">
                  <c:v>116.93</c:v>
                </c:pt>
                <c:pt idx="12">
                  <c:v>120.07</c:v>
                </c:pt>
                <c:pt idx="13">
                  <c:v>123.29</c:v>
                </c:pt>
                <c:pt idx="14">
                  <c:v>126.6</c:v>
                </c:pt>
                <c:pt idx="15">
                  <c:v>130</c:v>
                </c:pt>
                <c:pt idx="16">
                  <c:v>151.27000000000001</c:v>
                </c:pt>
                <c:pt idx="17">
                  <c:v>176.01</c:v>
                </c:pt>
                <c:pt idx="18">
                  <c:v>204.81</c:v>
                </c:pt>
                <c:pt idx="19">
                  <c:v>238.32</c:v>
                </c:pt>
                <c:pt idx="20">
                  <c:v>210.93</c:v>
                </c:pt>
                <c:pt idx="21">
                  <c:v>186.69</c:v>
                </c:pt>
                <c:pt idx="22">
                  <c:v>165.24</c:v>
                </c:pt>
                <c:pt idx="23">
                  <c:v>168.84</c:v>
                </c:pt>
                <c:pt idx="24">
                  <c:v>172.53</c:v>
                </c:pt>
                <c:pt idx="25">
                  <c:v>176.3</c:v>
                </c:pt>
                <c:pt idx="26">
                  <c:v>180.15</c:v>
                </c:pt>
                <c:pt idx="27">
                  <c:v>184.08</c:v>
                </c:pt>
                <c:pt idx="28">
                  <c:v>181.01</c:v>
                </c:pt>
                <c:pt idx="29">
                  <c:v>178</c:v>
                </c:pt>
                <c:pt idx="30">
                  <c:v>175.03</c:v>
                </c:pt>
                <c:pt idx="31">
                  <c:v>172.11</c:v>
                </c:pt>
                <c:pt idx="32">
                  <c:v>169.24</c:v>
                </c:pt>
                <c:pt idx="33">
                  <c:v>166.42</c:v>
                </c:pt>
                <c:pt idx="34">
                  <c:v>163.65</c:v>
                </c:pt>
                <c:pt idx="35">
                  <c:v>160.91999999999999</c:v>
                </c:pt>
                <c:pt idx="36">
                  <c:v>158.22999999999999</c:v>
                </c:pt>
                <c:pt idx="37">
                  <c:v>146.04</c:v>
                </c:pt>
                <c:pt idx="38">
                  <c:v>134.78</c:v>
                </c:pt>
                <c:pt idx="39">
                  <c:v>124.39</c:v>
                </c:pt>
                <c:pt idx="40">
                  <c:v>114.8</c:v>
                </c:pt>
                <c:pt idx="41">
                  <c:v>105.95</c:v>
                </c:pt>
                <c:pt idx="42">
                  <c:v>97.78</c:v>
                </c:pt>
              </c:numCache>
            </c:numRef>
          </c:yVal>
          <c:smooth val="0"/>
          <c:extLst>
            <c:ext xmlns:c16="http://schemas.microsoft.com/office/drawing/2014/chart" uri="{C3380CC4-5D6E-409C-BE32-E72D297353CC}">
              <c16:uniqueId val="{00000001-0A33-491F-9509-2C7EA1B85DE3}"/>
            </c:ext>
          </c:extLst>
        </c:ser>
        <c:dLbls>
          <c:showLegendKey val="0"/>
          <c:showVal val="0"/>
          <c:showCatName val="0"/>
          <c:showSerName val="0"/>
          <c:showPercent val="0"/>
          <c:showBubbleSize val="0"/>
        </c:dLbls>
        <c:axId val="521187384"/>
        <c:axId val="592686952"/>
      </c:scatterChart>
      <c:valAx>
        <c:axId val="521187384"/>
        <c:scaling>
          <c:orientation val="minMax"/>
          <c:max val="2015"/>
          <c:min val="1973"/>
        </c:scaling>
        <c:delete val="0"/>
        <c:axPos val="b"/>
        <c:title>
          <c:tx>
            <c:rich>
              <a:bodyPr rot="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r>
                  <a:rPr lang="en-US" sz="2000">
                    <a:solidFill>
                      <a:schemeClr val="tx1">
                        <a:lumMod val="50000"/>
                      </a:schemeClr>
                    </a:solidFill>
                  </a:rPr>
                  <a:t>Year of Diagnosis</a:t>
                </a:r>
              </a:p>
            </c:rich>
          </c:tx>
          <c:layout>
            <c:manualLayout>
              <c:xMode val="edge"/>
              <c:yMode val="edge"/>
              <c:x val="0.43448407675821898"/>
              <c:y val="0.8930700655056820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crossAx val="592686952"/>
        <c:crosses val="autoZero"/>
        <c:crossBetween val="midCat"/>
      </c:valAx>
      <c:valAx>
        <c:axId val="592686952"/>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r>
                  <a:rPr lang="en-US" sz="2000" dirty="0">
                    <a:solidFill>
                      <a:schemeClr val="tx1">
                        <a:lumMod val="50000"/>
                      </a:schemeClr>
                    </a:solidFill>
                  </a:rPr>
                  <a:t>Age-Adjusted Rate per 100,000</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5211873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1"/>
    <c:plotArea>
      <c:layout>
        <c:manualLayout>
          <c:layoutTarget val="inner"/>
          <c:xMode val="edge"/>
          <c:yMode val="edge"/>
          <c:x val="7.9558153329675252E-2"/>
          <c:y val="3.9538219701086244E-2"/>
          <c:w val="0.87267686709615844"/>
          <c:h val="0.73966806544391539"/>
        </c:manualLayout>
      </c:layout>
      <c:lineChart>
        <c:grouping val="standard"/>
        <c:varyColors val="0"/>
        <c:ser>
          <c:idx val="0"/>
          <c:order val="0"/>
          <c:tx>
            <c:strRef>
              <c:f>Sheet1!$B$1</c:f>
              <c:strCache>
                <c:ptCount val="1"/>
                <c:pt idx="0">
                  <c:v>Series 1</c:v>
                </c:pt>
              </c:strCache>
            </c:strRef>
          </c:tx>
          <c:cat>
            <c:numRef>
              <c:f>Sheet1!$A$2:$A$17</c:f>
              <c:numCache>
                <c:formatCode>General</c:formatCode>
                <c:ptCount val="16"/>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numCache>
            </c:numRef>
          </c:cat>
          <c:val>
            <c:numRef>
              <c:f>Sheet1!$B$2:$B$17</c:f>
              <c:numCache>
                <c:formatCode>General</c:formatCode>
                <c:ptCount val="16"/>
                <c:pt idx="0">
                  <c:v>0</c:v>
                </c:pt>
                <c:pt idx="1">
                  <c:v>0</c:v>
                </c:pt>
                <c:pt idx="2">
                  <c:v>0</c:v>
                </c:pt>
                <c:pt idx="3">
                  <c:v>1</c:v>
                </c:pt>
                <c:pt idx="4">
                  <c:v>2.5</c:v>
                </c:pt>
                <c:pt idx="5">
                  <c:v>4</c:v>
                </c:pt>
                <c:pt idx="6">
                  <c:v>10.5</c:v>
                </c:pt>
                <c:pt idx="7">
                  <c:v>12.5</c:v>
                </c:pt>
                <c:pt idx="8">
                  <c:v>11</c:v>
                </c:pt>
                <c:pt idx="9">
                  <c:v>7.5</c:v>
                </c:pt>
                <c:pt idx="10">
                  <c:v>2.5</c:v>
                </c:pt>
                <c:pt idx="11">
                  <c:v>2.5</c:v>
                </c:pt>
                <c:pt idx="12">
                  <c:v>2.5</c:v>
                </c:pt>
                <c:pt idx="13">
                  <c:v>2.5</c:v>
                </c:pt>
                <c:pt idx="14">
                  <c:v>2.5</c:v>
                </c:pt>
                <c:pt idx="15">
                  <c:v>2.5</c:v>
                </c:pt>
              </c:numCache>
            </c:numRef>
          </c:val>
          <c:smooth val="0"/>
          <c:extLst>
            <c:ext xmlns:c16="http://schemas.microsoft.com/office/drawing/2014/chart" uri="{C3380CC4-5D6E-409C-BE32-E72D297353CC}">
              <c16:uniqueId val="{00000000-39C2-44DF-BFB4-4D1F63F4927F}"/>
            </c:ext>
          </c:extLst>
        </c:ser>
        <c:dLbls>
          <c:showLegendKey val="0"/>
          <c:showVal val="0"/>
          <c:showCatName val="0"/>
          <c:showSerName val="0"/>
          <c:showPercent val="0"/>
          <c:showBubbleSize val="0"/>
        </c:dLbls>
        <c:marker val="1"/>
        <c:smooth val="0"/>
        <c:axId val="37751424"/>
        <c:axId val="38613376"/>
      </c:lineChart>
      <c:catAx>
        <c:axId val="37751424"/>
        <c:scaling>
          <c:orientation val="minMax"/>
        </c:scaling>
        <c:delete val="0"/>
        <c:axPos val="b"/>
        <c:numFmt formatCode="General" sourceLinked="1"/>
        <c:majorTickMark val="out"/>
        <c:minorTickMark val="none"/>
        <c:tickLblPos val="nextTo"/>
        <c:crossAx val="38613376"/>
        <c:crosses val="autoZero"/>
        <c:auto val="1"/>
        <c:lblAlgn val="ctr"/>
        <c:lblOffset val="100"/>
        <c:tickMarkSkip val="1"/>
        <c:noMultiLvlLbl val="0"/>
      </c:catAx>
      <c:valAx>
        <c:axId val="38613376"/>
        <c:scaling>
          <c:orientation val="minMax"/>
        </c:scaling>
        <c:delete val="0"/>
        <c:axPos val="l"/>
        <c:numFmt formatCode="General" sourceLinked="1"/>
        <c:majorTickMark val="out"/>
        <c:minorTickMark val="none"/>
        <c:tickLblPos val="nextTo"/>
        <c:crossAx val="37751424"/>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03365489386974"/>
          <c:y val="3.1583570351397146E-2"/>
          <c:w val="0.78825136790292305"/>
          <c:h val="0.73503372051564486"/>
        </c:manualLayout>
      </c:layout>
      <c:scatterChart>
        <c:scatterStyle val="lineMarker"/>
        <c:varyColors val="0"/>
        <c:ser>
          <c:idx val="0"/>
          <c:order val="0"/>
          <c:tx>
            <c:strRef>
              <c:f>Graph!$B$1</c:f>
              <c:strCache>
                <c:ptCount val="1"/>
                <c:pt idx="0">
                  <c:v>Adjusted Rate per 100,000</c:v>
                </c:pt>
              </c:strCache>
            </c:strRef>
          </c:tx>
          <c:spPr>
            <a:ln w="19050" cap="rnd">
              <a:noFill/>
              <a:round/>
            </a:ln>
            <a:effectLst/>
          </c:spPr>
          <c:marker>
            <c:symbol val="circle"/>
            <c:size val="5"/>
            <c:spPr>
              <a:solidFill>
                <a:schemeClr val="accent2">
                  <a:lumMod val="60000"/>
                  <a:lumOff val="40000"/>
                </a:schemeClr>
              </a:solidFill>
              <a:ln w="31750">
                <a:solidFill>
                  <a:schemeClr val="accent2">
                    <a:lumMod val="60000"/>
                    <a:lumOff val="40000"/>
                  </a:schemeClr>
                </a:solidFill>
              </a:ln>
              <a:effectLst/>
            </c:spPr>
          </c:marker>
          <c:xVal>
            <c:numRef>
              <c:f>Graph!$A$2:$A$44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xVal>
          <c:yVal>
            <c:numRef>
              <c:f>Graph!$B$2:$B$44</c:f>
              <c:numCache>
                <c:formatCode>0.00</c:formatCode>
                <c:ptCount val="43"/>
                <c:pt idx="0">
                  <c:v>85.426840616000007</c:v>
                </c:pt>
                <c:pt idx="1">
                  <c:v>87.613364451999999</c:v>
                </c:pt>
                <c:pt idx="2">
                  <c:v>93.993424442000006</c:v>
                </c:pt>
                <c:pt idx="3">
                  <c:v>97.952278528999997</c:v>
                </c:pt>
                <c:pt idx="4">
                  <c:v>100.481406001</c:v>
                </c:pt>
                <c:pt idx="5">
                  <c:v>99.400833609000003</c:v>
                </c:pt>
                <c:pt idx="6">
                  <c:v>103.416791082</c:v>
                </c:pt>
                <c:pt idx="7">
                  <c:v>106.045749071</c:v>
                </c:pt>
                <c:pt idx="8">
                  <c:v>108.87928238400001</c:v>
                </c:pt>
                <c:pt idx="9">
                  <c:v>108.245921811</c:v>
                </c:pt>
                <c:pt idx="10">
                  <c:v>111.632788967</c:v>
                </c:pt>
                <c:pt idx="11">
                  <c:v>111.685972925</c:v>
                </c:pt>
                <c:pt idx="12">
                  <c:v>115.522339733</c:v>
                </c:pt>
                <c:pt idx="13">
                  <c:v>119.098059557</c:v>
                </c:pt>
                <c:pt idx="14">
                  <c:v>133.77670097800001</c:v>
                </c:pt>
                <c:pt idx="15">
                  <c:v>137.632245778</c:v>
                </c:pt>
                <c:pt idx="16">
                  <c:v>145.41438523900001</c:v>
                </c:pt>
                <c:pt idx="17">
                  <c:v>171.116683069</c:v>
                </c:pt>
                <c:pt idx="18">
                  <c:v>214.87143384800001</c:v>
                </c:pt>
                <c:pt idx="19">
                  <c:v>237.5314319</c:v>
                </c:pt>
                <c:pt idx="20">
                  <c:v>209.63023695000001</c:v>
                </c:pt>
                <c:pt idx="21">
                  <c:v>180.40155009899999</c:v>
                </c:pt>
                <c:pt idx="22">
                  <c:v>169.52675877799999</c:v>
                </c:pt>
                <c:pt idx="23">
                  <c:v>169.64404673499999</c:v>
                </c:pt>
                <c:pt idx="24">
                  <c:v>173.771031916</c:v>
                </c:pt>
                <c:pt idx="25">
                  <c:v>171.20254000200001</c:v>
                </c:pt>
                <c:pt idx="26">
                  <c:v>183.692886179</c:v>
                </c:pt>
                <c:pt idx="27">
                  <c:v>183.33209644300001</c:v>
                </c:pt>
                <c:pt idx="28">
                  <c:v>185.330387669</c:v>
                </c:pt>
                <c:pt idx="29">
                  <c:v>182.642160281</c:v>
                </c:pt>
                <c:pt idx="30">
                  <c:v>170.09463227099999</c:v>
                </c:pt>
                <c:pt idx="31">
                  <c:v>166.23488884700001</c:v>
                </c:pt>
                <c:pt idx="32">
                  <c:v>156.98237557499999</c:v>
                </c:pt>
                <c:pt idx="33">
                  <c:v>172.480905221</c:v>
                </c:pt>
                <c:pt idx="34">
                  <c:v>175.554515923</c:v>
                </c:pt>
                <c:pt idx="35">
                  <c:v>158.364133227</c:v>
                </c:pt>
                <c:pt idx="36">
                  <c:v>155.540588273</c:v>
                </c:pt>
                <c:pt idx="37">
                  <c:v>148.214504632</c:v>
                </c:pt>
                <c:pt idx="38">
                  <c:v>141.98646110999999</c:v>
                </c:pt>
                <c:pt idx="39">
                  <c:v>116.076510005</c:v>
                </c:pt>
                <c:pt idx="40">
                  <c:v>110.719033782</c:v>
                </c:pt>
                <c:pt idx="41">
                  <c:v>101.211997809</c:v>
                </c:pt>
                <c:pt idx="42">
                  <c:v>105.001250746</c:v>
                </c:pt>
              </c:numCache>
            </c:numRef>
          </c:yVal>
          <c:smooth val="0"/>
          <c:extLst>
            <c:ext xmlns:c16="http://schemas.microsoft.com/office/drawing/2014/chart" uri="{C3380CC4-5D6E-409C-BE32-E72D297353CC}">
              <c16:uniqueId val="{00000000-0A33-491F-9509-2C7EA1B85DE3}"/>
            </c:ext>
          </c:extLst>
        </c:ser>
        <c:ser>
          <c:idx val="1"/>
          <c:order val="1"/>
          <c:tx>
            <c:strRef>
              <c:f>Graph!$C$1</c:f>
              <c:strCache>
                <c:ptCount val="1"/>
                <c:pt idx="0">
                  <c:v>Modeled Age-Adjusted Rate</c:v>
                </c:pt>
              </c:strCache>
            </c:strRef>
          </c:tx>
          <c:spPr>
            <a:ln w="28575" cap="rnd">
              <a:solidFill>
                <a:schemeClr val="accent2">
                  <a:lumMod val="60000"/>
                  <a:lumOff val="40000"/>
                </a:schemeClr>
              </a:solidFill>
              <a:round/>
            </a:ln>
            <a:effectLst/>
          </c:spPr>
          <c:marker>
            <c:symbol val="none"/>
          </c:marker>
          <c:xVal>
            <c:numRef>
              <c:f>Graph!$A$2:$A$44</c:f>
              <c:numCache>
                <c:formatCode>General</c:formatCode>
                <c:ptCount val="43"/>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pt idx="35">
                  <c:v>2008</c:v>
                </c:pt>
                <c:pt idx="36">
                  <c:v>2009</c:v>
                </c:pt>
                <c:pt idx="37">
                  <c:v>2010</c:v>
                </c:pt>
                <c:pt idx="38">
                  <c:v>2011</c:v>
                </c:pt>
                <c:pt idx="39">
                  <c:v>2012</c:v>
                </c:pt>
                <c:pt idx="40">
                  <c:v>2013</c:v>
                </c:pt>
                <c:pt idx="41">
                  <c:v>2014</c:v>
                </c:pt>
                <c:pt idx="42">
                  <c:v>2015</c:v>
                </c:pt>
              </c:numCache>
            </c:numRef>
          </c:xVal>
          <c:yVal>
            <c:numRef>
              <c:f>Graph!$C$2:$C$44</c:f>
              <c:numCache>
                <c:formatCode>General</c:formatCode>
                <c:ptCount val="43"/>
                <c:pt idx="0">
                  <c:v>87.39</c:v>
                </c:pt>
                <c:pt idx="1">
                  <c:v>89.73</c:v>
                </c:pt>
                <c:pt idx="2">
                  <c:v>92.14</c:v>
                </c:pt>
                <c:pt idx="3">
                  <c:v>94.61</c:v>
                </c:pt>
                <c:pt idx="4">
                  <c:v>97.15</c:v>
                </c:pt>
                <c:pt idx="5">
                  <c:v>99.76</c:v>
                </c:pt>
                <c:pt idx="6">
                  <c:v>102.43</c:v>
                </c:pt>
                <c:pt idx="7">
                  <c:v>105.18</c:v>
                </c:pt>
                <c:pt idx="8">
                  <c:v>108</c:v>
                </c:pt>
                <c:pt idx="9">
                  <c:v>110.9</c:v>
                </c:pt>
                <c:pt idx="10">
                  <c:v>113.88</c:v>
                </c:pt>
                <c:pt idx="11">
                  <c:v>116.93</c:v>
                </c:pt>
                <c:pt idx="12">
                  <c:v>120.07</c:v>
                </c:pt>
                <c:pt idx="13">
                  <c:v>123.29</c:v>
                </c:pt>
                <c:pt idx="14">
                  <c:v>126.6</c:v>
                </c:pt>
                <c:pt idx="15">
                  <c:v>130</c:v>
                </c:pt>
                <c:pt idx="16">
                  <c:v>151.27000000000001</c:v>
                </c:pt>
                <c:pt idx="17">
                  <c:v>176.01</c:v>
                </c:pt>
                <c:pt idx="18">
                  <c:v>204.81</c:v>
                </c:pt>
                <c:pt idx="19">
                  <c:v>238.32</c:v>
                </c:pt>
                <c:pt idx="20">
                  <c:v>210.93</c:v>
                </c:pt>
                <c:pt idx="21">
                  <c:v>186.69</c:v>
                </c:pt>
                <c:pt idx="22">
                  <c:v>165.24</c:v>
                </c:pt>
                <c:pt idx="23">
                  <c:v>168.84</c:v>
                </c:pt>
                <c:pt idx="24">
                  <c:v>172.53</c:v>
                </c:pt>
                <c:pt idx="25">
                  <c:v>176.3</c:v>
                </c:pt>
                <c:pt idx="26">
                  <c:v>180.15</c:v>
                </c:pt>
                <c:pt idx="27">
                  <c:v>184.08</c:v>
                </c:pt>
                <c:pt idx="28">
                  <c:v>181.01</c:v>
                </c:pt>
                <c:pt idx="29">
                  <c:v>178</c:v>
                </c:pt>
                <c:pt idx="30">
                  <c:v>175.03</c:v>
                </c:pt>
                <c:pt idx="31">
                  <c:v>172.11</c:v>
                </c:pt>
                <c:pt idx="32">
                  <c:v>169.24</c:v>
                </c:pt>
                <c:pt idx="33">
                  <c:v>166.42</c:v>
                </c:pt>
                <c:pt idx="34">
                  <c:v>163.65</c:v>
                </c:pt>
                <c:pt idx="35">
                  <c:v>160.91999999999999</c:v>
                </c:pt>
                <c:pt idx="36">
                  <c:v>158.22999999999999</c:v>
                </c:pt>
                <c:pt idx="37">
                  <c:v>146.04</c:v>
                </c:pt>
                <c:pt idx="38">
                  <c:v>134.78</c:v>
                </c:pt>
                <c:pt idx="39">
                  <c:v>124.39</c:v>
                </c:pt>
                <c:pt idx="40">
                  <c:v>114.8</c:v>
                </c:pt>
                <c:pt idx="41">
                  <c:v>105.95</c:v>
                </c:pt>
                <c:pt idx="42">
                  <c:v>97.78</c:v>
                </c:pt>
              </c:numCache>
            </c:numRef>
          </c:yVal>
          <c:smooth val="0"/>
          <c:extLst>
            <c:ext xmlns:c16="http://schemas.microsoft.com/office/drawing/2014/chart" uri="{C3380CC4-5D6E-409C-BE32-E72D297353CC}">
              <c16:uniqueId val="{00000001-0A33-491F-9509-2C7EA1B85DE3}"/>
            </c:ext>
          </c:extLst>
        </c:ser>
        <c:dLbls>
          <c:showLegendKey val="0"/>
          <c:showVal val="0"/>
          <c:showCatName val="0"/>
          <c:showSerName val="0"/>
          <c:showPercent val="0"/>
          <c:showBubbleSize val="0"/>
        </c:dLbls>
        <c:axId val="521187384"/>
        <c:axId val="592686952"/>
      </c:scatterChart>
      <c:valAx>
        <c:axId val="521187384"/>
        <c:scaling>
          <c:orientation val="minMax"/>
          <c:max val="2015"/>
          <c:min val="1973"/>
        </c:scaling>
        <c:delete val="0"/>
        <c:axPos val="b"/>
        <c:title>
          <c:tx>
            <c:rich>
              <a:bodyPr rot="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r>
                  <a:rPr lang="en-US" sz="2000">
                    <a:solidFill>
                      <a:schemeClr val="tx1">
                        <a:lumMod val="50000"/>
                      </a:schemeClr>
                    </a:solidFill>
                  </a:rPr>
                  <a:t>Year of Diagnosis</a:t>
                </a:r>
              </a:p>
            </c:rich>
          </c:tx>
          <c:layout>
            <c:manualLayout>
              <c:xMode val="edge"/>
              <c:yMode val="edge"/>
              <c:x val="0.43448407675821898"/>
              <c:y val="0.8930700655056820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crossAx val="592686952"/>
        <c:crosses val="autoZero"/>
        <c:crossBetween val="midCat"/>
      </c:valAx>
      <c:valAx>
        <c:axId val="592686952"/>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r>
                  <a:rPr lang="en-US" sz="2000" dirty="0">
                    <a:solidFill>
                      <a:schemeClr val="tx1">
                        <a:lumMod val="50000"/>
                      </a:schemeClr>
                    </a:solidFill>
                  </a:rPr>
                  <a:t>Age-Adjusted Rate per 100,000</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5211873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DB22EF-EF76-9448-A7C6-8BDAF7551B32}" type="datetimeFigureOut">
              <a:rPr lang="en-US" smtClean="0"/>
              <a:t>6/11/2019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EEA0C3-1D70-8141-86FD-7818C80F1804}" type="slidenum">
              <a:rPr lang="en-US" smtClean="0"/>
              <a:t>‹#›</a:t>
            </a:fld>
            <a:endParaRPr lang="en-US"/>
          </a:p>
        </p:txBody>
      </p:sp>
    </p:spTree>
    <p:extLst>
      <p:ext uri="{BB962C8B-B14F-4D97-AF65-F5344CB8AC3E}">
        <p14:creationId xmlns:p14="http://schemas.microsoft.com/office/powerpoint/2010/main" val="84378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presenting on international patterns in prostate cancer incidence rates and trends on behalf of my colleague, MaryBeth Culp., who cannot not be here.</a:t>
            </a:r>
          </a:p>
        </p:txBody>
      </p:sp>
      <p:sp>
        <p:nvSpPr>
          <p:cNvPr id="4" name="Slide Number Placeholder 3"/>
          <p:cNvSpPr>
            <a:spLocks noGrp="1"/>
          </p:cNvSpPr>
          <p:nvPr>
            <p:ph type="sldNum" sz="quarter" idx="10"/>
          </p:nvPr>
        </p:nvSpPr>
        <p:spPr/>
        <p:txBody>
          <a:bodyPr/>
          <a:lstStyle/>
          <a:p>
            <a:fld id="{BDEEA0C3-1D70-8141-86FD-7818C80F1804}" type="slidenum">
              <a:rPr lang="en-US" smtClean="0"/>
              <a:t>1</a:t>
            </a:fld>
            <a:endParaRPr lang="en-US"/>
          </a:p>
        </p:txBody>
      </p:sp>
    </p:spTree>
    <p:extLst>
      <p:ext uri="{BB962C8B-B14F-4D97-AF65-F5344CB8AC3E}">
        <p14:creationId xmlns:p14="http://schemas.microsoft.com/office/powerpoint/2010/main" val="1289705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USPSTF recommendation against screening, many organizations around the world updated their recommendations for PSA testing. Here are a few examples.</a:t>
            </a:r>
          </a:p>
          <a:p>
            <a:endParaRPr lang="en-US" dirty="0"/>
          </a:p>
          <a:p>
            <a:r>
              <a:rPr lang="en-US" dirty="0"/>
              <a:t>The NHS (UK), the Canada Taskforce on Preventive Health Care, Ministry of Health in Brazil, the European Code Against Cancer recommended against routine PSA testing.</a:t>
            </a:r>
          </a:p>
          <a:p>
            <a:endParaRPr lang="en-US" dirty="0"/>
          </a:p>
          <a:p>
            <a:r>
              <a:rPr lang="en-US" dirty="0"/>
              <a:t>While, the Urological society in NZ and Australia, the South Africa Prostate Cancer Foundation, and the European Association of </a:t>
            </a:r>
            <a:r>
              <a:rPr lang="en-US" dirty="0" err="1"/>
              <a:t>Urololgy</a:t>
            </a:r>
            <a:r>
              <a:rPr lang="en-US" dirty="0"/>
              <a:t> recommends screening. t that two European guideline agencies fall on opposite sides of the recommendation spectrum, with the European Code Against Cancer recommending against screening while the European Association of Urology recommends screening.</a:t>
            </a:r>
          </a:p>
          <a:p>
            <a:endParaRPr lang="en-US" dirty="0"/>
          </a:p>
          <a:p>
            <a:r>
              <a:rPr lang="en-US" dirty="0"/>
              <a:t>In the following slide, we will examine how prostate cancer incidence rates in different countries might be related to these and other guidelines from around the world.</a:t>
            </a:r>
          </a:p>
        </p:txBody>
      </p:sp>
      <p:sp>
        <p:nvSpPr>
          <p:cNvPr id="4" name="Slide Number Placeholder 3"/>
          <p:cNvSpPr>
            <a:spLocks noGrp="1"/>
          </p:cNvSpPr>
          <p:nvPr>
            <p:ph type="sldNum" sz="quarter" idx="5"/>
          </p:nvPr>
        </p:nvSpPr>
        <p:spPr/>
        <p:txBody>
          <a:bodyPr/>
          <a:lstStyle/>
          <a:p>
            <a:fld id="{BDEEA0C3-1D70-8141-86FD-7818C80F1804}" type="slidenum">
              <a:rPr lang="en-US" smtClean="0"/>
              <a:t>10</a:t>
            </a:fld>
            <a:endParaRPr lang="en-US"/>
          </a:p>
        </p:txBody>
      </p:sp>
    </p:spTree>
    <p:extLst>
      <p:ext uri="{BB962C8B-B14F-4D97-AF65-F5344CB8AC3E}">
        <p14:creationId xmlns:p14="http://schemas.microsoft.com/office/powerpoint/2010/main" val="2804505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objective of our study is to examine recent changes in international patterns of prostate cancer incidence trends in view of:</a:t>
            </a:r>
          </a:p>
          <a:p>
            <a:pPr marL="683678" lvl="2" indent="-457200">
              <a:buFont typeface="Arial" panose="020B0604020202020204" pitchFamily="34" charset="0"/>
              <a:buChar char="•"/>
            </a:pPr>
            <a:r>
              <a:rPr lang="en-US" sz="1200" dirty="0"/>
              <a:t> </a:t>
            </a:r>
            <a:r>
              <a:rPr lang="en-US" sz="2800" dirty="0"/>
              <a:t>Changes in guidelines (recommendations)</a:t>
            </a:r>
          </a:p>
          <a:p>
            <a:pPr marL="683678" lvl="2" indent="-457200">
              <a:buFont typeface="Arial" panose="020B0604020202020204" pitchFamily="34" charset="0"/>
              <a:buChar char="•"/>
            </a:pPr>
            <a:r>
              <a:rPr lang="en-US" sz="2800" dirty="0"/>
              <a:t>Spillover effect (changes in guidelines in other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11</a:t>
            </a:fld>
            <a:endParaRPr lang="en-US"/>
          </a:p>
        </p:txBody>
      </p:sp>
    </p:spTree>
    <p:extLst>
      <p:ext uri="{BB962C8B-B14F-4D97-AF65-F5344CB8AC3E}">
        <p14:creationId xmlns:p14="http://schemas.microsoft.com/office/powerpoint/2010/main" val="2221774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12</a:t>
            </a:fld>
            <a:endParaRPr lang="en-US"/>
          </a:p>
        </p:txBody>
      </p:sp>
    </p:spTree>
    <p:extLst>
      <p:ext uri="{BB962C8B-B14F-4D97-AF65-F5344CB8AC3E}">
        <p14:creationId xmlns:p14="http://schemas.microsoft.com/office/powerpoint/2010/main" val="175768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present and discuss results for select countries according to historical uptake of screening. </a:t>
            </a:r>
          </a:p>
        </p:txBody>
      </p:sp>
      <p:sp>
        <p:nvSpPr>
          <p:cNvPr id="4" name="Slide Number Placeholder 3"/>
          <p:cNvSpPr>
            <a:spLocks noGrp="1"/>
          </p:cNvSpPr>
          <p:nvPr>
            <p:ph type="sldNum" sz="quarter" idx="5"/>
          </p:nvPr>
        </p:nvSpPr>
        <p:spPr/>
        <p:txBody>
          <a:bodyPr/>
          <a:lstStyle/>
          <a:p>
            <a:fld id="{BDEEA0C3-1D70-8141-86FD-7818C80F1804}" type="slidenum">
              <a:rPr lang="en-US" smtClean="0"/>
              <a:t>13</a:t>
            </a:fld>
            <a:endParaRPr lang="en-US"/>
          </a:p>
        </p:txBody>
      </p:sp>
    </p:spTree>
    <p:extLst>
      <p:ext uri="{BB962C8B-B14F-4D97-AF65-F5344CB8AC3E}">
        <p14:creationId xmlns:p14="http://schemas.microsoft.com/office/powerpoint/2010/main" val="3272651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incidence trends in countries with rapid dissemination of screening, which includes Brazil, Lithuania, and Australia.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Six states in Brazil had campaigns for prostate cancer screening using mobile units beginning in 2004. Incidence rates sharply increased during that period and subsequently declined, similar to the incidence trend in the US in late 1980s and early 1990s following PSA introduction. </a:t>
            </a:r>
          </a:p>
          <a:p>
            <a:endParaRPr lang="en-US" baseline="0" dirty="0"/>
          </a:p>
          <a:p>
            <a:r>
              <a:rPr lang="en-US" baseline="0" dirty="0"/>
              <a:t>Similarly, Lithuania introduced national PSA screening program in 2006, and incidence rates more than doubled within 4 years after program implementation and sharply decreased afterwards.  </a:t>
            </a:r>
          </a:p>
          <a:p>
            <a:endParaRPr lang="en-US" baseline="0" dirty="0"/>
          </a:p>
        </p:txBody>
      </p:sp>
      <p:sp>
        <p:nvSpPr>
          <p:cNvPr id="4" name="Slide Number Placeholder 3"/>
          <p:cNvSpPr>
            <a:spLocks noGrp="1"/>
          </p:cNvSpPr>
          <p:nvPr>
            <p:ph type="sldNum" sz="quarter" idx="10"/>
          </p:nvPr>
        </p:nvSpPr>
        <p:spPr/>
        <p:txBody>
          <a:bodyPr/>
          <a:lstStyle/>
          <a:p>
            <a:fld id="{F532AD6C-20B3-4AB3-BA19-D01101F67C1A}" type="slidenum">
              <a:rPr lang="en-US" smtClean="0"/>
              <a:t>14</a:t>
            </a:fld>
            <a:endParaRPr lang="en-US"/>
          </a:p>
        </p:txBody>
      </p:sp>
    </p:spTree>
    <p:extLst>
      <p:ext uri="{BB962C8B-B14F-4D97-AF65-F5344CB8AC3E}">
        <p14:creationId xmlns:p14="http://schemas.microsoft.com/office/powerpoint/2010/main" val="3591984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Uptake of PSA testing in Europe has been mixed. Generally, however, the northern European countries historically were gradual adopters of screening while the eastern European countries had lower rates of screening.</a:t>
            </a:r>
          </a:p>
          <a:p>
            <a:endParaRPr lang="en-US" dirty="0"/>
          </a:p>
          <a:p>
            <a:r>
              <a:rPr lang="en-US" dirty="0"/>
              <a:t>In Northern</a:t>
            </a:r>
            <a:r>
              <a:rPr lang="en-US" baseline="0" dirty="0"/>
              <a:t> European countries, prostate cancer incidence rates continued to increase since the early 1990s, without the dramatic peak seen in the United States, Lithuania, or Brazil. However, incidence rates during the most recent period are declining or stabilizing because of reduce pool of prostate cancer or lower utilization of PSA testing. </a:t>
            </a:r>
          </a:p>
          <a:p>
            <a:endParaRPr lang="en-US" baseline="0" dirty="0"/>
          </a:p>
          <a:p>
            <a:r>
              <a:rPr lang="en-US" baseline="0" dirty="0"/>
              <a:t>In contrast, in Eastern European countries, incidence rates are generally lower overall and continue to increase at a much slower pace.</a:t>
            </a:r>
            <a:endParaRPr lang="en-US" dirty="0"/>
          </a:p>
        </p:txBody>
      </p:sp>
      <p:sp>
        <p:nvSpPr>
          <p:cNvPr id="4" name="Slide Number Placeholder 3"/>
          <p:cNvSpPr>
            <a:spLocks noGrp="1"/>
          </p:cNvSpPr>
          <p:nvPr>
            <p:ph type="sldNum" sz="quarter" idx="10"/>
          </p:nvPr>
        </p:nvSpPr>
        <p:spPr/>
        <p:txBody>
          <a:bodyPr/>
          <a:lstStyle/>
          <a:p>
            <a:fld id="{F532AD6C-20B3-4AB3-BA19-D01101F67C1A}" type="slidenum">
              <a:rPr lang="en-US" smtClean="0"/>
              <a:t>15</a:t>
            </a:fld>
            <a:endParaRPr lang="en-US"/>
          </a:p>
        </p:txBody>
      </p:sp>
    </p:spTree>
    <p:extLst>
      <p:ext uri="{BB962C8B-B14F-4D97-AF65-F5344CB8AC3E}">
        <p14:creationId xmlns:p14="http://schemas.microsoft.com/office/powerpoint/2010/main" val="3380018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PSA screening has been uncommon in most Latin American and Asian countries. </a:t>
            </a:r>
          </a:p>
          <a:p>
            <a:endParaRPr lang="en-US" baseline="0" dirty="0"/>
          </a:p>
          <a:p>
            <a:r>
              <a:rPr lang="en-US" baseline="0" dirty="0"/>
              <a:t>In mot Latin American countries, incidence trend is declining or stabilizing perhaps because of spill over effect from the USPSTF recommendations against screening .</a:t>
            </a:r>
          </a:p>
          <a:p>
            <a:r>
              <a:rPr lang="en-US" baseline="0" dirty="0"/>
              <a:t> </a:t>
            </a:r>
          </a:p>
          <a:p>
            <a:r>
              <a:rPr lang="en-US" baseline="0" dirty="0"/>
              <a:t>In contrast, incidence rate is increasing slowly in some Asian countries, which may reflect increased awareness of the disease and improved surgery for BPH and pathology services, or shared decision making in Japan (2010). </a:t>
            </a:r>
            <a:endParaRPr lang="en-US" dirty="0"/>
          </a:p>
        </p:txBody>
      </p:sp>
      <p:sp>
        <p:nvSpPr>
          <p:cNvPr id="4" name="Slide Number Placeholder 3"/>
          <p:cNvSpPr>
            <a:spLocks noGrp="1"/>
          </p:cNvSpPr>
          <p:nvPr>
            <p:ph type="sldNum" sz="quarter" idx="10"/>
          </p:nvPr>
        </p:nvSpPr>
        <p:spPr/>
        <p:txBody>
          <a:bodyPr/>
          <a:lstStyle/>
          <a:p>
            <a:fld id="{F532AD6C-20B3-4AB3-BA19-D01101F67C1A}" type="slidenum">
              <a:rPr lang="en-US" smtClean="0"/>
              <a:t>16</a:t>
            </a:fld>
            <a:endParaRPr lang="en-US"/>
          </a:p>
        </p:txBody>
      </p:sp>
    </p:spTree>
    <p:extLst>
      <p:ext uri="{BB962C8B-B14F-4D97-AF65-F5344CB8AC3E}">
        <p14:creationId xmlns:p14="http://schemas.microsoft.com/office/powerpoint/2010/main" val="4240700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 changes in incidence rates</a:t>
            </a:r>
            <a:r>
              <a:rPr lang="en-US" baseline="0" dirty="0"/>
              <a:t> during the most recent ten-data years for all 44 countries with high quality incidence data and color coded according to region. The trend in each country is expressed as annual percent change, with values on the x-axis to the left of zero decreasing and to the right of zero increasing. </a:t>
            </a:r>
            <a:endParaRPr lang="en-US" dirty="0"/>
          </a:p>
          <a:p>
            <a:endParaRPr lang="en-US" dirty="0"/>
          </a:p>
          <a:p>
            <a:r>
              <a:rPr lang="en-US" dirty="0"/>
              <a:t>Out of the 44 countries, incidence rates</a:t>
            </a:r>
            <a:r>
              <a:rPr lang="en-US" baseline="0" dirty="0"/>
              <a:t> during the most recent 5-data years increased for 3 countries, stabilized in 34 countries (not shown on this graph) and decreased in 7 countries. </a:t>
            </a:r>
            <a:r>
              <a:rPr lang="en-US" dirty="0"/>
              <a:t> </a:t>
            </a:r>
          </a:p>
          <a:p>
            <a:endParaRPr lang="en-US" dirty="0"/>
          </a:p>
          <a:p>
            <a:r>
              <a:rPr lang="en-US" dirty="0"/>
              <a:t>Bulgaria was the country with the largest increasing trend, 17.1% increase in incidence rates.</a:t>
            </a:r>
          </a:p>
          <a:p>
            <a:endParaRPr lang="en-US" dirty="0"/>
          </a:p>
          <a:p>
            <a:r>
              <a:rPr lang="en-US" dirty="0"/>
              <a:t>The largest decreasing trend occurred in the United States with a 7.5% drop, which was also shown in the slide at the beginning of the presentation.</a:t>
            </a:r>
          </a:p>
          <a:p>
            <a:endParaRPr lang="en-US" dirty="0"/>
          </a:p>
          <a:p>
            <a:r>
              <a:rPr lang="en-US" dirty="0"/>
              <a:t>Also, as mentioned previously, Brazil had a statistically significantly decreasing trend in incidence rates of 4.1% in recent years.</a:t>
            </a:r>
          </a:p>
        </p:txBody>
      </p:sp>
      <p:sp>
        <p:nvSpPr>
          <p:cNvPr id="4" name="Slide Number Placeholder 3"/>
          <p:cNvSpPr>
            <a:spLocks noGrp="1"/>
          </p:cNvSpPr>
          <p:nvPr>
            <p:ph type="sldNum" sz="quarter" idx="10"/>
          </p:nvPr>
        </p:nvSpPr>
        <p:spPr/>
        <p:txBody>
          <a:bodyPr/>
          <a:lstStyle/>
          <a:p>
            <a:fld id="{F532AD6C-20B3-4AB3-BA19-D01101F67C1A}" type="slidenum">
              <a:rPr lang="en-US" smtClean="0"/>
              <a:t>17</a:t>
            </a:fld>
            <a:endParaRPr lang="en-US"/>
          </a:p>
        </p:txBody>
      </p:sp>
    </p:spTree>
    <p:extLst>
      <p:ext uri="{BB962C8B-B14F-4D97-AF65-F5344CB8AC3E}">
        <p14:creationId xmlns:p14="http://schemas.microsoft.com/office/powerpoint/2010/main" val="1117595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dirty="0"/>
              <a:t>A</a:t>
            </a:r>
            <a:r>
              <a:rPr lang="en-US" baseline="0" dirty="0"/>
              <a:t> word of caution, however. </a:t>
            </a:r>
            <a:r>
              <a:rPr lang="en-US" dirty="0"/>
              <a:t>Interpretation</a:t>
            </a:r>
            <a:r>
              <a:rPr lang="en-US" baseline="0" dirty="0"/>
              <a:t> of global variation of incidence data is limited by lack of </a:t>
            </a:r>
            <a:r>
              <a:rPr lang="en-US" dirty="0"/>
              <a:t>high quality incidence and mortality data in LMICs. High quality cancer registry cover less than</a:t>
            </a:r>
            <a:r>
              <a:rPr lang="en-US" baseline="0" dirty="0"/>
              <a:t> 2% of the </a:t>
            </a:r>
            <a:r>
              <a:rPr lang="en-US" dirty="0"/>
              <a:t>population in Africa and 4-6% of the population in </a:t>
            </a:r>
            <a:r>
              <a:rPr lang="en-US" baseline="0" dirty="0"/>
              <a:t>Asia and South America.</a:t>
            </a:r>
          </a:p>
          <a:p>
            <a:pPr>
              <a:buFont typeface="Arial" panose="020B0604020202020204" pitchFamily="34" charset="0"/>
              <a:buNone/>
            </a:pPr>
            <a:endParaRPr lang="en-US" baseline="0" dirty="0"/>
          </a:p>
          <a:p>
            <a:pPr>
              <a:buFont typeface="Arial" panose="020B0604020202020204" pitchFamily="34" charset="0"/>
              <a:buNone/>
            </a:pPr>
            <a:r>
              <a:rPr lang="en-US" baseline="0" dirty="0"/>
              <a:t>Furthermore, there is limited information on PSA screening rates and guidelines for many countries, making comparisons between screening and incidence rates within and between countries difficult.</a:t>
            </a:r>
          </a:p>
        </p:txBody>
      </p:sp>
      <p:sp>
        <p:nvSpPr>
          <p:cNvPr id="4" name="Slide Number Placeholder 3"/>
          <p:cNvSpPr>
            <a:spLocks noGrp="1"/>
          </p:cNvSpPr>
          <p:nvPr>
            <p:ph type="sldNum" sz="quarter" idx="10"/>
          </p:nvPr>
        </p:nvSpPr>
        <p:spPr/>
        <p:txBody>
          <a:bodyPr/>
          <a:lstStyle/>
          <a:p>
            <a:fld id="{F532AD6C-20B3-4AB3-BA19-D01101F67C1A}" type="slidenum">
              <a:rPr lang="en-US" smtClean="0"/>
              <a:t>18</a:t>
            </a:fld>
            <a:endParaRPr lang="en-US"/>
          </a:p>
        </p:txBody>
      </p:sp>
    </p:spTree>
    <p:extLst>
      <p:ext uri="{BB962C8B-B14F-4D97-AF65-F5344CB8AC3E}">
        <p14:creationId xmlns:p14="http://schemas.microsoft.com/office/powerpoint/2010/main" val="3818192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Prostate cancer incidence trends in many countries have mirrored the changing guidelines in the United States with initial increasing trends followed by stabilization or decreasing trends. The recent declines seen in many high incidence countries may reflect current lower PSA screening levels or a smaller pool of indolent lesions.</a:t>
            </a:r>
          </a:p>
        </p:txBody>
      </p:sp>
      <p:sp>
        <p:nvSpPr>
          <p:cNvPr id="4" name="Slide Number Placeholder 3"/>
          <p:cNvSpPr>
            <a:spLocks noGrp="1"/>
          </p:cNvSpPr>
          <p:nvPr>
            <p:ph type="sldNum" sz="quarter" idx="5"/>
          </p:nvPr>
        </p:nvSpPr>
        <p:spPr/>
        <p:txBody>
          <a:bodyPr/>
          <a:lstStyle/>
          <a:p>
            <a:fld id="{BDEEA0C3-1D70-8141-86FD-7818C80F1804}" type="slidenum">
              <a:rPr lang="en-US" smtClean="0"/>
              <a:t>19</a:t>
            </a:fld>
            <a:endParaRPr lang="en-US"/>
          </a:p>
        </p:txBody>
      </p:sp>
    </p:spTree>
    <p:extLst>
      <p:ext uri="{BB962C8B-B14F-4D97-AF65-F5344CB8AC3E}">
        <p14:creationId xmlns:p14="http://schemas.microsoft.com/office/powerpoint/2010/main" val="15145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start with a brief background, specifically about known risk factors, biology of the disease, and incidence trend in relation to PSA testing in the United States because trends in the US often are bellwether for trends in other countries. Then, I will talk about data sources, Results, and brief Discussion. </a:t>
            </a:r>
          </a:p>
        </p:txBody>
      </p:sp>
      <p:sp>
        <p:nvSpPr>
          <p:cNvPr id="4" name="Slide Number Placeholder 3"/>
          <p:cNvSpPr>
            <a:spLocks noGrp="1"/>
          </p:cNvSpPr>
          <p:nvPr>
            <p:ph type="sldNum" sz="quarter" idx="5"/>
          </p:nvPr>
        </p:nvSpPr>
        <p:spPr/>
        <p:txBody>
          <a:bodyPr/>
          <a:lstStyle/>
          <a:p>
            <a:fld id="{BDEEA0C3-1D70-8141-86FD-7818C80F1804}" type="slidenum">
              <a:rPr lang="en-US" smtClean="0"/>
              <a:t>2</a:t>
            </a:fld>
            <a:endParaRPr lang="en-US"/>
          </a:p>
        </p:txBody>
      </p:sp>
    </p:spTree>
    <p:extLst>
      <p:ext uri="{BB962C8B-B14F-4D97-AF65-F5344CB8AC3E}">
        <p14:creationId xmlns:p14="http://schemas.microsoft.com/office/powerpoint/2010/main" val="3866096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20</a:t>
            </a:fld>
            <a:endParaRPr lang="en-US"/>
          </a:p>
        </p:txBody>
      </p:sp>
    </p:spTree>
    <p:extLst>
      <p:ext uri="{BB962C8B-B14F-4D97-AF65-F5344CB8AC3E}">
        <p14:creationId xmlns:p14="http://schemas.microsoft.com/office/powerpoint/2010/main" val="448293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EA0C3-1D70-8141-86FD-7818C80F1804}" type="slidenum">
              <a:rPr lang="en-US" smtClean="0"/>
              <a:t>22</a:t>
            </a:fld>
            <a:endParaRPr lang="en-US"/>
          </a:p>
        </p:txBody>
      </p:sp>
    </p:spTree>
    <p:extLst>
      <p:ext uri="{BB962C8B-B14F-4D97-AF65-F5344CB8AC3E}">
        <p14:creationId xmlns:p14="http://schemas.microsoft.com/office/powerpoint/2010/main" val="154006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age, black race, and family history of the disease and place of residence (degree of detection practice) are the only well-established risk factors for prostate cancer.</a:t>
            </a:r>
          </a:p>
          <a:p>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3</a:t>
            </a:fld>
            <a:endParaRPr lang="en-US"/>
          </a:p>
        </p:txBody>
      </p:sp>
    </p:spTree>
    <p:extLst>
      <p:ext uri="{BB962C8B-B14F-4D97-AF65-F5344CB8AC3E}">
        <p14:creationId xmlns:p14="http://schemas.microsoft.com/office/powerpoint/2010/main" val="3438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400" dirty="0"/>
              <a:t>Prostate  cancer is a slow </a:t>
            </a:r>
            <a:r>
              <a:rPr lang="en-US" sz="1400"/>
              <a:t>growing tumor.</a:t>
            </a:r>
          </a:p>
          <a:p>
            <a:pPr marL="457200" indent="-457200">
              <a:buFont typeface="Arial" panose="020B0604020202020204" pitchFamily="34" charset="0"/>
              <a:buChar char="•"/>
            </a:pPr>
            <a:r>
              <a:rPr lang="en-US" sz="1400" dirty="0"/>
              <a:t>Median age at diagnosis of prostate cancer in the US is 66 years and median age at death is 80 years, a 14 year difference between date of diagnosis and date of death. This contrasts with a 4 year for colorectal cancer and six year for female breast cancer, the two other major </a:t>
            </a:r>
            <a:r>
              <a:rPr lang="en-US" sz="1400" dirty="0" err="1"/>
              <a:t>screenable</a:t>
            </a:r>
            <a:r>
              <a:rPr lang="en-US" sz="1400" dirty="0"/>
              <a:t> cancers. </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1400" dirty="0"/>
              <a:t>In fact, men are more likely to die with prostate cancer than to die from it</a:t>
            </a:r>
          </a:p>
          <a:p>
            <a:pPr marL="457200" indent="-457200">
              <a:buFont typeface="Arial" panose="020B0604020202020204" pitchFamily="34" charset="0"/>
              <a:buChar char="•"/>
            </a:pPr>
            <a:endParaRPr lang="en-US" sz="1400" dirty="0"/>
          </a:p>
          <a:p>
            <a:pPr marL="457200" indent="-457200">
              <a:buFont typeface="Arial" panose="020B0604020202020204" pitchFamily="34" charset="0"/>
              <a:buChar char="•"/>
            </a:pPr>
            <a:r>
              <a:rPr lang="en-US" sz="1400" dirty="0"/>
              <a:t>Based on analysis of postmortem data, more than a third of men in their 60s and half in their 70s and 80s have prostate cancer (Rebbeck et al. Can J </a:t>
            </a:r>
            <a:r>
              <a:rPr lang="en-US" sz="1400" dirty="0" err="1"/>
              <a:t>Urol</a:t>
            </a:r>
            <a:r>
              <a:rPr lang="en-US" sz="1400" dirty="0"/>
              <a:t> 2014).</a:t>
            </a:r>
          </a:p>
          <a:p>
            <a:pPr marL="457200" indent="-457200">
              <a:buFont typeface="Arial" panose="020B0604020202020204" pitchFamily="34" charset="0"/>
              <a:buChar char="•"/>
            </a:pPr>
            <a:endParaRPr lang="en-US" sz="1400" dirty="0">
              <a:solidFill>
                <a:schemeClr val="accent1"/>
              </a:solidFill>
            </a:endParaRPr>
          </a:p>
          <a:p>
            <a:pPr marL="457200" indent="-457200">
              <a:buFont typeface="Arial" panose="020B0604020202020204" pitchFamily="34" charset="0"/>
              <a:buChar char="•"/>
            </a:pPr>
            <a:r>
              <a:rPr lang="en-US" sz="1400" dirty="0">
                <a:solidFill>
                  <a:schemeClr val="accent1"/>
                </a:solidFill>
              </a:rPr>
              <a:t>Between 30%-50% of prostate cancer cases diagnosed through PSA testing are indolent cancers that could be detected by increased scrutiny of the prostate gland, such as using PSA testing.  </a:t>
            </a:r>
          </a:p>
          <a:p>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4</a:t>
            </a:fld>
            <a:endParaRPr lang="en-US"/>
          </a:p>
        </p:txBody>
      </p:sp>
    </p:spTree>
    <p:extLst>
      <p:ext uri="{BB962C8B-B14F-4D97-AF65-F5344CB8AC3E}">
        <p14:creationId xmlns:p14="http://schemas.microsoft.com/office/powerpoint/2010/main" val="232132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Prostate cancer incidence rates and trends in the United States over the past 30 years followed changes in the use of PSA testing </a:t>
            </a:r>
          </a:p>
          <a:p>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5</a:t>
            </a:fld>
            <a:endParaRPr lang="en-US"/>
          </a:p>
        </p:txBody>
      </p:sp>
    </p:spTree>
    <p:extLst>
      <p:ext uri="{BB962C8B-B14F-4D97-AF65-F5344CB8AC3E}">
        <p14:creationId xmlns:p14="http://schemas.microsoft.com/office/powerpoint/2010/main" val="3876297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illustrates trends in prostate cancer incidence rates in the United States in relation to major events in PSA testing. </a:t>
            </a:r>
          </a:p>
          <a:p>
            <a:endParaRPr lang="en-US" dirty="0"/>
          </a:p>
          <a:p>
            <a:r>
              <a:rPr lang="en-US" dirty="0"/>
              <a:t>In 1980, scientists from the Roswell Park Cancer Institute in NY developed a method to quantify prostate-specific antigen in blood.</a:t>
            </a:r>
          </a:p>
          <a:p>
            <a:endParaRPr lang="en-US" dirty="0"/>
          </a:p>
          <a:p>
            <a:r>
              <a:rPr lang="en-US" dirty="0"/>
              <a:t>In 1986, the FDA approved the PSA test for surveillance of prostate cancer patients.</a:t>
            </a:r>
          </a:p>
          <a:p>
            <a:endParaRPr lang="en-US" dirty="0"/>
          </a:p>
          <a:p>
            <a:pPr marL="0" indent="0">
              <a:buFont typeface="Arial" panose="020B0604020202020204" pitchFamily="34" charset="0"/>
              <a:buNone/>
            </a:pPr>
            <a:r>
              <a:rPr lang="en-US" dirty="0"/>
              <a:t>Ans 1987, a paper in NEJM showed that prostate-specific antigen (PSA) is more sensitive than prostatic acid phosphatase (PAP) to detect prostatic cancer and will probably more useful in monitoring responses to treatment and recurrence.</a:t>
            </a:r>
          </a:p>
          <a:p>
            <a:endParaRPr lang="en-US" sz="1200" dirty="0"/>
          </a:p>
          <a:p>
            <a:r>
              <a:rPr lang="en-US" sz="1200" dirty="0"/>
              <a:t>Soon after these events, incidence rates sharply increased by over 16% per year from 1988 to 2012, and dramatically decreased from 1992 through 1995 coinciding with the rise and fall of first time PSA testing during the same time period. </a:t>
            </a:r>
            <a:endParaRPr lang="en-US" dirty="0"/>
          </a:p>
          <a:p>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6</a:t>
            </a:fld>
            <a:endParaRPr lang="en-US"/>
          </a:p>
        </p:txBody>
      </p:sp>
    </p:spTree>
    <p:extLst>
      <p:ext uri="{BB962C8B-B14F-4D97-AF65-F5344CB8AC3E}">
        <p14:creationId xmlns:p14="http://schemas.microsoft.com/office/powerpoint/2010/main" val="1837826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coinciding with the rise and fall of first time PSA testing during the same time period.</a:t>
            </a:r>
            <a:endParaRPr lang="en-US" dirty="0"/>
          </a:p>
        </p:txBody>
      </p:sp>
      <p:sp>
        <p:nvSpPr>
          <p:cNvPr id="4" name="Slide Number Placeholder 3"/>
          <p:cNvSpPr>
            <a:spLocks noGrp="1"/>
          </p:cNvSpPr>
          <p:nvPr>
            <p:ph type="sldNum" sz="quarter" idx="5"/>
          </p:nvPr>
        </p:nvSpPr>
        <p:spPr/>
        <p:txBody>
          <a:bodyPr/>
          <a:lstStyle/>
          <a:p>
            <a:fld id="{BDEEA0C3-1D70-8141-86FD-7818C80F1804}" type="slidenum">
              <a:rPr lang="en-US" smtClean="0"/>
              <a:t>7</a:t>
            </a:fld>
            <a:endParaRPr lang="en-US"/>
          </a:p>
        </p:txBody>
      </p:sp>
    </p:spTree>
    <p:extLst>
      <p:ext uri="{BB962C8B-B14F-4D97-AF65-F5344CB8AC3E}">
        <p14:creationId xmlns:p14="http://schemas.microsoft.com/office/powerpoint/2010/main" val="283497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Another major event in PSA testing is the United States Preventive Services Task Force recommended against screening in men older than 75 in 2018 and in all men in 2012 because of concerns about overdiagnosis and overtreatment associated with PSA testing. Incidence rate significantly declined following these recommendations. </a:t>
            </a:r>
          </a:p>
        </p:txBody>
      </p:sp>
      <p:sp>
        <p:nvSpPr>
          <p:cNvPr id="4" name="Slide Number Placeholder 3"/>
          <p:cNvSpPr>
            <a:spLocks noGrp="1"/>
          </p:cNvSpPr>
          <p:nvPr>
            <p:ph type="sldNum" sz="quarter" idx="5"/>
          </p:nvPr>
        </p:nvSpPr>
        <p:spPr/>
        <p:txBody>
          <a:bodyPr/>
          <a:lstStyle/>
          <a:p>
            <a:fld id="{BDEEA0C3-1D70-8141-86FD-7818C80F1804}" type="slidenum">
              <a:rPr lang="en-US" smtClean="0"/>
              <a:t>8</a:t>
            </a:fld>
            <a:endParaRPr lang="en-US"/>
          </a:p>
        </p:txBody>
      </p:sp>
    </p:spTree>
    <p:extLst>
      <p:ext uri="{BB962C8B-B14F-4D97-AF65-F5344CB8AC3E}">
        <p14:creationId xmlns:p14="http://schemas.microsoft.com/office/powerpoint/2010/main" val="2341418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Coinciding with decrease in PSA testing</a:t>
            </a:r>
          </a:p>
        </p:txBody>
      </p:sp>
      <p:sp>
        <p:nvSpPr>
          <p:cNvPr id="4" name="Slide Number Placeholder 3"/>
          <p:cNvSpPr>
            <a:spLocks noGrp="1"/>
          </p:cNvSpPr>
          <p:nvPr>
            <p:ph type="sldNum" sz="quarter" idx="5"/>
          </p:nvPr>
        </p:nvSpPr>
        <p:spPr/>
        <p:txBody>
          <a:bodyPr/>
          <a:lstStyle/>
          <a:p>
            <a:fld id="{BDEEA0C3-1D70-8141-86FD-7818C80F1804}" type="slidenum">
              <a:rPr lang="en-US" smtClean="0"/>
              <a:t>9</a:t>
            </a:fld>
            <a:endParaRPr lang="en-US"/>
          </a:p>
        </p:txBody>
      </p:sp>
    </p:spTree>
    <p:extLst>
      <p:ext uri="{BB962C8B-B14F-4D97-AF65-F5344CB8AC3E}">
        <p14:creationId xmlns:p14="http://schemas.microsoft.com/office/powerpoint/2010/main" val="417090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617"/>
            <a:ext cx="12198926" cy="6865328"/>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2400"/>
              </a:spcBef>
              <a:spcAft>
                <a:spcPts val="1600"/>
              </a:spcAft>
              <a:defRPr sz="1800" spc="0" baseline="0">
                <a:solidFill>
                  <a:schemeClr val="accent6"/>
                </a:solidFill>
              </a:defRPr>
            </a:lvl1pPr>
            <a:lvl2pPr>
              <a:defRPr>
                <a:solidFill>
                  <a:schemeClr val="accent6"/>
                </a:solidFill>
              </a:defRPr>
            </a:lvl2pPr>
          </a:lstStyle>
          <a:p>
            <a:pPr lvl="0"/>
            <a:r>
              <a:rPr lang="en-US" dirty="0"/>
              <a:t>Click to edit Master text styles</a:t>
            </a:r>
          </a:p>
          <a:p>
            <a:pPr lvl="1"/>
            <a:r>
              <a:rPr lang="en-US" dirty="0"/>
              <a:t>Second level</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6" name="Picture 5">
            <a:extLst>
              <a:ext uri="{FF2B5EF4-FFF2-40B4-BE49-F238E27FC236}">
                <a16:creationId xmlns:a16="http://schemas.microsoft.com/office/drawing/2014/main" id="{33A46EFC-CA52-6040-949B-6D4B03937F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892" y="608572"/>
            <a:ext cx="1508760" cy="9154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2 image right 3">
    <p:spTree>
      <p:nvGrpSpPr>
        <p:cNvPr id="1" name=""/>
        <p:cNvGrpSpPr/>
        <p:nvPr/>
      </p:nvGrpSpPr>
      <p:grpSpPr>
        <a:xfrm>
          <a:off x="0" y="0"/>
          <a:ext cx="0" cy="0"/>
          <a:chOff x="0" y="0"/>
          <a:chExt cx="0" cy="0"/>
        </a:xfrm>
      </p:grpSpPr>
      <p:sp>
        <p:nvSpPr>
          <p:cNvPr id="8" name="Rectangle 7"/>
          <p:cNvSpPr/>
          <p:nvPr userDrawn="1"/>
        </p:nvSpPr>
        <p:spPr>
          <a:xfrm>
            <a:off x="6103207"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4"/>
          </p:nvPr>
        </p:nvSpPr>
        <p:spPr>
          <a:xfrm>
            <a:off x="6103207"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endParaRPr lang="en-US" dirty="0"/>
          </a:p>
        </p:txBody>
      </p:sp>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3"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0"/>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2C8F7A1F-8239-7F49-9589-E773BF9A02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7988"/>
                    </a14:imgEffect>
                  </a14:imgLayer>
                </a14:imgProps>
              </a:ext>
              <a:ext uri="{28A0092B-C50C-407E-A947-70E740481C1C}">
                <a14:useLocalDpi xmlns:a14="http://schemas.microsoft.com/office/drawing/2010/main"/>
              </a:ext>
            </a:extLst>
          </a:blip>
          <a:srcRect/>
          <a:stretch/>
        </p:blipFill>
        <p:spPr>
          <a:xfrm>
            <a:off x="6103207" y="0"/>
            <a:ext cx="6088796" cy="685800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2 image right 2">
    <p:spTree>
      <p:nvGrpSpPr>
        <p:cNvPr id="1" name=""/>
        <p:cNvGrpSpPr/>
        <p:nvPr/>
      </p:nvGrpSpPr>
      <p:grpSpPr>
        <a:xfrm>
          <a:off x="0" y="0"/>
          <a:ext cx="0" cy="0"/>
          <a:chOff x="0" y="0"/>
          <a:chExt cx="0" cy="0"/>
        </a:xfrm>
      </p:grpSpPr>
      <p:sp>
        <p:nvSpPr>
          <p:cNvPr id="8" name="Rectangle 7"/>
          <p:cNvSpPr/>
          <p:nvPr userDrawn="1"/>
        </p:nvSpPr>
        <p:spPr>
          <a:xfrm>
            <a:off x="6103207"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4"/>
          </p:nvPr>
        </p:nvSpPr>
        <p:spPr>
          <a:xfrm>
            <a:off x="6103207"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endParaRPr lang="en-US" dirty="0"/>
          </a:p>
        </p:txBody>
      </p:sp>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3"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0"/>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47D1B422-32AC-714A-B75F-7A3A8DB3D7D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7232"/>
                    </a14:imgEffect>
                    <a14:imgEffect>
                      <a14:brightnessContrast contrast="9000"/>
                    </a14:imgEffect>
                  </a14:imgLayer>
                </a14:imgProps>
              </a:ext>
              <a:ext uri="{28A0092B-C50C-407E-A947-70E740481C1C}">
                <a14:useLocalDpi xmlns:a14="http://schemas.microsoft.com/office/drawing/2010/main"/>
              </a:ext>
            </a:extLst>
          </a:blip>
          <a:srcRect/>
          <a:stretch/>
        </p:blipFill>
        <p:spPr>
          <a:xfrm>
            <a:off x="6103207" y="0"/>
            <a:ext cx="6088793" cy="685800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1/2 image right 4">
    <p:spTree>
      <p:nvGrpSpPr>
        <p:cNvPr id="1" name=""/>
        <p:cNvGrpSpPr/>
        <p:nvPr/>
      </p:nvGrpSpPr>
      <p:grpSpPr>
        <a:xfrm>
          <a:off x="0" y="0"/>
          <a:ext cx="0" cy="0"/>
          <a:chOff x="0" y="0"/>
          <a:chExt cx="0" cy="0"/>
        </a:xfrm>
      </p:grpSpPr>
      <p:sp>
        <p:nvSpPr>
          <p:cNvPr id="8" name="Rectangle 7"/>
          <p:cNvSpPr/>
          <p:nvPr userDrawn="1"/>
        </p:nvSpPr>
        <p:spPr>
          <a:xfrm>
            <a:off x="6103207"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4"/>
          </p:nvPr>
        </p:nvSpPr>
        <p:spPr>
          <a:xfrm>
            <a:off x="6103207"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endParaRPr lang="en-US" dirty="0"/>
          </a:p>
        </p:txBody>
      </p:sp>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3"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0"/>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EC454EB-9E0D-B040-A825-981BD29F0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3207" y="0"/>
            <a:ext cx="6088793" cy="6858000"/>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Phone, content">
    <p:spTree>
      <p:nvGrpSpPr>
        <p:cNvPr id="1" name=""/>
        <p:cNvGrpSpPr/>
        <p:nvPr/>
      </p:nvGrpSpPr>
      <p:grpSpPr>
        <a:xfrm>
          <a:off x="0" y="0"/>
          <a:ext cx="0" cy="0"/>
          <a:chOff x="0" y="0"/>
          <a:chExt cx="0" cy="0"/>
        </a:xfrm>
      </p:grpSpPr>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6093883"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6417341"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3957987"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0"/>
            <a:ext cx="60938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51748" y="0"/>
            <a:ext cx="4241455" cy="6858000"/>
          </a:xfrm>
          <a:prstGeom prst="rect">
            <a:avLst/>
          </a:prstGeom>
        </p:spPr>
      </p:pic>
      <p:sp>
        <p:nvSpPr>
          <p:cNvPr id="16" name="Picture Placeholder 12"/>
          <p:cNvSpPr>
            <a:spLocks noGrp="1"/>
          </p:cNvSpPr>
          <p:nvPr>
            <p:ph type="pic" sz="quarter" idx="19" hasCustomPrompt="1"/>
          </p:nvPr>
        </p:nvSpPr>
        <p:spPr>
          <a:xfrm>
            <a:off x="7643675" y="149352"/>
            <a:ext cx="3657600" cy="6528816"/>
          </a:xfrm>
          <a:solidFill>
            <a:schemeClr val="accent1"/>
          </a:solidFill>
          <a:ln w="19050" cmpd="sng">
            <a:solidFill>
              <a:schemeClr val="tx1"/>
            </a:solidFill>
          </a:ln>
        </p:spPr>
        <p:txBody>
          <a:bodyPr anchor="ctr"/>
          <a:lstStyle>
            <a:lvl1pPr marL="0" marR="0" indent="0" algn="ctr" defTabSz="457200"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dirty="0"/>
              <a:t>Insert iPhone screenshots only. </a:t>
            </a:r>
          </a:p>
          <a:p>
            <a:r>
              <a:rPr lang="en-US" dirty="0"/>
              <a:t>DO NOT place desktop </a:t>
            </a:r>
          </a:p>
          <a:p>
            <a:r>
              <a:rPr lang="en-US" dirty="0"/>
              <a:t>screenshots here.</a:t>
            </a:r>
          </a:p>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droid, content">
    <p:spTree>
      <p:nvGrpSpPr>
        <p:cNvPr id="1" name=""/>
        <p:cNvGrpSpPr/>
        <p:nvPr/>
      </p:nvGrpSpPr>
      <p:grpSpPr>
        <a:xfrm>
          <a:off x="0" y="0"/>
          <a:ext cx="0" cy="0"/>
          <a:chOff x="0" y="0"/>
          <a:chExt cx="0" cy="0"/>
        </a:xfrm>
      </p:grpSpPr>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6093883"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6417341"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3957987"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0"/>
            <a:ext cx="60938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5082" y="0"/>
            <a:ext cx="4214761" cy="6858000"/>
          </a:xfrm>
          <a:prstGeom prst="rect">
            <a:avLst/>
          </a:prstGeom>
        </p:spPr>
      </p:pic>
      <p:sp>
        <p:nvSpPr>
          <p:cNvPr id="16" name="Picture Placeholder 12"/>
          <p:cNvSpPr>
            <a:spLocks noGrp="1"/>
          </p:cNvSpPr>
          <p:nvPr>
            <p:ph type="pic" sz="quarter" idx="19" hasCustomPrompt="1"/>
          </p:nvPr>
        </p:nvSpPr>
        <p:spPr>
          <a:xfrm>
            <a:off x="7587463" y="45720"/>
            <a:ext cx="3809999" cy="6766560"/>
          </a:xfrm>
          <a:solidFill>
            <a:schemeClr val="accent1"/>
          </a:solidFill>
          <a:ln w="19050" cmpd="sng">
            <a:solidFill>
              <a:schemeClr val="tx1"/>
            </a:solidFill>
          </a:ln>
        </p:spPr>
        <p:txBody>
          <a:bodyPr anchor="ctr"/>
          <a:lstStyle>
            <a:lvl1pPr marL="0" marR="0" indent="0" algn="ctr" defTabSz="457200" rtl="0" eaLnBrk="1" fontAlgn="auto" latinLnBrk="0" hangingPunct="1">
              <a:lnSpc>
                <a:spcPct val="110000"/>
              </a:lnSpc>
              <a:spcBef>
                <a:spcPts val="0"/>
              </a:spcBef>
              <a:spcAft>
                <a:spcPts val="400"/>
              </a:spcAft>
              <a:buClrTx/>
              <a:buSzTx/>
              <a:buFont typeface="Arial"/>
              <a:buNone/>
              <a:tabLst/>
              <a:defRPr b="1" i="0" baseline="0">
                <a:solidFill>
                  <a:schemeClr val="bg1"/>
                </a:solidFill>
                <a:latin typeface="Source Sans Pro" charset="0"/>
                <a:ea typeface="Source Sans Pro" charset="0"/>
                <a:cs typeface="Source Sans Pro" charset="0"/>
              </a:defRPr>
            </a:lvl1pPr>
          </a:lstStyle>
          <a:p>
            <a:r>
              <a:rPr lang="en-US" dirty="0"/>
              <a:t>Insert Android screenshots only. </a:t>
            </a:r>
          </a:p>
          <a:p>
            <a:r>
              <a:rPr lang="en-US" dirty="0"/>
              <a:t>DO NOT place desktop </a:t>
            </a:r>
          </a:p>
          <a:p>
            <a:r>
              <a:rPr lang="en-US" dirty="0"/>
              <a:t>screenshots here.</a:t>
            </a:r>
          </a:p>
          <a:p>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ktop w/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2F212C6-8907-2442-9AB7-0A38B63F180E}" type="slidenum">
              <a:rPr lang="en-US" smtClean="0"/>
              <a:pPr/>
              <a:t>‹#›</a:t>
            </a:fld>
            <a:endParaRPr lang="en-US" dirty="0"/>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2650460" y="1526593"/>
            <a:ext cx="8627140" cy="5331407"/>
          </a:xfrm>
          <a:prstGeom prst="rect">
            <a:avLst/>
          </a:prstGeom>
        </p:spPr>
      </p:pic>
      <p:sp>
        <p:nvSpPr>
          <p:cNvPr id="6" name="Picture Placeholder 5"/>
          <p:cNvSpPr>
            <a:spLocks noGrp="1"/>
          </p:cNvSpPr>
          <p:nvPr>
            <p:ph type="pic" sz="quarter" idx="12" hasCustomPrompt="1"/>
          </p:nvPr>
        </p:nvSpPr>
        <p:spPr>
          <a:xfrm>
            <a:off x="3107660" y="1903898"/>
            <a:ext cx="7640029" cy="4792558"/>
          </a:xfrm>
          <a:solidFill>
            <a:schemeClr val="accent1"/>
          </a:solidFill>
          <a:ln w="19050" cmpd="sng">
            <a:solidFill>
              <a:schemeClr val="tx1"/>
            </a:solidFill>
          </a:ln>
        </p:spPr>
        <p:txBody>
          <a:bodyPr anchor="ctr"/>
          <a:lstStyle>
            <a:lvl1pPr algn="ctr">
              <a:defRPr sz="1200" baseline="0">
                <a:solidFill>
                  <a:srgbClr val="FFFFFF"/>
                </a:solidFill>
              </a:defRPr>
            </a:lvl1pPr>
          </a:lstStyle>
          <a:p>
            <a:r>
              <a:rPr lang="en-US" dirty="0"/>
              <a:t>Insert MSABC desktop screenshot. Put browser into full screen or presentation mode </a:t>
            </a:r>
          </a:p>
          <a:p>
            <a:r>
              <a:rPr lang="en-US" dirty="0"/>
              <a:t>to take a screenshot without showing browser clutter in your screenshot</a:t>
            </a:r>
          </a:p>
        </p:txBody>
      </p:sp>
      <p:sp>
        <p:nvSpPr>
          <p:cNvPr id="7" name="Text Placeholder 3"/>
          <p:cNvSpPr>
            <a:spLocks noGrp="1"/>
          </p:cNvSpPr>
          <p:nvPr>
            <p:ph type="body" sz="quarter" idx="18" hasCustomPrompt="1"/>
          </p:nvPr>
        </p:nvSpPr>
        <p:spPr>
          <a:xfrm>
            <a:off x="611717" y="536787"/>
            <a:ext cx="10682423" cy="453813"/>
          </a:xfrm>
        </p:spPr>
        <p:txBody>
          <a:bodyPr/>
          <a:lstStyle>
            <a:lvl1pPr algn="l">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a:lnSpc>
                <a:spcPct val="9000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p:txBody>
      </p:sp>
    </p:spTree>
    <p:extLst>
      <p:ext uri="{BB962C8B-B14F-4D97-AF65-F5344CB8AC3E}">
        <p14:creationId xmlns:p14="http://schemas.microsoft.com/office/powerpoint/2010/main" val="7596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2"/>
                </a:solidFill>
              </a:defRPr>
            </a:lvl1pPr>
          </a:lstStyle>
          <a:p>
            <a:fld id="{B2F212C6-8907-2442-9AB7-0A38B63F180E}"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dirty="0" err="1"/>
              <a:t>cancer.org</a:t>
            </a:r>
            <a:endParaRPr lang="en-US" dirty="0"/>
          </a:p>
        </p:txBody>
      </p:sp>
      <p:sp>
        <p:nvSpPr>
          <p:cNvPr id="6" name="Text Placeholder 3"/>
          <p:cNvSpPr>
            <a:spLocks noGrp="1"/>
          </p:cNvSpPr>
          <p:nvPr>
            <p:ph type="body" sz="quarter" idx="18" hasCustomPrompt="1"/>
          </p:nvPr>
        </p:nvSpPr>
        <p:spPr>
          <a:xfrm>
            <a:off x="611717" y="2209799"/>
            <a:ext cx="10970682"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bg2"/>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DIVIDER PAGE </a:t>
            </a:r>
          </a:p>
          <a:p>
            <a:pPr lvl="1"/>
            <a:r>
              <a:rPr lang="en-US" dirty="0"/>
              <a:t>Subtitle here</a:t>
            </a:r>
          </a:p>
        </p:txBody>
      </p:sp>
    </p:spTree>
    <p:extLst>
      <p:ext uri="{BB962C8B-B14F-4D97-AF65-F5344CB8AC3E}">
        <p14:creationId xmlns:p14="http://schemas.microsoft.com/office/powerpoint/2010/main" val="145558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EE26C3-95BD-284A-9C59-3E4A12D80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QUESTIONS?</a:t>
            </a:r>
          </a:p>
        </p:txBody>
      </p:sp>
      <p:pic>
        <p:nvPicPr>
          <p:cNvPr id="18" name="Picture 17">
            <a:extLst>
              <a:ext uri="{FF2B5EF4-FFF2-40B4-BE49-F238E27FC236}">
                <a16:creationId xmlns:a16="http://schemas.microsoft.com/office/drawing/2014/main" id="{BD6AF8C7-333F-F145-AC3B-8D653E68CD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5152" y="6019800"/>
            <a:ext cx="776448" cy="471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C14BB-785A-424B-827A-AEC5139DE5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a:gradFill flip="none" rotWithShape="1">
            <a:gsLst>
              <a:gs pos="0">
                <a:schemeClr val="tx2">
                  <a:lumMod val="37000"/>
                </a:schemeClr>
              </a:gs>
              <a:gs pos="48000">
                <a:schemeClr val="accent6">
                  <a:lumMod val="97000"/>
                  <a:lumOff val="3000"/>
                </a:schemeClr>
              </a:gs>
              <a:gs pos="100000">
                <a:schemeClr val="accent6">
                  <a:lumMod val="60000"/>
                  <a:lumOff val="40000"/>
                </a:schemeClr>
              </a:gs>
            </a:gsLst>
            <a:lin ang="0" scaled="1"/>
            <a:tileRect/>
          </a:gradFill>
        </p:spPr>
      </p:pic>
      <p:sp>
        <p:nvSpPr>
          <p:cNvPr id="6" name="Rectangle 5">
            <a:extLst>
              <a:ext uri="{FF2B5EF4-FFF2-40B4-BE49-F238E27FC236}">
                <a16:creationId xmlns:a16="http://schemas.microsoft.com/office/drawing/2014/main" id="{728D6BB9-A4EC-384B-ADB0-C3C12890120E}"/>
              </a:ext>
            </a:extLst>
          </p:cNvPr>
          <p:cNvSpPr/>
          <p:nvPr userDrawn="1"/>
        </p:nvSpPr>
        <p:spPr>
          <a:xfrm>
            <a:off x="0" y="0"/>
            <a:ext cx="12192000" cy="6858000"/>
          </a:xfrm>
          <a:prstGeom prst="rect">
            <a:avLst/>
          </a:prstGeom>
          <a:gradFill flip="none" rotWithShape="1">
            <a:gsLst>
              <a:gs pos="0">
                <a:schemeClr val="tx1">
                  <a:lumMod val="50000"/>
                  <a:alpha val="37000"/>
                </a:schemeClr>
              </a:gs>
              <a:gs pos="62000">
                <a:schemeClr val="accent6">
                  <a:lumMod val="60000"/>
                  <a:lumOff val="40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000000"/>
              </a:solidFill>
            </a:endParaRPr>
          </a:p>
        </p:txBody>
      </p:sp>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THANK YOU!</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11" name="Picture 10">
            <a:extLst>
              <a:ext uri="{FF2B5EF4-FFF2-40B4-BE49-F238E27FC236}">
                <a16:creationId xmlns:a16="http://schemas.microsoft.com/office/drawing/2014/main" id="{4B7B505F-4DEC-3F4E-BE90-A964B8583C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5152" y="6019800"/>
            <a:ext cx="776448" cy="471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 w/ copyright">
    <p:spTree>
      <p:nvGrpSpPr>
        <p:cNvPr id="1" name=""/>
        <p:cNvGrpSpPr/>
        <p:nvPr/>
      </p:nvGrpSpPr>
      <p:grpSpPr>
        <a:xfrm>
          <a:off x="0" y="0"/>
          <a:ext cx="0" cy="0"/>
          <a:chOff x="0" y="0"/>
          <a:chExt cx="0" cy="0"/>
        </a:xfrm>
      </p:grpSpPr>
      <p:sp>
        <p:nvSpPr>
          <p:cNvPr id="10" name="Shape 117"/>
          <p:cNvSpPr/>
          <p:nvPr userDrawn="1"/>
        </p:nvSpPr>
        <p:spPr>
          <a:xfrm>
            <a:off x="4922729" y="6278503"/>
            <a:ext cx="2346541" cy="184666"/>
          </a:xfrm>
          <a:prstGeom prst="rect">
            <a:avLst/>
          </a:prstGeom>
          <a:ln w="3175">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1200">
                <a:solidFill>
                  <a:srgbClr val="A8A49D"/>
                </a:solidFill>
              </a:defRPr>
            </a:lvl1pPr>
          </a:lstStyle>
          <a:p>
            <a:pPr lvl="0" algn="ctr">
              <a:defRPr sz="1800">
                <a:solidFill>
                  <a:srgbClr val="000000"/>
                </a:solidFill>
              </a:defRPr>
            </a:pPr>
            <a:r>
              <a:rPr lang="en-US" sz="1200" dirty="0">
                <a:solidFill>
                  <a:schemeClr val="tx2"/>
                </a:solidFill>
                <a:latin typeface="Calibri" panose="020F0502020204030204" pitchFamily="34" charset="0"/>
                <a:cs typeface="Calibri" panose="020F0502020204030204" pitchFamily="34" charset="0"/>
              </a:rPr>
              <a:t>© 2018 American Cancer</a:t>
            </a:r>
            <a:r>
              <a:rPr lang="en-US" sz="1200" baseline="0" dirty="0">
                <a:solidFill>
                  <a:schemeClr val="tx2"/>
                </a:solidFill>
                <a:latin typeface="Calibri" panose="020F0502020204030204" pitchFamily="34" charset="0"/>
                <a:cs typeface="Calibri" panose="020F0502020204030204" pitchFamily="34" charset="0"/>
              </a:rPr>
              <a:t> Society, Inc.</a:t>
            </a:r>
            <a:endParaRPr lang="en-US" sz="1200" dirty="0">
              <a:solidFill>
                <a:schemeClr val="tx2"/>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85A316-2CC0-E747-984A-3E84F3B9FB16}"/>
              </a:ext>
            </a:extLst>
          </p:cNvPr>
          <p:cNvGrpSpPr/>
          <p:nvPr userDrawn="1"/>
        </p:nvGrpSpPr>
        <p:grpSpPr>
          <a:xfrm>
            <a:off x="1812235" y="2257124"/>
            <a:ext cx="8567530" cy="2619676"/>
            <a:chOff x="1589228" y="2438400"/>
            <a:chExt cx="8567530" cy="2619676"/>
          </a:xfrm>
        </p:grpSpPr>
        <p:pic>
          <p:nvPicPr>
            <p:cNvPr id="3" name="Picture 2">
              <a:extLst>
                <a:ext uri="{FF2B5EF4-FFF2-40B4-BE49-F238E27FC236}">
                  <a16:creationId xmlns:a16="http://schemas.microsoft.com/office/drawing/2014/main" id="{C430E4D1-7E05-2640-8E4E-1C428CA0542D}"/>
                </a:ext>
              </a:extLst>
            </p:cNvPr>
            <p:cNvPicPr>
              <a:picLocks noChangeAspect="1"/>
            </p:cNvPicPr>
            <p:nvPr userDrawn="1"/>
          </p:nvPicPr>
          <p:blipFill>
            <a:blip r:embed="rId2"/>
            <a:stretch>
              <a:fillRect/>
            </a:stretch>
          </p:blipFill>
          <p:spPr>
            <a:xfrm>
              <a:off x="4742693" y="2438400"/>
              <a:ext cx="2522698" cy="1530626"/>
            </a:xfrm>
            <a:prstGeom prst="rect">
              <a:avLst/>
            </a:prstGeom>
          </p:spPr>
        </p:pic>
        <p:sp>
          <p:nvSpPr>
            <p:cNvPr id="8" name="Title 3">
              <a:extLst>
                <a:ext uri="{FF2B5EF4-FFF2-40B4-BE49-F238E27FC236}">
                  <a16:creationId xmlns:a16="http://schemas.microsoft.com/office/drawing/2014/main" id="{0B757378-3C8F-B74D-BC5D-5A95DC6B90FC}"/>
                </a:ext>
              </a:extLst>
            </p:cNvPr>
            <p:cNvSpPr txBox="1">
              <a:spLocks/>
            </p:cNvSpPr>
            <p:nvPr userDrawn="1"/>
          </p:nvSpPr>
          <p:spPr>
            <a:xfrm>
              <a:off x="1589228" y="3816626"/>
              <a:ext cx="8567530" cy="124145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bg1"/>
                  </a:solidFill>
                  <a:latin typeface="Arial" charset="0"/>
                  <a:ea typeface="Arial" charset="0"/>
                  <a:cs typeface="Arial" charset="0"/>
                </a:defRPr>
              </a:lvl1pPr>
            </a:lstStyle>
            <a:p>
              <a:pPr marL="0" marR="0" lvl="0" indent="0" algn="ctr" defTabSz="685800" rtl="0" eaLnBrk="1" fontAlgn="auto" latinLnBrk="0" hangingPunct="1">
                <a:lnSpc>
                  <a:spcPts val="5200"/>
                </a:lnSpc>
                <a:spcBef>
                  <a:spcPts val="600"/>
                </a:spcBef>
                <a:spcAft>
                  <a:spcPts val="0"/>
                </a:spcAft>
                <a:buClrTx/>
                <a:buSzTx/>
                <a:buFontTx/>
                <a:buNone/>
                <a:tabLst/>
                <a:defRPr/>
              </a:pPr>
              <a:r>
                <a:rPr kumimoji="0" lang="en-US" sz="2400" b="0" i="0" u="none" strike="noStrike" kern="1200" cap="none" spc="0" normalizeH="0" baseline="0" noProof="0" dirty="0" err="1">
                  <a:ln>
                    <a:noFill/>
                  </a:ln>
                  <a:solidFill>
                    <a:schemeClr val="accent4"/>
                  </a:solidFill>
                  <a:effectLst/>
                  <a:uLnTx/>
                  <a:uFillTx/>
                  <a:latin typeface="Calibri" panose="020F0502020204030204" pitchFamily="34" charset="0"/>
                  <a:cs typeface="Calibri" panose="020F0502020204030204" pitchFamily="34" charset="0"/>
                </a:rPr>
                <a:t>cancer.org</a:t>
              </a:r>
              <a:r>
                <a:rPr kumimoji="0" lang="en-US" sz="2400" b="0" i="0" u="none" strike="noStrike" kern="1200" cap="none" spc="0" normalizeH="0" baseline="0" noProof="0" dirty="0">
                  <a:ln>
                    <a:noFill/>
                  </a:ln>
                  <a:solidFill>
                    <a:schemeClr val="accent4"/>
                  </a:solidFill>
                  <a:effectLst/>
                  <a:uLnTx/>
                  <a:uFillTx/>
                  <a:latin typeface="Calibri" panose="020F0502020204030204" pitchFamily="34" charset="0"/>
                  <a:cs typeface="Calibri" panose="020F0502020204030204" pitchFamily="34" charset="0"/>
                </a:rPr>
                <a:t> | 1.800.227.2345</a:t>
              </a:r>
            </a:p>
          </p:txBody>
        </p:sp>
      </p:grpSp>
      <p:sp>
        <p:nvSpPr>
          <p:cNvPr id="6" name="Rectangle 5">
            <a:extLst>
              <a:ext uri="{FF2B5EF4-FFF2-40B4-BE49-F238E27FC236}">
                <a16:creationId xmlns:a16="http://schemas.microsoft.com/office/drawing/2014/main" id="{2D09AB23-4C82-3E4D-B81C-E06780E7B7AC}"/>
              </a:ext>
            </a:extLst>
          </p:cNvPr>
          <p:cNvSpPr/>
          <p:nvPr userDrawn="1"/>
        </p:nvSpPr>
        <p:spPr>
          <a:xfrm>
            <a:off x="0" y="0"/>
            <a:ext cx="12192000"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000000"/>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617"/>
            <a:ext cx="12198925" cy="6865327"/>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2400"/>
              </a:spcBef>
              <a:spcAft>
                <a:spcPts val="1600"/>
              </a:spcAft>
              <a:defRPr sz="1800" spc="0" baseline="0">
                <a:solidFill>
                  <a:schemeClr val="accent6"/>
                </a:solidFill>
              </a:defRPr>
            </a:lvl1pPr>
            <a:lvl2pPr>
              <a:defRPr>
                <a:solidFill>
                  <a:schemeClr val="accent6"/>
                </a:solidFill>
              </a:defRPr>
            </a:lvl2pPr>
          </a:lstStyle>
          <a:p>
            <a:pPr lvl="0"/>
            <a:r>
              <a:rPr lang="en-US" dirty="0"/>
              <a:t>Click to edit Master text styles</a:t>
            </a:r>
          </a:p>
          <a:p>
            <a:pPr lvl="1"/>
            <a:r>
              <a:rPr lang="en-US" dirty="0"/>
              <a:t>Second level</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7" name="Picture 6">
            <a:extLst>
              <a:ext uri="{FF2B5EF4-FFF2-40B4-BE49-F238E27FC236}">
                <a16:creationId xmlns:a16="http://schemas.microsoft.com/office/drawing/2014/main" id="{8C18B3DF-E17E-9246-B950-914786B7EC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892" y="608572"/>
            <a:ext cx="1508760" cy="915428"/>
          </a:xfrm>
          <a:prstGeom prst="rect">
            <a:avLst/>
          </a:prstGeom>
        </p:spPr>
      </p:pic>
    </p:spTree>
    <p:extLst>
      <p:ext uri="{BB962C8B-B14F-4D97-AF65-F5344CB8AC3E}">
        <p14:creationId xmlns:p14="http://schemas.microsoft.com/office/powerpoint/2010/main" val="1073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64218" y="138113"/>
            <a:ext cx="10299700" cy="9588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fld id="{6DB69158-D7A3-4F3E-8884-94567070FF8D}" type="datetimeFigureOut">
              <a:rPr lang="en-US" smtClean="0"/>
              <a:t>6/11/2019</a:t>
            </a:fld>
            <a:endParaRPr lang="en-US"/>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0145A156-590F-4802-8020-6CCBC143C66B}" type="slidenum">
              <a:rPr lang="en-US" smtClean="0"/>
              <a:t>‹#›</a:t>
            </a:fld>
            <a:endParaRPr lang="en-US"/>
          </a:p>
        </p:txBody>
      </p:sp>
    </p:spTree>
    <p:extLst>
      <p:ext uri="{BB962C8B-B14F-4D97-AF65-F5344CB8AC3E}">
        <p14:creationId xmlns:p14="http://schemas.microsoft.com/office/powerpoint/2010/main" val="1925804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FF02-E0CC-447F-8770-3765085AE6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C5079B-0DD2-43D7-90C9-B8AC7FF30A5F}"/>
              </a:ext>
            </a:extLst>
          </p:cNvPr>
          <p:cNvSpPr>
            <a:spLocks noGrp="1"/>
          </p:cNvSpPr>
          <p:nvPr>
            <p:ph type="dt" sz="half" idx="10"/>
          </p:nvPr>
        </p:nvSpPr>
        <p:spPr/>
        <p:txBody>
          <a:bodyPr/>
          <a:lstStyle/>
          <a:p>
            <a:fld id="{B0C2E6F7-4742-440D-849F-EA402FEE3E87}" type="datetimeFigureOut">
              <a:rPr lang="en-US" smtClean="0"/>
              <a:t>6/11/2019</a:t>
            </a:fld>
            <a:endParaRPr lang="en-US"/>
          </a:p>
        </p:txBody>
      </p:sp>
      <p:sp>
        <p:nvSpPr>
          <p:cNvPr id="4" name="Footer Placeholder 3">
            <a:extLst>
              <a:ext uri="{FF2B5EF4-FFF2-40B4-BE49-F238E27FC236}">
                <a16:creationId xmlns:a16="http://schemas.microsoft.com/office/drawing/2014/main" id="{3844DB55-FDBE-42A2-BCD0-3200C1B7EF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C2B3AB-DD5B-4121-84DD-98930AB286A7}"/>
              </a:ext>
            </a:extLst>
          </p:cNvPr>
          <p:cNvSpPr>
            <a:spLocks noGrp="1"/>
          </p:cNvSpPr>
          <p:nvPr>
            <p:ph type="sldNum" sz="quarter" idx="12"/>
          </p:nvPr>
        </p:nvSpPr>
        <p:spPr/>
        <p:txBody>
          <a:bodyPr/>
          <a:lstStyle/>
          <a:p>
            <a:fld id="{8FFDE9B3-6852-40BB-AB7E-38170037BB32}" type="slidenum">
              <a:rPr lang="en-US" smtClean="0"/>
              <a:t>‹#›</a:t>
            </a:fld>
            <a:endParaRPr lang="en-US"/>
          </a:p>
        </p:txBody>
      </p:sp>
    </p:spTree>
    <p:extLst>
      <p:ext uri="{BB962C8B-B14F-4D97-AF65-F5344CB8AC3E}">
        <p14:creationId xmlns:p14="http://schemas.microsoft.com/office/powerpoint/2010/main" val="62928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617"/>
            <a:ext cx="12198925" cy="6865327"/>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2400"/>
              </a:spcBef>
              <a:spcAft>
                <a:spcPts val="1600"/>
              </a:spcAft>
              <a:defRPr sz="1800" spc="0" baseline="0">
                <a:solidFill>
                  <a:schemeClr val="accent6"/>
                </a:solidFill>
              </a:defRPr>
            </a:lvl1pPr>
            <a:lvl2pPr>
              <a:defRPr>
                <a:solidFill>
                  <a:schemeClr val="accent6"/>
                </a:solidFill>
              </a:defRPr>
            </a:lvl2pPr>
          </a:lstStyle>
          <a:p>
            <a:pPr lvl="0"/>
            <a:r>
              <a:rPr lang="en-US" dirty="0"/>
              <a:t>Click to edit Master text styles</a:t>
            </a:r>
          </a:p>
          <a:p>
            <a:pPr lvl="1"/>
            <a:r>
              <a:rPr lang="en-US" dirty="0"/>
              <a:t>Second level</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9" name="Picture 8">
            <a:extLst>
              <a:ext uri="{FF2B5EF4-FFF2-40B4-BE49-F238E27FC236}">
                <a16:creationId xmlns:a16="http://schemas.microsoft.com/office/drawing/2014/main" id="{AC85AD17-FD50-AB4C-A471-BBEE73A836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892" y="608572"/>
            <a:ext cx="1508760" cy="915428"/>
          </a:xfrm>
          <a:prstGeom prst="rect">
            <a:avLst/>
          </a:prstGeom>
        </p:spPr>
      </p:pic>
    </p:spTree>
    <p:extLst>
      <p:ext uri="{BB962C8B-B14F-4D97-AF65-F5344CB8AC3E}">
        <p14:creationId xmlns:p14="http://schemas.microsoft.com/office/powerpoint/2010/main" val="208347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5617"/>
            <a:ext cx="12198923" cy="6865326"/>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COVER PAGE </a:t>
            </a:r>
          </a:p>
          <a:p>
            <a:pPr lvl="0"/>
            <a:r>
              <a:rPr lang="en-US" dirty="0"/>
              <a:t>TITLE HERE</a:t>
            </a:r>
          </a:p>
          <a:p>
            <a:pPr lvl="1"/>
            <a:r>
              <a:rPr lang="en-US" dirty="0"/>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2400"/>
              </a:spcBef>
              <a:spcAft>
                <a:spcPts val="1600"/>
              </a:spcAft>
              <a:defRPr sz="1800" spc="0" baseline="0">
                <a:solidFill>
                  <a:schemeClr val="accent6"/>
                </a:solidFill>
              </a:defRPr>
            </a:lvl1pPr>
            <a:lvl2pPr>
              <a:defRPr>
                <a:solidFill>
                  <a:schemeClr val="accent6"/>
                </a:solidFill>
              </a:defRPr>
            </a:lvl2pPr>
          </a:lstStyle>
          <a:p>
            <a:pPr lvl="0"/>
            <a:r>
              <a:rPr lang="en-US" dirty="0"/>
              <a:t>Click to edit Master text styles</a:t>
            </a:r>
          </a:p>
          <a:p>
            <a:pPr lvl="1"/>
            <a:r>
              <a:rPr lang="en-US" dirty="0"/>
              <a:t>Second level</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pic>
        <p:nvPicPr>
          <p:cNvPr id="7" name="Picture 6">
            <a:extLst>
              <a:ext uri="{FF2B5EF4-FFF2-40B4-BE49-F238E27FC236}">
                <a16:creationId xmlns:a16="http://schemas.microsoft.com/office/drawing/2014/main" id="{AD7F2EC6-3F71-C940-9E1B-A55BB41FF9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892" y="608572"/>
            <a:ext cx="1508760" cy="915428"/>
          </a:xfrm>
          <a:prstGeom prst="rect">
            <a:avLst/>
          </a:prstGeom>
        </p:spPr>
      </p:pic>
    </p:spTree>
    <p:extLst>
      <p:ext uri="{BB962C8B-B14F-4D97-AF65-F5344CB8AC3E}">
        <p14:creationId xmlns:p14="http://schemas.microsoft.com/office/powerpoint/2010/main" val="308024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7"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7"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8"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888" userDrawn="1">
          <p15:clr>
            <a:srgbClr val="FBAE40"/>
          </p15:clr>
        </p15:guide>
        <p15:guide id="2" pos="7296" userDrawn="1">
          <p15:clr>
            <a:srgbClr val="FBAE40"/>
          </p15:clr>
        </p15:guide>
        <p15:guide id="3" orient="horz" pos="3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17" y="1905000"/>
            <a:ext cx="10972800" cy="37548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3"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4"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12"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4" name="Content Placeholder 2"/>
          <p:cNvSpPr>
            <a:spLocks noGrp="1"/>
          </p:cNvSpPr>
          <p:nvPr>
            <p:ph idx="1"/>
          </p:nvPr>
        </p:nvSpPr>
        <p:spPr>
          <a:xfrm>
            <a:off x="611717" y="1905000"/>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9"/>
          </p:nvPr>
        </p:nvSpPr>
        <p:spPr>
          <a:xfrm>
            <a:off x="6326716" y="1904999"/>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9"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image right 1">
    <p:spTree>
      <p:nvGrpSpPr>
        <p:cNvPr id="1" name=""/>
        <p:cNvGrpSpPr/>
        <p:nvPr/>
      </p:nvGrpSpPr>
      <p:grpSpPr>
        <a:xfrm>
          <a:off x="0" y="0"/>
          <a:ext cx="0" cy="0"/>
          <a:chOff x="0" y="0"/>
          <a:chExt cx="0" cy="0"/>
        </a:xfrm>
      </p:grpSpPr>
      <p:sp>
        <p:nvSpPr>
          <p:cNvPr id="8" name="Rectangle 7"/>
          <p:cNvSpPr/>
          <p:nvPr userDrawn="1"/>
        </p:nvSpPr>
        <p:spPr>
          <a:xfrm>
            <a:off x="6103207"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4"/>
          </p:nvPr>
        </p:nvSpPr>
        <p:spPr>
          <a:xfrm>
            <a:off x="6103207"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endParaRPr lang="en-US" dirty="0"/>
          </a:p>
        </p:txBody>
      </p:sp>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dirty="0">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dirty="0"/>
              <a:t>SLIDE TITLE HERE</a:t>
            </a:r>
          </a:p>
          <a:p>
            <a:pPr lvl="1"/>
            <a:r>
              <a:rPr lang="en-US" dirty="0"/>
              <a:t>Subtitle here</a:t>
            </a:r>
          </a:p>
        </p:txBody>
      </p:sp>
      <p:sp>
        <p:nvSpPr>
          <p:cNvPr id="11" name="Slide Number Placeholder 5"/>
          <p:cNvSpPr>
            <a:spLocks noGrp="1"/>
          </p:cNvSpPr>
          <p:nvPr>
            <p:ph type="sldNum" sz="quarter" idx="4"/>
          </p:nvPr>
        </p:nvSpPr>
        <p:spPr>
          <a:xfrm>
            <a:off x="5344443"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sp>
        <p:nvSpPr>
          <p:cNvPr id="13" name="Content Placeholder 2"/>
          <p:cNvSpPr>
            <a:spLocks noGrp="1"/>
          </p:cNvSpPr>
          <p:nvPr>
            <p:ph idx="1"/>
          </p:nvPr>
        </p:nvSpPr>
        <p:spPr>
          <a:xfrm>
            <a:off x="611717" y="1905000"/>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56414248-3907-5342-9A81-44992FF95D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3207" y="0"/>
            <a:ext cx="6088793" cy="6877877"/>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717" y="544747"/>
            <a:ext cx="10970682" cy="1143000"/>
          </a:xfrm>
          <a:prstGeom prst="rect">
            <a:avLst/>
          </a:prstGeom>
        </p:spPr>
        <p:txBody>
          <a:bodyPr vert="horz" lIns="0" tIns="0" rIns="0" bIns="0" rtlCol="0" anchor="t">
            <a:noAutofit/>
          </a:bodyPr>
          <a:lstStyle/>
          <a:p>
            <a:r>
              <a:rPr lang="en-US" dirty="0"/>
              <a:t>CLICK TO EDIT MASTER TITLE SLIDE</a:t>
            </a:r>
          </a:p>
        </p:txBody>
      </p:sp>
      <p:sp>
        <p:nvSpPr>
          <p:cNvPr id="3" name="Text Placeholder 2"/>
          <p:cNvSpPr>
            <a:spLocks noGrp="1"/>
          </p:cNvSpPr>
          <p:nvPr>
            <p:ph type="body" idx="1"/>
          </p:nvPr>
        </p:nvSpPr>
        <p:spPr>
          <a:xfrm>
            <a:off x="611717" y="1905001"/>
            <a:ext cx="10972800" cy="3802116"/>
          </a:xfrm>
          <a:prstGeom prst="rect">
            <a:avLst/>
          </a:prstGeom>
        </p:spPr>
        <p:txBody>
          <a:bodyPr vert="horz" lIns="0" tIns="0" rIns="0" bIns="0" rtlCol="0">
            <a:noAutofit/>
          </a:bodyPr>
          <a:lstStyle/>
          <a:p>
            <a:pPr lvl="0"/>
            <a:r>
              <a:rPr lang="en-US" dirty="0"/>
              <a:t>Body style </a:t>
            </a:r>
          </a:p>
          <a:p>
            <a:pPr lvl="1"/>
            <a:r>
              <a:rPr lang="en-US" dirty="0"/>
              <a:t>SUBHEADER</a:t>
            </a:r>
          </a:p>
          <a:p>
            <a:pPr lvl="2"/>
            <a:r>
              <a:rPr lang="en-US" dirty="0"/>
              <a:t>Bullet style</a:t>
            </a:r>
          </a:p>
          <a:p>
            <a:pPr lvl="3"/>
            <a:r>
              <a:rPr lang="en-US" dirty="0"/>
              <a:t>Second bullet style</a:t>
            </a:r>
          </a:p>
          <a:p>
            <a:pPr lvl="4"/>
            <a:r>
              <a:rPr lang="en-US" dirty="0"/>
              <a:t>Third bullet style</a:t>
            </a:r>
          </a:p>
        </p:txBody>
      </p:sp>
      <p:sp>
        <p:nvSpPr>
          <p:cNvPr id="22"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dirty="0"/>
          </a:p>
        </p:txBody>
      </p:sp>
      <p:sp>
        <p:nvSpPr>
          <p:cNvPr id="23"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dirty="0" err="1"/>
              <a:t>cancer.org</a:t>
            </a:r>
            <a:endParaRPr lang="en-US" dirty="0"/>
          </a:p>
        </p:txBody>
      </p:sp>
      <p:pic>
        <p:nvPicPr>
          <p:cNvPr id="8" name="Picture 7">
            <a:extLst>
              <a:ext uri="{FF2B5EF4-FFF2-40B4-BE49-F238E27FC236}">
                <a16:creationId xmlns:a16="http://schemas.microsoft.com/office/drawing/2014/main" id="{43CDBD10-E322-A64F-A44A-61C8D4E5C1D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95152" y="6019800"/>
            <a:ext cx="776448" cy="471104"/>
          </a:xfrm>
          <a:prstGeom prst="rect">
            <a:avLst/>
          </a:prstGeom>
        </p:spPr>
      </p:pic>
    </p:spTree>
    <p:extLst>
      <p:ext uri="{BB962C8B-B14F-4D97-AF65-F5344CB8AC3E}">
        <p14:creationId xmlns:p14="http://schemas.microsoft.com/office/powerpoint/2010/main" val="1257979032"/>
      </p:ext>
    </p:extLst>
  </p:cSld>
  <p:clrMap bg1="lt1" tx1="dk1" bg2="lt2" tx2="dk2" accent1="accent1" accent2="accent2" accent3="accent3" accent4="accent4" accent5="accent5" accent6="accent6" hlink="hlink" folHlink="folHlink"/>
  <p:sldLayoutIdLst>
    <p:sldLayoutId id="2147483651" r:id="rId1"/>
    <p:sldLayoutId id="2147483695" r:id="rId2"/>
    <p:sldLayoutId id="2147483696" r:id="rId3"/>
    <p:sldLayoutId id="2147483697" r:id="rId4"/>
    <p:sldLayoutId id="2147483654" r:id="rId5"/>
    <p:sldLayoutId id="2147483655" r:id="rId6"/>
    <p:sldLayoutId id="2147483656" r:id="rId7"/>
    <p:sldLayoutId id="2147483657" r:id="rId8"/>
    <p:sldLayoutId id="2147483658" r:id="rId9"/>
    <p:sldLayoutId id="2147483685" r:id="rId10"/>
    <p:sldLayoutId id="2147483684" r:id="rId11"/>
    <p:sldLayoutId id="2147483686" r:id="rId12"/>
    <p:sldLayoutId id="2147483663" r:id="rId13"/>
    <p:sldLayoutId id="2147483664" r:id="rId14"/>
    <p:sldLayoutId id="2147483665" r:id="rId15"/>
    <p:sldLayoutId id="2147483666" r:id="rId16"/>
    <p:sldLayoutId id="2147483691" r:id="rId17"/>
    <p:sldLayoutId id="2147483692" r:id="rId18"/>
    <p:sldLayoutId id="2147483662" r:id="rId19"/>
    <p:sldLayoutId id="2147483699" r:id="rId20"/>
    <p:sldLayoutId id="2147483700"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p:titleStyle>
    <p:bodyStyle>
      <a:lvl1pPr marL="0" indent="0" algn="l" defTabSz="609585" rtl="0" eaLnBrk="1" latinLnBrk="0" hangingPunct="1">
        <a:lnSpc>
          <a:spcPts val="2500"/>
        </a:lnSpc>
        <a:spcBef>
          <a:spcPts val="533"/>
        </a:spcBef>
        <a:spcAft>
          <a:spcPts val="1133"/>
        </a:spcAft>
        <a:buFont typeface="Arial"/>
        <a:buNone/>
        <a:defRPr lang="en-US" sz="1800" b="0" i="0" kern="1200" spc="0" dirty="0" smtClean="0">
          <a:solidFill>
            <a:schemeClr val="tx1"/>
          </a:solidFill>
          <a:latin typeface="Calibri" panose="020F0502020204030204" pitchFamily="34" charset="0"/>
          <a:ea typeface="Source Sans Pro Light" charset="0"/>
          <a:cs typeface="Calibri" panose="020F0502020204030204" pitchFamily="34" charset="0"/>
        </a:defRPr>
      </a:lvl1pPr>
      <a:lvl2pPr marL="0" indent="0" algn="l" defTabSz="609585" rtl="0" eaLnBrk="1" latinLnBrk="0" hangingPunct="1">
        <a:lnSpc>
          <a:spcPct val="100000"/>
        </a:lnSpc>
        <a:spcBef>
          <a:spcPts val="800"/>
        </a:spcBef>
        <a:spcAft>
          <a:spcPts val="0"/>
        </a:spcAft>
        <a:buFont typeface="Arial"/>
        <a:buNone/>
        <a:tabLst/>
        <a:defRPr lang="en-US" sz="2400" b="1" kern="1200" spc="100" baseline="0" dirty="0" smtClean="0">
          <a:solidFill>
            <a:schemeClr val="accent1"/>
          </a:solidFill>
          <a:latin typeface="Calibri" panose="020F0502020204030204" pitchFamily="34" charset="0"/>
          <a:ea typeface="Source Sans Pro" charset="0"/>
          <a:cs typeface="Calibri" panose="020F0502020204030204" pitchFamily="34" charset="0"/>
        </a:defRPr>
      </a:lvl2pPr>
      <a:lvl3pPr marL="226478" indent="-226478" algn="l" defTabSz="609585" rtl="0" eaLnBrk="1" latinLnBrk="0" hangingPunct="1">
        <a:lnSpc>
          <a:spcPct val="100000"/>
        </a:lnSpc>
        <a:spcBef>
          <a:spcPts val="533"/>
        </a:spcBef>
        <a:spcAft>
          <a:spcPts val="533"/>
        </a:spcAft>
        <a:buFont typeface="Arial"/>
        <a:buChar char="•"/>
        <a:defRPr lang="en-US" sz="1800"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0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MaryBeth.Culp@cancer.org"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hyperlink" Target="mailto:Ahmedin.Jemal@cancer.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F212C6-8907-2442-9AB7-0A38B63F180E}" type="slidenum">
              <a:rPr lang="en-US" smtClean="0"/>
              <a:pPr/>
              <a:t>1</a:t>
            </a:fld>
            <a:endParaRPr lang="en-US" dirty="0"/>
          </a:p>
        </p:txBody>
      </p:sp>
      <p:sp>
        <p:nvSpPr>
          <p:cNvPr id="5" name="Text Placeholder 4"/>
          <p:cNvSpPr>
            <a:spLocks noGrp="1"/>
          </p:cNvSpPr>
          <p:nvPr>
            <p:ph type="body" sz="quarter" idx="18"/>
          </p:nvPr>
        </p:nvSpPr>
        <p:spPr>
          <a:xfrm>
            <a:off x="467587" y="2594817"/>
            <a:ext cx="10970682" cy="2743201"/>
          </a:xfrm>
        </p:spPr>
        <p:txBody>
          <a:bodyPr/>
          <a:lstStyle/>
          <a:p>
            <a:pPr algn="ctr">
              <a:spcBef>
                <a:spcPts val="0"/>
              </a:spcBef>
              <a:spcAft>
                <a:spcPts val="0"/>
              </a:spcAft>
            </a:pPr>
            <a:r>
              <a:rPr lang="en-US" sz="2400" dirty="0"/>
              <a:t>MaryBeth Culp, MPH</a:t>
            </a:r>
          </a:p>
          <a:p>
            <a:pPr algn="ctr">
              <a:spcBef>
                <a:spcPts val="0"/>
              </a:spcBef>
              <a:spcAft>
                <a:spcPts val="0"/>
              </a:spcAft>
            </a:pPr>
            <a:r>
              <a:rPr lang="en-US" sz="2400" dirty="0"/>
              <a:t>Presented by Ahmedin Jemal, DVM PhD</a:t>
            </a:r>
          </a:p>
        </p:txBody>
      </p:sp>
      <p:sp>
        <p:nvSpPr>
          <p:cNvPr id="2" name="Text Placeholder 1"/>
          <p:cNvSpPr>
            <a:spLocks noGrp="1"/>
          </p:cNvSpPr>
          <p:nvPr>
            <p:ph type="body" sz="quarter" idx="4294967295"/>
          </p:nvPr>
        </p:nvSpPr>
        <p:spPr>
          <a:xfrm>
            <a:off x="195072" y="1371600"/>
            <a:ext cx="11801856" cy="4800600"/>
          </a:xfrm>
        </p:spPr>
        <p:txBody>
          <a:bodyPr/>
          <a:lstStyle/>
          <a:p>
            <a:pPr algn="ctr"/>
            <a:r>
              <a:rPr lang="en-US" sz="4800" dirty="0">
                <a:solidFill>
                  <a:schemeClr val="bg2"/>
                </a:solidFill>
              </a:rPr>
              <a:t>International Patterns in Prostate </a:t>
            </a:r>
          </a:p>
          <a:p>
            <a:pPr algn="ctr"/>
            <a:r>
              <a:rPr lang="en-US" sz="4800" dirty="0">
                <a:solidFill>
                  <a:schemeClr val="bg2"/>
                </a:solidFill>
              </a:rPr>
              <a:t>Cancer Incidence Trends</a:t>
            </a:r>
            <a:endParaRPr lang="en-US" sz="1800" dirty="0">
              <a:solidFill>
                <a:schemeClr val="bg2"/>
              </a:solidFill>
            </a:endParaRPr>
          </a:p>
        </p:txBody>
      </p:sp>
      <p:sp>
        <p:nvSpPr>
          <p:cNvPr id="3" name="TextBox 2">
            <a:extLst>
              <a:ext uri="{FF2B5EF4-FFF2-40B4-BE49-F238E27FC236}">
                <a16:creationId xmlns:a16="http://schemas.microsoft.com/office/drawing/2014/main" id="{E604AB34-C27D-412B-9E7D-9CDCDFAF3010}"/>
              </a:ext>
            </a:extLst>
          </p:cNvPr>
          <p:cNvSpPr txBox="1"/>
          <p:nvPr/>
        </p:nvSpPr>
        <p:spPr>
          <a:xfrm>
            <a:off x="4038600" y="3639623"/>
            <a:ext cx="3429000" cy="307777"/>
          </a:xfrm>
          <a:prstGeom prst="rect">
            <a:avLst/>
          </a:prstGeom>
          <a:noFill/>
        </p:spPr>
        <p:txBody>
          <a:bodyPr wrap="square" lIns="0" tIns="0" rIns="0" bIns="0" rtlCol="0">
            <a:spAutoFit/>
          </a:bodyPr>
          <a:lstStyle/>
          <a:p>
            <a:pPr algn="ctr">
              <a:spcAft>
                <a:spcPts val="1200"/>
              </a:spcAft>
            </a:pPr>
            <a:r>
              <a:rPr lang="en-US" sz="2000" dirty="0">
                <a:solidFill>
                  <a:schemeClr val="bg2"/>
                </a:solidFill>
              </a:rPr>
              <a:t>NAACCR/IACR 2019</a:t>
            </a:r>
          </a:p>
        </p:txBody>
      </p:sp>
    </p:spTree>
    <p:extLst>
      <p:ext uri="{BB962C8B-B14F-4D97-AF65-F5344CB8AC3E}">
        <p14:creationId xmlns:p14="http://schemas.microsoft.com/office/powerpoint/2010/main" val="97933616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043F6-261D-415E-9307-5D4EC625C1EE}"/>
              </a:ext>
            </a:extLst>
          </p:cNvPr>
          <p:cNvSpPr>
            <a:spLocks noGrp="1"/>
          </p:cNvSpPr>
          <p:nvPr>
            <p:ph type="body" sz="quarter" idx="18"/>
          </p:nvPr>
        </p:nvSpPr>
        <p:spPr>
          <a:xfrm>
            <a:off x="762000" y="228600"/>
            <a:ext cx="10970682" cy="1143000"/>
          </a:xfrm>
        </p:spPr>
        <p:txBody>
          <a:bodyPr/>
          <a:lstStyle/>
          <a:p>
            <a:pPr algn="ctr"/>
            <a:r>
              <a:rPr lang="en-US" dirty="0"/>
              <a:t>PSA Screening Recommendations Update</a:t>
            </a:r>
          </a:p>
        </p:txBody>
      </p:sp>
      <p:sp>
        <p:nvSpPr>
          <p:cNvPr id="3" name="Slide Number Placeholder 2">
            <a:extLst>
              <a:ext uri="{FF2B5EF4-FFF2-40B4-BE49-F238E27FC236}">
                <a16:creationId xmlns:a16="http://schemas.microsoft.com/office/drawing/2014/main" id="{211F73CC-06CA-44FA-9EFA-35ADD53CD485}"/>
              </a:ext>
            </a:extLst>
          </p:cNvPr>
          <p:cNvSpPr>
            <a:spLocks noGrp="1"/>
          </p:cNvSpPr>
          <p:nvPr>
            <p:ph type="sldNum" sz="quarter" idx="4"/>
          </p:nvPr>
        </p:nvSpPr>
        <p:spPr/>
        <p:txBody>
          <a:bodyPr/>
          <a:lstStyle/>
          <a:p>
            <a:fld id="{B2F212C6-8907-2442-9AB7-0A38B63F180E}" type="slidenum">
              <a:rPr lang="en-US" smtClean="0"/>
              <a:pPr/>
              <a:t>10</a:t>
            </a:fld>
            <a:endParaRPr lang="en-US" dirty="0"/>
          </a:p>
        </p:txBody>
      </p:sp>
      <p:graphicFrame>
        <p:nvGraphicFramePr>
          <p:cNvPr id="5" name="Table 4">
            <a:extLst>
              <a:ext uri="{FF2B5EF4-FFF2-40B4-BE49-F238E27FC236}">
                <a16:creationId xmlns:a16="http://schemas.microsoft.com/office/drawing/2014/main" id="{44445F6B-3FC9-4687-A67F-64134DE06D88}"/>
              </a:ext>
            </a:extLst>
          </p:cNvPr>
          <p:cNvGraphicFramePr>
            <a:graphicFrameLocks noGrp="1"/>
          </p:cNvGraphicFramePr>
          <p:nvPr>
            <p:extLst>
              <p:ext uri="{D42A27DB-BD31-4B8C-83A1-F6EECF244321}">
                <p14:modId xmlns:p14="http://schemas.microsoft.com/office/powerpoint/2010/main" val="1645929936"/>
              </p:ext>
            </p:extLst>
          </p:nvPr>
        </p:nvGraphicFramePr>
        <p:xfrm>
          <a:off x="287593" y="909105"/>
          <a:ext cx="11523408" cy="5039790"/>
        </p:xfrm>
        <a:graphic>
          <a:graphicData uri="http://schemas.openxmlformats.org/drawingml/2006/table">
            <a:tbl>
              <a:tblPr firstRow="1" bandRow="1">
                <a:tableStyleId>{5C22544A-7EE6-4342-B048-85BDC9FD1C3A}</a:tableStyleId>
              </a:tblPr>
              <a:tblGrid>
                <a:gridCol w="3841136">
                  <a:extLst>
                    <a:ext uri="{9D8B030D-6E8A-4147-A177-3AD203B41FA5}">
                      <a16:colId xmlns:a16="http://schemas.microsoft.com/office/drawing/2014/main" val="2617474298"/>
                    </a:ext>
                  </a:extLst>
                </a:gridCol>
                <a:gridCol w="3841136">
                  <a:extLst>
                    <a:ext uri="{9D8B030D-6E8A-4147-A177-3AD203B41FA5}">
                      <a16:colId xmlns:a16="http://schemas.microsoft.com/office/drawing/2014/main" val="4019538744"/>
                    </a:ext>
                  </a:extLst>
                </a:gridCol>
                <a:gridCol w="3841136">
                  <a:extLst>
                    <a:ext uri="{9D8B030D-6E8A-4147-A177-3AD203B41FA5}">
                      <a16:colId xmlns:a16="http://schemas.microsoft.com/office/drawing/2014/main" val="2025117112"/>
                    </a:ext>
                  </a:extLst>
                </a:gridCol>
              </a:tblGrid>
              <a:tr h="757350">
                <a:tc>
                  <a:txBody>
                    <a:bodyPr/>
                    <a:lstStyle/>
                    <a:p>
                      <a:pPr algn="ctr"/>
                      <a:r>
                        <a:rPr lang="en-US" dirty="0">
                          <a:solidFill>
                            <a:schemeClr val="bg2"/>
                          </a:solidFill>
                        </a:rPr>
                        <a:t>Against Screening</a:t>
                      </a:r>
                    </a:p>
                  </a:txBody>
                  <a:tcPr/>
                </a:tc>
                <a:tc>
                  <a:txBody>
                    <a:bodyPr/>
                    <a:lstStyle/>
                    <a:p>
                      <a:pPr algn="ctr"/>
                      <a:r>
                        <a:rPr lang="en-US" dirty="0">
                          <a:solidFill>
                            <a:schemeClr val="bg2"/>
                          </a:solidFill>
                        </a:rPr>
                        <a:t>Shared Decision Making</a:t>
                      </a:r>
                    </a:p>
                  </a:txBody>
                  <a:tcPr/>
                </a:tc>
                <a:tc>
                  <a:txBody>
                    <a:bodyPr/>
                    <a:lstStyle/>
                    <a:p>
                      <a:pPr algn="ctr"/>
                      <a:r>
                        <a:rPr lang="en-US" dirty="0">
                          <a:solidFill>
                            <a:schemeClr val="bg2"/>
                          </a:solidFill>
                        </a:rPr>
                        <a:t>For Screening</a:t>
                      </a:r>
                    </a:p>
                  </a:txBody>
                  <a:tcPr/>
                </a:tc>
                <a:extLst>
                  <a:ext uri="{0D108BD9-81ED-4DB2-BD59-A6C34878D82A}">
                    <a16:rowId xmlns:a16="http://schemas.microsoft.com/office/drawing/2014/main" val="1341839202"/>
                  </a:ext>
                </a:extLst>
              </a:tr>
              <a:tr h="995250">
                <a:tc>
                  <a:txBody>
                    <a:bodyPr/>
                    <a:lstStyle/>
                    <a:p>
                      <a:pPr algn="ctr"/>
                      <a:r>
                        <a:rPr lang="en-US" dirty="0">
                          <a:solidFill>
                            <a:schemeClr val="accent1"/>
                          </a:solidFill>
                        </a:rPr>
                        <a:t>United Kingdom – NHS (2015)</a:t>
                      </a:r>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dirty="0">
                          <a:solidFill>
                            <a:schemeClr val="accent1"/>
                          </a:solidFill>
                        </a:rPr>
                        <a:t>US- ACS, AUA (2209)</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dirty="0">
                          <a:solidFill>
                            <a:schemeClr val="accent1"/>
                          </a:solidFill>
                        </a:rPr>
                        <a:t>USPSTF, 2018</a:t>
                      </a:r>
                    </a:p>
                  </a:txBody>
                  <a:tcPr/>
                </a:tc>
                <a:tc>
                  <a:txBody>
                    <a:bodyPr/>
                    <a:lstStyle/>
                    <a:p>
                      <a:pPr algn="ctr"/>
                      <a:r>
                        <a:rPr lang="en-US" dirty="0">
                          <a:solidFill>
                            <a:schemeClr val="accent1"/>
                          </a:solidFill>
                        </a:rPr>
                        <a:t>Australia and New Zealand– Urological Society (2016)</a:t>
                      </a:r>
                    </a:p>
                  </a:txBody>
                  <a:tcPr/>
                </a:tc>
                <a:extLst>
                  <a:ext uri="{0D108BD9-81ED-4DB2-BD59-A6C34878D82A}">
                    <a16:rowId xmlns:a16="http://schemas.microsoft.com/office/drawing/2014/main" val="227502041"/>
                  </a:ext>
                </a:extLst>
              </a:tr>
              <a:tr h="914400">
                <a:tc>
                  <a:txBody>
                    <a:bodyPr/>
                    <a:lstStyle/>
                    <a:p>
                      <a:pPr algn="ctr"/>
                      <a:r>
                        <a:rPr lang="en-US" dirty="0">
                          <a:solidFill>
                            <a:schemeClr val="accent1"/>
                          </a:solidFill>
                        </a:rPr>
                        <a:t>Canada – CTFPHC (2014)</a:t>
                      </a:r>
                    </a:p>
                  </a:txBody>
                  <a:tcPr/>
                </a:tc>
                <a:tc>
                  <a:txBody>
                    <a:bodyPr/>
                    <a:lstStyle/>
                    <a:p>
                      <a:pPr algn="ctr"/>
                      <a:r>
                        <a:rPr lang="en-US" dirty="0">
                          <a:solidFill>
                            <a:schemeClr val="accent1"/>
                          </a:solidFill>
                        </a:rPr>
                        <a:t>Japan - Japanese Urological Association (2010)</a:t>
                      </a:r>
                    </a:p>
                  </a:txBody>
                  <a:tcPr/>
                </a:tc>
                <a:tc>
                  <a:txBody>
                    <a:bodyPr/>
                    <a:lstStyle/>
                    <a:p>
                      <a:pPr algn="ctr"/>
                      <a:r>
                        <a:rPr lang="en-US" dirty="0">
                          <a:solidFill>
                            <a:schemeClr val="accent1"/>
                          </a:solidFill>
                        </a:rPr>
                        <a:t>Mexico - </a:t>
                      </a:r>
                      <a:r>
                        <a:rPr lang="en-US" dirty="0" err="1">
                          <a:solidFill>
                            <a:schemeClr val="accent1"/>
                          </a:solidFill>
                        </a:rPr>
                        <a:t>Secretaria</a:t>
                      </a:r>
                      <a:r>
                        <a:rPr lang="en-US" dirty="0">
                          <a:solidFill>
                            <a:schemeClr val="accent1"/>
                          </a:solidFill>
                        </a:rPr>
                        <a:t> de </a:t>
                      </a:r>
                      <a:r>
                        <a:rPr lang="en-US" dirty="0" err="1">
                          <a:solidFill>
                            <a:schemeClr val="accent1"/>
                          </a:solidFill>
                        </a:rPr>
                        <a:t>Salud</a:t>
                      </a:r>
                      <a:r>
                        <a:rPr lang="en-US" dirty="0">
                          <a:solidFill>
                            <a:schemeClr val="accent1"/>
                          </a:solidFill>
                        </a:rPr>
                        <a:t> (2010)</a:t>
                      </a:r>
                    </a:p>
                  </a:txBody>
                  <a:tcPr/>
                </a:tc>
                <a:extLst>
                  <a:ext uri="{0D108BD9-81ED-4DB2-BD59-A6C34878D82A}">
                    <a16:rowId xmlns:a16="http://schemas.microsoft.com/office/drawing/2014/main" val="193471162"/>
                  </a:ext>
                </a:extLst>
              </a:tr>
              <a:tr h="990600">
                <a:tc>
                  <a:txBody>
                    <a:bodyPr/>
                    <a:lstStyle/>
                    <a:p>
                      <a:pPr algn="ctr"/>
                      <a:r>
                        <a:rPr lang="en-US" dirty="0">
                          <a:solidFill>
                            <a:schemeClr val="accent1"/>
                          </a:solidFill>
                        </a:rPr>
                        <a:t>Brazil – INCA/Health Ministry (2013)</a:t>
                      </a:r>
                    </a:p>
                  </a:txBody>
                  <a:tcPr/>
                </a:tc>
                <a:tc>
                  <a:txBody>
                    <a:bodyPr/>
                    <a:lstStyle/>
                    <a:p>
                      <a:pPr algn="ctr"/>
                      <a:endParaRPr lang="en-US" dirty="0">
                        <a:solidFill>
                          <a:schemeClr val="accent1"/>
                        </a:solidFill>
                      </a:endParaRPr>
                    </a:p>
                  </a:txBody>
                  <a:tcPr/>
                </a:tc>
                <a:tc>
                  <a:txBody>
                    <a:bodyPr/>
                    <a:lstStyle/>
                    <a:p>
                      <a:pPr algn="ctr"/>
                      <a:r>
                        <a:rPr lang="en-US" dirty="0">
                          <a:solidFill>
                            <a:schemeClr val="accent1"/>
                          </a:solidFill>
                        </a:rPr>
                        <a:t>South Africa – Prostate Cancer Foundation (2013)</a:t>
                      </a:r>
                    </a:p>
                  </a:txBody>
                  <a:tcPr/>
                </a:tc>
                <a:extLst>
                  <a:ext uri="{0D108BD9-81ED-4DB2-BD59-A6C34878D82A}">
                    <a16:rowId xmlns:a16="http://schemas.microsoft.com/office/drawing/2014/main" val="1274911559"/>
                  </a:ext>
                </a:extLst>
              </a:tr>
              <a:tr h="914400">
                <a:tc>
                  <a:txBody>
                    <a:bodyPr/>
                    <a:lstStyle/>
                    <a:p>
                      <a:pPr algn="ctr"/>
                      <a:r>
                        <a:rPr lang="en-US" dirty="0">
                          <a:solidFill>
                            <a:schemeClr val="accent1"/>
                          </a:solidFill>
                        </a:rPr>
                        <a:t>European Code Against Cancer (2016)</a:t>
                      </a:r>
                    </a:p>
                  </a:txBody>
                  <a:tcPr/>
                </a:tc>
                <a:tc>
                  <a:txBody>
                    <a:bodyPr/>
                    <a:lstStyle/>
                    <a:p>
                      <a:pPr algn="ctr"/>
                      <a:endParaRPr lang="en-US" dirty="0">
                        <a:solidFill>
                          <a:schemeClr val="accent1"/>
                        </a:solidFill>
                      </a:endParaRPr>
                    </a:p>
                  </a:txBody>
                  <a:tcPr/>
                </a:tc>
                <a:tc>
                  <a:txBody>
                    <a:bodyPr/>
                    <a:lstStyle/>
                    <a:p>
                      <a:pPr algn="ctr"/>
                      <a:r>
                        <a:rPr lang="en-US" dirty="0">
                          <a:solidFill>
                            <a:schemeClr val="accent1"/>
                          </a:solidFill>
                        </a:rPr>
                        <a:t>European Association of Urology (2013)</a:t>
                      </a:r>
                    </a:p>
                  </a:txBody>
                  <a:tcPr/>
                </a:tc>
                <a:extLst>
                  <a:ext uri="{0D108BD9-81ED-4DB2-BD59-A6C34878D82A}">
                    <a16:rowId xmlns:a16="http://schemas.microsoft.com/office/drawing/2014/main" val="1798323279"/>
                  </a:ext>
                </a:extLst>
              </a:tr>
            </a:tbl>
          </a:graphicData>
        </a:graphic>
      </p:graphicFrame>
    </p:spTree>
    <p:extLst>
      <p:ext uri="{BB962C8B-B14F-4D97-AF65-F5344CB8AC3E}">
        <p14:creationId xmlns:p14="http://schemas.microsoft.com/office/powerpoint/2010/main" val="25465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4963A60-A4C7-4693-90AB-7FC45AAC0F39}"/>
              </a:ext>
            </a:extLst>
          </p:cNvPr>
          <p:cNvSpPr>
            <a:spLocks noGrp="1"/>
          </p:cNvSpPr>
          <p:nvPr>
            <p:ph idx="1"/>
          </p:nvPr>
        </p:nvSpPr>
        <p:spPr>
          <a:xfrm>
            <a:off x="465469" y="1905000"/>
            <a:ext cx="10972800" cy="3754821"/>
          </a:xfrm>
        </p:spPr>
        <p:txBody>
          <a:bodyPr/>
          <a:lstStyle/>
          <a:p>
            <a:pPr marL="457200" indent="-457200">
              <a:lnSpc>
                <a:spcPct val="100000"/>
              </a:lnSpc>
              <a:buFont typeface="Arial" panose="020B0604020202020204" pitchFamily="34" charset="0"/>
              <a:buChar char="•"/>
            </a:pPr>
            <a:r>
              <a:rPr lang="en-US" sz="2800" dirty="0"/>
              <a:t>Recent changes in international patterns of prostate cancer incidence trends</a:t>
            </a:r>
          </a:p>
          <a:p>
            <a:pPr marL="683678" lvl="2" indent="-457200">
              <a:buFont typeface="Arial" panose="020B0604020202020204" pitchFamily="34" charset="0"/>
              <a:buChar char="•"/>
            </a:pPr>
            <a:r>
              <a:rPr lang="en-US" sz="2800" dirty="0"/>
              <a:t>Changes in recommendations (guidelines)</a:t>
            </a:r>
          </a:p>
          <a:p>
            <a:pPr marL="683678" lvl="2" indent="-457200">
              <a:buFont typeface="Arial" panose="020B0604020202020204" pitchFamily="34" charset="0"/>
              <a:buChar char="•"/>
            </a:pPr>
            <a:r>
              <a:rPr lang="en-US" sz="2800" dirty="0"/>
              <a:t>Spillover effect</a:t>
            </a:r>
          </a:p>
        </p:txBody>
      </p:sp>
      <p:sp>
        <p:nvSpPr>
          <p:cNvPr id="6" name="Text Placeholder 5">
            <a:extLst>
              <a:ext uri="{FF2B5EF4-FFF2-40B4-BE49-F238E27FC236}">
                <a16:creationId xmlns:a16="http://schemas.microsoft.com/office/drawing/2014/main" id="{1B5A65B0-D85A-44BB-91F3-57EF8E229D5B}"/>
              </a:ext>
            </a:extLst>
          </p:cNvPr>
          <p:cNvSpPr>
            <a:spLocks noGrp="1"/>
          </p:cNvSpPr>
          <p:nvPr>
            <p:ph type="body" sz="quarter" idx="18"/>
          </p:nvPr>
        </p:nvSpPr>
        <p:spPr/>
        <p:txBody>
          <a:bodyPr/>
          <a:lstStyle/>
          <a:p>
            <a:r>
              <a:rPr lang="en-US" dirty="0"/>
              <a:t>						Objective</a:t>
            </a:r>
          </a:p>
        </p:txBody>
      </p:sp>
      <p:sp>
        <p:nvSpPr>
          <p:cNvPr id="3" name="Slide Number Placeholder 2">
            <a:extLst>
              <a:ext uri="{FF2B5EF4-FFF2-40B4-BE49-F238E27FC236}">
                <a16:creationId xmlns:a16="http://schemas.microsoft.com/office/drawing/2014/main" id="{43B14617-FA3C-45E0-A926-03E27B9CD6CD}"/>
              </a:ext>
            </a:extLst>
          </p:cNvPr>
          <p:cNvSpPr>
            <a:spLocks noGrp="1"/>
          </p:cNvSpPr>
          <p:nvPr>
            <p:ph type="sldNum" sz="quarter" idx="4"/>
          </p:nvPr>
        </p:nvSpPr>
        <p:spPr/>
        <p:txBody>
          <a:bodyPr/>
          <a:lstStyle/>
          <a:p>
            <a:fld id="{B2F212C6-8907-2442-9AB7-0A38B63F180E}" type="slidenum">
              <a:rPr lang="en-US" smtClean="0"/>
              <a:pPr/>
              <a:t>11</a:t>
            </a:fld>
            <a:endParaRPr lang="en-US" dirty="0"/>
          </a:p>
        </p:txBody>
      </p:sp>
      <p:sp>
        <p:nvSpPr>
          <p:cNvPr id="4" name="Footer Placeholder 3">
            <a:extLst>
              <a:ext uri="{FF2B5EF4-FFF2-40B4-BE49-F238E27FC236}">
                <a16:creationId xmlns:a16="http://schemas.microsoft.com/office/drawing/2014/main" id="{D48439C8-EF4B-44C7-9157-7292FD7CD1B9}"/>
              </a:ext>
            </a:extLst>
          </p:cNvPr>
          <p:cNvSpPr>
            <a:spLocks noGrp="1"/>
          </p:cNvSpPr>
          <p:nvPr>
            <p:ph type="ftr" sz="quarter" idx="3"/>
          </p:nvPr>
        </p:nvSpPr>
        <p:spPr/>
        <p:txBody>
          <a:bodyPr/>
          <a:lstStyle/>
          <a:p>
            <a:r>
              <a:rPr lang="en-US"/>
              <a:t>cancer.org</a:t>
            </a:r>
            <a:endParaRPr lang="en-US" dirty="0"/>
          </a:p>
        </p:txBody>
      </p:sp>
    </p:spTree>
    <p:extLst>
      <p:ext uri="{BB962C8B-B14F-4D97-AF65-F5344CB8AC3E}">
        <p14:creationId xmlns:p14="http://schemas.microsoft.com/office/powerpoint/2010/main" val="226852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F1B4C9-962A-4EED-9615-608EE0BB3E56}"/>
              </a:ext>
            </a:extLst>
          </p:cNvPr>
          <p:cNvSpPr>
            <a:spLocks noGrp="1"/>
          </p:cNvSpPr>
          <p:nvPr>
            <p:ph idx="1"/>
          </p:nvPr>
        </p:nvSpPr>
        <p:spPr>
          <a:xfrm>
            <a:off x="611717" y="1447800"/>
            <a:ext cx="10972800" cy="3754821"/>
          </a:xfrm>
        </p:spPr>
        <p:txBody>
          <a:bodyPr/>
          <a:lstStyle/>
          <a:p>
            <a:pPr marL="457200" indent="-285750">
              <a:lnSpc>
                <a:spcPct val="100000"/>
              </a:lnSpc>
              <a:buFont typeface="Arial" panose="020B0604020202020204" pitchFamily="34" charset="0"/>
              <a:buChar char="•"/>
            </a:pPr>
            <a:r>
              <a:rPr lang="en-US" sz="4000" dirty="0">
                <a:solidFill>
                  <a:schemeClr val="accent1"/>
                </a:solidFill>
              </a:rPr>
              <a:t>Data sources</a:t>
            </a:r>
          </a:p>
          <a:p>
            <a:pPr marL="992704" lvl="3" indent="-285750">
              <a:buFont typeface="Arial" panose="020B0604020202020204" pitchFamily="34" charset="0"/>
              <a:buChar char="•"/>
            </a:pPr>
            <a:r>
              <a:rPr lang="en-US" sz="3133" dirty="0">
                <a:solidFill>
                  <a:schemeClr val="accent1"/>
                </a:solidFill>
              </a:rPr>
              <a:t>Cancer Incidence in Five Continents: CI5plu</a:t>
            </a:r>
            <a:r>
              <a:rPr lang="en-US" sz="3133" i="1" dirty="0">
                <a:solidFill>
                  <a:schemeClr val="accent1"/>
                </a:solidFill>
              </a:rPr>
              <a:t>s</a:t>
            </a:r>
          </a:p>
          <a:p>
            <a:pPr marL="992704" lvl="3" indent="-285750">
              <a:buFont typeface="Arial" panose="020B0604020202020204" pitchFamily="34" charset="0"/>
              <a:buChar char="•"/>
            </a:pPr>
            <a:r>
              <a:rPr lang="en-US" sz="3466" dirty="0">
                <a:solidFill>
                  <a:schemeClr val="accent1"/>
                </a:solidFill>
              </a:rPr>
              <a:t>NORDCAN database: incidence for Nordic countries</a:t>
            </a:r>
          </a:p>
          <a:p>
            <a:pPr marL="457200" indent="-285750">
              <a:lnSpc>
                <a:spcPct val="100000"/>
              </a:lnSpc>
              <a:buFont typeface="Arial" panose="020B0604020202020204" pitchFamily="34" charset="0"/>
              <a:buChar char="•"/>
            </a:pPr>
            <a:r>
              <a:rPr lang="en-US" sz="4000" dirty="0">
                <a:solidFill>
                  <a:schemeClr val="accent1"/>
                </a:solidFill>
              </a:rPr>
              <a:t>Methods</a:t>
            </a:r>
          </a:p>
          <a:p>
            <a:pPr marL="992704" lvl="3" indent="-285750">
              <a:buFont typeface="Arial" panose="020B0604020202020204" pitchFamily="34" charset="0"/>
              <a:buChar char="•"/>
            </a:pPr>
            <a:r>
              <a:rPr lang="en-US" sz="3667" dirty="0" err="1">
                <a:solidFill>
                  <a:schemeClr val="accent1"/>
                </a:solidFill>
              </a:rPr>
              <a:t>JoinPoint</a:t>
            </a:r>
            <a:r>
              <a:rPr lang="en-US" sz="3667" dirty="0">
                <a:solidFill>
                  <a:schemeClr val="accent1"/>
                </a:solidFill>
              </a:rPr>
              <a:t> model to examine trends in the incidence rates</a:t>
            </a:r>
          </a:p>
          <a:p>
            <a:pPr marL="285750" indent="-285750">
              <a:lnSpc>
                <a:spcPct val="100000"/>
              </a:lnSpc>
              <a:buFont typeface="Arial" panose="020B0604020202020204" pitchFamily="34" charset="0"/>
              <a:buChar char="•"/>
            </a:pPr>
            <a:endParaRPr lang="en-US" sz="3200" dirty="0">
              <a:solidFill>
                <a:schemeClr val="accent1"/>
              </a:solidFill>
            </a:endParaRPr>
          </a:p>
        </p:txBody>
      </p:sp>
      <p:sp>
        <p:nvSpPr>
          <p:cNvPr id="3" name="Text Placeholder 2">
            <a:extLst>
              <a:ext uri="{FF2B5EF4-FFF2-40B4-BE49-F238E27FC236}">
                <a16:creationId xmlns:a16="http://schemas.microsoft.com/office/drawing/2014/main" id="{5A36EB9F-D935-4B39-9AC4-D8F03FB14D1F}"/>
              </a:ext>
            </a:extLst>
          </p:cNvPr>
          <p:cNvSpPr>
            <a:spLocks noGrp="1"/>
          </p:cNvSpPr>
          <p:nvPr>
            <p:ph type="body" sz="quarter" idx="18"/>
          </p:nvPr>
        </p:nvSpPr>
        <p:spPr>
          <a:xfrm>
            <a:off x="611717" y="523535"/>
            <a:ext cx="10970682" cy="1143000"/>
          </a:xfrm>
        </p:spPr>
        <p:txBody>
          <a:bodyPr/>
          <a:lstStyle/>
          <a:p>
            <a:r>
              <a:rPr lang="en-US" dirty="0"/>
              <a:t>				Data Sources &amp; Methods</a:t>
            </a:r>
          </a:p>
        </p:txBody>
      </p:sp>
      <p:sp>
        <p:nvSpPr>
          <p:cNvPr id="4" name="Slide Number Placeholder 3">
            <a:extLst>
              <a:ext uri="{FF2B5EF4-FFF2-40B4-BE49-F238E27FC236}">
                <a16:creationId xmlns:a16="http://schemas.microsoft.com/office/drawing/2014/main" id="{8262CCE0-AA71-4116-9A0B-E105ECE7671E}"/>
              </a:ext>
            </a:extLst>
          </p:cNvPr>
          <p:cNvSpPr>
            <a:spLocks noGrp="1"/>
          </p:cNvSpPr>
          <p:nvPr>
            <p:ph type="sldNum" sz="quarter" idx="4"/>
          </p:nvPr>
        </p:nvSpPr>
        <p:spPr/>
        <p:txBody>
          <a:bodyPr/>
          <a:lstStyle/>
          <a:p>
            <a:fld id="{B2F212C6-8907-2442-9AB7-0A38B63F180E}" type="slidenum">
              <a:rPr lang="en-US" smtClean="0"/>
              <a:pPr/>
              <a:t>12</a:t>
            </a:fld>
            <a:endParaRPr lang="en-US" dirty="0"/>
          </a:p>
        </p:txBody>
      </p:sp>
    </p:spTree>
    <p:extLst>
      <p:ext uri="{BB962C8B-B14F-4D97-AF65-F5344CB8AC3E}">
        <p14:creationId xmlns:p14="http://schemas.microsoft.com/office/powerpoint/2010/main" val="66603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BFB6F-C3A6-403B-9FFB-2E6B3665AA33}"/>
              </a:ext>
            </a:extLst>
          </p:cNvPr>
          <p:cNvSpPr>
            <a:spLocks noGrp="1"/>
          </p:cNvSpPr>
          <p:nvPr>
            <p:ph type="sldNum" sz="quarter" idx="10"/>
          </p:nvPr>
        </p:nvSpPr>
        <p:spPr/>
        <p:txBody>
          <a:bodyPr/>
          <a:lstStyle/>
          <a:p>
            <a:fld id="{B2F212C6-8907-2442-9AB7-0A38B63F180E}" type="slidenum">
              <a:rPr lang="en-US" smtClean="0"/>
              <a:pPr/>
              <a:t>13</a:t>
            </a:fld>
            <a:endParaRPr lang="en-US" dirty="0"/>
          </a:p>
        </p:txBody>
      </p:sp>
      <p:sp>
        <p:nvSpPr>
          <p:cNvPr id="3" name="Footer Placeholder 2">
            <a:extLst>
              <a:ext uri="{FF2B5EF4-FFF2-40B4-BE49-F238E27FC236}">
                <a16:creationId xmlns:a16="http://schemas.microsoft.com/office/drawing/2014/main" id="{0D08AC91-D2DD-4201-AC7D-279F91A35D6C}"/>
              </a:ext>
            </a:extLst>
          </p:cNvPr>
          <p:cNvSpPr>
            <a:spLocks noGrp="1"/>
          </p:cNvSpPr>
          <p:nvPr>
            <p:ph type="ftr" sz="quarter" idx="11"/>
          </p:nvPr>
        </p:nvSpPr>
        <p:spPr/>
        <p:txBody>
          <a:bodyPr/>
          <a:lstStyle/>
          <a:p>
            <a:r>
              <a:rPr lang="en-US"/>
              <a:t>cancer.org</a:t>
            </a:r>
            <a:endParaRPr lang="en-US" dirty="0"/>
          </a:p>
        </p:txBody>
      </p:sp>
      <p:sp>
        <p:nvSpPr>
          <p:cNvPr id="4" name="Text Placeholder 3">
            <a:extLst>
              <a:ext uri="{FF2B5EF4-FFF2-40B4-BE49-F238E27FC236}">
                <a16:creationId xmlns:a16="http://schemas.microsoft.com/office/drawing/2014/main" id="{57BDFA4F-65DC-4ECA-8187-58A827FE2830}"/>
              </a:ext>
            </a:extLst>
          </p:cNvPr>
          <p:cNvSpPr>
            <a:spLocks noGrp="1"/>
          </p:cNvSpPr>
          <p:nvPr>
            <p:ph type="body" sz="quarter" idx="18"/>
          </p:nvPr>
        </p:nvSpPr>
        <p:spPr/>
        <p:txBody>
          <a:bodyPr/>
          <a:lstStyle/>
          <a:p>
            <a:r>
              <a:rPr lang="en-US" dirty="0"/>
              <a:t>Results and discussion for select countries according to historical uptake of screening</a:t>
            </a:r>
          </a:p>
        </p:txBody>
      </p:sp>
    </p:spTree>
    <p:extLst>
      <p:ext uri="{BB962C8B-B14F-4D97-AF65-F5344CB8AC3E}">
        <p14:creationId xmlns:p14="http://schemas.microsoft.com/office/powerpoint/2010/main" val="351020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F5CE59-371B-44A1-98C9-E2028EC6AB2E}"/>
              </a:ext>
            </a:extLst>
          </p:cNvPr>
          <p:cNvSpPr>
            <a:spLocks noGrp="1"/>
          </p:cNvSpPr>
          <p:nvPr>
            <p:ph type="body" sz="quarter" idx="18"/>
          </p:nvPr>
        </p:nvSpPr>
        <p:spPr>
          <a:xfrm>
            <a:off x="610659" y="76200"/>
            <a:ext cx="10970682" cy="1143000"/>
          </a:xfrm>
        </p:spPr>
        <p:txBody>
          <a:bodyPr/>
          <a:lstStyle/>
          <a:p>
            <a:pPr algn="ctr"/>
            <a:r>
              <a:rPr lang="en-US" dirty="0"/>
              <a:t>Incidence in countries with rapid dissemination of PSA screening </a:t>
            </a:r>
          </a:p>
        </p:txBody>
      </p:sp>
      <p:pic>
        <p:nvPicPr>
          <p:cNvPr id="3" name="Picture 2">
            <a:extLst>
              <a:ext uri="{FF2B5EF4-FFF2-40B4-BE49-F238E27FC236}">
                <a16:creationId xmlns:a16="http://schemas.microsoft.com/office/drawing/2014/main" id="{B15977B2-733E-495C-B10B-0D48556BBE86}"/>
              </a:ext>
            </a:extLst>
          </p:cNvPr>
          <p:cNvPicPr>
            <a:picLocks noChangeAspect="1"/>
          </p:cNvPicPr>
          <p:nvPr/>
        </p:nvPicPr>
        <p:blipFill rotWithShape="1">
          <a:blip r:embed="rId3"/>
          <a:srcRect/>
          <a:stretch/>
        </p:blipFill>
        <p:spPr>
          <a:xfrm>
            <a:off x="1600200" y="1058916"/>
            <a:ext cx="8763000" cy="5722351"/>
          </a:xfrm>
          <a:prstGeom prst="rect">
            <a:avLst/>
          </a:prstGeom>
        </p:spPr>
      </p:pic>
      <p:sp>
        <p:nvSpPr>
          <p:cNvPr id="2" name="Oval 1">
            <a:extLst>
              <a:ext uri="{FF2B5EF4-FFF2-40B4-BE49-F238E27FC236}">
                <a16:creationId xmlns:a16="http://schemas.microsoft.com/office/drawing/2014/main" id="{74BC3B61-6BF6-425E-8348-84A86C9A7F56}"/>
              </a:ext>
            </a:extLst>
          </p:cNvPr>
          <p:cNvSpPr/>
          <p:nvPr/>
        </p:nvSpPr>
        <p:spPr>
          <a:xfrm>
            <a:off x="6248400" y="1968500"/>
            <a:ext cx="1066800" cy="2667000"/>
          </a:xfrm>
          <a:prstGeom prst="ellipse">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000000"/>
              </a:solidFill>
            </a:endParaRPr>
          </a:p>
        </p:txBody>
      </p:sp>
      <p:sp>
        <p:nvSpPr>
          <p:cNvPr id="5" name="Oval 4">
            <a:extLst>
              <a:ext uri="{FF2B5EF4-FFF2-40B4-BE49-F238E27FC236}">
                <a16:creationId xmlns:a16="http://schemas.microsoft.com/office/drawing/2014/main" id="{A806768E-8858-49D7-9C68-EC29D201EEB1}"/>
              </a:ext>
            </a:extLst>
          </p:cNvPr>
          <p:cNvSpPr/>
          <p:nvPr/>
        </p:nvSpPr>
        <p:spPr>
          <a:xfrm>
            <a:off x="8915400" y="2895600"/>
            <a:ext cx="914400" cy="1143000"/>
          </a:xfrm>
          <a:prstGeom prst="ellipse">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000000"/>
              </a:solidFill>
            </a:endParaRPr>
          </a:p>
        </p:txBody>
      </p:sp>
      <p:sp>
        <p:nvSpPr>
          <p:cNvPr id="6" name="Oval 5">
            <a:extLst>
              <a:ext uri="{FF2B5EF4-FFF2-40B4-BE49-F238E27FC236}">
                <a16:creationId xmlns:a16="http://schemas.microsoft.com/office/drawing/2014/main" id="{FEC612CA-80C3-4B9F-90AE-092466B761CF}"/>
              </a:ext>
            </a:extLst>
          </p:cNvPr>
          <p:cNvSpPr/>
          <p:nvPr/>
        </p:nvSpPr>
        <p:spPr>
          <a:xfrm>
            <a:off x="3657600" y="1905000"/>
            <a:ext cx="914400" cy="3086100"/>
          </a:xfrm>
          <a:prstGeom prst="ellipse">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000000"/>
              </a:solidFill>
            </a:endParaRPr>
          </a:p>
        </p:txBody>
      </p:sp>
    </p:spTree>
    <p:extLst>
      <p:ext uri="{BB962C8B-B14F-4D97-AF65-F5344CB8AC3E}">
        <p14:creationId xmlns:p14="http://schemas.microsoft.com/office/powerpoint/2010/main" val="318416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9EF3E6-F47B-41D5-847C-0C1FCCF951F8}"/>
              </a:ext>
            </a:extLst>
          </p:cNvPr>
          <p:cNvSpPr>
            <a:spLocks noGrp="1"/>
          </p:cNvSpPr>
          <p:nvPr>
            <p:ph type="body" sz="quarter" idx="18"/>
          </p:nvPr>
        </p:nvSpPr>
        <p:spPr>
          <a:xfrm>
            <a:off x="602776" y="76200"/>
            <a:ext cx="10970682" cy="1143000"/>
          </a:xfrm>
        </p:spPr>
        <p:txBody>
          <a:bodyPr/>
          <a:lstStyle/>
          <a:p>
            <a:pPr algn="ctr"/>
            <a:r>
              <a:rPr lang="en-US" dirty="0"/>
              <a:t>Incidence Trends in European Countries with Gradual or Low Uptake of PSA Screening</a:t>
            </a:r>
          </a:p>
        </p:txBody>
      </p:sp>
      <p:sp>
        <p:nvSpPr>
          <p:cNvPr id="4" name="TextBox 3"/>
          <p:cNvSpPr txBox="1"/>
          <p:nvPr/>
        </p:nvSpPr>
        <p:spPr>
          <a:xfrm>
            <a:off x="2804135" y="1066800"/>
            <a:ext cx="3672865" cy="369332"/>
          </a:xfrm>
          <a:prstGeom prst="rect">
            <a:avLst/>
          </a:prstGeom>
          <a:noFill/>
        </p:spPr>
        <p:txBody>
          <a:bodyPr wrap="none" rtlCol="0">
            <a:spAutoFit/>
          </a:bodyPr>
          <a:lstStyle/>
          <a:p>
            <a:r>
              <a:rPr lang="en-US" dirty="0">
                <a:solidFill>
                  <a:schemeClr val="accent2"/>
                </a:solidFill>
              </a:rPr>
              <a:t>Gradual Uptake of PSA Screening</a:t>
            </a:r>
          </a:p>
        </p:txBody>
      </p:sp>
      <p:sp>
        <p:nvSpPr>
          <p:cNvPr id="6" name="TextBox 5"/>
          <p:cNvSpPr txBox="1"/>
          <p:nvPr/>
        </p:nvSpPr>
        <p:spPr>
          <a:xfrm>
            <a:off x="6630680" y="1066800"/>
            <a:ext cx="3275320" cy="369332"/>
          </a:xfrm>
          <a:prstGeom prst="rect">
            <a:avLst/>
          </a:prstGeom>
          <a:noFill/>
        </p:spPr>
        <p:txBody>
          <a:bodyPr wrap="none" rtlCol="0">
            <a:spAutoFit/>
          </a:bodyPr>
          <a:lstStyle/>
          <a:p>
            <a:r>
              <a:rPr lang="en-US" dirty="0">
                <a:solidFill>
                  <a:schemeClr val="accent2"/>
                </a:solidFill>
              </a:rPr>
              <a:t>Low Uptake of PSA Screening</a:t>
            </a:r>
          </a:p>
        </p:txBody>
      </p:sp>
      <p:pic>
        <p:nvPicPr>
          <p:cNvPr id="2" name="Picture 1">
            <a:extLst>
              <a:ext uri="{FF2B5EF4-FFF2-40B4-BE49-F238E27FC236}">
                <a16:creationId xmlns:a16="http://schemas.microsoft.com/office/drawing/2014/main" id="{9A42AAD1-1AC7-4F6D-8655-19418AE6FB21}"/>
              </a:ext>
            </a:extLst>
          </p:cNvPr>
          <p:cNvPicPr>
            <a:picLocks noChangeAspect="1"/>
          </p:cNvPicPr>
          <p:nvPr/>
        </p:nvPicPr>
        <p:blipFill rotWithShape="1">
          <a:blip r:embed="rId3"/>
          <a:srcRect r="2323"/>
          <a:stretch/>
        </p:blipFill>
        <p:spPr>
          <a:xfrm>
            <a:off x="2286001" y="1436133"/>
            <a:ext cx="7727602" cy="5423966"/>
          </a:xfrm>
          <a:prstGeom prst="rect">
            <a:avLst/>
          </a:prstGeom>
        </p:spPr>
      </p:pic>
    </p:spTree>
    <p:extLst>
      <p:ext uri="{BB962C8B-B14F-4D97-AF65-F5344CB8AC3E}">
        <p14:creationId xmlns:p14="http://schemas.microsoft.com/office/powerpoint/2010/main" val="122422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CE4CDF-A4EE-4160-A306-77032D110528}"/>
              </a:ext>
            </a:extLst>
          </p:cNvPr>
          <p:cNvSpPr>
            <a:spLocks noGrp="1"/>
          </p:cNvSpPr>
          <p:nvPr>
            <p:ph type="body" sz="quarter" idx="18"/>
          </p:nvPr>
        </p:nvSpPr>
        <p:spPr>
          <a:xfrm>
            <a:off x="611717" y="121337"/>
            <a:ext cx="10970682" cy="1143000"/>
          </a:xfrm>
        </p:spPr>
        <p:txBody>
          <a:bodyPr/>
          <a:lstStyle/>
          <a:p>
            <a:pPr algn="ctr"/>
            <a:r>
              <a:rPr lang="en-US" dirty="0"/>
              <a:t>Incidence Trends in Countries Where PSA Screening is Uncommon</a:t>
            </a:r>
          </a:p>
        </p:txBody>
      </p:sp>
      <p:pic>
        <p:nvPicPr>
          <p:cNvPr id="3" name="Picture 2">
            <a:extLst>
              <a:ext uri="{FF2B5EF4-FFF2-40B4-BE49-F238E27FC236}">
                <a16:creationId xmlns:a16="http://schemas.microsoft.com/office/drawing/2014/main" id="{55C07AE1-8835-4C07-957B-E4C6BD93B1ED}"/>
              </a:ext>
            </a:extLst>
          </p:cNvPr>
          <p:cNvPicPr>
            <a:picLocks noChangeAspect="1"/>
          </p:cNvPicPr>
          <p:nvPr/>
        </p:nvPicPr>
        <p:blipFill rotWithShape="1">
          <a:blip r:embed="rId3"/>
          <a:srcRect r="2962"/>
          <a:stretch/>
        </p:blipFill>
        <p:spPr>
          <a:xfrm>
            <a:off x="2495550" y="1086109"/>
            <a:ext cx="7200900" cy="5689909"/>
          </a:xfrm>
          <a:prstGeom prst="rect">
            <a:avLst/>
          </a:prstGeom>
        </p:spPr>
      </p:pic>
    </p:spTree>
    <p:extLst>
      <p:ext uri="{BB962C8B-B14F-4D97-AF65-F5344CB8AC3E}">
        <p14:creationId xmlns:p14="http://schemas.microsoft.com/office/powerpoint/2010/main" val="283208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2C25AEC-2022-457A-A008-FBD69A90B4D7}"/>
              </a:ext>
            </a:extLst>
          </p:cNvPr>
          <p:cNvSpPr>
            <a:spLocks noGrp="1"/>
          </p:cNvSpPr>
          <p:nvPr>
            <p:ph type="body" sz="quarter" idx="18"/>
          </p:nvPr>
        </p:nvSpPr>
        <p:spPr>
          <a:xfrm>
            <a:off x="610659" y="152400"/>
            <a:ext cx="10970682" cy="1143000"/>
          </a:xfrm>
        </p:spPr>
        <p:txBody>
          <a:bodyPr/>
          <a:lstStyle/>
          <a:p>
            <a:pPr algn="ctr"/>
            <a:r>
              <a:rPr lang="en-US" dirty="0"/>
              <a:t>Changes in Incidence Rates During the Five Most Recent Data Years (APC)</a:t>
            </a:r>
          </a:p>
        </p:txBody>
      </p:sp>
      <p:sp>
        <p:nvSpPr>
          <p:cNvPr id="5" name="TextBox 4"/>
          <p:cNvSpPr txBox="1"/>
          <p:nvPr/>
        </p:nvSpPr>
        <p:spPr>
          <a:xfrm>
            <a:off x="9190007" y="2286000"/>
            <a:ext cx="2391334" cy="200054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dirty="0"/>
              <a:t>Incidence rates</a:t>
            </a:r>
          </a:p>
          <a:p>
            <a:r>
              <a:rPr lang="en-US" sz="3200" b="1" dirty="0"/>
              <a:t>↑</a:t>
            </a:r>
            <a:r>
              <a:rPr lang="en-US" dirty="0"/>
              <a:t>       in 3 countries</a:t>
            </a:r>
          </a:p>
          <a:p>
            <a:r>
              <a:rPr lang="en-US" sz="3200" b="1" dirty="0"/>
              <a:t>→</a:t>
            </a:r>
            <a:r>
              <a:rPr lang="en-US" dirty="0"/>
              <a:t>    in 34 countries</a:t>
            </a:r>
          </a:p>
          <a:p>
            <a:r>
              <a:rPr lang="en-US" sz="3200" b="1" dirty="0"/>
              <a:t>↓  </a:t>
            </a:r>
            <a:r>
              <a:rPr lang="en-US" dirty="0"/>
              <a:t>    in 7 countries</a:t>
            </a:r>
          </a:p>
        </p:txBody>
      </p:sp>
      <p:pic>
        <p:nvPicPr>
          <p:cNvPr id="2" name="Picture 1">
            <a:extLst>
              <a:ext uri="{FF2B5EF4-FFF2-40B4-BE49-F238E27FC236}">
                <a16:creationId xmlns:a16="http://schemas.microsoft.com/office/drawing/2014/main" id="{4199478F-1152-4A9E-B873-6C68E9005F1F}"/>
              </a:ext>
            </a:extLst>
          </p:cNvPr>
          <p:cNvPicPr>
            <a:picLocks noChangeAspect="1"/>
          </p:cNvPicPr>
          <p:nvPr/>
        </p:nvPicPr>
        <p:blipFill rotWithShape="1">
          <a:blip r:embed="rId3"/>
          <a:srcRect l="8496" t="8475" r="2298" b="1673"/>
          <a:stretch/>
        </p:blipFill>
        <p:spPr>
          <a:xfrm>
            <a:off x="1219200" y="1219200"/>
            <a:ext cx="7912994" cy="5562600"/>
          </a:xfrm>
          <a:prstGeom prst="rect">
            <a:avLst/>
          </a:prstGeom>
        </p:spPr>
      </p:pic>
    </p:spTree>
    <p:extLst>
      <p:ext uri="{BB962C8B-B14F-4D97-AF65-F5344CB8AC3E}">
        <p14:creationId xmlns:p14="http://schemas.microsoft.com/office/powerpoint/2010/main" val="229900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1600200"/>
            <a:ext cx="10972800" cy="4419600"/>
          </a:xfrm>
        </p:spPr>
        <p:txBody>
          <a:bodyPr/>
          <a:lstStyle/>
          <a:p>
            <a:pPr>
              <a:lnSpc>
                <a:spcPct val="100000"/>
              </a:lnSpc>
              <a:buFont typeface="Arial" panose="020B0604020202020204" pitchFamily="34" charset="0"/>
              <a:buChar char="•"/>
            </a:pPr>
            <a:r>
              <a:rPr lang="en-US" sz="3600" dirty="0">
                <a:solidFill>
                  <a:schemeClr val="accent1"/>
                </a:solidFill>
              </a:rPr>
              <a:t> Lack of high quality incidence data in many LMICs</a:t>
            </a:r>
          </a:p>
          <a:p>
            <a:pPr>
              <a:lnSpc>
                <a:spcPct val="100000"/>
              </a:lnSpc>
              <a:buFont typeface="Arial" panose="020B0604020202020204" pitchFamily="34" charset="0"/>
              <a:buChar char="•"/>
            </a:pPr>
            <a:endParaRPr lang="en-US" sz="3600" dirty="0">
              <a:solidFill>
                <a:schemeClr val="accent1"/>
              </a:solidFill>
            </a:endParaRPr>
          </a:p>
          <a:p>
            <a:pPr>
              <a:lnSpc>
                <a:spcPct val="100000"/>
              </a:lnSpc>
              <a:buFont typeface="Arial" panose="020B0604020202020204" pitchFamily="34" charset="0"/>
              <a:buChar char="•"/>
            </a:pPr>
            <a:r>
              <a:rPr lang="en-US" sz="3600" dirty="0">
                <a:solidFill>
                  <a:schemeClr val="accent1"/>
                </a:solidFill>
              </a:rPr>
              <a:t> Limited information on PSA screening rates and guidelines </a:t>
            </a:r>
          </a:p>
        </p:txBody>
      </p:sp>
      <p:sp>
        <p:nvSpPr>
          <p:cNvPr id="2" name="Text Placeholder 1">
            <a:extLst>
              <a:ext uri="{FF2B5EF4-FFF2-40B4-BE49-F238E27FC236}">
                <a16:creationId xmlns:a16="http://schemas.microsoft.com/office/drawing/2014/main" id="{10F994E5-F435-4D5D-8CF8-D665CB5F0CC8}"/>
              </a:ext>
            </a:extLst>
          </p:cNvPr>
          <p:cNvSpPr>
            <a:spLocks noGrp="1"/>
          </p:cNvSpPr>
          <p:nvPr>
            <p:ph type="body" sz="quarter" idx="18"/>
          </p:nvPr>
        </p:nvSpPr>
        <p:spPr>
          <a:xfrm>
            <a:off x="611717" y="228600"/>
            <a:ext cx="10970682" cy="1143000"/>
          </a:xfrm>
        </p:spPr>
        <p:txBody>
          <a:bodyPr/>
          <a:lstStyle/>
          <a:p>
            <a:pPr algn="ctr"/>
            <a:r>
              <a:rPr lang="en-US" sz="4800" dirty="0"/>
              <a:t>Limitations</a:t>
            </a:r>
          </a:p>
        </p:txBody>
      </p:sp>
    </p:spTree>
    <p:extLst>
      <p:ext uri="{BB962C8B-B14F-4D97-AF65-F5344CB8AC3E}">
        <p14:creationId xmlns:p14="http://schemas.microsoft.com/office/powerpoint/2010/main" val="257393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E418D-D24C-438B-BB9B-75DEC25F3EBC}"/>
              </a:ext>
            </a:extLst>
          </p:cNvPr>
          <p:cNvSpPr>
            <a:spLocks noGrp="1"/>
          </p:cNvSpPr>
          <p:nvPr>
            <p:ph idx="1"/>
          </p:nvPr>
        </p:nvSpPr>
        <p:spPr>
          <a:xfrm>
            <a:off x="645876" y="1371600"/>
            <a:ext cx="10972800" cy="4949613"/>
          </a:xfrm>
        </p:spPr>
        <p:txBody>
          <a:bodyPr/>
          <a:lstStyle/>
          <a:p>
            <a:pPr marL="571500" indent="-571500">
              <a:lnSpc>
                <a:spcPct val="100000"/>
              </a:lnSpc>
              <a:buFont typeface="Arial" panose="020B0604020202020204" pitchFamily="34" charset="0"/>
              <a:buChar char="•"/>
            </a:pPr>
            <a:r>
              <a:rPr lang="en-US" sz="3600" dirty="0">
                <a:solidFill>
                  <a:schemeClr val="accent1"/>
                </a:solidFill>
              </a:rPr>
              <a:t>Incidence rates declined or stabilized in most high incidence countries:</a:t>
            </a:r>
          </a:p>
          <a:p>
            <a:pPr marL="1107004" lvl="3" indent="-571500">
              <a:buFont typeface="Arial" panose="020B0604020202020204" pitchFamily="34" charset="0"/>
              <a:buChar char="•"/>
            </a:pPr>
            <a:r>
              <a:rPr lang="en-US" sz="3267" dirty="0">
                <a:solidFill>
                  <a:schemeClr val="accent1"/>
                </a:solidFill>
              </a:rPr>
              <a:t>reduced use of PSA testing (changes in guidelines, or spillover effect)</a:t>
            </a:r>
          </a:p>
          <a:p>
            <a:pPr marL="1107004" lvl="3" indent="-571500">
              <a:buFont typeface="Arial" panose="020B0604020202020204" pitchFamily="34" charset="0"/>
              <a:buChar char="•"/>
            </a:pPr>
            <a:r>
              <a:rPr lang="en-US" sz="3267" dirty="0">
                <a:solidFill>
                  <a:schemeClr val="accent1"/>
                </a:solidFill>
              </a:rPr>
              <a:t>Or reduced pool of prevalent tumors</a:t>
            </a:r>
          </a:p>
          <a:p>
            <a:pPr marL="571500" indent="-571500">
              <a:lnSpc>
                <a:spcPct val="100000"/>
              </a:lnSpc>
              <a:buFont typeface="Arial" panose="020B0604020202020204" pitchFamily="34" charset="0"/>
              <a:buChar char="•"/>
            </a:pPr>
            <a:r>
              <a:rPr lang="en-US" sz="3600" dirty="0">
                <a:solidFill>
                  <a:schemeClr val="accent1"/>
                </a:solidFill>
              </a:rPr>
              <a:t>Future studies should monitor trends in late-stage disease and prostate cancer mortality to assess the effects of reduction in PSA-testing</a:t>
            </a:r>
          </a:p>
        </p:txBody>
      </p:sp>
      <p:sp>
        <p:nvSpPr>
          <p:cNvPr id="3" name="Text Placeholder 2">
            <a:extLst>
              <a:ext uri="{FF2B5EF4-FFF2-40B4-BE49-F238E27FC236}">
                <a16:creationId xmlns:a16="http://schemas.microsoft.com/office/drawing/2014/main" id="{EF6535F6-4993-420D-8756-F5BF8F300ACE}"/>
              </a:ext>
            </a:extLst>
          </p:cNvPr>
          <p:cNvSpPr>
            <a:spLocks noGrp="1"/>
          </p:cNvSpPr>
          <p:nvPr>
            <p:ph type="body" sz="quarter" idx="18"/>
          </p:nvPr>
        </p:nvSpPr>
        <p:spPr>
          <a:xfrm>
            <a:off x="611717" y="250380"/>
            <a:ext cx="10970682" cy="1143000"/>
          </a:xfrm>
        </p:spPr>
        <p:txBody>
          <a:bodyPr/>
          <a:lstStyle/>
          <a:p>
            <a:pPr algn="ctr"/>
            <a:r>
              <a:rPr lang="en-US" sz="4800" dirty="0"/>
              <a:t>Conclusions</a:t>
            </a:r>
          </a:p>
        </p:txBody>
      </p:sp>
    </p:spTree>
    <p:extLst>
      <p:ext uri="{BB962C8B-B14F-4D97-AF65-F5344CB8AC3E}">
        <p14:creationId xmlns:p14="http://schemas.microsoft.com/office/powerpoint/2010/main" val="220103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53539F-9221-4084-B0BD-D6640C85605F}"/>
              </a:ext>
            </a:extLst>
          </p:cNvPr>
          <p:cNvSpPr>
            <a:spLocks noGrp="1"/>
          </p:cNvSpPr>
          <p:nvPr>
            <p:ph idx="1"/>
          </p:nvPr>
        </p:nvSpPr>
        <p:spPr>
          <a:xfrm>
            <a:off x="611717" y="1752600"/>
            <a:ext cx="10972800" cy="3754821"/>
          </a:xfrm>
          <a:noFill/>
        </p:spPr>
        <p:txBody>
          <a:bodyPr/>
          <a:lstStyle/>
          <a:p>
            <a:pPr marL="285750" indent="-285750">
              <a:lnSpc>
                <a:spcPct val="100000"/>
              </a:lnSpc>
              <a:buFont typeface="Arial" panose="020B0604020202020204" pitchFamily="34" charset="0"/>
              <a:buChar char="•"/>
            </a:pPr>
            <a:r>
              <a:rPr lang="en-US" sz="4000" dirty="0">
                <a:solidFill>
                  <a:schemeClr val="accent1"/>
                </a:solidFill>
              </a:rPr>
              <a:t>Background </a:t>
            </a:r>
          </a:p>
          <a:p>
            <a:pPr marL="285750" indent="-285750">
              <a:lnSpc>
                <a:spcPct val="100000"/>
              </a:lnSpc>
              <a:buFont typeface="Arial" panose="020B0604020202020204" pitchFamily="34" charset="0"/>
              <a:buChar char="•"/>
            </a:pPr>
            <a:r>
              <a:rPr lang="en-US" sz="4000" dirty="0">
                <a:solidFill>
                  <a:schemeClr val="accent1"/>
                </a:solidFill>
              </a:rPr>
              <a:t>Data sources and methods</a:t>
            </a:r>
          </a:p>
          <a:p>
            <a:pPr marL="285750" indent="-285750">
              <a:lnSpc>
                <a:spcPct val="100000"/>
              </a:lnSpc>
              <a:buFont typeface="Arial" panose="020B0604020202020204" pitchFamily="34" charset="0"/>
              <a:buChar char="•"/>
            </a:pPr>
            <a:r>
              <a:rPr lang="en-US" sz="4000" dirty="0">
                <a:solidFill>
                  <a:schemeClr val="accent1"/>
                </a:solidFill>
              </a:rPr>
              <a:t>Results and discussion</a:t>
            </a:r>
          </a:p>
          <a:p>
            <a:pPr marL="285750" indent="-285750">
              <a:lnSpc>
                <a:spcPct val="100000"/>
              </a:lnSpc>
              <a:buFont typeface="Arial" panose="020B0604020202020204" pitchFamily="34" charset="0"/>
              <a:buChar char="•"/>
            </a:pPr>
            <a:r>
              <a:rPr lang="en-US" sz="4000" dirty="0">
                <a:solidFill>
                  <a:schemeClr val="accent1"/>
                </a:solidFill>
              </a:rPr>
              <a:t>Conclusions</a:t>
            </a:r>
          </a:p>
        </p:txBody>
      </p:sp>
      <p:sp>
        <p:nvSpPr>
          <p:cNvPr id="6" name="Text Placeholder 5">
            <a:extLst>
              <a:ext uri="{FF2B5EF4-FFF2-40B4-BE49-F238E27FC236}">
                <a16:creationId xmlns:a16="http://schemas.microsoft.com/office/drawing/2014/main" id="{DCF869EB-9392-4C93-A8D1-9A09F036ECE3}"/>
              </a:ext>
            </a:extLst>
          </p:cNvPr>
          <p:cNvSpPr>
            <a:spLocks noGrp="1"/>
          </p:cNvSpPr>
          <p:nvPr>
            <p:ph type="body" sz="quarter" idx="18"/>
          </p:nvPr>
        </p:nvSpPr>
        <p:spPr/>
        <p:txBody>
          <a:bodyPr/>
          <a:lstStyle/>
          <a:p>
            <a:pPr algn="ctr"/>
            <a:r>
              <a:rPr lang="en-US" sz="4800" dirty="0"/>
              <a:t>Outline</a:t>
            </a:r>
          </a:p>
        </p:txBody>
      </p:sp>
      <p:sp>
        <p:nvSpPr>
          <p:cNvPr id="3" name="Slide Number Placeholder 2">
            <a:extLst>
              <a:ext uri="{FF2B5EF4-FFF2-40B4-BE49-F238E27FC236}">
                <a16:creationId xmlns:a16="http://schemas.microsoft.com/office/drawing/2014/main" id="{C6D9B5EA-E231-49C1-BDD4-D5D04AC67B55}"/>
              </a:ext>
            </a:extLst>
          </p:cNvPr>
          <p:cNvSpPr>
            <a:spLocks noGrp="1"/>
          </p:cNvSpPr>
          <p:nvPr>
            <p:ph type="sldNum" sz="quarter" idx="4"/>
          </p:nvPr>
        </p:nvSpPr>
        <p:spPr/>
        <p:txBody>
          <a:bodyPr/>
          <a:lstStyle/>
          <a:p>
            <a:fld id="{B2F212C6-8907-2442-9AB7-0A38B63F180E}" type="slidenum">
              <a:rPr lang="en-US" smtClean="0"/>
              <a:pPr/>
              <a:t>2</a:t>
            </a:fld>
            <a:endParaRPr lang="en-US" dirty="0"/>
          </a:p>
        </p:txBody>
      </p:sp>
    </p:spTree>
    <p:extLst>
      <p:ext uri="{BB962C8B-B14F-4D97-AF65-F5344CB8AC3E}">
        <p14:creationId xmlns:p14="http://schemas.microsoft.com/office/powerpoint/2010/main" val="280600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4F37C3-1C06-4D9D-8744-0BA6E4A1AF0F}"/>
              </a:ext>
            </a:extLst>
          </p:cNvPr>
          <p:cNvSpPr>
            <a:spLocks noGrp="1"/>
          </p:cNvSpPr>
          <p:nvPr>
            <p:ph idx="1"/>
          </p:nvPr>
        </p:nvSpPr>
        <p:spPr>
          <a:xfrm>
            <a:off x="611717" y="1143000"/>
            <a:ext cx="10972800" cy="5486400"/>
          </a:xfrm>
        </p:spPr>
        <p:txBody>
          <a:bodyPr/>
          <a:lstStyle/>
          <a:p>
            <a:pPr marL="285750" indent="-285750">
              <a:lnSpc>
                <a:spcPct val="100000"/>
              </a:lnSpc>
              <a:buFont typeface="Arial" panose="020B0604020202020204" pitchFamily="34" charset="0"/>
              <a:buChar char="•"/>
            </a:pPr>
            <a:r>
              <a:rPr lang="en-US" sz="3600" dirty="0">
                <a:solidFill>
                  <a:schemeClr val="accent1"/>
                </a:solidFill>
              </a:rPr>
              <a:t>Incidence rates continue to increase in some East European and Asian countries which may reflect increased detections</a:t>
            </a:r>
          </a:p>
          <a:p>
            <a:pPr marL="821254" lvl="3" indent="-285750">
              <a:buFont typeface="Arial" panose="020B0604020202020204" pitchFamily="34" charset="0"/>
              <a:buChar char="•"/>
            </a:pPr>
            <a:r>
              <a:rPr lang="en-US" sz="2601" dirty="0"/>
              <a:t>Improved surgery and </a:t>
            </a:r>
            <a:r>
              <a:rPr lang="en-US" sz="2601"/>
              <a:t>pathology services</a:t>
            </a:r>
          </a:p>
          <a:p>
            <a:pPr marL="821254" lvl="3" indent="-285750">
              <a:buFont typeface="Arial" panose="020B0604020202020204" pitchFamily="34" charset="0"/>
              <a:buChar char="•"/>
            </a:pPr>
            <a:r>
              <a:rPr lang="en-US" sz="2800">
                <a:solidFill>
                  <a:schemeClr val="accent1"/>
                </a:solidFill>
              </a:rPr>
              <a:t>PSA </a:t>
            </a:r>
            <a:r>
              <a:rPr lang="en-US" sz="2800" dirty="0">
                <a:solidFill>
                  <a:schemeClr val="accent1"/>
                </a:solidFill>
              </a:rPr>
              <a:t>testing</a:t>
            </a:r>
          </a:p>
          <a:p>
            <a:pPr marL="285750" indent="-285750">
              <a:lnSpc>
                <a:spcPct val="100000"/>
              </a:lnSpc>
              <a:buFont typeface="Arial" panose="020B0604020202020204" pitchFamily="34" charset="0"/>
              <a:buChar char="•"/>
            </a:pPr>
            <a:endParaRPr lang="en-US" sz="3600" dirty="0">
              <a:solidFill>
                <a:schemeClr val="accent1"/>
              </a:solidFill>
            </a:endParaRPr>
          </a:p>
        </p:txBody>
      </p:sp>
      <p:sp>
        <p:nvSpPr>
          <p:cNvPr id="3" name="Text Placeholder 2">
            <a:extLst>
              <a:ext uri="{FF2B5EF4-FFF2-40B4-BE49-F238E27FC236}">
                <a16:creationId xmlns:a16="http://schemas.microsoft.com/office/drawing/2014/main" id="{83801285-A87B-4A0E-9CCD-403F36BF643A}"/>
              </a:ext>
            </a:extLst>
          </p:cNvPr>
          <p:cNvSpPr>
            <a:spLocks noGrp="1"/>
          </p:cNvSpPr>
          <p:nvPr>
            <p:ph type="body" sz="quarter" idx="18"/>
          </p:nvPr>
        </p:nvSpPr>
        <p:spPr>
          <a:xfrm>
            <a:off x="610659" y="228600"/>
            <a:ext cx="10970682" cy="1143000"/>
          </a:xfrm>
        </p:spPr>
        <p:txBody>
          <a:bodyPr/>
          <a:lstStyle/>
          <a:p>
            <a:pPr algn="ctr"/>
            <a:r>
              <a:rPr lang="en-US" sz="4800" dirty="0"/>
              <a:t>Conclusions</a:t>
            </a:r>
          </a:p>
        </p:txBody>
      </p:sp>
      <p:sp>
        <p:nvSpPr>
          <p:cNvPr id="4" name="Slide Number Placeholder 3">
            <a:extLst>
              <a:ext uri="{FF2B5EF4-FFF2-40B4-BE49-F238E27FC236}">
                <a16:creationId xmlns:a16="http://schemas.microsoft.com/office/drawing/2014/main" id="{DA0E728D-A475-42D1-BCF7-794C309D4642}"/>
              </a:ext>
            </a:extLst>
          </p:cNvPr>
          <p:cNvSpPr>
            <a:spLocks noGrp="1"/>
          </p:cNvSpPr>
          <p:nvPr>
            <p:ph type="sldNum" sz="quarter" idx="4"/>
          </p:nvPr>
        </p:nvSpPr>
        <p:spPr/>
        <p:txBody>
          <a:bodyPr/>
          <a:lstStyle/>
          <a:p>
            <a:fld id="{B2F212C6-8907-2442-9AB7-0A38B63F180E}" type="slidenum">
              <a:rPr lang="en-US" smtClean="0"/>
              <a:pPr/>
              <a:t>20</a:t>
            </a:fld>
            <a:endParaRPr lang="en-US" dirty="0"/>
          </a:p>
        </p:txBody>
      </p:sp>
    </p:spTree>
    <p:extLst>
      <p:ext uri="{BB962C8B-B14F-4D97-AF65-F5344CB8AC3E}">
        <p14:creationId xmlns:p14="http://schemas.microsoft.com/office/powerpoint/2010/main" val="41955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220FC5-9836-4430-BE4C-BBACE7A7B798}"/>
              </a:ext>
            </a:extLst>
          </p:cNvPr>
          <p:cNvSpPr>
            <a:spLocks noGrp="1"/>
          </p:cNvSpPr>
          <p:nvPr>
            <p:ph idx="1"/>
          </p:nvPr>
        </p:nvSpPr>
        <p:spPr>
          <a:xfrm>
            <a:off x="1602279" y="1905000"/>
            <a:ext cx="9176203" cy="3754821"/>
          </a:xfrm>
        </p:spPr>
        <p:txBody>
          <a:bodyPr/>
          <a:lstStyle/>
          <a:p>
            <a:pPr>
              <a:lnSpc>
                <a:spcPct val="100000"/>
              </a:lnSpc>
            </a:pPr>
            <a:r>
              <a:rPr lang="en-US" sz="3600" dirty="0"/>
              <a:t>Isabelle Soerjomataram, PhD</a:t>
            </a:r>
          </a:p>
          <a:p>
            <a:pPr>
              <a:lnSpc>
                <a:spcPct val="100000"/>
              </a:lnSpc>
            </a:pPr>
            <a:r>
              <a:rPr lang="en-US" sz="3600" dirty="0"/>
              <a:t>Jason </a:t>
            </a:r>
            <a:r>
              <a:rPr lang="en-US" sz="3600" dirty="0" err="1"/>
              <a:t>Efstahiou</a:t>
            </a:r>
            <a:r>
              <a:rPr lang="en-US" sz="3600" dirty="0"/>
              <a:t>, MD, PhD </a:t>
            </a:r>
          </a:p>
          <a:p>
            <a:pPr>
              <a:lnSpc>
                <a:spcPct val="100000"/>
              </a:lnSpc>
            </a:pPr>
            <a:r>
              <a:rPr lang="en-US" sz="3600" dirty="0"/>
              <a:t>Freddie Bray, PhD</a:t>
            </a:r>
          </a:p>
          <a:p>
            <a:endParaRPr lang="en-US" dirty="0"/>
          </a:p>
        </p:txBody>
      </p:sp>
      <p:sp>
        <p:nvSpPr>
          <p:cNvPr id="3" name="Text Placeholder 2">
            <a:extLst>
              <a:ext uri="{FF2B5EF4-FFF2-40B4-BE49-F238E27FC236}">
                <a16:creationId xmlns:a16="http://schemas.microsoft.com/office/drawing/2014/main" id="{56E4F46E-5E2A-46D7-B85E-F381E1F8A331}"/>
              </a:ext>
            </a:extLst>
          </p:cNvPr>
          <p:cNvSpPr>
            <a:spLocks noGrp="1"/>
          </p:cNvSpPr>
          <p:nvPr>
            <p:ph type="body" sz="quarter" idx="18"/>
          </p:nvPr>
        </p:nvSpPr>
        <p:spPr/>
        <p:txBody>
          <a:bodyPr/>
          <a:lstStyle/>
          <a:p>
            <a:r>
              <a:rPr lang="en-US" dirty="0"/>
              <a:t>				Acknowledgements</a:t>
            </a:r>
          </a:p>
        </p:txBody>
      </p:sp>
      <p:sp>
        <p:nvSpPr>
          <p:cNvPr id="4" name="Slide Number Placeholder 3">
            <a:extLst>
              <a:ext uri="{FF2B5EF4-FFF2-40B4-BE49-F238E27FC236}">
                <a16:creationId xmlns:a16="http://schemas.microsoft.com/office/drawing/2014/main" id="{15C9B8AE-6811-4DB6-9A32-638064B6CBAD}"/>
              </a:ext>
            </a:extLst>
          </p:cNvPr>
          <p:cNvSpPr>
            <a:spLocks noGrp="1"/>
          </p:cNvSpPr>
          <p:nvPr>
            <p:ph type="sldNum" sz="quarter" idx="4"/>
          </p:nvPr>
        </p:nvSpPr>
        <p:spPr/>
        <p:txBody>
          <a:bodyPr/>
          <a:lstStyle/>
          <a:p>
            <a:fld id="{B2F212C6-8907-2442-9AB7-0A38B63F180E}" type="slidenum">
              <a:rPr lang="en-US" smtClean="0"/>
              <a:pPr/>
              <a:t>21</a:t>
            </a:fld>
            <a:endParaRPr lang="en-US" dirty="0"/>
          </a:p>
        </p:txBody>
      </p:sp>
      <p:sp>
        <p:nvSpPr>
          <p:cNvPr id="5" name="Footer Placeholder 4">
            <a:extLst>
              <a:ext uri="{FF2B5EF4-FFF2-40B4-BE49-F238E27FC236}">
                <a16:creationId xmlns:a16="http://schemas.microsoft.com/office/drawing/2014/main" id="{53442376-AB36-474A-AFF5-65F45DE4E624}"/>
              </a:ext>
            </a:extLst>
          </p:cNvPr>
          <p:cNvSpPr>
            <a:spLocks noGrp="1"/>
          </p:cNvSpPr>
          <p:nvPr>
            <p:ph type="ftr" sz="quarter" idx="3"/>
          </p:nvPr>
        </p:nvSpPr>
        <p:spPr/>
        <p:txBody>
          <a:bodyPr/>
          <a:lstStyle/>
          <a:p>
            <a:r>
              <a:rPr lang="en-US"/>
              <a:t>cancer.org</a:t>
            </a:r>
            <a:endParaRPr lang="en-US" dirty="0"/>
          </a:p>
        </p:txBody>
      </p:sp>
    </p:spTree>
    <p:extLst>
      <p:ext uri="{BB962C8B-B14F-4D97-AF65-F5344CB8AC3E}">
        <p14:creationId xmlns:p14="http://schemas.microsoft.com/office/powerpoint/2010/main" val="129573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70F13E-4963-44EC-939F-9E9E1528FF72}"/>
              </a:ext>
            </a:extLst>
          </p:cNvPr>
          <p:cNvSpPr txBox="1"/>
          <p:nvPr/>
        </p:nvSpPr>
        <p:spPr>
          <a:xfrm>
            <a:off x="3340100" y="5029200"/>
            <a:ext cx="5486400" cy="1138773"/>
          </a:xfrm>
          <a:prstGeom prst="rect">
            <a:avLst/>
          </a:prstGeom>
          <a:noFill/>
        </p:spPr>
        <p:txBody>
          <a:bodyPr wrap="square" lIns="0" tIns="0" rIns="0" bIns="0" rtlCol="0">
            <a:spAutoFit/>
          </a:bodyPr>
          <a:lstStyle/>
          <a:p>
            <a:pPr algn="ctr">
              <a:spcAft>
                <a:spcPts val="1200"/>
              </a:spcAft>
            </a:pPr>
            <a:r>
              <a:rPr lang="en-US" sz="2000" dirty="0">
                <a:hlinkClick r:id="rId3"/>
              </a:rPr>
              <a:t>MaryBeth.Culp@cancer.org</a:t>
            </a:r>
            <a:endParaRPr lang="en-US" sz="2000" dirty="0"/>
          </a:p>
          <a:p>
            <a:pPr algn="ctr">
              <a:spcAft>
                <a:spcPts val="1200"/>
              </a:spcAft>
            </a:pPr>
            <a:r>
              <a:rPr lang="en-US" sz="2000" dirty="0">
                <a:hlinkClick r:id="rId4"/>
              </a:rPr>
              <a:t>Ahmedin.Jemal@cancer.org</a:t>
            </a:r>
            <a:endParaRPr lang="en-US" sz="2000" dirty="0"/>
          </a:p>
          <a:p>
            <a:pPr>
              <a:spcAft>
                <a:spcPts val="1200"/>
              </a:spcAft>
            </a:pPr>
            <a:endParaRPr lang="en-US" sz="1400" dirty="0"/>
          </a:p>
        </p:txBody>
      </p:sp>
    </p:spTree>
    <p:extLst>
      <p:ext uri="{BB962C8B-B14F-4D97-AF65-F5344CB8AC3E}">
        <p14:creationId xmlns:p14="http://schemas.microsoft.com/office/powerpoint/2010/main" val="209418082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53539F-9221-4084-B0BD-D6640C85605F}"/>
              </a:ext>
            </a:extLst>
          </p:cNvPr>
          <p:cNvSpPr>
            <a:spLocks noGrp="1"/>
          </p:cNvSpPr>
          <p:nvPr>
            <p:ph idx="1"/>
          </p:nvPr>
        </p:nvSpPr>
        <p:spPr>
          <a:noFill/>
        </p:spPr>
        <p:txBody>
          <a:bodyPr/>
          <a:lstStyle/>
          <a:p>
            <a:pPr marL="285750" indent="-285750">
              <a:lnSpc>
                <a:spcPct val="100000"/>
              </a:lnSpc>
              <a:buFont typeface="Arial" panose="020B0604020202020204" pitchFamily="34" charset="0"/>
              <a:buChar char="•"/>
            </a:pPr>
            <a:r>
              <a:rPr lang="en-US" sz="4000" dirty="0">
                <a:solidFill>
                  <a:schemeClr val="accent1"/>
                </a:solidFill>
              </a:rPr>
              <a:t>Older age</a:t>
            </a:r>
          </a:p>
          <a:p>
            <a:pPr marL="285750" indent="-285750">
              <a:lnSpc>
                <a:spcPct val="100000"/>
              </a:lnSpc>
              <a:buFont typeface="Arial" panose="020B0604020202020204" pitchFamily="34" charset="0"/>
              <a:buChar char="•"/>
            </a:pPr>
            <a:r>
              <a:rPr lang="en-US" sz="4000" dirty="0">
                <a:solidFill>
                  <a:schemeClr val="accent1"/>
                </a:solidFill>
              </a:rPr>
              <a:t>Race/ethnicity (blacks)</a:t>
            </a:r>
          </a:p>
          <a:p>
            <a:pPr marL="285750" indent="-285750">
              <a:lnSpc>
                <a:spcPct val="100000"/>
              </a:lnSpc>
              <a:buFont typeface="Arial" panose="020B0604020202020204" pitchFamily="34" charset="0"/>
              <a:buChar char="•"/>
            </a:pPr>
            <a:r>
              <a:rPr lang="en-US" sz="4000" dirty="0">
                <a:solidFill>
                  <a:schemeClr val="accent1"/>
                </a:solidFill>
              </a:rPr>
              <a:t>Family history</a:t>
            </a:r>
          </a:p>
          <a:p>
            <a:pPr marL="285750" indent="-285750">
              <a:lnSpc>
                <a:spcPct val="100000"/>
              </a:lnSpc>
              <a:buFont typeface="Arial" panose="020B0604020202020204" pitchFamily="34" charset="0"/>
              <a:buChar char="•"/>
            </a:pPr>
            <a:r>
              <a:rPr lang="en-US" sz="4000" dirty="0">
                <a:solidFill>
                  <a:schemeClr val="accent1"/>
                </a:solidFill>
              </a:rPr>
              <a:t>Place of residence (detection practices)</a:t>
            </a:r>
            <a:endParaRPr lang="en-US" sz="3200" dirty="0">
              <a:solidFill>
                <a:schemeClr val="accent1"/>
              </a:solidFill>
            </a:endParaRPr>
          </a:p>
        </p:txBody>
      </p:sp>
      <p:sp>
        <p:nvSpPr>
          <p:cNvPr id="6" name="Text Placeholder 5">
            <a:extLst>
              <a:ext uri="{FF2B5EF4-FFF2-40B4-BE49-F238E27FC236}">
                <a16:creationId xmlns:a16="http://schemas.microsoft.com/office/drawing/2014/main" id="{DCF869EB-9392-4C93-A8D1-9A09F036ECE3}"/>
              </a:ext>
            </a:extLst>
          </p:cNvPr>
          <p:cNvSpPr>
            <a:spLocks noGrp="1"/>
          </p:cNvSpPr>
          <p:nvPr>
            <p:ph type="body" sz="quarter" idx="18"/>
          </p:nvPr>
        </p:nvSpPr>
        <p:spPr/>
        <p:txBody>
          <a:bodyPr/>
          <a:lstStyle/>
          <a:p>
            <a:pPr algn="ctr"/>
            <a:r>
              <a:rPr lang="en-US" sz="4800" dirty="0"/>
              <a:t>Risk Factors</a:t>
            </a:r>
          </a:p>
        </p:txBody>
      </p:sp>
      <p:sp>
        <p:nvSpPr>
          <p:cNvPr id="3" name="Slide Number Placeholder 2">
            <a:extLst>
              <a:ext uri="{FF2B5EF4-FFF2-40B4-BE49-F238E27FC236}">
                <a16:creationId xmlns:a16="http://schemas.microsoft.com/office/drawing/2014/main" id="{C6D9B5EA-E231-49C1-BDD4-D5D04AC67B55}"/>
              </a:ext>
            </a:extLst>
          </p:cNvPr>
          <p:cNvSpPr>
            <a:spLocks noGrp="1"/>
          </p:cNvSpPr>
          <p:nvPr>
            <p:ph type="sldNum" sz="quarter" idx="4"/>
          </p:nvPr>
        </p:nvSpPr>
        <p:spPr/>
        <p:txBody>
          <a:bodyPr/>
          <a:lstStyle/>
          <a:p>
            <a:fld id="{B2F212C6-8907-2442-9AB7-0A38B63F180E}" type="slidenum">
              <a:rPr lang="en-US" smtClean="0"/>
              <a:pPr/>
              <a:t>3</a:t>
            </a:fld>
            <a:endParaRPr lang="en-US" dirty="0"/>
          </a:p>
        </p:txBody>
      </p:sp>
    </p:spTree>
    <p:extLst>
      <p:ext uri="{BB962C8B-B14F-4D97-AF65-F5344CB8AC3E}">
        <p14:creationId xmlns:p14="http://schemas.microsoft.com/office/powerpoint/2010/main" val="214034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C08E8-073F-4C26-9BE2-5F785AE96716}"/>
              </a:ext>
            </a:extLst>
          </p:cNvPr>
          <p:cNvSpPr>
            <a:spLocks noGrp="1"/>
          </p:cNvSpPr>
          <p:nvPr>
            <p:ph idx="1"/>
          </p:nvPr>
        </p:nvSpPr>
        <p:spPr/>
        <p:txBody>
          <a:bodyPr/>
          <a:lstStyle/>
          <a:p>
            <a:pPr marL="457200" indent="-457200">
              <a:lnSpc>
                <a:spcPct val="100000"/>
              </a:lnSpc>
              <a:buFont typeface="Arial" panose="020B0604020202020204" pitchFamily="34" charset="0"/>
              <a:buChar char="•"/>
            </a:pPr>
            <a:r>
              <a:rPr lang="en-US" sz="3200" dirty="0">
                <a:solidFill>
                  <a:schemeClr val="accent1"/>
                </a:solidFill>
              </a:rPr>
              <a:t>Median age at diagnosis in the US is </a:t>
            </a:r>
            <a:r>
              <a:rPr lang="en-US" sz="3200" b="1" dirty="0">
                <a:solidFill>
                  <a:schemeClr val="accent1"/>
                </a:solidFill>
              </a:rPr>
              <a:t>66 years </a:t>
            </a:r>
            <a:r>
              <a:rPr lang="en-US" sz="3200" dirty="0">
                <a:solidFill>
                  <a:schemeClr val="accent1"/>
                </a:solidFill>
              </a:rPr>
              <a:t>and age at death is </a:t>
            </a:r>
            <a:r>
              <a:rPr lang="en-US" sz="3200" b="1" dirty="0">
                <a:solidFill>
                  <a:schemeClr val="accent1"/>
                </a:solidFill>
              </a:rPr>
              <a:t>80 years</a:t>
            </a:r>
          </a:p>
          <a:p>
            <a:pPr marL="992704" lvl="3" indent="-457200">
              <a:buFont typeface="Arial" panose="020B0604020202020204" pitchFamily="34" charset="0"/>
              <a:buChar char="•"/>
            </a:pPr>
            <a:r>
              <a:rPr lang="en-US" sz="2867" dirty="0">
                <a:solidFill>
                  <a:schemeClr val="accent1"/>
                </a:solidFill>
              </a:rPr>
              <a:t>Colon &amp; rectum (66 vs 70 years), female breast (62 vs 68 years)</a:t>
            </a:r>
          </a:p>
          <a:p>
            <a:pPr marL="457200" indent="-457200">
              <a:lnSpc>
                <a:spcPct val="100000"/>
              </a:lnSpc>
              <a:buFont typeface="Arial" panose="020B0604020202020204" pitchFamily="34" charset="0"/>
              <a:buChar char="•"/>
            </a:pPr>
            <a:endParaRPr lang="en-US" sz="3200" dirty="0">
              <a:solidFill>
                <a:schemeClr val="accent1"/>
              </a:solidFill>
            </a:endParaRPr>
          </a:p>
          <a:p>
            <a:pPr marL="457200" indent="-457200">
              <a:lnSpc>
                <a:spcPct val="100000"/>
              </a:lnSpc>
              <a:buFont typeface="Arial" panose="020B0604020202020204" pitchFamily="34" charset="0"/>
              <a:buChar char="•"/>
            </a:pPr>
            <a:r>
              <a:rPr lang="en-US" sz="3200" dirty="0">
                <a:solidFill>
                  <a:schemeClr val="accent1"/>
                </a:solidFill>
              </a:rPr>
              <a:t>Men are more likely to die with prostate cancer than from it</a:t>
            </a:r>
          </a:p>
          <a:p>
            <a:pPr marL="992704" lvl="3" indent="-457200">
              <a:buFont typeface="Arial" panose="020B0604020202020204" pitchFamily="34" charset="0"/>
              <a:buChar char="•"/>
            </a:pPr>
            <a:r>
              <a:rPr lang="en-US" sz="2867" b="1" dirty="0">
                <a:solidFill>
                  <a:schemeClr val="accent1"/>
                </a:solidFill>
              </a:rPr>
              <a:t>More than a third of </a:t>
            </a:r>
            <a:r>
              <a:rPr lang="en-US" sz="2867" dirty="0">
                <a:solidFill>
                  <a:schemeClr val="accent1"/>
                </a:solidFill>
              </a:rPr>
              <a:t>men in their 60s and </a:t>
            </a:r>
            <a:r>
              <a:rPr lang="en-US" sz="2867" b="1" dirty="0">
                <a:solidFill>
                  <a:schemeClr val="accent1"/>
                </a:solidFill>
              </a:rPr>
              <a:t>half of men</a:t>
            </a:r>
            <a:r>
              <a:rPr lang="en-US" sz="2867" dirty="0">
                <a:solidFill>
                  <a:schemeClr val="accent1"/>
                </a:solidFill>
              </a:rPr>
              <a:t> in their 70s and 80s have prostate cancer </a:t>
            </a:r>
            <a:r>
              <a:rPr lang="en-US" sz="2400" b="1" dirty="0">
                <a:solidFill>
                  <a:schemeClr val="accent1"/>
                </a:solidFill>
              </a:rPr>
              <a:t>(</a:t>
            </a:r>
            <a:r>
              <a:rPr lang="en-US" sz="2400" i="1" dirty="0">
                <a:solidFill>
                  <a:schemeClr val="accent1"/>
                </a:solidFill>
              </a:rPr>
              <a:t>Rebbeck et al. Can J </a:t>
            </a:r>
            <a:r>
              <a:rPr lang="en-US" sz="2400" i="1" dirty="0" err="1">
                <a:solidFill>
                  <a:schemeClr val="accent1"/>
                </a:solidFill>
              </a:rPr>
              <a:t>Urol</a:t>
            </a:r>
            <a:r>
              <a:rPr lang="en-US" sz="2400" i="1" dirty="0">
                <a:solidFill>
                  <a:schemeClr val="accent1"/>
                </a:solidFill>
              </a:rPr>
              <a:t> 2014</a:t>
            </a:r>
            <a:r>
              <a:rPr lang="en-US" sz="2400" b="1" dirty="0"/>
              <a:t>)</a:t>
            </a:r>
            <a:endParaRPr lang="en-US" sz="2400" b="1" dirty="0">
              <a:solidFill>
                <a:schemeClr val="accent1"/>
              </a:solidFill>
            </a:endParaRPr>
          </a:p>
          <a:p>
            <a:pPr marL="992704" lvl="3" indent="-457200">
              <a:buFont typeface="Arial" panose="020B0604020202020204" pitchFamily="34" charset="0"/>
              <a:buChar char="•"/>
            </a:pPr>
            <a:r>
              <a:rPr lang="en-US" sz="2666" dirty="0">
                <a:solidFill>
                  <a:schemeClr val="accent1"/>
                </a:solidFill>
              </a:rPr>
              <a:t>Indolent cancers that could be detected by PSA testing               </a:t>
            </a:r>
          </a:p>
          <a:p>
            <a:pPr lvl="3" indent="0">
              <a:buNone/>
            </a:pPr>
            <a:endParaRPr lang="en-US" sz="2867" b="1" dirty="0">
              <a:solidFill>
                <a:schemeClr val="accent1"/>
              </a:solidFill>
            </a:endParaRPr>
          </a:p>
        </p:txBody>
      </p:sp>
      <p:sp>
        <p:nvSpPr>
          <p:cNvPr id="3" name="Text Placeholder 2">
            <a:extLst>
              <a:ext uri="{FF2B5EF4-FFF2-40B4-BE49-F238E27FC236}">
                <a16:creationId xmlns:a16="http://schemas.microsoft.com/office/drawing/2014/main" id="{2FB5D59C-CE58-4B0A-AA74-AAEF9ECF0C44}"/>
              </a:ext>
            </a:extLst>
          </p:cNvPr>
          <p:cNvSpPr>
            <a:spLocks noGrp="1"/>
          </p:cNvSpPr>
          <p:nvPr>
            <p:ph type="body" sz="quarter" idx="18"/>
          </p:nvPr>
        </p:nvSpPr>
        <p:spPr>
          <a:xfrm>
            <a:off x="613835" y="438272"/>
            <a:ext cx="10970682" cy="1143000"/>
          </a:xfrm>
        </p:spPr>
        <p:txBody>
          <a:bodyPr/>
          <a:lstStyle/>
          <a:p>
            <a:pPr algn="ctr"/>
            <a:r>
              <a:rPr lang="en-US" dirty="0"/>
              <a:t>A Slow Growing Tumor</a:t>
            </a:r>
          </a:p>
        </p:txBody>
      </p:sp>
      <p:sp>
        <p:nvSpPr>
          <p:cNvPr id="4" name="Slide Number Placeholder 3">
            <a:extLst>
              <a:ext uri="{FF2B5EF4-FFF2-40B4-BE49-F238E27FC236}">
                <a16:creationId xmlns:a16="http://schemas.microsoft.com/office/drawing/2014/main" id="{E4634112-6D64-465C-B66A-908329EE0701}"/>
              </a:ext>
            </a:extLst>
          </p:cNvPr>
          <p:cNvSpPr>
            <a:spLocks noGrp="1"/>
          </p:cNvSpPr>
          <p:nvPr>
            <p:ph type="sldNum" sz="quarter" idx="4"/>
          </p:nvPr>
        </p:nvSpPr>
        <p:spPr/>
        <p:txBody>
          <a:bodyPr/>
          <a:lstStyle/>
          <a:p>
            <a:fld id="{B2F212C6-8907-2442-9AB7-0A38B63F180E}" type="slidenum">
              <a:rPr lang="en-US" smtClean="0"/>
              <a:pPr/>
              <a:t>4</a:t>
            </a:fld>
            <a:endParaRPr lang="en-US" dirty="0"/>
          </a:p>
        </p:txBody>
      </p:sp>
    </p:spTree>
    <p:extLst>
      <p:ext uri="{BB962C8B-B14F-4D97-AF65-F5344CB8AC3E}">
        <p14:creationId xmlns:p14="http://schemas.microsoft.com/office/powerpoint/2010/main" val="89184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F12E0-BF15-4775-B05B-E061D3222ED2}"/>
              </a:ext>
            </a:extLst>
          </p:cNvPr>
          <p:cNvSpPr>
            <a:spLocks noGrp="1"/>
          </p:cNvSpPr>
          <p:nvPr>
            <p:ph idx="1"/>
          </p:nvPr>
        </p:nvSpPr>
        <p:spPr/>
        <p:txBody>
          <a:bodyPr/>
          <a:lstStyle/>
          <a:p>
            <a:pPr>
              <a:lnSpc>
                <a:spcPct val="100000"/>
              </a:lnSpc>
              <a:spcBef>
                <a:spcPts val="1800"/>
              </a:spcBef>
            </a:pPr>
            <a:r>
              <a:rPr lang="en-US" sz="4000" dirty="0"/>
              <a:t>Prostate cancer incidence rates and trends in the United States over the past 30 years followed changes in the use of PSA testing </a:t>
            </a:r>
          </a:p>
        </p:txBody>
      </p:sp>
      <p:sp>
        <p:nvSpPr>
          <p:cNvPr id="3" name="Text Placeholder 2">
            <a:extLst>
              <a:ext uri="{FF2B5EF4-FFF2-40B4-BE49-F238E27FC236}">
                <a16:creationId xmlns:a16="http://schemas.microsoft.com/office/drawing/2014/main" id="{0EC63AA2-97E0-4D7C-BE1B-4E5AF14C3EF6}"/>
              </a:ext>
            </a:extLst>
          </p:cNvPr>
          <p:cNvSpPr>
            <a:spLocks noGrp="1"/>
          </p:cNvSpPr>
          <p:nvPr>
            <p:ph type="body" sz="quarter" idx="18"/>
          </p:nvPr>
        </p:nvSpPr>
        <p:spPr>
          <a:xfrm>
            <a:off x="611717" y="523534"/>
            <a:ext cx="10970682" cy="1143000"/>
          </a:xfrm>
        </p:spPr>
        <p:txBody>
          <a:bodyPr/>
          <a:lstStyle/>
          <a:p>
            <a:r>
              <a:rPr lang="en-US" sz="3800" dirty="0"/>
              <a:t>Prostate cancer incidence and PSA testing in the US</a:t>
            </a:r>
          </a:p>
        </p:txBody>
      </p:sp>
      <p:sp>
        <p:nvSpPr>
          <p:cNvPr id="4" name="Slide Number Placeholder 3">
            <a:extLst>
              <a:ext uri="{FF2B5EF4-FFF2-40B4-BE49-F238E27FC236}">
                <a16:creationId xmlns:a16="http://schemas.microsoft.com/office/drawing/2014/main" id="{B5148ECB-9972-4F93-94CF-A58E97A18F7C}"/>
              </a:ext>
            </a:extLst>
          </p:cNvPr>
          <p:cNvSpPr>
            <a:spLocks noGrp="1"/>
          </p:cNvSpPr>
          <p:nvPr>
            <p:ph type="sldNum" sz="quarter" idx="4"/>
          </p:nvPr>
        </p:nvSpPr>
        <p:spPr/>
        <p:txBody>
          <a:bodyPr/>
          <a:lstStyle/>
          <a:p>
            <a:fld id="{B2F212C6-8907-2442-9AB7-0A38B63F180E}" type="slidenum">
              <a:rPr lang="en-US" smtClean="0"/>
              <a:pPr/>
              <a:t>5</a:t>
            </a:fld>
            <a:endParaRPr lang="en-US" dirty="0"/>
          </a:p>
        </p:txBody>
      </p:sp>
      <p:sp>
        <p:nvSpPr>
          <p:cNvPr id="5" name="Footer Placeholder 4">
            <a:extLst>
              <a:ext uri="{FF2B5EF4-FFF2-40B4-BE49-F238E27FC236}">
                <a16:creationId xmlns:a16="http://schemas.microsoft.com/office/drawing/2014/main" id="{A60EE1C3-41BC-4508-819D-91CDD911A128}"/>
              </a:ext>
            </a:extLst>
          </p:cNvPr>
          <p:cNvSpPr>
            <a:spLocks noGrp="1"/>
          </p:cNvSpPr>
          <p:nvPr>
            <p:ph type="ftr" sz="quarter" idx="3"/>
          </p:nvPr>
        </p:nvSpPr>
        <p:spPr/>
        <p:txBody>
          <a:bodyPr/>
          <a:lstStyle/>
          <a:p>
            <a:r>
              <a:rPr lang="en-US"/>
              <a:t>cancer.org</a:t>
            </a:r>
            <a:endParaRPr lang="en-US" dirty="0"/>
          </a:p>
        </p:txBody>
      </p:sp>
    </p:spTree>
    <p:extLst>
      <p:ext uri="{BB962C8B-B14F-4D97-AF65-F5344CB8AC3E}">
        <p14:creationId xmlns:p14="http://schemas.microsoft.com/office/powerpoint/2010/main" val="212191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439F-8271-4527-B0B6-F68A4566807B}"/>
              </a:ext>
            </a:extLst>
          </p:cNvPr>
          <p:cNvSpPr>
            <a:spLocks noGrp="1"/>
          </p:cNvSpPr>
          <p:nvPr>
            <p:ph type="title"/>
          </p:nvPr>
        </p:nvSpPr>
        <p:spPr>
          <a:xfrm>
            <a:off x="183125" y="122237"/>
            <a:ext cx="11917406" cy="1325563"/>
          </a:xfrm>
        </p:spPr>
        <p:txBody>
          <a:bodyPr/>
          <a:lstStyle/>
          <a:p>
            <a:pPr algn="ctr"/>
            <a:r>
              <a:rPr lang="en-US" sz="3600" dirty="0"/>
              <a:t>Prostate Cancer Incidence &amp; PSA testing, United States</a:t>
            </a:r>
          </a:p>
        </p:txBody>
      </p:sp>
      <p:sp>
        <p:nvSpPr>
          <p:cNvPr id="5" name="Text Placeholder 2">
            <a:extLst>
              <a:ext uri="{FF2B5EF4-FFF2-40B4-BE49-F238E27FC236}">
                <a16:creationId xmlns:a16="http://schemas.microsoft.com/office/drawing/2014/main" id="{869D28A4-7341-4DAC-AC68-93F6712D3547}"/>
              </a:ext>
            </a:extLst>
          </p:cNvPr>
          <p:cNvSpPr txBox="1">
            <a:spLocks/>
          </p:cNvSpPr>
          <p:nvPr/>
        </p:nvSpPr>
        <p:spPr>
          <a:xfrm>
            <a:off x="3771900" y="6508775"/>
            <a:ext cx="4648200" cy="377613"/>
          </a:xfrm>
          <a:prstGeom prst="rect">
            <a:avLst/>
          </a:prstGeom>
        </p:spPr>
        <p:txBody>
          <a:bodyPr vert="horz" lIns="0" tIns="0" rIns="0" bIns="0" rtlCol="0">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da-DK" sz="2800" dirty="0">
                <a:solidFill>
                  <a:schemeClr val="tx2"/>
                </a:solidFill>
              </a:rPr>
              <a:t>Negoita et al. Cancer 2018</a:t>
            </a:r>
          </a:p>
        </p:txBody>
      </p:sp>
      <p:grpSp>
        <p:nvGrpSpPr>
          <p:cNvPr id="11" name="Group 10">
            <a:extLst>
              <a:ext uri="{FF2B5EF4-FFF2-40B4-BE49-F238E27FC236}">
                <a16:creationId xmlns:a16="http://schemas.microsoft.com/office/drawing/2014/main" id="{C674D394-6748-4075-8C68-85BB5F84A9BE}"/>
              </a:ext>
            </a:extLst>
          </p:cNvPr>
          <p:cNvGrpSpPr/>
          <p:nvPr/>
        </p:nvGrpSpPr>
        <p:grpSpPr>
          <a:xfrm>
            <a:off x="183125" y="1317932"/>
            <a:ext cx="10737908" cy="5311468"/>
            <a:chOff x="457200" y="1422240"/>
            <a:chExt cx="9403068" cy="4711805"/>
          </a:xfrm>
        </p:grpSpPr>
        <p:graphicFrame>
          <p:nvGraphicFramePr>
            <p:cNvPr id="3" name="Chart 2">
              <a:extLst>
                <a:ext uri="{FF2B5EF4-FFF2-40B4-BE49-F238E27FC236}">
                  <a16:creationId xmlns:a16="http://schemas.microsoft.com/office/drawing/2014/main" id="{91A26586-7778-4885-99D9-94BB3722B6B0}"/>
                </a:ext>
              </a:extLst>
            </p:cNvPr>
            <p:cNvGraphicFramePr>
              <a:graphicFrameLocks/>
            </p:cNvGraphicFramePr>
            <p:nvPr>
              <p:extLst/>
            </p:nvPr>
          </p:nvGraphicFramePr>
          <p:xfrm>
            <a:off x="457200" y="1422240"/>
            <a:ext cx="9208395" cy="471180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321A69C-8F85-48F9-9FC2-EFA06AAA4F26}"/>
                </a:ext>
              </a:extLst>
            </p:cNvPr>
            <p:cNvSpPr txBox="1"/>
            <p:nvPr/>
          </p:nvSpPr>
          <p:spPr>
            <a:xfrm>
              <a:off x="4250906" y="2590800"/>
              <a:ext cx="838200" cy="218423"/>
            </a:xfrm>
            <a:prstGeom prst="rect">
              <a:avLst/>
            </a:prstGeom>
            <a:noFill/>
          </p:spPr>
          <p:txBody>
            <a:bodyPr wrap="square" lIns="0" tIns="0" rIns="0" bIns="0" rtlCol="0">
              <a:spAutoFit/>
            </a:bodyPr>
            <a:lstStyle/>
            <a:p>
              <a:pPr>
                <a:spcAft>
                  <a:spcPts val="1200"/>
                </a:spcAft>
              </a:pPr>
              <a:r>
                <a:rPr lang="en-US" sz="1600" b="1" dirty="0">
                  <a:solidFill>
                    <a:srgbClr val="7030A0"/>
                  </a:solidFill>
                </a:rPr>
                <a:t>+16.4%</a:t>
              </a:r>
            </a:p>
          </p:txBody>
        </p:sp>
        <p:sp>
          <p:nvSpPr>
            <p:cNvPr id="8" name="TextBox 7">
              <a:extLst>
                <a:ext uri="{FF2B5EF4-FFF2-40B4-BE49-F238E27FC236}">
                  <a16:creationId xmlns:a16="http://schemas.microsoft.com/office/drawing/2014/main" id="{A17FB668-D639-42A4-91D6-AC4FA426F951}"/>
                </a:ext>
              </a:extLst>
            </p:cNvPr>
            <p:cNvSpPr txBox="1"/>
            <p:nvPr/>
          </p:nvSpPr>
          <p:spPr>
            <a:xfrm>
              <a:off x="5676900" y="2344579"/>
              <a:ext cx="838200" cy="218423"/>
            </a:xfrm>
            <a:prstGeom prst="rect">
              <a:avLst/>
            </a:prstGeom>
            <a:noFill/>
          </p:spPr>
          <p:txBody>
            <a:bodyPr wrap="square" lIns="0" tIns="0" rIns="0" bIns="0" rtlCol="0">
              <a:spAutoFit/>
            </a:bodyPr>
            <a:lstStyle/>
            <a:p>
              <a:pPr>
                <a:spcAft>
                  <a:spcPts val="1200"/>
                </a:spcAft>
              </a:pPr>
              <a:r>
                <a:rPr lang="en-US" sz="1600" b="1" dirty="0">
                  <a:solidFill>
                    <a:schemeClr val="accent1"/>
                  </a:solidFill>
                </a:rPr>
                <a:t>-11.5%</a:t>
              </a:r>
            </a:p>
          </p:txBody>
        </p:sp>
        <p:sp>
          <p:nvSpPr>
            <p:cNvPr id="9" name="TextBox 8">
              <a:extLst>
                <a:ext uri="{FF2B5EF4-FFF2-40B4-BE49-F238E27FC236}">
                  <a16:creationId xmlns:a16="http://schemas.microsoft.com/office/drawing/2014/main" id="{9424CF13-C3E0-4409-80B5-E9A2EC905E8F}"/>
                </a:ext>
              </a:extLst>
            </p:cNvPr>
            <p:cNvSpPr txBox="1"/>
            <p:nvPr/>
          </p:nvSpPr>
          <p:spPr>
            <a:xfrm>
              <a:off x="9022068" y="3428472"/>
              <a:ext cx="838200" cy="218423"/>
            </a:xfrm>
            <a:prstGeom prst="rect">
              <a:avLst/>
            </a:prstGeom>
            <a:noFill/>
          </p:spPr>
          <p:txBody>
            <a:bodyPr wrap="square" lIns="0" tIns="0" rIns="0" bIns="0" rtlCol="0">
              <a:spAutoFit/>
            </a:bodyPr>
            <a:lstStyle/>
            <a:p>
              <a:pPr>
                <a:spcAft>
                  <a:spcPts val="1200"/>
                </a:spcAft>
              </a:pPr>
              <a:r>
                <a:rPr lang="en-US" sz="1600" b="1" dirty="0">
                  <a:solidFill>
                    <a:schemeClr val="accent1"/>
                  </a:solidFill>
                </a:rPr>
                <a:t>-7.5%</a:t>
              </a:r>
            </a:p>
          </p:txBody>
        </p:sp>
        <p:sp>
          <p:nvSpPr>
            <p:cNvPr id="10" name="TextBox 9">
              <a:extLst>
                <a:ext uri="{FF2B5EF4-FFF2-40B4-BE49-F238E27FC236}">
                  <a16:creationId xmlns:a16="http://schemas.microsoft.com/office/drawing/2014/main" id="{D10C57B7-0ACF-42CA-9E13-90C38C08A446}"/>
                </a:ext>
              </a:extLst>
            </p:cNvPr>
            <p:cNvSpPr txBox="1"/>
            <p:nvPr/>
          </p:nvSpPr>
          <p:spPr>
            <a:xfrm>
              <a:off x="7391257" y="2703003"/>
              <a:ext cx="838200" cy="246221"/>
            </a:xfrm>
            <a:prstGeom prst="rect">
              <a:avLst/>
            </a:prstGeom>
            <a:noFill/>
          </p:spPr>
          <p:txBody>
            <a:bodyPr wrap="square" lIns="0" tIns="0" rIns="0" bIns="0" rtlCol="0">
              <a:spAutoFit/>
            </a:bodyPr>
            <a:lstStyle/>
            <a:p>
              <a:pPr>
                <a:spcAft>
                  <a:spcPts val="1200"/>
                </a:spcAft>
              </a:pPr>
              <a:r>
                <a:rPr lang="en-US" sz="1600" b="1" dirty="0">
                  <a:solidFill>
                    <a:schemeClr val="accent1"/>
                  </a:solidFill>
                </a:rPr>
                <a:t>-1.7%</a:t>
              </a:r>
            </a:p>
          </p:txBody>
        </p:sp>
      </p:grpSp>
      <p:sp>
        <p:nvSpPr>
          <p:cNvPr id="12" name="TextBox 11">
            <a:extLst>
              <a:ext uri="{FF2B5EF4-FFF2-40B4-BE49-F238E27FC236}">
                <a16:creationId xmlns:a16="http://schemas.microsoft.com/office/drawing/2014/main" id="{BA487D5A-2678-4383-B71C-C0A85A104B4F}"/>
              </a:ext>
            </a:extLst>
          </p:cNvPr>
          <p:cNvSpPr txBox="1"/>
          <p:nvPr/>
        </p:nvSpPr>
        <p:spPr>
          <a:xfrm>
            <a:off x="4817818" y="4011304"/>
            <a:ext cx="2538188"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1987: PSA testing is more sensitive than PAP, NEJM</a:t>
            </a:r>
          </a:p>
        </p:txBody>
      </p:sp>
      <p:cxnSp>
        <p:nvCxnSpPr>
          <p:cNvPr id="13" name="Straight Arrow Connector 12">
            <a:extLst>
              <a:ext uri="{FF2B5EF4-FFF2-40B4-BE49-F238E27FC236}">
                <a16:creationId xmlns:a16="http://schemas.microsoft.com/office/drawing/2014/main" id="{534631A0-DA3E-4201-B657-344CD79F9ADF}"/>
              </a:ext>
            </a:extLst>
          </p:cNvPr>
          <p:cNvCxnSpPr>
            <a:cxnSpLocks/>
          </p:cNvCxnSpPr>
          <p:nvPr/>
        </p:nvCxnSpPr>
        <p:spPr>
          <a:xfrm flipV="1">
            <a:off x="4817818" y="3741047"/>
            <a:ext cx="0" cy="7547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52E40D0-EEBF-44F1-BE43-8F625D545E19}"/>
              </a:ext>
            </a:extLst>
          </p:cNvPr>
          <p:cNvSpPr txBox="1"/>
          <p:nvPr/>
        </p:nvSpPr>
        <p:spPr>
          <a:xfrm>
            <a:off x="7529927" y="4334470"/>
            <a:ext cx="3077141"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2012: USPSTF recommended against routine screening for all men</a:t>
            </a:r>
          </a:p>
        </p:txBody>
      </p:sp>
      <p:cxnSp>
        <p:nvCxnSpPr>
          <p:cNvPr id="22" name="Straight Arrow Connector 21">
            <a:extLst>
              <a:ext uri="{FF2B5EF4-FFF2-40B4-BE49-F238E27FC236}">
                <a16:creationId xmlns:a16="http://schemas.microsoft.com/office/drawing/2014/main" id="{9D51B5B8-8498-441A-8FA8-E5F315BFCDF7}"/>
              </a:ext>
            </a:extLst>
          </p:cNvPr>
          <p:cNvCxnSpPr>
            <a:cxnSpLocks/>
          </p:cNvCxnSpPr>
          <p:nvPr/>
        </p:nvCxnSpPr>
        <p:spPr>
          <a:xfrm flipV="1">
            <a:off x="9535428" y="3630502"/>
            <a:ext cx="0" cy="6366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333ACAE-0E5F-4ADA-8288-A95073086937}"/>
              </a:ext>
            </a:extLst>
          </p:cNvPr>
          <p:cNvSpPr txBox="1"/>
          <p:nvPr/>
        </p:nvSpPr>
        <p:spPr>
          <a:xfrm>
            <a:off x="2145620" y="2043330"/>
            <a:ext cx="2110557" cy="120032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1980: </a:t>
            </a:r>
            <a:r>
              <a:rPr lang="en-US" dirty="0" err="1"/>
              <a:t>Kuriyama</a:t>
            </a:r>
            <a:r>
              <a:rPr lang="en-US" dirty="0"/>
              <a:t> et al. Developed a test to quantify PSA in blood.</a:t>
            </a:r>
          </a:p>
        </p:txBody>
      </p:sp>
      <p:cxnSp>
        <p:nvCxnSpPr>
          <p:cNvPr id="24" name="Straight Arrow Connector 23">
            <a:extLst>
              <a:ext uri="{FF2B5EF4-FFF2-40B4-BE49-F238E27FC236}">
                <a16:creationId xmlns:a16="http://schemas.microsoft.com/office/drawing/2014/main" id="{61D65C03-6423-42A2-B0B7-1F9C1CBAA50E}"/>
              </a:ext>
            </a:extLst>
          </p:cNvPr>
          <p:cNvCxnSpPr>
            <a:cxnSpLocks/>
          </p:cNvCxnSpPr>
          <p:nvPr/>
        </p:nvCxnSpPr>
        <p:spPr>
          <a:xfrm>
            <a:off x="3352800" y="3276600"/>
            <a:ext cx="0" cy="61684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4944F82-AD32-4D0C-B737-EFA5E0E27BAF}"/>
              </a:ext>
            </a:extLst>
          </p:cNvPr>
          <p:cNvSpPr txBox="1"/>
          <p:nvPr/>
        </p:nvSpPr>
        <p:spPr>
          <a:xfrm>
            <a:off x="1936166" y="4414552"/>
            <a:ext cx="2833267"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1986: FDA approved PSA to monitor progress in prostate cancer patients</a:t>
            </a:r>
          </a:p>
        </p:txBody>
      </p:sp>
      <p:cxnSp>
        <p:nvCxnSpPr>
          <p:cNvPr id="29" name="Straight Arrow Connector 28">
            <a:extLst>
              <a:ext uri="{FF2B5EF4-FFF2-40B4-BE49-F238E27FC236}">
                <a16:creationId xmlns:a16="http://schemas.microsoft.com/office/drawing/2014/main" id="{F5DFD623-F3A4-46E1-992C-062321609442}"/>
              </a:ext>
            </a:extLst>
          </p:cNvPr>
          <p:cNvCxnSpPr>
            <a:cxnSpLocks/>
          </p:cNvCxnSpPr>
          <p:nvPr/>
        </p:nvCxnSpPr>
        <p:spPr>
          <a:xfrm flipV="1">
            <a:off x="4595510" y="3889824"/>
            <a:ext cx="0" cy="5529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340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439F-8271-4527-B0B6-F68A4566807B}"/>
              </a:ext>
            </a:extLst>
          </p:cNvPr>
          <p:cNvSpPr>
            <a:spLocks noGrp="1"/>
          </p:cNvSpPr>
          <p:nvPr>
            <p:ph type="title"/>
          </p:nvPr>
        </p:nvSpPr>
        <p:spPr>
          <a:xfrm>
            <a:off x="183125" y="502651"/>
            <a:ext cx="11917406" cy="1325563"/>
          </a:xfrm>
        </p:spPr>
        <p:txBody>
          <a:bodyPr/>
          <a:lstStyle/>
          <a:p>
            <a:pPr algn="ctr"/>
            <a:r>
              <a:rPr lang="en-US" dirty="0"/>
              <a:t>First Time PSA Screening Rate in Ages </a:t>
            </a:r>
            <a:r>
              <a:rPr lang="en-US" dirty="0">
                <a:latin typeface="Times New Roman" panose="02020603050405020304" pitchFamily="18" charset="0"/>
                <a:cs typeface="Times New Roman" panose="02020603050405020304" pitchFamily="18" charset="0"/>
              </a:rPr>
              <a:t>≥</a:t>
            </a:r>
            <a:r>
              <a:rPr lang="en-US" dirty="0"/>
              <a:t>50 Years in the US, 1985-2000 </a:t>
            </a:r>
            <a:br>
              <a:rPr lang="en-US" dirty="0"/>
            </a:br>
            <a:endParaRPr lang="en-US" dirty="0"/>
          </a:p>
        </p:txBody>
      </p:sp>
      <p:graphicFrame>
        <p:nvGraphicFramePr>
          <p:cNvPr id="7" name="Chart 6">
            <a:extLst>
              <a:ext uri="{FF2B5EF4-FFF2-40B4-BE49-F238E27FC236}">
                <a16:creationId xmlns:a16="http://schemas.microsoft.com/office/drawing/2014/main" id="{43E7334A-5F38-40EF-A089-26481F3B7AE1}"/>
              </a:ext>
            </a:extLst>
          </p:cNvPr>
          <p:cNvGraphicFramePr/>
          <p:nvPr>
            <p:extLst>
              <p:ext uri="{D42A27DB-BD31-4B8C-83A1-F6EECF244321}">
                <p14:modId xmlns:p14="http://schemas.microsoft.com/office/powerpoint/2010/main" val="229067615"/>
              </p:ext>
            </p:extLst>
          </p:nvPr>
        </p:nvGraphicFramePr>
        <p:xfrm>
          <a:off x="3200402" y="1536534"/>
          <a:ext cx="6476998" cy="472869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2">
            <a:extLst>
              <a:ext uri="{FF2B5EF4-FFF2-40B4-BE49-F238E27FC236}">
                <a16:creationId xmlns:a16="http://schemas.microsoft.com/office/drawing/2014/main" id="{0715C378-E982-4298-90A8-65D6600FFE9F}"/>
              </a:ext>
            </a:extLst>
          </p:cNvPr>
          <p:cNvSpPr txBox="1">
            <a:spLocks/>
          </p:cNvSpPr>
          <p:nvPr/>
        </p:nvSpPr>
        <p:spPr>
          <a:xfrm>
            <a:off x="7666383" y="6400801"/>
            <a:ext cx="3992217" cy="304800"/>
          </a:xfrm>
          <a:prstGeom prst="rect">
            <a:avLst/>
          </a:prstGeom>
        </p:spPr>
        <p:txBody>
          <a:bodyPr vert="horz" lIns="0" tIns="0" rIns="0" bIns="0" rtlCol="0">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da-DK" sz="2800" dirty="0">
                <a:solidFill>
                  <a:schemeClr val="bg1">
                    <a:lumMod val="50000"/>
                  </a:schemeClr>
                </a:solidFill>
              </a:rPr>
              <a:t>Draisma et al. JNCI 2009</a:t>
            </a:r>
          </a:p>
        </p:txBody>
      </p:sp>
    </p:spTree>
    <p:extLst>
      <p:ext uri="{BB962C8B-B14F-4D97-AF65-F5344CB8AC3E}">
        <p14:creationId xmlns:p14="http://schemas.microsoft.com/office/powerpoint/2010/main" val="3647192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439F-8271-4527-B0B6-F68A4566807B}"/>
              </a:ext>
            </a:extLst>
          </p:cNvPr>
          <p:cNvSpPr>
            <a:spLocks noGrp="1"/>
          </p:cNvSpPr>
          <p:nvPr>
            <p:ph type="title"/>
          </p:nvPr>
        </p:nvSpPr>
        <p:spPr>
          <a:xfrm>
            <a:off x="183125" y="122237"/>
            <a:ext cx="11917406" cy="1325563"/>
          </a:xfrm>
        </p:spPr>
        <p:txBody>
          <a:bodyPr/>
          <a:lstStyle/>
          <a:p>
            <a:pPr algn="ctr"/>
            <a:r>
              <a:rPr lang="en-US" sz="3600" dirty="0"/>
              <a:t>Prostate Cancer Incidence &amp; PSA testing, United States</a:t>
            </a:r>
          </a:p>
        </p:txBody>
      </p:sp>
      <p:sp>
        <p:nvSpPr>
          <p:cNvPr id="5" name="Text Placeholder 2">
            <a:extLst>
              <a:ext uri="{FF2B5EF4-FFF2-40B4-BE49-F238E27FC236}">
                <a16:creationId xmlns:a16="http://schemas.microsoft.com/office/drawing/2014/main" id="{869D28A4-7341-4DAC-AC68-93F6712D3547}"/>
              </a:ext>
            </a:extLst>
          </p:cNvPr>
          <p:cNvSpPr txBox="1">
            <a:spLocks/>
          </p:cNvSpPr>
          <p:nvPr/>
        </p:nvSpPr>
        <p:spPr>
          <a:xfrm>
            <a:off x="3771900" y="6508775"/>
            <a:ext cx="4648200" cy="377613"/>
          </a:xfrm>
          <a:prstGeom prst="rect">
            <a:avLst/>
          </a:prstGeom>
        </p:spPr>
        <p:txBody>
          <a:bodyPr vert="horz" lIns="0" tIns="0" rIns="0" bIns="0" rtlCol="0">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da-DK" sz="2800" dirty="0">
                <a:solidFill>
                  <a:schemeClr val="tx2"/>
                </a:solidFill>
              </a:rPr>
              <a:t>Negoita et al. Cancer 2018</a:t>
            </a:r>
          </a:p>
        </p:txBody>
      </p:sp>
      <p:grpSp>
        <p:nvGrpSpPr>
          <p:cNvPr id="11" name="Group 10">
            <a:extLst>
              <a:ext uri="{FF2B5EF4-FFF2-40B4-BE49-F238E27FC236}">
                <a16:creationId xmlns:a16="http://schemas.microsoft.com/office/drawing/2014/main" id="{C674D394-6748-4075-8C68-85BB5F84A9BE}"/>
              </a:ext>
            </a:extLst>
          </p:cNvPr>
          <p:cNvGrpSpPr/>
          <p:nvPr/>
        </p:nvGrpSpPr>
        <p:grpSpPr>
          <a:xfrm>
            <a:off x="183125" y="1317932"/>
            <a:ext cx="10737908" cy="5311468"/>
            <a:chOff x="457200" y="1422240"/>
            <a:chExt cx="9403068" cy="4711805"/>
          </a:xfrm>
        </p:grpSpPr>
        <p:graphicFrame>
          <p:nvGraphicFramePr>
            <p:cNvPr id="3" name="Chart 2">
              <a:extLst>
                <a:ext uri="{FF2B5EF4-FFF2-40B4-BE49-F238E27FC236}">
                  <a16:creationId xmlns:a16="http://schemas.microsoft.com/office/drawing/2014/main" id="{91A26586-7778-4885-99D9-94BB3722B6B0}"/>
                </a:ext>
              </a:extLst>
            </p:cNvPr>
            <p:cNvGraphicFramePr>
              <a:graphicFrameLocks/>
            </p:cNvGraphicFramePr>
            <p:nvPr>
              <p:extLst/>
            </p:nvPr>
          </p:nvGraphicFramePr>
          <p:xfrm>
            <a:off x="457200" y="1422240"/>
            <a:ext cx="9208395" cy="471180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321A69C-8F85-48F9-9FC2-EFA06AAA4F26}"/>
                </a:ext>
              </a:extLst>
            </p:cNvPr>
            <p:cNvSpPr txBox="1"/>
            <p:nvPr/>
          </p:nvSpPr>
          <p:spPr>
            <a:xfrm>
              <a:off x="4250906" y="2590800"/>
              <a:ext cx="838200" cy="246221"/>
            </a:xfrm>
            <a:prstGeom prst="rect">
              <a:avLst/>
            </a:prstGeom>
            <a:noFill/>
          </p:spPr>
          <p:txBody>
            <a:bodyPr wrap="square" lIns="0" tIns="0" rIns="0" bIns="0" rtlCol="0">
              <a:spAutoFit/>
            </a:bodyPr>
            <a:lstStyle/>
            <a:p>
              <a:pPr>
                <a:spcAft>
                  <a:spcPts val="1200"/>
                </a:spcAft>
              </a:pPr>
              <a:r>
                <a:rPr lang="en-US" sz="1600" b="1" dirty="0">
                  <a:solidFill>
                    <a:schemeClr val="accent1"/>
                  </a:solidFill>
                </a:rPr>
                <a:t>+16.4%</a:t>
              </a:r>
            </a:p>
          </p:txBody>
        </p:sp>
        <p:sp>
          <p:nvSpPr>
            <p:cNvPr id="8" name="TextBox 7">
              <a:extLst>
                <a:ext uri="{FF2B5EF4-FFF2-40B4-BE49-F238E27FC236}">
                  <a16:creationId xmlns:a16="http://schemas.microsoft.com/office/drawing/2014/main" id="{A17FB668-D639-42A4-91D6-AC4FA426F951}"/>
                </a:ext>
              </a:extLst>
            </p:cNvPr>
            <p:cNvSpPr txBox="1"/>
            <p:nvPr/>
          </p:nvSpPr>
          <p:spPr>
            <a:xfrm>
              <a:off x="5676900" y="2344579"/>
              <a:ext cx="838200" cy="246221"/>
            </a:xfrm>
            <a:prstGeom prst="rect">
              <a:avLst/>
            </a:prstGeom>
            <a:noFill/>
          </p:spPr>
          <p:txBody>
            <a:bodyPr wrap="square" lIns="0" tIns="0" rIns="0" bIns="0" rtlCol="0">
              <a:spAutoFit/>
            </a:bodyPr>
            <a:lstStyle/>
            <a:p>
              <a:pPr>
                <a:spcAft>
                  <a:spcPts val="1200"/>
                </a:spcAft>
              </a:pPr>
              <a:r>
                <a:rPr lang="en-US" sz="1600" b="1" dirty="0">
                  <a:solidFill>
                    <a:schemeClr val="accent1"/>
                  </a:solidFill>
                </a:rPr>
                <a:t>-11.5%</a:t>
              </a:r>
            </a:p>
          </p:txBody>
        </p:sp>
        <p:sp>
          <p:nvSpPr>
            <p:cNvPr id="9" name="TextBox 8">
              <a:extLst>
                <a:ext uri="{FF2B5EF4-FFF2-40B4-BE49-F238E27FC236}">
                  <a16:creationId xmlns:a16="http://schemas.microsoft.com/office/drawing/2014/main" id="{9424CF13-C3E0-4409-80B5-E9A2EC905E8F}"/>
                </a:ext>
              </a:extLst>
            </p:cNvPr>
            <p:cNvSpPr txBox="1"/>
            <p:nvPr/>
          </p:nvSpPr>
          <p:spPr>
            <a:xfrm>
              <a:off x="9022068" y="3428472"/>
              <a:ext cx="838200" cy="218423"/>
            </a:xfrm>
            <a:prstGeom prst="rect">
              <a:avLst/>
            </a:prstGeom>
            <a:noFill/>
          </p:spPr>
          <p:txBody>
            <a:bodyPr wrap="square" lIns="0" tIns="0" rIns="0" bIns="0" rtlCol="0">
              <a:spAutoFit/>
            </a:bodyPr>
            <a:lstStyle/>
            <a:p>
              <a:pPr>
                <a:spcAft>
                  <a:spcPts val="1200"/>
                </a:spcAft>
              </a:pPr>
              <a:r>
                <a:rPr lang="en-US" sz="1600" b="1" dirty="0">
                  <a:solidFill>
                    <a:schemeClr val="accent1"/>
                  </a:solidFill>
                </a:rPr>
                <a:t>-7.5%</a:t>
              </a:r>
            </a:p>
          </p:txBody>
        </p:sp>
        <p:sp>
          <p:nvSpPr>
            <p:cNvPr id="10" name="TextBox 9">
              <a:extLst>
                <a:ext uri="{FF2B5EF4-FFF2-40B4-BE49-F238E27FC236}">
                  <a16:creationId xmlns:a16="http://schemas.microsoft.com/office/drawing/2014/main" id="{D10C57B7-0ACF-42CA-9E13-90C38C08A446}"/>
                </a:ext>
              </a:extLst>
            </p:cNvPr>
            <p:cNvSpPr txBox="1"/>
            <p:nvPr/>
          </p:nvSpPr>
          <p:spPr>
            <a:xfrm>
              <a:off x="7391257" y="2703003"/>
              <a:ext cx="838200" cy="246221"/>
            </a:xfrm>
            <a:prstGeom prst="rect">
              <a:avLst/>
            </a:prstGeom>
            <a:noFill/>
          </p:spPr>
          <p:txBody>
            <a:bodyPr wrap="square" lIns="0" tIns="0" rIns="0" bIns="0" rtlCol="0">
              <a:spAutoFit/>
            </a:bodyPr>
            <a:lstStyle/>
            <a:p>
              <a:pPr>
                <a:spcAft>
                  <a:spcPts val="1200"/>
                </a:spcAft>
              </a:pPr>
              <a:r>
                <a:rPr lang="en-US" sz="1600" b="1" dirty="0">
                  <a:solidFill>
                    <a:schemeClr val="accent1"/>
                  </a:solidFill>
                </a:rPr>
                <a:t>-1.7%</a:t>
              </a:r>
            </a:p>
          </p:txBody>
        </p:sp>
      </p:grpSp>
      <p:sp>
        <p:nvSpPr>
          <p:cNvPr id="12" name="TextBox 11">
            <a:extLst>
              <a:ext uri="{FF2B5EF4-FFF2-40B4-BE49-F238E27FC236}">
                <a16:creationId xmlns:a16="http://schemas.microsoft.com/office/drawing/2014/main" id="{BA487D5A-2678-4383-B71C-C0A85A104B4F}"/>
              </a:ext>
            </a:extLst>
          </p:cNvPr>
          <p:cNvSpPr txBox="1"/>
          <p:nvPr/>
        </p:nvSpPr>
        <p:spPr>
          <a:xfrm>
            <a:off x="4817818" y="4011304"/>
            <a:ext cx="2538188"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1987: PSA testing is more sensitive than PAP, NEJM</a:t>
            </a:r>
          </a:p>
        </p:txBody>
      </p:sp>
      <p:cxnSp>
        <p:nvCxnSpPr>
          <p:cNvPr id="13" name="Straight Arrow Connector 12">
            <a:extLst>
              <a:ext uri="{FF2B5EF4-FFF2-40B4-BE49-F238E27FC236}">
                <a16:creationId xmlns:a16="http://schemas.microsoft.com/office/drawing/2014/main" id="{534631A0-DA3E-4201-B657-344CD79F9ADF}"/>
              </a:ext>
            </a:extLst>
          </p:cNvPr>
          <p:cNvCxnSpPr>
            <a:cxnSpLocks/>
          </p:cNvCxnSpPr>
          <p:nvPr/>
        </p:nvCxnSpPr>
        <p:spPr>
          <a:xfrm flipV="1">
            <a:off x="4817818" y="3741047"/>
            <a:ext cx="0" cy="7547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176B68E-F8DD-449B-A6B7-76F2A32B641C}"/>
              </a:ext>
            </a:extLst>
          </p:cNvPr>
          <p:cNvSpPr txBox="1"/>
          <p:nvPr/>
        </p:nvSpPr>
        <p:spPr>
          <a:xfrm>
            <a:off x="8361014" y="905470"/>
            <a:ext cx="3205659"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2008: USPSTF recommended against routine screening for men ages 75+</a:t>
            </a:r>
          </a:p>
        </p:txBody>
      </p:sp>
      <p:cxnSp>
        <p:nvCxnSpPr>
          <p:cNvPr id="17" name="Straight Arrow Connector 16">
            <a:extLst>
              <a:ext uri="{FF2B5EF4-FFF2-40B4-BE49-F238E27FC236}">
                <a16:creationId xmlns:a16="http://schemas.microsoft.com/office/drawing/2014/main" id="{5397616F-3515-4DD7-AD1D-AE847FB14C2E}"/>
              </a:ext>
            </a:extLst>
          </p:cNvPr>
          <p:cNvCxnSpPr>
            <a:cxnSpLocks/>
          </p:cNvCxnSpPr>
          <p:nvPr/>
        </p:nvCxnSpPr>
        <p:spPr>
          <a:xfrm>
            <a:off x="8915400" y="1798337"/>
            <a:ext cx="0" cy="14782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52E40D0-EEBF-44F1-BE43-8F625D545E19}"/>
              </a:ext>
            </a:extLst>
          </p:cNvPr>
          <p:cNvSpPr txBox="1"/>
          <p:nvPr/>
        </p:nvSpPr>
        <p:spPr>
          <a:xfrm>
            <a:off x="7529927" y="4334470"/>
            <a:ext cx="3077141"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2012: USPSTF recommended against routine screening for all men</a:t>
            </a:r>
          </a:p>
        </p:txBody>
      </p:sp>
      <p:cxnSp>
        <p:nvCxnSpPr>
          <p:cNvPr id="22" name="Straight Arrow Connector 21">
            <a:extLst>
              <a:ext uri="{FF2B5EF4-FFF2-40B4-BE49-F238E27FC236}">
                <a16:creationId xmlns:a16="http://schemas.microsoft.com/office/drawing/2014/main" id="{9D51B5B8-8498-441A-8FA8-E5F315BFCDF7}"/>
              </a:ext>
            </a:extLst>
          </p:cNvPr>
          <p:cNvCxnSpPr>
            <a:cxnSpLocks/>
          </p:cNvCxnSpPr>
          <p:nvPr/>
        </p:nvCxnSpPr>
        <p:spPr>
          <a:xfrm flipV="1">
            <a:off x="9535428" y="3630502"/>
            <a:ext cx="0" cy="6366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333ACAE-0E5F-4ADA-8288-A95073086937}"/>
              </a:ext>
            </a:extLst>
          </p:cNvPr>
          <p:cNvSpPr txBox="1"/>
          <p:nvPr/>
        </p:nvSpPr>
        <p:spPr>
          <a:xfrm>
            <a:off x="2145620" y="2043330"/>
            <a:ext cx="2110557" cy="120032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1980: </a:t>
            </a:r>
            <a:r>
              <a:rPr lang="en-US" dirty="0" err="1"/>
              <a:t>Kuriyama</a:t>
            </a:r>
            <a:r>
              <a:rPr lang="en-US" dirty="0"/>
              <a:t> et al. Developed a test to quantify PSA in blood.</a:t>
            </a:r>
          </a:p>
        </p:txBody>
      </p:sp>
      <p:cxnSp>
        <p:nvCxnSpPr>
          <p:cNvPr id="24" name="Straight Arrow Connector 23">
            <a:extLst>
              <a:ext uri="{FF2B5EF4-FFF2-40B4-BE49-F238E27FC236}">
                <a16:creationId xmlns:a16="http://schemas.microsoft.com/office/drawing/2014/main" id="{61D65C03-6423-42A2-B0B7-1F9C1CBAA50E}"/>
              </a:ext>
            </a:extLst>
          </p:cNvPr>
          <p:cNvCxnSpPr>
            <a:cxnSpLocks/>
          </p:cNvCxnSpPr>
          <p:nvPr/>
        </p:nvCxnSpPr>
        <p:spPr>
          <a:xfrm>
            <a:off x="3352800" y="3276600"/>
            <a:ext cx="0" cy="61684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4944F82-AD32-4D0C-B737-EFA5E0E27BAF}"/>
              </a:ext>
            </a:extLst>
          </p:cNvPr>
          <p:cNvSpPr txBox="1"/>
          <p:nvPr/>
        </p:nvSpPr>
        <p:spPr>
          <a:xfrm>
            <a:off x="1936166" y="4414552"/>
            <a:ext cx="2833267" cy="92333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1986: FDA approved PSA to monitor progress in prostate cancer patients</a:t>
            </a:r>
          </a:p>
        </p:txBody>
      </p:sp>
      <p:cxnSp>
        <p:nvCxnSpPr>
          <p:cNvPr id="29" name="Straight Arrow Connector 28">
            <a:extLst>
              <a:ext uri="{FF2B5EF4-FFF2-40B4-BE49-F238E27FC236}">
                <a16:creationId xmlns:a16="http://schemas.microsoft.com/office/drawing/2014/main" id="{F5DFD623-F3A4-46E1-992C-062321609442}"/>
              </a:ext>
            </a:extLst>
          </p:cNvPr>
          <p:cNvCxnSpPr>
            <a:cxnSpLocks/>
          </p:cNvCxnSpPr>
          <p:nvPr/>
        </p:nvCxnSpPr>
        <p:spPr>
          <a:xfrm flipV="1">
            <a:off x="4595510" y="3889824"/>
            <a:ext cx="0" cy="5529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308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60E0C4-AC10-4AC1-B98B-E67A09CF04B4}"/>
              </a:ext>
            </a:extLst>
          </p:cNvPr>
          <p:cNvSpPr>
            <a:spLocks noGrp="1"/>
          </p:cNvSpPr>
          <p:nvPr>
            <p:ph type="sldNum" sz="quarter" idx="12"/>
          </p:nvPr>
        </p:nvSpPr>
        <p:spPr/>
        <p:txBody>
          <a:bodyPr/>
          <a:lstStyle/>
          <a:p>
            <a:fld id="{8FFDE9B3-6852-40BB-AB7E-38170037BB32}" type="slidenum">
              <a:rPr lang="en-US" smtClean="0"/>
              <a:t>9</a:t>
            </a:fld>
            <a:endParaRPr lang="en-US"/>
          </a:p>
        </p:txBody>
      </p:sp>
      <p:pic>
        <p:nvPicPr>
          <p:cNvPr id="5" name="Picture 4">
            <a:extLst>
              <a:ext uri="{FF2B5EF4-FFF2-40B4-BE49-F238E27FC236}">
                <a16:creationId xmlns:a16="http://schemas.microsoft.com/office/drawing/2014/main" id="{1807245F-672F-49FF-BFA9-7CFC75A4BC30}"/>
              </a:ext>
            </a:extLst>
          </p:cNvPr>
          <p:cNvPicPr>
            <a:picLocks noChangeAspect="1"/>
          </p:cNvPicPr>
          <p:nvPr/>
        </p:nvPicPr>
        <p:blipFill>
          <a:blip r:embed="rId3"/>
          <a:stretch>
            <a:fillRect/>
          </a:stretch>
        </p:blipFill>
        <p:spPr>
          <a:xfrm>
            <a:off x="1477065" y="291548"/>
            <a:ext cx="7886146" cy="6046778"/>
          </a:xfrm>
          <a:prstGeom prst="rect">
            <a:avLst/>
          </a:prstGeom>
        </p:spPr>
      </p:pic>
      <p:sp>
        <p:nvSpPr>
          <p:cNvPr id="6" name="Text Placeholder 2">
            <a:extLst>
              <a:ext uri="{FF2B5EF4-FFF2-40B4-BE49-F238E27FC236}">
                <a16:creationId xmlns:a16="http://schemas.microsoft.com/office/drawing/2014/main" id="{25AEE67B-5CE9-493F-8FD0-119611B26036}"/>
              </a:ext>
            </a:extLst>
          </p:cNvPr>
          <p:cNvSpPr txBox="1">
            <a:spLocks/>
          </p:cNvSpPr>
          <p:nvPr/>
        </p:nvSpPr>
        <p:spPr>
          <a:xfrm>
            <a:off x="7467600" y="6019800"/>
            <a:ext cx="4648201" cy="788776"/>
          </a:xfrm>
          <a:prstGeom prst="rect">
            <a:avLst/>
          </a:prstGeom>
        </p:spPr>
        <p:txBody>
          <a:bodyPr vert="horz" lIns="0" tIns="0" rIns="0" bIns="0" rtlCol="0">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da-DK" sz="2000" dirty="0">
                <a:solidFill>
                  <a:schemeClr val="tx2"/>
                </a:solidFill>
              </a:rPr>
              <a:t>Fedewa et al. JAMA Intern Med 2017</a:t>
            </a:r>
          </a:p>
          <a:p>
            <a:pPr algn="ctr"/>
            <a:r>
              <a:rPr lang="da-DK" sz="2000" dirty="0">
                <a:solidFill>
                  <a:schemeClr val="tx2"/>
                </a:solidFill>
              </a:rPr>
              <a:t>Jemal et al. JAMA 2015</a:t>
            </a:r>
          </a:p>
        </p:txBody>
      </p:sp>
    </p:spTree>
    <p:extLst>
      <p:ext uri="{BB962C8B-B14F-4D97-AF65-F5344CB8AC3E}">
        <p14:creationId xmlns:p14="http://schemas.microsoft.com/office/powerpoint/2010/main" val="1904944822"/>
      </p:ext>
    </p:extLst>
  </p:cSld>
  <p:clrMapOvr>
    <a:masterClrMapping/>
  </p:clrMapOvr>
</p:sld>
</file>

<file path=ppt/theme/theme1.xml><?xml version="1.0" encoding="utf-8"?>
<a:theme xmlns:a="http://schemas.openxmlformats.org/drawingml/2006/main" name="inpocket template">
  <a:themeElements>
    <a:clrScheme name="Custom 9">
      <a:dk1>
        <a:srgbClr val="595959"/>
      </a:dk1>
      <a:lt1>
        <a:srgbClr val="CCCBC9"/>
      </a:lt1>
      <a:dk2>
        <a:srgbClr val="808285"/>
      </a:dk2>
      <a:lt2>
        <a:srgbClr val="FFFFFF"/>
      </a:lt2>
      <a:accent1>
        <a:srgbClr val="1B365D"/>
      </a:accent1>
      <a:accent2>
        <a:srgbClr val="0033A0"/>
      </a:accent2>
      <a:accent3>
        <a:srgbClr val="BA0C2F"/>
      </a:accent3>
      <a:accent4>
        <a:srgbClr val="595959"/>
      </a:accent4>
      <a:accent5>
        <a:srgbClr val="CCCBC9"/>
      </a:accent5>
      <a:accent6>
        <a:srgbClr val="F3F3F3"/>
      </a:accent6>
      <a:hlink>
        <a:srgbClr val="1B365D"/>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9B9B9"/>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spcAft>
            <a:spcPts val="1200"/>
          </a:spcAft>
          <a:defRPr sz="1400" dirty="0" smtClean="0"/>
        </a:defPPr>
      </a:lstStyle>
    </a:txDef>
  </a:objectDefaults>
  <a:extraClrSchemeLst/>
  <a:extLst>
    <a:ext uri="{05A4C25C-085E-4340-85A3-A5531E510DB2}">
      <thm15:themeFamily xmlns:thm15="http://schemas.microsoft.com/office/thememl/2012/main" name="MSABC_2018_Template" id="{74CBDB74-E446-0641-853C-17E7AFB4CE33}" vid="{FCE3FF2E-0AE2-BE4F-A7FC-055E003475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MSABC_2018_Template</Template>
  <TotalTime>12615</TotalTime>
  <Words>2075</Words>
  <Application>Microsoft Office PowerPoint</Application>
  <PresentationFormat>Widescreen</PresentationFormat>
  <Paragraphs>212</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Lucida Grande</vt:lpstr>
      <vt:lpstr>Source Sans Pro</vt:lpstr>
      <vt:lpstr>Source Sans Pro Light</vt:lpstr>
      <vt:lpstr>Times New Roman</vt:lpstr>
      <vt:lpstr>inpocket template</vt:lpstr>
      <vt:lpstr>PowerPoint Presentation</vt:lpstr>
      <vt:lpstr>PowerPoint Presentation</vt:lpstr>
      <vt:lpstr>PowerPoint Presentation</vt:lpstr>
      <vt:lpstr>PowerPoint Presentation</vt:lpstr>
      <vt:lpstr>PowerPoint Presentation</vt:lpstr>
      <vt:lpstr>Prostate Cancer Incidence &amp; PSA testing, United States</vt:lpstr>
      <vt:lpstr>First Time PSA Screening Rate in Ages ≥50 Years in the US, 1985-2000  </vt:lpstr>
      <vt:lpstr>Prostate Cancer Incidence &amp; PSA testing,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Vogel</dc:creator>
  <cp:lastModifiedBy>Ahmedin Jemal</cp:lastModifiedBy>
  <cp:revision>194</cp:revision>
  <cp:lastPrinted>2019-05-08T17:03:51Z</cp:lastPrinted>
  <dcterms:created xsi:type="dcterms:W3CDTF">2018-05-23T18:00:31Z</dcterms:created>
  <dcterms:modified xsi:type="dcterms:W3CDTF">2019-06-12T14:21:02Z</dcterms:modified>
</cp:coreProperties>
</file>