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28"/>
  </p:notesMasterIdLst>
  <p:handoutMasterIdLst>
    <p:handoutMasterId r:id="rId29"/>
  </p:handoutMasterIdLst>
  <p:sldIdLst>
    <p:sldId id="278" r:id="rId4"/>
    <p:sldId id="292" r:id="rId5"/>
    <p:sldId id="293" r:id="rId6"/>
    <p:sldId id="294" r:id="rId7"/>
    <p:sldId id="295" r:id="rId8"/>
    <p:sldId id="296" r:id="rId9"/>
    <p:sldId id="297" r:id="rId10"/>
    <p:sldId id="298" r:id="rId11"/>
    <p:sldId id="299" r:id="rId12"/>
    <p:sldId id="289" r:id="rId13"/>
    <p:sldId id="308" r:id="rId14"/>
    <p:sldId id="317" r:id="rId15"/>
    <p:sldId id="311" r:id="rId16"/>
    <p:sldId id="313" r:id="rId17"/>
    <p:sldId id="314" r:id="rId18"/>
    <p:sldId id="312" r:id="rId19"/>
    <p:sldId id="315" r:id="rId20"/>
    <p:sldId id="305" r:id="rId21"/>
    <p:sldId id="316" r:id="rId22"/>
    <p:sldId id="306" r:id="rId23"/>
    <p:sldId id="307" r:id="rId24"/>
    <p:sldId id="303" r:id="rId25"/>
    <p:sldId id="304" r:id="rId26"/>
    <p:sldId id="291"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9"/>
    <a:srgbClr val="56A0D3"/>
    <a:srgbClr val="92C2E2"/>
    <a:srgbClr val="00437F"/>
    <a:srgbClr val="FFFFFD"/>
    <a:srgbClr val="E6C75B"/>
    <a:srgbClr val="999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0581" autoAdjust="0"/>
  </p:normalViewPr>
  <p:slideViewPr>
    <p:cSldViewPr snapToGrid="0">
      <p:cViewPr varScale="1">
        <p:scale>
          <a:sx n="64" d="100"/>
          <a:sy n="64" d="100"/>
        </p:scale>
        <p:origin x="1430" y="72"/>
      </p:cViewPr>
      <p:guideLst/>
    </p:cSldViewPr>
  </p:slideViewPr>
  <p:notesTextViewPr>
    <p:cViewPr>
      <p:scale>
        <a:sx n="3" d="2"/>
        <a:sy n="3" d="2"/>
      </p:scale>
      <p:origin x="0" y="0"/>
    </p:cViewPr>
  </p:notesTextViewPr>
  <p:notesViewPr>
    <p:cSldViewPr snapToGrid="0">
      <p:cViewPr varScale="1">
        <p:scale>
          <a:sx n="81" d="100"/>
          <a:sy n="81" d="100"/>
        </p:scale>
        <p:origin x="31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dc.gov\private\M121\dbi8\_ME\02_Projects\_Data_Release_WG\Abstracts_&amp;_Presentations\NAACCR_2019\PUD\NAACCR-2019_data_tables_v2018-su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c.gov\private\M121\dbi8\_ME\02_Projects\_Data_Release_WG\Abstracts_&amp;_Presentations\NAACCR_2019\PUD\NAACCR-2019_data_tables_v2018-sub.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dc.gov\private\M121\dbi8\_ME\02_Projects\_Data_Release_WG\Abstracts_&amp;_Presentations\NAACCR_2019\PUD\NAACCR-2019_data_tables_v2018-su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dc.gov\private\M121\dbi8\_ME\02_Projects\_Data_Release_WG\Abstracts_&amp;_Presentations\NAACCR_2019\PUD\NAACCR-2019_data_tables_v2018-sub.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val>
            <c:numRef>
              <c:f>cervical_ranked!$F$2:$F$3</c:f>
              <c:numCache>
                <c:formatCode>0.0</c:formatCode>
                <c:ptCount val="2"/>
                <c:pt idx="0">
                  <c:v>4.3</c:v>
                </c:pt>
                <c:pt idx="1">
                  <c:v>9.9</c:v>
                </c:pt>
              </c:numCache>
            </c:numRef>
          </c:val>
          <c:extLst>
            <c:ext xmlns:c16="http://schemas.microsoft.com/office/drawing/2014/chart" uri="{C3380CC4-5D6E-409C-BE32-E72D297353CC}">
              <c16:uniqueId val="{00000000-ACCA-4063-B73C-0DED6793541A}"/>
            </c:ext>
          </c:extLst>
        </c:ser>
        <c:dLbls>
          <c:showLegendKey val="0"/>
          <c:showVal val="0"/>
          <c:showCatName val="0"/>
          <c:showSerName val="0"/>
          <c:showPercent val="0"/>
          <c:showBubbleSize val="0"/>
        </c:dLbls>
        <c:gapWidth val="405"/>
        <c:axId val="412190784"/>
        <c:axId val="412197344"/>
      </c:barChart>
      <c:catAx>
        <c:axId val="412190784"/>
        <c:scaling>
          <c:orientation val="minMax"/>
        </c:scaling>
        <c:delete val="1"/>
        <c:axPos val="l"/>
        <c:numFmt formatCode="General" sourceLinked="1"/>
        <c:majorTickMark val="none"/>
        <c:minorTickMark val="none"/>
        <c:tickLblPos val="nextTo"/>
        <c:crossAx val="412197344"/>
        <c:crosses val="autoZero"/>
        <c:auto val="1"/>
        <c:lblAlgn val="ctr"/>
        <c:lblOffset val="100"/>
        <c:noMultiLvlLbl val="0"/>
      </c:catAx>
      <c:valAx>
        <c:axId val="412197344"/>
        <c:scaling>
          <c:orientation val="minMax"/>
          <c:max val="12"/>
          <c:min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0" i="0" baseline="0" dirty="0">
                    <a:effectLst/>
                    <a:latin typeface="Gotham Rounded Book"/>
                  </a:rPr>
                  <a:t>5-year APC in rates</a:t>
                </a:r>
                <a:endParaRPr lang="en-US" dirty="0">
                  <a:effectLst/>
                  <a:latin typeface="Gotham Rounded Book"/>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otham Rounded Book"/>
                <a:ea typeface="+mn-ea"/>
                <a:cs typeface="+mn-cs"/>
              </a:defRPr>
            </a:pPr>
            <a:endParaRPr lang="en-US"/>
          </a:p>
        </c:txPr>
        <c:crossAx val="412190784"/>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val>
            <c:numRef>
              <c:f>CRC_ranked!$F$2:$F$12</c:f>
              <c:numCache>
                <c:formatCode>0.0</c:formatCode>
                <c:ptCount val="11"/>
                <c:pt idx="0">
                  <c:v>-6.4</c:v>
                </c:pt>
                <c:pt idx="1">
                  <c:v>-3.4</c:v>
                </c:pt>
                <c:pt idx="2">
                  <c:v>-3.2</c:v>
                </c:pt>
                <c:pt idx="3">
                  <c:v>-2.7</c:v>
                </c:pt>
                <c:pt idx="4">
                  <c:v>-2.2000000000000002</c:v>
                </c:pt>
                <c:pt idx="5">
                  <c:v>-1.9</c:v>
                </c:pt>
                <c:pt idx="6">
                  <c:v>-1.5</c:v>
                </c:pt>
                <c:pt idx="7">
                  <c:v>-1.5</c:v>
                </c:pt>
                <c:pt idx="8">
                  <c:v>-1.5</c:v>
                </c:pt>
                <c:pt idx="9">
                  <c:v>-1</c:v>
                </c:pt>
                <c:pt idx="10">
                  <c:v>3.6</c:v>
                </c:pt>
              </c:numCache>
            </c:numRef>
          </c:val>
          <c:extLst>
            <c:ext xmlns:c16="http://schemas.microsoft.com/office/drawing/2014/chart" uri="{C3380CC4-5D6E-409C-BE32-E72D297353CC}">
              <c16:uniqueId val="{00000000-8BFC-4A06-8A92-8F8891C13A86}"/>
            </c:ext>
          </c:extLst>
        </c:ser>
        <c:dLbls>
          <c:showLegendKey val="0"/>
          <c:showVal val="0"/>
          <c:showCatName val="0"/>
          <c:showSerName val="0"/>
          <c:showPercent val="0"/>
          <c:showBubbleSize val="0"/>
        </c:dLbls>
        <c:gapWidth val="182"/>
        <c:axId val="412190784"/>
        <c:axId val="412197344"/>
      </c:barChart>
      <c:catAx>
        <c:axId val="412190784"/>
        <c:scaling>
          <c:orientation val="minMax"/>
        </c:scaling>
        <c:delete val="1"/>
        <c:axPos val="l"/>
        <c:numFmt formatCode="General" sourceLinked="1"/>
        <c:majorTickMark val="none"/>
        <c:minorTickMark val="none"/>
        <c:tickLblPos val="nextTo"/>
        <c:crossAx val="412197344"/>
        <c:crosses val="autoZero"/>
        <c:auto val="1"/>
        <c:lblAlgn val="ctr"/>
        <c:lblOffset val="100"/>
        <c:noMultiLvlLbl val="0"/>
      </c:catAx>
      <c:valAx>
        <c:axId val="412197344"/>
        <c:scaling>
          <c:orientation val="minMax"/>
          <c:max val="12"/>
          <c:min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0" i="0" baseline="0" dirty="0">
                    <a:effectLst/>
                    <a:latin typeface="Gotham Rounded Book"/>
                  </a:rPr>
                  <a:t>5-year APC in rates</a:t>
                </a:r>
                <a:endParaRPr lang="en-US" dirty="0">
                  <a:effectLst/>
                  <a:latin typeface="Gotham Rounded Book"/>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otham Rounded Book"/>
                <a:ea typeface="+mn-ea"/>
                <a:cs typeface="+mn-cs"/>
              </a:defRPr>
            </a:pPr>
            <a:endParaRPr lang="en-US"/>
          </a:p>
        </c:txPr>
        <c:crossAx val="412190784"/>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val>
            <c:numRef>
              <c:f>breast_ranked!$F$2:$F$13</c:f>
              <c:numCache>
                <c:formatCode>0.0</c:formatCode>
                <c:ptCount val="12"/>
                <c:pt idx="0">
                  <c:v>-6.3</c:v>
                </c:pt>
                <c:pt idx="1">
                  <c:v>-2.2999999999999998</c:v>
                </c:pt>
                <c:pt idx="2">
                  <c:v>-1.9</c:v>
                </c:pt>
                <c:pt idx="3">
                  <c:v>-1</c:v>
                </c:pt>
                <c:pt idx="4">
                  <c:v>0.9</c:v>
                </c:pt>
                <c:pt idx="5">
                  <c:v>0.9</c:v>
                </c:pt>
                <c:pt idx="6">
                  <c:v>1</c:v>
                </c:pt>
                <c:pt idx="7">
                  <c:v>1.1000000000000001</c:v>
                </c:pt>
                <c:pt idx="8">
                  <c:v>1.2</c:v>
                </c:pt>
                <c:pt idx="9">
                  <c:v>1.8</c:v>
                </c:pt>
                <c:pt idx="10">
                  <c:v>2.2999999999999998</c:v>
                </c:pt>
                <c:pt idx="11">
                  <c:v>3.3</c:v>
                </c:pt>
              </c:numCache>
            </c:numRef>
          </c:val>
          <c:extLst>
            <c:ext xmlns:c16="http://schemas.microsoft.com/office/drawing/2014/chart" uri="{C3380CC4-5D6E-409C-BE32-E72D297353CC}">
              <c16:uniqueId val="{00000000-1BA0-48D9-B265-254756590D19}"/>
            </c:ext>
          </c:extLst>
        </c:ser>
        <c:dLbls>
          <c:showLegendKey val="0"/>
          <c:showVal val="0"/>
          <c:showCatName val="0"/>
          <c:showSerName val="0"/>
          <c:showPercent val="0"/>
          <c:showBubbleSize val="0"/>
        </c:dLbls>
        <c:gapWidth val="182"/>
        <c:axId val="412190784"/>
        <c:axId val="412197344"/>
      </c:barChart>
      <c:catAx>
        <c:axId val="412190784"/>
        <c:scaling>
          <c:orientation val="minMax"/>
        </c:scaling>
        <c:delete val="1"/>
        <c:axPos val="l"/>
        <c:numFmt formatCode="General" sourceLinked="1"/>
        <c:majorTickMark val="none"/>
        <c:minorTickMark val="none"/>
        <c:tickLblPos val="nextTo"/>
        <c:crossAx val="412197344"/>
        <c:crosses val="autoZero"/>
        <c:auto val="1"/>
        <c:lblAlgn val="ctr"/>
        <c:lblOffset val="100"/>
        <c:noMultiLvlLbl val="0"/>
      </c:catAx>
      <c:valAx>
        <c:axId val="412197344"/>
        <c:scaling>
          <c:orientation val="minMax"/>
          <c:max val="12"/>
          <c:min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Gotham Rounded Book"/>
                    <a:ea typeface="+mn-ea"/>
                    <a:cs typeface="+mn-cs"/>
                  </a:defRPr>
                </a:pPr>
                <a:r>
                  <a:rPr lang="en-US" sz="1800" dirty="0">
                    <a:latin typeface="Gotham Rounded Book"/>
                  </a:rPr>
                  <a:t>5-year APC in rates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Gotham Rounded Book"/>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otham Rounded Book"/>
                <a:ea typeface="+mn-ea"/>
                <a:cs typeface="+mn-cs"/>
              </a:defRPr>
            </a:pPr>
            <a:endParaRPr lang="en-US"/>
          </a:p>
        </c:txPr>
        <c:crossAx val="412190784"/>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val>
            <c:numRef>
              <c:f>lung_ranked!$F$2:$F$25</c:f>
              <c:numCache>
                <c:formatCode>0.0</c:formatCode>
                <c:ptCount val="24"/>
                <c:pt idx="0">
                  <c:v>-10.5</c:v>
                </c:pt>
                <c:pt idx="1">
                  <c:v>-4.5</c:v>
                </c:pt>
                <c:pt idx="2">
                  <c:v>-4.4000000000000004</c:v>
                </c:pt>
                <c:pt idx="3">
                  <c:v>-3.9</c:v>
                </c:pt>
                <c:pt idx="4">
                  <c:v>-3.8</c:v>
                </c:pt>
                <c:pt idx="5">
                  <c:v>-3.8</c:v>
                </c:pt>
                <c:pt idx="6">
                  <c:v>-3.5</c:v>
                </c:pt>
                <c:pt idx="7">
                  <c:v>-3.2</c:v>
                </c:pt>
                <c:pt idx="8">
                  <c:v>-3.1</c:v>
                </c:pt>
                <c:pt idx="9">
                  <c:v>-3</c:v>
                </c:pt>
                <c:pt idx="10">
                  <c:v>-2.9</c:v>
                </c:pt>
                <c:pt idx="11">
                  <c:v>-2.8</c:v>
                </c:pt>
                <c:pt idx="12">
                  <c:v>-2.8</c:v>
                </c:pt>
                <c:pt idx="13">
                  <c:v>-2.7</c:v>
                </c:pt>
                <c:pt idx="14">
                  <c:v>-2.7</c:v>
                </c:pt>
                <c:pt idx="15">
                  <c:v>-2.7</c:v>
                </c:pt>
                <c:pt idx="16">
                  <c:v>-2.4</c:v>
                </c:pt>
                <c:pt idx="17">
                  <c:v>-2.1</c:v>
                </c:pt>
                <c:pt idx="18">
                  <c:v>-2.1</c:v>
                </c:pt>
                <c:pt idx="19">
                  <c:v>-1.7</c:v>
                </c:pt>
                <c:pt idx="20">
                  <c:v>-1.6</c:v>
                </c:pt>
                <c:pt idx="21">
                  <c:v>-1.4</c:v>
                </c:pt>
                <c:pt idx="22">
                  <c:v>-1.2</c:v>
                </c:pt>
                <c:pt idx="23">
                  <c:v>-1</c:v>
                </c:pt>
              </c:numCache>
            </c:numRef>
          </c:val>
          <c:extLst>
            <c:ext xmlns:c16="http://schemas.microsoft.com/office/drawing/2014/chart" uri="{C3380CC4-5D6E-409C-BE32-E72D297353CC}">
              <c16:uniqueId val="{00000000-E59C-43AA-B3E2-B518D5ADF427}"/>
            </c:ext>
          </c:extLst>
        </c:ser>
        <c:dLbls>
          <c:showLegendKey val="0"/>
          <c:showVal val="0"/>
          <c:showCatName val="0"/>
          <c:showSerName val="0"/>
          <c:showPercent val="0"/>
          <c:showBubbleSize val="0"/>
        </c:dLbls>
        <c:gapWidth val="182"/>
        <c:axId val="412190784"/>
        <c:axId val="412197344"/>
      </c:barChart>
      <c:catAx>
        <c:axId val="412190784"/>
        <c:scaling>
          <c:orientation val="minMax"/>
        </c:scaling>
        <c:delete val="1"/>
        <c:axPos val="l"/>
        <c:numFmt formatCode="General" sourceLinked="1"/>
        <c:majorTickMark val="none"/>
        <c:minorTickMark val="none"/>
        <c:tickLblPos val="nextTo"/>
        <c:crossAx val="412197344"/>
        <c:crossesAt val="0"/>
        <c:auto val="1"/>
        <c:lblAlgn val="ctr"/>
        <c:lblOffset val="100"/>
        <c:noMultiLvlLbl val="0"/>
      </c:catAx>
      <c:valAx>
        <c:axId val="412197344"/>
        <c:scaling>
          <c:orientation val="minMax"/>
          <c:max val="12"/>
          <c:min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rgbClr val="000000">
                        <a:lumMod val="65000"/>
                        <a:lumOff val="35000"/>
                      </a:srgbClr>
                    </a:solidFill>
                    <a:latin typeface="+mn-lt"/>
                    <a:ea typeface="+mn-ea"/>
                    <a:cs typeface="+mn-cs"/>
                  </a:defRPr>
                </a:pPr>
                <a:r>
                  <a:rPr lang="en-US" sz="1800" b="0" i="0" baseline="0" dirty="0">
                    <a:effectLst/>
                    <a:latin typeface="Gotham Rounded Book"/>
                  </a:rPr>
                  <a:t>5-year APC in rates</a:t>
                </a:r>
                <a:endParaRPr lang="en-US" dirty="0">
                  <a:effectLst/>
                  <a:latin typeface="Gotham Rounded Book"/>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rgbClr val="000000">
                      <a:lumMod val="65000"/>
                      <a:lumOff val="35000"/>
                    </a:srgb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otham Rounded Book"/>
                <a:ea typeface="+mn-ea"/>
                <a:cs typeface="+mn-cs"/>
              </a:defRPr>
            </a:pPr>
            <a:endParaRPr lang="en-US"/>
          </a:p>
        </c:txPr>
        <c:crossAx val="412190784"/>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4D80338-1319-4FDC-B208-A3E9039718BC}" type="datetimeFigureOut">
              <a:rPr lang="en-US" smtClean="0"/>
              <a:t>6/12/2019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15D8DE6-B45C-4F25-9CC1-F477E4C1ADFB}" type="slidenum">
              <a:rPr lang="en-US" smtClean="0"/>
              <a:t>‹#›</a:t>
            </a:fld>
            <a:endParaRPr lang="en-US" dirty="0"/>
          </a:p>
        </p:txBody>
      </p:sp>
    </p:spTree>
    <p:extLst>
      <p:ext uri="{BB962C8B-B14F-4D97-AF65-F5344CB8AC3E}">
        <p14:creationId xmlns:p14="http://schemas.microsoft.com/office/powerpoint/2010/main" val="109170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B9AE1C-A6E4-4E72-8E2F-D24BE2FAA636}" type="datetimeFigureOut">
              <a:rPr lang="en-US" smtClean="0"/>
              <a:t>6/12/2019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469ADF-7F2A-40EF-8E6F-5654DC822D4B}" type="slidenum">
              <a:rPr lang="en-US" smtClean="0"/>
              <a:t>‹#›</a:t>
            </a:fld>
            <a:endParaRPr lang="en-US" dirty="0"/>
          </a:p>
        </p:txBody>
      </p:sp>
    </p:spTree>
    <p:extLst>
      <p:ext uri="{BB962C8B-B14F-4D97-AF65-F5344CB8AC3E}">
        <p14:creationId xmlns:p14="http://schemas.microsoft.com/office/powerpoint/2010/main" val="279714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dc.gov/cancer/public-us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presenting</a:t>
            </a:r>
            <a:r>
              <a:rPr lang="en-US" baseline="0" dirty="0"/>
              <a:t> today for Mary Elizabeth O’Neil who wasn’t able to attend this year’s conference. For those not familiar with the US Cancer Statistics Public Use Database, I’d like to give you a brief background.</a:t>
            </a:r>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1</a:t>
            </a:fld>
            <a:endParaRPr lang="en-US" dirty="0"/>
          </a:p>
        </p:txBody>
      </p:sp>
    </p:spTree>
    <p:extLst>
      <p:ext uri="{BB962C8B-B14F-4D97-AF65-F5344CB8AC3E}">
        <p14:creationId xmlns:p14="http://schemas.microsoft.com/office/powerpoint/2010/main" val="40651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move to Mary Elizabeth’s analysis.</a:t>
            </a:r>
          </a:p>
        </p:txBody>
      </p:sp>
      <p:sp>
        <p:nvSpPr>
          <p:cNvPr id="4" name="Slide Number Placeholder 3"/>
          <p:cNvSpPr>
            <a:spLocks noGrp="1"/>
          </p:cNvSpPr>
          <p:nvPr>
            <p:ph type="sldNum" sz="quarter" idx="5"/>
          </p:nvPr>
        </p:nvSpPr>
        <p:spPr/>
        <p:txBody>
          <a:bodyPr/>
          <a:lstStyle/>
          <a:p>
            <a:fld id="{3F469ADF-7F2A-40EF-8E6F-5654DC822D4B}" type="slidenum">
              <a:rPr lang="en-US" smtClean="0"/>
              <a:t>10</a:t>
            </a:fld>
            <a:endParaRPr lang="en-US" dirty="0"/>
          </a:p>
        </p:txBody>
      </p:sp>
    </p:spTree>
    <p:extLst>
      <p:ext uri="{BB962C8B-B14F-4D97-AF65-F5344CB8AC3E}">
        <p14:creationId xmlns:p14="http://schemas.microsoft.com/office/powerpoint/2010/main" val="2367372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dirty="0"/>
              <a:t>CDC supports the U.S. Preventive Services Task Force’s recommendations for </a:t>
            </a:r>
            <a:r>
              <a:rPr lang="en-US" sz="1200" b="0" dirty="0"/>
              <a:t>screening for female breast, cervical, colorectal, and lung cancers.</a:t>
            </a:r>
          </a:p>
          <a:p>
            <a:pPr marL="171450" lvl="0" indent="-171450">
              <a:buFont typeface="Arial" panose="020B0604020202020204" pitchFamily="34" charset="0"/>
              <a:buChar char="•"/>
            </a:pPr>
            <a:r>
              <a:rPr lang="en-US" sz="1200" b="0" dirty="0"/>
              <a:t>Screening can detect cancers when they are asymptomatic.</a:t>
            </a:r>
            <a:r>
              <a:rPr lang="en-US" sz="1200" b="0" baseline="0" dirty="0"/>
              <a:t> And e</a:t>
            </a:r>
            <a:r>
              <a:rPr lang="en-US" sz="1200" b="0" dirty="0"/>
              <a:t>ffective screening can lead to early detection and treatment, thereby potentially reducing cancer-related</a:t>
            </a:r>
            <a:r>
              <a:rPr lang="en-US" sz="1200" b="0" baseline="0" dirty="0"/>
              <a:t> </a:t>
            </a:r>
            <a:r>
              <a:rPr lang="en-US" sz="1200" b="0" dirty="0"/>
              <a:t>morbidity and mortality.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Cancer control planners, </a:t>
            </a:r>
            <a:r>
              <a:rPr lang="en-US" sz="1200" b="0" dirty="0"/>
              <a:t>including</a:t>
            </a:r>
            <a:r>
              <a:rPr lang="en-US" sz="1200" b="0" baseline="0" dirty="0"/>
              <a:t> comprehensive cancer-control programs,</a:t>
            </a:r>
            <a:r>
              <a:rPr lang="en-US" sz="1200" b="1" dirty="0"/>
              <a:t> </a:t>
            </a:r>
            <a:r>
              <a:rPr lang="en-US" dirty="0"/>
              <a:t>can use screening trend data to identify populations that would benefit from interventions and to monitor the progress of screening programs.</a:t>
            </a:r>
            <a:endParaRPr lang="en-US" sz="1200" b="0" dirty="0"/>
          </a:p>
        </p:txBody>
      </p:sp>
      <p:sp>
        <p:nvSpPr>
          <p:cNvPr id="4" name="Slide Number Placeholder 3"/>
          <p:cNvSpPr>
            <a:spLocks noGrp="1"/>
          </p:cNvSpPr>
          <p:nvPr>
            <p:ph type="sldNum" sz="quarter" idx="10"/>
          </p:nvPr>
        </p:nvSpPr>
        <p:spPr/>
        <p:txBody>
          <a:bodyPr/>
          <a:lstStyle/>
          <a:p>
            <a:fld id="{3F469ADF-7F2A-40EF-8E6F-5654DC822D4B}" type="slidenum">
              <a:rPr lang="en-US" smtClean="0"/>
              <a:t>11</a:t>
            </a:fld>
            <a:endParaRPr lang="en-US" dirty="0"/>
          </a:p>
        </p:txBody>
      </p:sp>
    </p:spTree>
    <p:extLst>
      <p:ext uri="{BB962C8B-B14F-4D97-AF65-F5344CB8AC3E}">
        <p14:creationId xmlns:p14="http://schemas.microsoft.com/office/powerpoint/2010/main" val="4278549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objective of this analysis was to a</a:t>
            </a:r>
            <a:r>
              <a:rPr lang="en-US" sz="1200" dirty="0"/>
              <a:t>nalyze </a:t>
            </a:r>
            <a:r>
              <a:rPr lang="en-US" sz="1200" b="1" dirty="0"/>
              <a:t>5-year incidence trends </a:t>
            </a:r>
            <a:r>
              <a:rPr lang="en-US" sz="1200" dirty="0"/>
              <a:t>of </a:t>
            </a:r>
            <a:r>
              <a:rPr lang="en-US" sz="1200" b="1" dirty="0"/>
              <a:t>4 screening amenable cancers </a:t>
            </a:r>
            <a:r>
              <a:rPr lang="en-US" sz="1200" dirty="0"/>
              <a:t>– female breast, cervical, colorectal, and lung cancers – </a:t>
            </a:r>
            <a:r>
              <a:rPr lang="en-US" sz="1200" b="1" dirty="0"/>
              <a:t>by central cancer registry</a:t>
            </a:r>
            <a:r>
              <a:rPr lang="en-US" sz="1200" b="0" baseline="0" dirty="0"/>
              <a:t> using the Public Use Database.</a:t>
            </a:r>
            <a:endParaRPr lang="en-US" sz="1200" dirty="0"/>
          </a:p>
          <a:p>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12</a:t>
            </a:fld>
            <a:endParaRPr lang="en-US" dirty="0"/>
          </a:p>
        </p:txBody>
      </p:sp>
    </p:spTree>
    <p:extLst>
      <p:ext uri="{BB962C8B-B14F-4D97-AF65-F5344CB8AC3E}">
        <p14:creationId xmlns:p14="http://schemas.microsoft.com/office/powerpoint/2010/main" val="177613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dirty="0"/>
              <a:t>The data source</a:t>
            </a:r>
            <a:r>
              <a:rPr lang="en-US" sz="1200" b="0" baseline="0" dirty="0"/>
              <a:t> for this analysis was the</a:t>
            </a:r>
            <a:r>
              <a:rPr lang="en-US" sz="1200" b="0" dirty="0"/>
              <a:t> latest U.S. Cancer Statistics public use database, with </a:t>
            </a:r>
            <a:r>
              <a:rPr lang="en-US" sz="1200" b="0" baseline="0" dirty="0"/>
              <a:t>data submitted to NPCR and SEER in </a:t>
            </a:r>
            <a:r>
              <a:rPr lang="en-US" sz="1200" b="0" dirty="0"/>
              <a:t>November 2018. We looked</a:t>
            </a:r>
            <a:r>
              <a:rPr lang="en-US" sz="1200" b="0" baseline="0" dirty="0"/>
              <a:t> at the </a:t>
            </a:r>
            <a:r>
              <a:rPr lang="en-US" sz="1200" dirty="0"/>
              <a:t>Annual percent change of age-adjusted incidence rates over a 5-year period by central cancer registry. </a:t>
            </a:r>
            <a:r>
              <a:rPr lang="en-US" sz="1200" b="0" dirty="0"/>
              <a:t>The geographic coverage</a:t>
            </a:r>
            <a:r>
              <a:rPr lang="en-US" sz="1200" b="0" baseline="0" dirty="0"/>
              <a:t> was</a:t>
            </a:r>
            <a:r>
              <a:rPr lang="en-US" sz="1200" dirty="0"/>
              <a:t> 50 states and District of Columbia. The annual percent change was calculated using weighted</a:t>
            </a:r>
            <a:r>
              <a:rPr lang="en-US" sz="1200" baseline="0" dirty="0"/>
              <a:t> least squares regression </a:t>
            </a:r>
            <a:r>
              <a:rPr lang="en-US" sz="1200" dirty="0"/>
              <a:t>using the latest version</a:t>
            </a:r>
            <a:r>
              <a:rPr lang="en-US" sz="1200" baseline="0" dirty="0"/>
              <a:t> of SEER*Stat [</a:t>
            </a:r>
            <a:r>
              <a:rPr lang="en-US" sz="1200" dirty="0"/>
              <a:t>8.3.5]. </a:t>
            </a:r>
            <a:r>
              <a:rPr lang="en-US" sz="1200" kern="1200" dirty="0">
                <a:solidFill>
                  <a:schemeClr val="tx1"/>
                </a:solidFill>
                <a:effectLst/>
                <a:latin typeface="+mn-lt"/>
                <a:ea typeface="+mn-ea"/>
                <a:cs typeface="+mn-cs"/>
              </a:rPr>
              <a:t>Rates were considered to increase if APC&gt;0 or to decrease if APC&lt;0. Otherwise, rates were considered stable. APCs were considered statistically significant at p&lt;0.05.</a:t>
            </a:r>
            <a:endParaRPr lang="en-US" sz="1200" dirty="0"/>
          </a:p>
        </p:txBody>
      </p:sp>
      <p:sp>
        <p:nvSpPr>
          <p:cNvPr id="4" name="Slide Number Placeholder 3"/>
          <p:cNvSpPr>
            <a:spLocks noGrp="1"/>
          </p:cNvSpPr>
          <p:nvPr>
            <p:ph type="sldNum" sz="quarter" idx="10"/>
          </p:nvPr>
        </p:nvSpPr>
        <p:spPr/>
        <p:txBody>
          <a:bodyPr/>
          <a:lstStyle/>
          <a:p>
            <a:fld id="{3F469ADF-7F2A-40EF-8E6F-5654DC822D4B}" type="slidenum">
              <a:rPr lang="en-US" smtClean="0"/>
              <a:t>13</a:t>
            </a:fld>
            <a:endParaRPr lang="en-US" dirty="0"/>
          </a:p>
        </p:txBody>
      </p:sp>
    </p:spTree>
    <p:extLst>
      <p:ext uri="{BB962C8B-B14F-4D97-AF65-F5344CB8AC3E}">
        <p14:creationId xmlns:p14="http://schemas.microsoft.com/office/powerpoint/2010/main" val="3712559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majority of the states, the</a:t>
            </a:r>
            <a:r>
              <a:rPr lang="en-US" baseline="0" dirty="0"/>
              <a:t> 5-year APCs of the age-adjusted incidence rates were stable for cervical cancers. Of the 51 states, 2 had a statistically significant increased APC, 4.3 and 9.9. [Range: 4.3 to 9.9]</a:t>
            </a:r>
            <a:endParaRPr lang="en-US" dirty="0"/>
          </a:p>
          <a:p>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14</a:t>
            </a:fld>
            <a:endParaRPr lang="en-US" dirty="0"/>
          </a:p>
        </p:txBody>
      </p:sp>
    </p:spTree>
    <p:extLst>
      <p:ext uri="{BB962C8B-B14F-4D97-AF65-F5344CB8AC3E}">
        <p14:creationId xmlns:p14="http://schemas.microsoft.com/office/powerpoint/2010/main" val="2796331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colorectal cancers, the</a:t>
            </a:r>
            <a:r>
              <a:rPr lang="en-US" baseline="0" dirty="0"/>
              <a:t> 5-year APCs of the age adjusted incidence rates were stable for the majority of states. Among 11 states, there was a statistically significant change. 10 states had a decreased APC while 1 had an increased APC of 3.6. [Range: -6.3 to 3.6]</a:t>
            </a:r>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15</a:t>
            </a:fld>
            <a:endParaRPr lang="en-US" dirty="0"/>
          </a:p>
        </p:txBody>
      </p:sp>
    </p:spTree>
    <p:extLst>
      <p:ext uri="{BB962C8B-B14F-4D97-AF65-F5344CB8AC3E}">
        <p14:creationId xmlns:p14="http://schemas.microsoft.com/office/powerpoint/2010/main" val="4106372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baseline="0" dirty="0"/>
              <a:t>female breast cancer there were 12 states with a statistically significant change. 8 states had an increased APC and 4 had a decreased APC. [Range: -6.4 to 3.6]</a:t>
            </a:r>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16</a:t>
            </a:fld>
            <a:endParaRPr lang="en-US" dirty="0"/>
          </a:p>
        </p:txBody>
      </p:sp>
    </p:spTree>
    <p:extLst>
      <p:ext uri="{BB962C8B-B14F-4D97-AF65-F5344CB8AC3E}">
        <p14:creationId xmlns:p14="http://schemas.microsoft.com/office/powerpoint/2010/main" val="336256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states,</a:t>
            </a:r>
            <a:r>
              <a:rPr lang="en-US" baseline="0" dirty="0"/>
              <a:t> but one, had a decreased APC for lung and bronchus cancers over the 5-year period, 24 of which were statistically significant. These ranged from -1.0 to -10.5. The rates were essentially stable in the one state without a decrease in their APC.</a:t>
            </a:r>
          </a:p>
        </p:txBody>
      </p:sp>
      <p:sp>
        <p:nvSpPr>
          <p:cNvPr id="4" name="Slide Number Placeholder 3"/>
          <p:cNvSpPr>
            <a:spLocks noGrp="1"/>
          </p:cNvSpPr>
          <p:nvPr>
            <p:ph type="sldNum" sz="quarter" idx="10"/>
          </p:nvPr>
        </p:nvSpPr>
        <p:spPr/>
        <p:txBody>
          <a:bodyPr/>
          <a:lstStyle/>
          <a:p>
            <a:fld id="{3F469ADF-7F2A-40EF-8E6F-5654DC822D4B}" type="slidenum">
              <a:rPr lang="en-US" smtClean="0"/>
              <a:t>17</a:t>
            </a:fld>
            <a:endParaRPr lang="en-US" dirty="0"/>
          </a:p>
        </p:txBody>
      </p:sp>
    </p:spTree>
    <p:extLst>
      <p:ext uri="{BB962C8B-B14F-4D97-AF65-F5344CB8AC3E}">
        <p14:creationId xmlns:p14="http://schemas.microsoft.com/office/powerpoint/2010/main" val="4271325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sz="1200" kern="1200" dirty="0">
                <a:solidFill>
                  <a:schemeClr val="tx1"/>
                </a:solidFill>
                <a:effectLst/>
                <a:latin typeface="+mn-lt"/>
                <a:ea typeface="+mn-ea"/>
                <a:cs typeface="+mn-cs"/>
              </a:rPr>
              <a:t>Trends in the 4 screening-amenable cancers varied throughout the country over the 5-year period studied. </a:t>
            </a:r>
          </a:p>
          <a:p>
            <a:pPr marL="0" lvl="0" indent="0">
              <a:buFontTx/>
              <a:buNone/>
            </a:pPr>
            <a:r>
              <a:rPr lang="en-US" sz="1200" kern="1200" dirty="0">
                <a:solidFill>
                  <a:schemeClr val="tx1"/>
                </a:solidFill>
                <a:effectLst/>
                <a:latin typeface="+mn-lt"/>
                <a:ea typeface="+mn-ea"/>
                <a:cs typeface="+mn-cs"/>
              </a:rPr>
              <a:t>Differences in incidence rate trends might be explained partially by variations in risk factors and partially by use of screening tests. Community-based initiatives can reduce exposure to cancer risk factors over the life course, promote healthy behaviors, and improve adherence to appropriate clinical preventive services such as cancer screening. </a:t>
            </a:r>
            <a:r>
              <a:rPr lang="en-US" sz="1200" b="1" dirty="0"/>
              <a:t>Population-based surveillance trend data</a:t>
            </a:r>
            <a:r>
              <a:rPr lang="en-US" sz="1200" dirty="0"/>
              <a:t> – specifically, the </a:t>
            </a:r>
            <a:r>
              <a:rPr lang="en-US" sz="1200" kern="1200" dirty="0">
                <a:solidFill>
                  <a:schemeClr val="tx1"/>
                </a:solidFill>
                <a:effectLst/>
                <a:latin typeface="+mn-lt"/>
                <a:ea typeface="+mn-ea"/>
                <a:cs typeface="+mn-cs"/>
              </a:rPr>
              <a:t>U.S. Cancer Statistics public use database available at </a:t>
            </a:r>
            <a:r>
              <a:rPr lang="en-US" sz="1200" u="sng" kern="1200" dirty="0">
                <a:solidFill>
                  <a:schemeClr val="tx1"/>
                </a:solidFill>
                <a:effectLst/>
                <a:latin typeface="+mn-lt"/>
                <a:ea typeface="+mn-ea"/>
                <a:cs typeface="+mn-cs"/>
                <a:hlinkClick r:id="rId3"/>
              </a:rPr>
              <a:t>cdc.gov/cancer/public-use</a:t>
            </a:r>
            <a:r>
              <a:rPr lang="en-US" sz="1200" u="none" kern="1200" baseline="0" dirty="0">
                <a:solidFill>
                  <a:schemeClr val="tx1"/>
                </a:solidFill>
                <a:effectLst/>
                <a:latin typeface="+mn-lt"/>
                <a:ea typeface="+mn-ea"/>
                <a:cs typeface="+mn-cs"/>
              </a:rPr>
              <a:t> – </a:t>
            </a:r>
            <a:r>
              <a:rPr lang="en-US" sz="1200" dirty="0"/>
              <a:t>can be used to monitor progress and target action.</a:t>
            </a:r>
            <a:r>
              <a:rPr lang="en-US" sz="1200" baseline="0" dirty="0"/>
              <a:t> </a:t>
            </a:r>
            <a:r>
              <a:rPr lang="en-US" sz="1200" b="0" dirty="0"/>
              <a:t>Two limitations of this analysis are that we did not stratify by various factors such as race or sex where appropriate and did not do a </a:t>
            </a:r>
            <a:r>
              <a:rPr lang="en-US" sz="1200" b="0" dirty="0" err="1"/>
              <a:t>JoinPoint</a:t>
            </a:r>
            <a:r>
              <a:rPr lang="en-US" sz="1200" b="0" dirty="0"/>
              <a:t> regression analysis. The stratification can be done using the PUD databases and trend data can be exported for </a:t>
            </a:r>
            <a:r>
              <a:rPr lang="en-US" sz="1200" b="0" dirty="0" err="1"/>
              <a:t>JointPoint</a:t>
            </a:r>
            <a:r>
              <a:rPr lang="en-US" sz="1200" b="0" baseline="0" dirty="0"/>
              <a:t> analyses.</a:t>
            </a:r>
            <a:endParaRPr lang="en-US" sz="1200" b="0" dirty="0"/>
          </a:p>
        </p:txBody>
      </p:sp>
      <p:sp>
        <p:nvSpPr>
          <p:cNvPr id="4" name="Slide Number Placeholder 3"/>
          <p:cNvSpPr>
            <a:spLocks noGrp="1"/>
          </p:cNvSpPr>
          <p:nvPr>
            <p:ph type="sldNum" sz="quarter" idx="10"/>
          </p:nvPr>
        </p:nvSpPr>
        <p:spPr/>
        <p:txBody>
          <a:bodyPr/>
          <a:lstStyle/>
          <a:p>
            <a:fld id="{3F469ADF-7F2A-40EF-8E6F-5654DC822D4B}" type="slidenum">
              <a:rPr lang="en-US" smtClean="0"/>
              <a:t>19</a:t>
            </a:fld>
            <a:endParaRPr lang="en-US" dirty="0"/>
          </a:p>
        </p:txBody>
      </p:sp>
    </p:spTree>
    <p:extLst>
      <p:ext uri="{BB962C8B-B14F-4D97-AF65-F5344CB8AC3E}">
        <p14:creationId xmlns:p14="http://schemas.microsoft.com/office/powerpoint/2010/main" val="2657639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Again – here’s the URL for the U.S. Cancer Statistics landing page.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 addition to accessing the public use database here, you can find recent publications where CDC and extramural researchers have used the databases for their analyses.</a:t>
            </a:r>
            <a:endParaRPr lang="en-US" baseline="0" dirty="0"/>
          </a:p>
          <a:p>
            <a:pPr marL="0" indent="0">
              <a:buFontTx/>
              <a:buNone/>
            </a:pPr>
            <a:endParaRPr lang="en-US" baseline="0" dirty="0"/>
          </a:p>
          <a:p>
            <a:pPr>
              <a:spcAft>
                <a:spcPct val="3000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0BF8CA-32A9-4B28-A36D-ABA83DBC51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70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Invasive cancer is a reportable disease in the United States. By law, physicians, laboratories, and hospitals are required to report diagnosed cases to their state’s central cancer registry.</a:t>
            </a:r>
          </a:p>
          <a:p>
            <a:pPr marL="0" indent="0">
              <a:buFontTx/>
              <a:buNone/>
            </a:pPr>
            <a:endParaRPr lang="en-US" baseline="0" dirty="0"/>
          </a:p>
          <a:p>
            <a:pPr marL="0" indent="0">
              <a:buFontTx/>
              <a:buNone/>
            </a:pPr>
            <a:r>
              <a:rPr lang="en-US" baseline="0" dirty="0"/>
              <a:t>Two federal programs provide funding to central cancer registries, the National Cancer Institute’s SEER Program – which was established in 1973 – and CDC’s National Program of Cancer Registries (or NPCR) which was established in 1992 with funding provided two years later.</a:t>
            </a:r>
            <a:endParaRPr lang="en-US" dirty="0"/>
          </a:p>
        </p:txBody>
      </p:sp>
      <p:sp>
        <p:nvSpPr>
          <p:cNvPr id="4" name="Slide Number Placeholder 3"/>
          <p:cNvSpPr>
            <a:spLocks noGrp="1"/>
          </p:cNvSpPr>
          <p:nvPr>
            <p:ph type="sldNum" sz="quarter" idx="10"/>
          </p:nvPr>
        </p:nvSpPr>
        <p:spPr/>
        <p:txBody>
          <a:bodyPr/>
          <a:lstStyle/>
          <a:p>
            <a:fld id="{C00BF8CA-32A9-4B28-A36D-ABA83DBC51D7}" type="slidenum">
              <a:rPr lang="en-US" smtClean="0"/>
              <a:t>2</a:t>
            </a:fld>
            <a:endParaRPr lang="en-US" dirty="0"/>
          </a:p>
        </p:txBody>
      </p:sp>
    </p:spTree>
    <p:extLst>
      <p:ext uri="{BB962C8B-B14F-4D97-AF65-F5344CB8AC3E}">
        <p14:creationId xmlns:p14="http://schemas.microsoft.com/office/powerpoint/2010/main" val="2462686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And, I’ll leave you with a quick plug for our </a:t>
            </a:r>
            <a:r>
              <a:rPr lang="en-US" sz="1200" b="1" kern="1200" baseline="0" dirty="0">
                <a:solidFill>
                  <a:schemeClr val="tx1"/>
                </a:solidFill>
                <a:effectLst/>
                <a:latin typeface="+mn-lt"/>
                <a:ea typeface="+mn-ea"/>
                <a:cs typeface="+mn-cs"/>
              </a:rPr>
              <a:t>Data Visualizations tool, </a:t>
            </a:r>
            <a:r>
              <a:rPr lang="en-US" sz="1200" b="0" kern="1200" baseline="0" dirty="0">
                <a:solidFill>
                  <a:schemeClr val="tx1"/>
                </a:solidFill>
                <a:effectLst/>
                <a:latin typeface="+mn-lt"/>
                <a:ea typeface="+mn-ea"/>
                <a:cs typeface="+mn-cs"/>
              </a:rPr>
              <a:t>which </a:t>
            </a:r>
            <a:r>
              <a:rPr lang="en-US" sz="1200" kern="1200" dirty="0">
                <a:solidFill>
                  <a:schemeClr val="tx1"/>
                </a:solidFill>
                <a:effectLst/>
                <a:latin typeface="+mn-lt"/>
                <a:ea typeface="+mn-ea"/>
                <a:cs typeface="+mn-cs"/>
              </a:rPr>
              <a:t>is a quick and easy way to explore and use the latest U.S. Cancer Statistics data. </a:t>
            </a:r>
          </a:p>
          <a:p>
            <a:pPr marL="0" indent="0">
              <a:buFontTx/>
              <a:buNone/>
            </a:pPr>
            <a:endParaRPr lang="en-US" sz="1200" kern="1200" dirty="0">
              <a:solidFill>
                <a:schemeClr val="tx1"/>
              </a:solidFill>
              <a:effectLst/>
              <a:latin typeface="+mn-lt"/>
              <a:ea typeface="+mn-ea"/>
              <a:cs typeface="+mn-cs"/>
            </a:endParaRPr>
          </a:p>
          <a:p>
            <a:pPr marL="0" indent="0">
              <a:buFontTx/>
              <a:buNone/>
            </a:pPr>
            <a:r>
              <a:rPr lang="en-US" sz="1200" kern="1200" baseline="0" dirty="0">
                <a:solidFill>
                  <a:schemeClr val="tx1"/>
                </a:solidFill>
                <a:effectLst/>
                <a:latin typeface="+mn-lt"/>
                <a:ea typeface="+mn-ea"/>
                <a:cs typeface="+mn-cs"/>
              </a:rPr>
              <a:t>Last week, we updated the tool with the new November 2018-submission data and also released 2 new modules: the American Indian and Alaska Natives population data for IHS health service areas and incidence data for risk factor-associated cancers. If you’ve not already done so, stop by our booth in the Exhibit Hall and we’ll be glad to demonstrate the public use databases and USCS Data Visualization tool.</a:t>
            </a:r>
          </a:p>
          <a:p>
            <a:pPr marL="0" indent="0">
              <a:buFontTx/>
              <a:buNone/>
            </a:pPr>
            <a:endParaRPr lang="en-US" sz="1200" kern="1200" baseline="0" dirty="0">
              <a:solidFill>
                <a:schemeClr val="tx1"/>
              </a:solidFill>
              <a:effectLst/>
              <a:latin typeface="+mn-lt"/>
              <a:ea typeface="+mn-ea"/>
              <a:cs typeface="+mn-cs"/>
            </a:endParaRPr>
          </a:p>
          <a:p>
            <a:pPr marL="0" indent="0">
              <a:buFontTx/>
              <a:buNone/>
            </a:pPr>
            <a:endParaRPr lang="en-US" baseline="0" dirty="0"/>
          </a:p>
          <a:p>
            <a:pPr marL="0" indent="0">
              <a:buFontTx/>
              <a:buNone/>
            </a:pPr>
            <a:endParaRPr lang="en-US" baseline="0" dirty="0"/>
          </a:p>
          <a:p>
            <a:pPr>
              <a:spcAft>
                <a:spcPct val="3000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0BF8CA-32A9-4B28-A36D-ABA83DBC51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029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thank my co-authors,</a:t>
            </a:r>
            <a:r>
              <a:rPr lang="en-US" baseline="0" dirty="0"/>
              <a:t> especially Mary Elizabeth who was the lead on this analysis.</a:t>
            </a:r>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23</a:t>
            </a:fld>
            <a:endParaRPr lang="en-US" dirty="0"/>
          </a:p>
        </p:txBody>
      </p:sp>
    </p:spTree>
    <p:extLst>
      <p:ext uri="{BB962C8B-B14F-4D97-AF65-F5344CB8AC3E}">
        <p14:creationId xmlns:p14="http://schemas.microsoft.com/office/powerpoint/2010/main" val="359869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Together, data from these</a:t>
            </a:r>
            <a:r>
              <a:rPr lang="en-US" baseline="0" dirty="0"/>
              <a:t> </a:t>
            </a:r>
            <a:r>
              <a:rPr lang="en-US" dirty="0"/>
              <a:t>2 programs provide cancer information</a:t>
            </a:r>
            <a:r>
              <a:rPr lang="en-US" baseline="0" dirty="0"/>
              <a:t> on 100% of </a:t>
            </a:r>
            <a:r>
              <a:rPr lang="en-US" dirty="0"/>
              <a:t>the U.S. population.</a:t>
            </a:r>
            <a:r>
              <a:rPr lang="en-US" baseline="0" dirty="0"/>
              <a:t> </a:t>
            </a:r>
          </a:p>
          <a:p>
            <a:endParaRPr lang="en-US" baseline="0" dirty="0"/>
          </a:p>
          <a:p>
            <a:r>
              <a:rPr lang="en-US" baseline="0" dirty="0"/>
              <a:t>This map shows the states and territories that are funded through CDC’s NPCR Program in blue, NCI’s sites are in dark green, and the states who receive funding from both programs are in the lighter green.</a:t>
            </a:r>
            <a:endParaRPr lang="en-US" dirty="0"/>
          </a:p>
          <a:p>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00BF8CA-32A9-4B28-A36D-ABA83DBC51D7}" type="slidenum">
              <a:rPr lang="en-US" smtClean="0"/>
              <a:t>3</a:t>
            </a:fld>
            <a:endParaRPr lang="en-US" dirty="0"/>
          </a:p>
        </p:txBody>
      </p:sp>
    </p:spTree>
    <p:extLst>
      <p:ext uri="{BB962C8B-B14F-4D97-AF65-F5344CB8AC3E}">
        <p14:creationId xmlns:p14="http://schemas.microsoft.com/office/powerpoint/2010/main" val="121799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combined data from both</a:t>
            </a:r>
            <a:r>
              <a:rPr lang="en-US" baseline="0" dirty="0"/>
              <a:t> programs provide the official federal cancer statistics. These data are referred to as “U.S. Cancer Statistics” or USCS.</a:t>
            </a:r>
          </a:p>
          <a:p>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4</a:t>
            </a:fld>
            <a:endParaRPr lang="en-US" dirty="0"/>
          </a:p>
        </p:txBody>
      </p:sp>
    </p:spTree>
    <p:extLst>
      <p:ext uri="{BB962C8B-B14F-4D97-AF65-F5344CB8AC3E}">
        <p14:creationId xmlns:p14="http://schemas.microsoft.com/office/powerpoint/2010/main" val="885910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U.S. Cancer Statistics </a:t>
            </a:r>
            <a:r>
              <a:rPr lang="en-US" sz="1200" kern="1200" dirty="0">
                <a:solidFill>
                  <a:schemeClr val="tx1"/>
                </a:solidFill>
                <a:effectLst/>
                <a:latin typeface="+mn-lt"/>
                <a:ea typeface="+mn-ea"/>
                <a:cs typeface="+mn-cs"/>
              </a:rPr>
              <a:t>provides the latest cancer information on the </a:t>
            </a:r>
            <a:r>
              <a:rPr lang="en-US" sz="1200" i="1" kern="1200" dirty="0">
                <a:solidFill>
                  <a:schemeClr val="tx1"/>
                </a:solidFill>
                <a:effectLst/>
                <a:latin typeface="+mn-lt"/>
                <a:ea typeface="+mn-ea"/>
                <a:cs typeface="+mn-cs"/>
              </a:rPr>
              <a:t>entire</a:t>
            </a:r>
            <a:r>
              <a:rPr lang="en-US" sz="1200" kern="1200" dirty="0">
                <a:solidFill>
                  <a:schemeClr val="tx1"/>
                </a:solidFill>
                <a:effectLst/>
                <a:latin typeface="+mn-lt"/>
                <a:ea typeface="+mn-ea"/>
                <a:cs typeface="+mn-cs"/>
              </a:rPr>
              <a:t> U.S. population and are actual US rates rather than rates based on population subsets.</a:t>
            </a:r>
          </a:p>
          <a:p>
            <a:pPr marL="0" indent="0">
              <a:buFontTx/>
              <a:buNone/>
            </a:pPr>
            <a:endParaRPr lang="en-US" baseline="0" dirty="0"/>
          </a:p>
          <a:p>
            <a:pPr marL="0" indent="0">
              <a:buFontTx/>
              <a:buNone/>
            </a:pPr>
            <a:r>
              <a:rPr lang="en-US" baseline="0" dirty="0"/>
              <a:t>The data is available to researchers in a couple of ways, which are all accessible at the U.S. Cancer Statistics website shown here.</a:t>
            </a:r>
          </a:p>
          <a:p>
            <a:pPr marL="0" indent="0">
              <a:buFontTx/>
              <a:buNone/>
            </a:pPr>
            <a:endParaRPr lang="en-US" baseline="0" dirty="0"/>
          </a:p>
          <a:p>
            <a:pPr>
              <a:spcAft>
                <a:spcPct val="3000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0BF8CA-32A9-4B28-A36D-ABA83DBC51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155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Just last week, we released the latest version of the U.S. Cancer Statistics public use databases, which are available at no cost to researchers.  </a:t>
            </a:r>
          </a:p>
          <a:p>
            <a:pPr marL="0" indent="0">
              <a:buFontTx/>
              <a:buNone/>
            </a:pPr>
            <a:endParaRPr lang="en-US" baseline="0" dirty="0"/>
          </a:p>
          <a:p>
            <a:r>
              <a:rPr lang="en-US" sz="1200" kern="1200" dirty="0">
                <a:solidFill>
                  <a:schemeClr val="tx1"/>
                </a:solidFill>
                <a:effectLst/>
                <a:latin typeface="+mn-lt"/>
                <a:ea typeface="+mn-ea"/>
                <a:cs typeface="+mn-cs"/>
              </a:rPr>
              <a:t>Instructions on how to access the </a:t>
            </a:r>
            <a:r>
              <a:rPr lang="en-US" baseline="0" dirty="0"/>
              <a:t>databases </a:t>
            </a:r>
            <a:r>
              <a:rPr lang="en-US" sz="1200" kern="1200" dirty="0">
                <a:solidFill>
                  <a:schemeClr val="tx1"/>
                </a:solidFill>
                <a:effectLst/>
                <a:latin typeface="+mn-lt"/>
                <a:ea typeface="+mn-ea"/>
                <a:cs typeface="+mn-cs"/>
              </a:rPr>
              <a:t>and supporting documentation, including a data dictionary, sample methodology</a:t>
            </a:r>
            <a:r>
              <a:rPr lang="en-US" sz="1200" kern="1200" baseline="0" dirty="0">
                <a:solidFill>
                  <a:schemeClr val="tx1"/>
                </a:solidFill>
                <a:effectLst/>
                <a:latin typeface="+mn-lt"/>
                <a:ea typeface="+mn-ea"/>
                <a:cs typeface="+mn-cs"/>
              </a:rPr>
              <a:t> text you can use in your manuscripts,</a:t>
            </a:r>
            <a:r>
              <a:rPr lang="en-US" sz="1200" kern="1200" dirty="0">
                <a:solidFill>
                  <a:schemeClr val="tx1"/>
                </a:solidFill>
                <a:effectLst/>
                <a:latin typeface="+mn-lt"/>
                <a:ea typeface="+mn-ea"/>
                <a:cs typeface="+mn-cs"/>
              </a:rPr>
              <a:t> and analysis checklists </a:t>
            </a:r>
            <a:r>
              <a:rPr lang="en-US" dirty="0"/>
              <a:t>are</a:t>
            </a:r>
            <a:r>
              <a:rPr lang="en-US" baseline="0" dirty="0"/>
              <a:t> at the url shown at the bottom of the slide: cdc.gov/cancer/public-use.</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3F469ADF-7F2A-40EF-8E6F-5654DC822D4B}" type="slidenum">
              <a:rPr lang="en-US" smtClean="0"/>
              <a:t>6</a:t>
            </a:fld>
            <a:endParaRPr lang="en-US" dirty="0"/>
          </a:p>
        </p:txBody>
      </p:sp>
    </p:spTree>
    <p:extLst>
      <p:ext uri="{BB962C8B-B14F-4D97-AF65-F5344CB8AC3E}">
        <p14:creationId xmlns:p14="http://schemas.microsoft.com/office/powerpoint/2010/main" val="21481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Calibri" panose="020F0502020204030204" pitchFamily="34" charset="0"/>
                <a:ea typeface="Calibri" panose="020F0502020204030204" pitchFamily="34" charset="0"/>
                <a:cs typeface="Times New Roman" panose="02020603050405020304" pitchFamily="18" charset="0"/>
              </a:rPr>
              <a:t>There are 2 databases, both with data that were submitted to either CDC or NCI in November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Calibri" panose="020F0502020204030204" pitchFamily="34" charset="0"/>
                <a:ea typeface="Calibri" panose="020F0502020204030204" pitchFamily="34" charset="0"/>
                <a:cs typeface="Times New Roman" panose="02020603050405020304" pitchFamily="18" charset="0"/>
              </a:rPr>
              <a:t>The database with cases diagnosed between 2001 and 2016 includes over 26 million cases from all 50 states and DC.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Calibri" panose="020F0502020204030204" pitchFamily="34" charset="0"/>
                <a:ea typeface="Calibri" panose="020F0502020204030204" pitchFamily="34" charset="0"/>
                <a:cs typeface="Times New Roman" panose="02020603050405020304" pitchFamily="18" charset="0"/>
              </a:rPr>
              <a:t>The 2005-2016 database additionally includes Puerto Rico’s data.</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00BF8CA-32A9-4B28-A36D-ABA83DBC51D7}" type="slidenum">
              <a:rPr lang="en-US" smtClean="0"/>
              <a:t>7</a:t>
            </a:fld>
            <a:endParaRPr lang="en-US" dirty="0"/>
          </a:p>
        </p:txBody>
      </p:sp>
    </p:spTree>
    <p:extLst>
      <p:ext uri="{BB962C8B-B14F-4D97-AF65-F5344CB8AC3E}">
        <p14:creationId xmlns:p14="http://schemas.microsoft.com/office/powerpoint/2010/main" val="148059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The databases provide researchers with de-identified demographic data, including age, sex, and state, and tumor identification data, such as site, histology, and behavior. </a:t>
            </a:r>
          </a:p>
          <a:p>
            <a:pPr marL="0" indent="0">
              <a:buFontTx/>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over 26 million cases in the database and 16 years of data available, researchers can conduct scientific inquiries into rare cancers and look at cancer trends.</a:t>
            </a:r>
          </a:p>
          <a:p>
            <a:pPr marL="0" indent="0">
              <a:buFontTx/>
              <a:buNone/>
            </a:pPr>
            <a:endParaRPr lang="en-US" dirty="0"/>
          </a:p>
        </p:txBody>
      </p:sp>
      <p:sp>
        <p:nvSpPr>
          <p:cNvPr id="4" name="Slide Number Placeholder 3"/>
          <p:cNvSpPr>
            <a:spLocks noGrp="1"/>
          </p:cNvSpPr>
          <p:nvPr>
            <p:ph type="sldNum" sz="quarter" idx="10"/>
          </p:nvPr>
        </p:nvSpPr>
        <p:spPr/>
        <p:txBody>
          <a:bodyPr/>
          <a:lstStyle/>
          <a:p>
            <a:fld id="{C00BF8CA-32A9-4B28-A36D-ABA83DBC51D7}" type="slidenum">
              <a:rPr lang="en-US" smtClean="0"/>
              <a:t>8</a:t>
            </a:fld>
            <a:endParaRPr lang="en-US" dirty="0"/>
          </a:p>
        </p:txBody>
      </p:sp>
    </p:spTree>
    <p:extLst>
      <p:ext uri="{BB962C8B-B14F-4D97-AF65-F5344CB8AC3E}">
        <p14:creationId xmlns:p14="http://schemas.microsoft.com/office/powerpoint/2010/main" val="2794815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the databases includes</a:t>
            </a:r>
            <a:r>
              <a:rPr lang="en-US" baseline="0" dirty="0"/>
              <a:t> 5 new data items limited to the diagnosis years shown here:</a:t>
            </a:r>
          </a:p>
          <a:p>
            <a:r>
              <a:rPr lang="en-US" baseline="0" dirty="0"/>
              <a:t>- WHO Grade Classification limited to the brain, Other CNS is not included</a:t>
            </a:r>
          </a:p>
          <a:p>
            <a:endParaRPr lang="en-US" baseline="0" dirty="0"/>
          </a:p>
          <a:p>
            <a:r>
              <a:rPr lang="en-US" baseline="0" dirty="0"/>
              <a:t>And 4 variables for female breast cancers:</a:t>
            </a:r>
          </a:p>
          <a:p>
            <a:pPr marL="171450" indent="-171450">
              <a:buFontTx/>
              <a:buChar char="-"/>
            </a:pPr>
            <a:r>
              <a:rPr lang="en-US" baseline="0" dirty="0"/>
              <a:t>surgery of primary site</a:t>
            </a:r>
          </a:p>
          <a:p>
            <a:pPr marL="171450" indent="-171450">
              <a:buFontTx/>
              <a:buChar char="-"/>
            </a:pPr>
            <a:r>
              <a:rPr lang="en-US" baseline="0" dirty="0"/>
              <a:t>ER, PR and HER2 status </a:t>
            </a:r>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9</a:t>
            </a:fld>
            <a:endParaRPr lang="en-US" dirty="0"/>
          </a:p>
        </p:txBody>
      </p:sp>
    </p:spTree>
    <p:extLst>
      <p:ext uri="{BB962C8B-B14F-4D97-AF65-F5344CB8AC3E}">
        <p14:creationId xmlns:p14="http://schemas.microsoft.com/office/powerpoint/2010/main" val="948011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tx2"/>
        </a:solidFill>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DEA63F-9969-47E7-BFC6-64FF12AB1FE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3"/>
          <a:stretch>
            <a:fillRect/>
          </a:stretch>
        </p:blipFill>
        <p:spPr>
          <a:xfrm>
            <a:off x="471428" y="495307"/>
            <a:ext cx="2283347" cy="991757"/>
          </a:xfrm>
          <a:prstGeom prst="rect">
            <a:avLst/>
          </a:prstGeom>
        </p:spPr>
      </p:pic>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bg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spTree>
    <p:extLst>
      <p:ext uri="{BB962C8B-B14F-4D97-AF65-F5344CB8AC3E}">
        <p14:creationId xmlns:p14="http://schemas.microsoft.com/office/powerpoint/2010/main" val="3441856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Slide B">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1C4FD8A2-C708-5A4B-8617-DDB3A47BCEFA}"/>
              </a:ext>
            </a:extLst>
          </p:cNvPr>
          <p:cNvSpPr txBox="1">
            <a:spLocks/>
          </p:cNvSpPr>
          <p:nvPr userDrawn="1"/>
        </p:nvSpPr>
        <p:spPr>
          <a:xfrm>
            <a:off x="81024" y="6446575"/>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mtClean="0">
                <a:solidFill>
                  <a:schemeClr val="bg2"/>
                </a:solidFill>
              </a:rPr>
              <a:pPr algn="l"/>
              <a:t>‹#›</a:t>
            </a:fld>
            <a:endParaRPr lang="en-US" dirty="0">
              <a:solidFill>
                <a:schemeClr val="bg2"/>
              </a:solidFill>
            </a:endParaRPr>
          </a:p>
        </p:txBody>
      </p:sp>
      <p:sp>
        <p:nvSpPr>
          <p:cNvPr id="12" name="Slide Number Placeholder 5">
            <a:extLst>
              <a:ext uri="{FF2B5EF4-FFF2-40B4-BE49-F238E27FC236}">
                <a16:creationId xmlns:a16="http://schemas.microsoft.com/office/drawing/2014/main" id="{9D0BA277-2068-FE46-9C45-C04054FC0BC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tx1"/>
                </a:solidFill>
              </a:rPr>
              <a:pPr algn="l"/>
              <a:t>‹#›</a:t>
            </a:fld>
            <a:endParaRPr lang="en-US" sz="1400" dirty="0">
              <a:solidFill>
                <a:schemeClr val="tx1"/>
              </a:solidFill>
            </a:endParaRPr>
          </a:p>
        </p:txBody>
      </p:sp>
      <p:sp>
        <p:nvSpPr>
          <p:cNvPr id="13" name="Footer Placeholder 12">
            <a:extLst>
              <a:ext uri="{FF2B5EF4-FFF2-40B4-BE49-F238E27FC236}">
                <a16:creationId xmlns:a16="http://schemas.microsoft.com/office/drawing/2014/main" id="{A6309180-2CC8-8E4A-B572-A905C708FD1E}"/>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tx1"/>
                </a:solidFill>
                <a:latin typeface="Gotham Rounded Book" pitchFamily="50" charset="0"/>
              </a:rPr>
              <a:t>Division of Cancer Prevention and Control</a:t>
            </a:r>
            <a:r>
              <a:rPr lang="en-US" sz="1400" dirty="0">
                <a:latin typeface="Gotham Rounded Book" pitchFamily="50" charset="0"/>
              </a:rPr>
              <a:t> 				                               </a:t>
            </a:r>
            <a:r>
              <a:rPr lang="en-US" sz="1400" dirty="0">
                <a:solidFill>
                  <a:schemeClr val="tx1"/>
                </a:solidFill>
                <a:latin typeface="Gotham Rounded Book" pitchFamily="50" charset="0"/>
              </a:rPr>
              <a:t>Reliable. Trusted. Scientific.</a:t>
            </a:r>
            <a:endParaRPr lang="en-US" sz="1400" b="0" dirty="0">
              <a:solidFill>
                <a:schemeClr val="tx1"/>
              </a:solidFill>
              <a:latin typeface="Gotham Rounded Book" pitchFamily="50" charset="0"/>
            </a:endParaRPr>
          </a:p>
        </p:txBody>
      </p:sp>
      <p:sp>
        <p:nvSpPr>
          <p:cNvPr id="15" name="Title 30">
            <a:extLst>
              <a:ext uri="{FF2B5EF4-FFF2-40B4-BE49-F238E27FC236}">
                <a16:creationId xmlns:a16="http://schemas.microsoft.com/office/drawing/2014/main" id="{25182930-2C20-44C3-BB90-A6A5CBBB5B11}"/>
              </a:ext>
            </a:extLst>
          </p:cNvPr>
          <p:cNvSpPr>
            <a:spLocks noGrp="1"/>
          </p:cNvSpPr>
          <p:nvPr>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17" name="Content Placeholder 29">
            <a:extLst>
              <a:ext uri="{FF2B5EF4-FFF2-40B4-BE49-F238E27FC236}">
                <a16:creationId xmlns:a16="http://schemas.microsoft.com/office/drawing/2014/main" id="{3242FA72-3712-434B-905F-DDA1C3E6A53D}"/>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11" name="Text Placeholder 2">
            <a:extLst>
              <a:ext uri="{FF2B5EF4-FFF2-40B4-BE49-F238E27FC236}">
                <a16:creationId xmlns:a16="http://schemas.microsoft.com/office/drawing/2014/main" id="{AA87E78D-0B17-49EB-8026-E6370765C5EB}"/>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3" name="Text Placeholder 2">
            <a:extLst>
              <a:ext uri="{FF2B5EF4-FFF2-40B4-BE49-F238E27FC236}">
                <a16:creationId xmlns:a16="http://schemas.microsoft.com/office/drawing/2014/main" id="{DE280F62-7397-40F0-88C3-BE4BF13CFC08}"/>
              </a:ext>
            </a:extLst>
          </p:cNvPr>
          <p:cNvSpPr>
            <a:spLocks noGrp="1"/>
          </p:cNvSpPr>
          <p:nvPr>
            <p:ph type="body" sz="quarter" idx="14" hasCustomPrompt="1"/>
          </p:nvPr>
        </p:nvSpPr>
        <p:spPr>
          <a:xfrm>
            <a:off x="569913" y="1562100"/>
            <a:ext cx="4464993" cy="603504"/>
          </a:xfrm>
        </p:spPr>
        <p:txBody>
          <a:bodyPr/>
          <a:lstStyle>
            <a:lvl1pPr marL="0" indent="0">
              <a:buNone/>
              <a:defRPr sz="1800"/>
            </a:lvl1pPr>
          </a:lstStyle>
          <a:p>
            <a:pPr lvl="0"/>
            <a:r>
              <a:rPr lang="en-US" dirty="0"/>
              <a:t>Subheading</a:t>
            </a:r>
          </a:p>
        </p:txBody>
      </p:sp>
    </p:spTree>
    <p:extLst>
      <p:ext uri="{BB962C8B-B14F-4D97-AF65-F5344CB8AC3E}">
        <p14:creationId xmlns:p14="http://schemas.microsoft.com/office/powerpoint/2010/main" val="222354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642398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2921723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5A39D36-73F8-4EC5-AB1E-DCA1B67726DE}"/>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556686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Slide with Glyph">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2F8884-68E6-4990-9C14-52F1FC6E0FB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 and Glyph</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532354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2214345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Objects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326215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8555A8B-D91B-4AFD-A04E-11F3F931ABD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793244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Objects Slide with Glyph">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F3FDC3-0849-4025-9C04-9259130DE77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3535202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A">
    <p:bg>
      <p:bgPr>
        <a:solidFill>
          <a:schemeClr val="tx2"/>
        </a:solidFill>
        <a:effectLst/>
      </p:bgPr>
    </p:bg>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accent6"/>
                </a:solidFill>
              </a:defRPr>
            </a:lvl1pPr>
          </a:lstStyle>
          <a:p>
            <a:r>
              <a:rPr lang="en-US" dirty="0"/>
              <a:t>Section Divider</a:t>
            </a:r>
          </a:p>
        </p:txBody>
      </p:sp>
      <p:grpSp>
        <p:nvGrpSpPr>
          <p:cNvPr id="6" name="Group 5">
            <a:extLst>
              <a:ext uri="{FF2B5EF4-FFF2-40B4-BE49-F238E27FC236}">
                <a16:creationId xmlns:a16="http://schemas.microsoft.com/office/drawing/2014/main" id="{8620823F-D97C-44EE-A1A2-C9C1C74B521B}"/>
              </a:ext>
            </a:extLst>
          </p:cNvPr>
          <p:cNvGrpSpPr/>
          <p:nvPr userDrawn="1"/>
        </p:nvGrpSpPr>
        <p:grpSpPr>
          <a:xfrm>
            <a:off x="8110393" y="345440"/>
            <a:ext cx="4093761" cy="6163056"/>
            <a:chOff x="8110393" y="348506"/>
            <a:chExt cx="4048174" cy="6163056"/>
          </a:xfrm>
        </p:grpSpPr>
        <p:pic>
          <p:nvPicPr>
            <p:cNvPr id="7" name="Picture 6">
              <a:extLst>
                <a:ext uri="{FF2B5EF4-FFF2-40B4-BE49-F238E27FC236}">
                  <a16:creationId xmlns:a16="http://schemas.microsoft.com/office/drawing/2014/main" id="{C1FDB0FC-B46E-4257-96EB-FE5650E8AC0A}"/>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9" name="Picture 8">
              <a:extLst>
                <a:ext uri="{FF2B5EF4-FFF2-40B4-BE49-F238E27FC236}">
                  <a16:creationId xmlns:a16="http://schemas.microsoft.com/office/drawing/2014/main" id="{33AF5F86-D8D3-4D8B-9D2D-8172DF4F6736}"/>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Tree>
    <p:extLst>
      <p:ext uri="{BB962C8B-B14F-4D97-AF65-F5344CB8AC3E}">
        <p14:creationId xmlns:p14="http://schemas.microsoft.com/office/powerpoint/2010/main" val="114403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Light)">
    <p:bg>
      <p:bgRef idx="1001">
        <a:schemeClr val="bg1"/>
      </p:bgRef>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3C6852-0AFD-4EFF-8612-31EE0E4B676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tx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pic>
        <p:nvPicPr>
          <p:cNvPr id="2" name="Picture 1">
            <a:extLst>
              <a:ext uri="{FF2B5EF4-FFF2-40B4-BE49-F238E27FC236}">
                <a16:creationId xmlns:a16="http://schemas.microsoft.com/office/drawing/2014/main" id="{A58B684D-8A19-44D7-8AB5-952B34BC5AC1}"/>
              </a:ext>
            </a:extLst>
          </p:cNvPr>
          <p:cNvPicPr>
            <a:picLocks noChangeAspect="1"/>
          </p:cNvPicPr>
          <p:nvPr userDrawn="1"/>
        </p:nvPicPr>
        <p:blipFill>
          <a:blip r:embed="rId4"/>
          <a:stretch>
            <a:fillRect/>
          </a:stretch>
        </p:blipFill>
        <p:spPr>
          <a:xfrm>
            <a:off x="471428" y="520707"/>
            <a:ext cx="2289789" cy="996696"/>
          </a:xfrm>
          <a:prstGeom prst="rect">
            <a:avLst/>
          </a:prstGeom>
        </p:spPr>
      </p:pic>
    </p:spTree>
    <p:extLst>
      <p:ext uri="{BB962C8B-B14F-4D97-AF65-F5344CB8AC3E}">
        <p14:creationId xmlns:p14="http://schemas.microsoft.com/office/powerpoint/2010/main" val="34571937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A (Light)">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60B8D6-0814-45E6-9D76-B471D9E29109}"/>
              </a:ext>
            </a:extLst>
          </p:cNvPr>
          <p:cNvGrpSpPr/>
          <p:nvPr userDrawn="1"/>
        </p:nvGrpSpPr>
        <p:grpSpPr>
          <a:xfrm>
            <a:off x="8110393" y="345440"/>
            <a:ext cx="4093761" cy="6163056"/>
            <a:chOff x="8110393" y="348506"/>
            <a:chExt cx="4048174" cy="6163056"/>
          </a:xfrm>
        </p:grpSpPr>
        <p:pic>
          <p:nvPicPr>
            <p:cNvPr id="4" name="Picture 3">
              <a:extLst>
                <a:ext uri="{FF2B5EF4-FFF2-40B4-BE49-F238E27FC236}">
                  <a16:creationId xmlns:a16="http://schemas.microsoft.com/office/drawing/2014/main" id="{87142BB5-04CE-44CF-94D0-C15B9432BAF2}"/>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10" name="Picture 9">
              <a:extLst>
                <a:ext uri="{FF2B5EF4-FFF2-40B4-BE49-F238E27FC236}">
                  <a16:creationId xmlns:a16="http://schemas.microsoft.com/office/drawing/2014/main" id="{78DA2907-97D3-45DE-BDC9-82F49E573F0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tx1"/>
                </a:solidFill>
              </a:defRPr>
            </a:lvl1pPr>
          </a:lstStyle>
          <a:p>
            <a:r>
              <a:rPr lang="en-US" dirty="0"/>
              <a:t>Section Divider</a:t>
            </a:r>
          </a:p>
        </p:txBody>
      </p:sp>
    </p:spTree>
    <p:extLst>
      <p:ext uri="{BB962C8B-B14F-4D97-AF65-F5344CB8AC3E}">
        <p14:creationId xmlns:p14="http://schemas.microsoft.com/office/powerpoint/2010/main" val="88349558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B">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accent6"/>
                </a:solidFill>
              </a:defRPr>
            </a:lvl1pPr>
          </a:lstStyle>
          <a:p>
            <a:r>
              <a:rPr lang="en-US" dirty="0"/>
              <a:t>Section Divider</a:t>
            </a:r>
          </a:p>
        </p:txBody>
      </p:sp>
      <p:grpSp>
        <p:nvGrpSpPr>
          <p:cNvPr id="2" name="Group 1">
            <a:extLst>
              <a:ext uri="{FF2B5EF4-FFF2-40B4-BE49-F238E27FC236}">
                <a16:creationId xmlns:a16="http://schemas.microsoft.com/office/drawing/2014/main" id="{CEC3428B-6F35-402C-85CB-C9ECDC493DD3}"/>
              </a:ext>
            </a:extLst>
          </p:cNvPr>
          <p:cNvGrpSpPr/>
          <p:nvPr userDrawn="1"/>
        </p:nvGrpSpPr>
        <p:grpSpPr>
          <a:xfrm>
            <a:off x="6866727" y="2546809"/>
            <a:ext cx="5325273" cy="4340219"/>
            <a:chOff x="6474841" y="2300067"/>
            <a:chExt cx="5325273" cy="4340219"/>
          </a:xfrm>
        </p:grpSpPr>
        <p:pic>
          <p:nvPicPr>
            <p:cNvPr id="4" name="Picture 3">
              <a:extLst>
                <a:ext uri="{FF2B5EF4-FFF2-40B4-BE49-F238E27FC236}">
                  <a16:creationId xmlns:a16="http://schemas.microsoft.com/office/drawing/2014/main" id="{B6233F96-E137-4FCD-993B-67C4A94BBE1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7" name="Picture 6">
              <a:extLst>
                <a:ext uri="{FF2B5EF4-FFF2-40B4-BE49-F238E27FC236}">
                  <a16:creationId xmlns:a16="http://schemas.microsoft.com/office/drawing/2014/main" id="{D5B2CAB7-5778-4803-B215-1A4A7CA2C9D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351369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B (Light)">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tx1"/>
                </a:solidFill>
              </a:defRPr>
            </a:lvl1pPr>
          </a:lstStyle>
          <a:p>
            <a:r>
              <a:rPr lang="en-US" dirty="0"/>
              <a:t>Section Divider</a:t>
            </a:r>
          </a:p>
        </p:txBody>
      </p:sp>
      <p:grpSp>
        <p:nvGrpSpPr>
          <p:cNvPr id="6" name="Group 5">
            <a:extLst>
              <a:ext uri="{FF2B5EF4-FFF2-40B4-BE49-F238E27FC236}">
                <a16:creationId xmlns:a16="http://schemas.microsoft.com/office/drawing/2014/main" id="{E90DBD71-FA97-45CD-B1CF-1FEB2194933C}"/>
              </a:ext>
            </a:extLst>
          </p:cNvPr>
          <p:cNvGrpSpPr/>
          <p:nvPr userDrawn="1"/>
        </p:nvGrpSpPr>
        <p:grpSpPr>
          <a:xfrm>
            <a:off x="6866727" y="2546809"/>
            <a:ext cx="5325273" cy="4340219"/>
            <a:chOff x="6474841" y="2300067"/>
            <a:chExt cx="5325273" cy="4340219"/>
          </a:xfrm>
        </p:grpSpPr>
        <p:pic>
          <p:nvPicPr>
            <p:cNvPr id="7" name="Picture 6">
              <a:extLst>
                <a:ext uri="{FF2B5EF4-FFF2-40B4-BE49-F238E27FC236}">
                  <a16:creationId xmlns:a16="http://schemas.microsoft.com/office/drawing/2014/main" id="{3DDAF66A-9F36-4E68-BFD1-E74892B28E5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8" name="Picture 7">
              <a:extLst>
                <a:ext uri="{FF2B5EF4-FFF2-40B4-BE49-F238E27FC236}">
                  <a16:creationId xmlns:a16="http://schemas.microsoft.com/office/drawing/2014/main" id="{6846A800-E8E5-4042-BC8A-F6298142C81C}"/>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36355594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9BCA99-0D60-4543-BB21-A7AFDC608E34}"/>
              </a:ext>
            </a:extLst>
          </p:cNvPr>
          <p:cNvSpPr/>
          <p:nvPr userDrawn="1"/>
        </p:nvSpPr>
        <p:spPr>
          <a:xfrm>
            <a:off x="0" y="4143737"/>
            <a:ext cx="12192000" cy="271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71DA87-721A-4C49-ABAF-FB0C0F7C4F29}"/>
              </a:ext>
            </a:extLst>
          </p:cNvPr>
          <p:cNvSpPr txBox="1"/>
          <p:nvPr userDrawn="1"/>
        </p:nvSpPr>
        <p:spPr>
          <a:xfrm>
            <a:off x="659756" y="2232444"/>
            <a:ext cx="7708741" cy="814069"/>
          </a:xfrm>
          <a:prstGeom prst="rect">
            <a:avLst/>
          </a:prstGeom>
          <a:noFill/>
        </p:spPr>
        <p:txBody>
          <a:bodyPr wrap="square" lIns="0" tIns="0" rIns="0" bIns="0" rtlCol="0">
            <a:noAutofit/>
          </a:bodyPr>
          <a:lstStyle/>
          <a:p>
            <a:pPr algn="l">
              <a:lnSpc>
                <a:spcPct val="130000"/>
              </a:lnSpc>
            </a:pPr>
            <a:r>
              <a:rPr lang="en-US" b="0" i="0" dirty="0">
                <a:solidFill>
                  <a:schemeClr val="bg1"/>
                </a:solidFill>
                <a:latin typeface="Gotham Rounded Book" pitchFamily="2" charset="77"/>
              </a:rPr>
              <a:t>Go to the official federal source of cancer prevention information: </a:t>
            </a:r>
          </a:p>
          <a:p>
            <a:pPr algn="l">
              <a:lnSpc>
                <a:spcPct val="130000"/>
              </a:lnSpc>
            </a:pPr>
            <a:r>
              <a:rPr lang="en-US" sz="2000" b="0" i="0" dirty="0">
                <a:solidFill>
                  <a:schemeClr val="bg1"/>
                </a:solidFill>
                <a:latin typeface="Gotham Rounded Medium" pitchFamily="2" charset="77"/>
              </a:rPr>
              <a:t>www.cdc.gov/cancer</a:t>
            </a:r>
          </a:p>
        </p:txBody>
      </p:sp>
      <p:sp>
        <p:nvSpPr>
          <p:cNvPr id="7" name="TextBox 6">
            <a:extLst>
              <a:ext uri="{FF2B5EF4-FFF2-40B4-BE49-F238E27FC236}">
                <a16:creationId xmlns:a16="http://schemas.microsoft.com/office/drawing/2014/main" id="{26819413-8D96-284C-B058-30D7D098C4C2}"/>
              </a:ext>
            </a:extLst>
          </p:cNvPr>
          <p:cNvSpPr txBox="1"/>
          <p:nvPr userDrawn="1"/>
        </p:nvSpPr>
        <p:spPr>
          <a:xfrm>
            <a:off x="5474826" y="5014606"/>
            <a:ext cx="5833641" cy="559689"/>
          </a:xfrm>
          <a:prstGeom prst="rect">
            <a:avLst/>
          </a:prstGeom>
          <a:noFill/>
        </p:spPr>
        <p:txBody>
          <a:bodyPr wrap="square" lIns="0" tIns="0" rIns="0" bIns="0" rtlCol="0" anchor="ctr">
            <a:noAutofit/>
          </a:bodyPr>
          <a:lstStyle/>
          <a:p>
            <a:pPr algn="r">
              <a:lnSpc>
                <a:spcPct val="130000"/>
              </a:lnSpc>
            </a:pPr>
            <a:r>
              <a:rPr lang="en-US" sz="1800" b="0" i="0" dirty="0">
                <a:solidFill>
                  <a:schemeClr val="bg2"/>
                </a:solidFill>
                <a:latin typeface="Gotham Rounded Medium" pitchFamily="2" charset="77"/>
              </a:rPr>
              <a:t>Division of Cancer Prevention and Control</a:t>
            </a:r>
          </a:p>
          <a:p>
            <a:pPr algn="r">
              <a:lnSpc>
                <a:spcPct val="130000"/>
              </a:lnSpc>
            </a:pPr>
            <a:r>
              <a:rPr lang="en-US" sz="1600" b="0" i="0" dirty="0">
                <a:solidFill>
                  <a:schemeClr val="tx1"/>
                </a:solidFill>
                <a:latin typeface="Gotham Rounded Book" pitchFamily="2" charset="77"/>
              </a:rPr>
              <a:t>Reliable. Trusted. Scientific.</a:t>
            </a:r>
          </a:p>
        </p:txBody>
      </p:sp>
      <p:sp>
        <p:nvSpPr>
          <p:cNvPr id="8" name="TextBox 7">
            <a:extLst>
              <a:ext uri="{FF2B5EF4-FFF2-40B4-BE49-F238E27FC236}">
                <a16:creationId xmlns:a16="http://schemas.microsoft.com/office/drawing/2014/main" id="{FA19BB43-5C52-EB4E-866C-3756F69A104F}"/>
              </a:ext>
            </a:extLst>
          </p:cNvPr>
          <p:cNvSpPr txBox="1"/>
          <p:nvPr userDrawn="1"/>
        </p:nvSpPr>
        <p:spPr>
          <a:xfrm>
            <a:off x="659756" y="6382778"/>
            <a:ext cx="10810755" cy="197287"/>
          </a:xfrm>
          <a:prstGeom prst="rect">
            <a:avLst/>
          </a:prstGeom>
          <a:noFill/>
        </p:spPr>
        <p:txBody>
          <a:bodyPr wrap="square" lIns="0" tIns="0" rIns="0" bIns="0" rtlCol="0">
            <a:noAutofit/>
          </a:bodyPr>
          <a:lstStyle/>
          <a:p>
            <a:pPr algn="just">
              <a:lnSpc>
                <a:spcPct val="130000"/>
              </a:lnSpc>
            </a:pPr>
            <a:r>
              <a:rPr lang="en-US" sz="1000" b="0" i="1" dirty="0">
                <a:solidFill>
                  <a:schemeClr val="tx1"/>
                </a:solidFill>
                <a:latin typeface="Gotham Rounded Book Italic" pitchFamily="2" charset="77"/>
              </a:rPr>
              <a:t>The findings and conclusions in this report are those of the authors and do not necessarily represent the official position of the Centers for Disease Control and Prevention.</a:t>
            </a:r>
          </a:p>
          <a:p>
            <a:pPr algn="just">
              <a:lnSpc>
                <a:spcPct val="130000"/>
              </a:lnSpc>
            </a:pPr>
            <a:endParaRPr lang="en-US" sz="1000" b="0" i="1" dirty="0">
              <a:solidFill>
                <a:schemeClr val="tx1"/>
              </a:solidFill>
              <a:latin typeface="Gotham Rounded Book Italic" pitchFamily="2" charset="77"/>
            </a:endParaRPr>
          </a:p>
        </p:txBody>
      </p:sp>
      <p:sp>
        <p:nvSpPr>
          <p:cNvPr id="9" name="TextBox 8">
            <a:extLst>
              <a:ext uri="{FF2B5EF4-FFF2-40B4-BE49-F238E27FC236}">
                <a16:creationId xmlns:a16="http://schemas.microsoft.com/office/drawing/2014/main" id="{B5A313BA-7B6B-B140-BD0B-4D27DD23A01F}"/>
              </a:ext>
            </a:extLst>
          </p:cNvPr>
          <p:cNvSpPr txBox="1"/>
          <p:nvPr userDrawn="1"/>
        </p:nvSpPr>
        <p:spPr>
          <a:xfrm>
            <a:off x="659756" y="1085207"/>
            <a:ext cx="7708741" cy="598625"/>
          </a:xfrm>
          <a:prstGeom prst="rect">
            <a:avLst/>
          </a:prstGeom>
          <a:noFill/>
        </p:spPr>
        <p:txBody>
          <a:bodyPr wrap="square" lIns="0" tIns="0" rIns="0" bIns="0" rtlCol="0">
            <a:noAutofit/>
          </a:bodyPr>
          <a:lstStyle/>
          <a:p>
            <a:pPr algn="l">
              <a:lnSpc>
                <a:spcPct val="130000"/>
              </a:lnSpc>
            </a:pPr>
            <a:r>
              <a:rPr lang="en-US" sz="3600" b="0" i="0" dirty="0">
                <a:solidFill>
                  <a:schemeClr val="bg1"/>
                </a:solidFill>
                <a:latin typeface="Gotham Rounded Book" pitchFamily="2" charset="77"/>
              </a:rPr>
              <a:t>Thank you!</a:t>
            </a:r>
            <a:endParaRPr lang="en-US" sz="3600" b="0" i="0" dirty="0">
              <a:solidFill>
                <a:schemeClr val="bg1"/>
              </a:solidFill>
              <a:latin typeface="Gotham Rounded Medium" pitchFamily="2" charset="77"/>
            </a:endParaRPr>
          </a:p>
        </p:txBody>
      </p:sp>
      <p:pic>
        <p:nvPicPr>
          <p:cNvPr id="4" name="Picture 3">
            <a:extLst>
              <a:ext uri="{FF2B5EF4-FFF2-40B4-BE49-F238E27FC236}">
                <a16:creationId xmlns:a16="http://schemas.microsoft.com/office/drawing/2014/main" id="{49EA8B89-7BFD-824D-9956-5A22B7571A36}"/>
              </a:ext>
            </a:extLst>
          </p:cNvPr>
          <p:cNvPicPr>
            <a:picLocks noChangeAspect="1"/>
          </p:cNvPicPr>
          <p:nvPr userDrawn="1"/>
        </p:nvPicPr>
        <p:blipFill>
          <a:blip r:embed="rId2"/>
          <a:stretch>
            <a:fillRect/>
          </a:stretch>
        </p:blipFill>
        <p:spPr>
          <a:xfrm>
            <a:off x="636606" y="4754735"/>
            <a:ext cx="2485199" cy="1079430"/>
          </a:xfrm>
          <a:prstGeom prst="rect">
            <a:avLst/>
          </a:prstGeom>
        </p:spPr>
      </p:pic>
      <p:pic>
        <p:nvPicPr>
          <p:cNvPr id="6" name="Picture 5">
            <a:extLst>
              <a:ext uri="{FF2B5EF4-FFF2-40B4-BE49-F238E27FC236}">
                <a16:creationId xmlns:a16="http://schemas.microsoft.com/office/drawing/2014/main" id="{8DA40169-B336-469C-8BE6-1C46B4A4C2E2}"/>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6147" b="33908"/>
          <a:stretch/>
        </p:blipFill>
        <p:spPr>
          <a:xfrm>
            <a:off x="8646287" y="253540"/>
            <a:ext cx="3545713" cy="3890198"/>
          </a:xfrm>
          <a:prstGeom prst="rect">
            <a:avLst/>
          </a:prstGeom>
        </p:spPr>
      </p:pic>
    </p:spTree>
    <p:extLst>
      <p:ext uri="{BB962C8B-B14F-4D97-AF65-F5344CB8AC3E}">
        <p14:creationId xmlns:p14="http://schemas.microsoft.com/office/powerpoint/2010/main" val="376364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818668" y="1979299"/>
            <a:ext cx="3736351" cy="1622860"/>
          </a:xfrm>
          <a:prstGeom prst="rect">
            <a:avLst/>
          </a:prstGeom>
        </p:spPr>
      </p:pic>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1466"/>
            <a:ext cx="6111431" cy="1680693"/>
          </a:xfrm>
        </p:spPr>
        <p:txBody>
          <a:bodyPr anchor="ctr"/>
          <a:lstStyle>
            <a:lvl1pPr algn="ctr">
              <a:defRPr sz="3000">
                <a:solidFill>
                  <a:schemeClr val="bg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8565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 (Ligh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3852"/>
            <a:ext cx="6111431" cy="1680693"/>
          </a:xfrm>
        </p:spPr>
        <p:txBody>
          <a:bodyPr anchor="ctr"/>
          <a:lstStyle>
            <a:lvl1pPr algn="ctr">
              <a:defRPr sz="3000">
                <a:solidFill>
                  <a:schemeClr val="tx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1A360B13-35A9-47DE-AFEA-2FA099EB3190}"/>
              </a:ext>
            </a:extLst>
          </p:cNvPr>
          <p:cNvPicPr>
            <a:picLocks noChangeAspect="1"/>
          </p:cNvPicPr>
          <p:nvPr userDrawn="1"/>
        </p:nvPicPr>
        <p:blipFill>
          <a:blip r:embed="rId3"/>
          <a:stretch>
            <a:fillRect/>
          </a:stretch>
        </p:blipFill>
        <p:spPr>
          <a:xfrm>
            <a:off x="815731" y="1950382"/>
            <a:ext cx="3739288" cy="1627632"/>
          </a:xfrm>
          <a:prstGeom prst="rect">
            <a:avLst/>
          </a:prstGeom>
        </p:spPr>
      </p:pic>
    </p:spTree>
    <p:extLst>
      <p:ext uri="{BB962C8B-B14F-4D97-AF65-F5344CB8AC3E}">
        <p14:creationId xmlns:p14="http://schemas.microsoft.com/office/powerpoint/2010/main" val="2271453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4" y="955851"/>
            <a:ext cx="11060575" cy="537700"/>
          </a:xfrm>
        </p:spPr>
        <p:txBody>
          <a:bodyPr/>
          <a:lstStyle>
            <a:lvl1pPr marL="0" indent="0">
              <a:buNone/>
              <a:defRPr lang="en-US" sz="2000" b="0" i="0" kern="1200" baseline="0" dirty="0">
                <a:solidFill>
                  <a:srgbClr val="56A0D3"/>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48320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ne Column and Glyp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707AD6-77AC-4658-9FC5-9B52D384346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0" name="Picture 9">
            <a:extLst>
              <a:ext uri="{FF2B5EF4-FFF2-40B4-BE49-F238E27FC236}">
                <a16:creationId xmlns:a16="http://schemas.microsoft.com/office/drawing/2014/main" id="{407A149D-2FD3-45F9-971B-248A0597B07A}"/>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5" y="955851"/>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12723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Two Column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0DAEBD-6254-4B7A-93F4-740AB02FB7C8}"/>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71981" y="955851"/>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17653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Two Columns and Glyph">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D42B36-C5AB-4E02-9392-A267D566D33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1" name="Picture 10">
            <a:extLst>
              <a:ext uri="{FF2B5EF4-FFF2-40B4-BE49-F238E27FC236}">
                <a16:creationId xmlns:a16="http://schemas.microsoft.com/office/drawing/2014/main" id="{F3C66B17-8103-49D1-B504-47FBD78869E6}"/>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8" name="Slide Number Placeholder 5">
            <a:extLst>
              <a:ext uri="{FF2B5EF4-FFF2-40B4-BE49-F238E27FC236}">
                <a16:creationId xmlns:a16="http://schemas.microsoft.com/office/drawing/2014/main" id="{147ACE11-8834-464D-A0B9-1980B878F179}"/>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9" name="Footer Placeholder 12">
            <a:extLst>
              <a:ext uri="{FF2B5EF4-FFF2-40B4-BE49-F238E27FC236}">
                <a16:creationId xmlns:a16="http://schemas.microsoft.com/office/drawing/2014/main" id="{83C8639D-D647-4E49-844C-6A2C96749528}"/>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71981" y="955851"/>
            <a:ext cx="11060575" cy="537700"/>
          </a:xfrm>
        </p:spPr>
        <p:txBody>
          <a:bodyPr/>
          <a:lstStyle>
            <a:lvl1pPr marL="0" indent="0">
              <a:buNone/>
              <a:defRPr lang="en-US" sz="2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33998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Slide A">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itle 30">
            <a:extLst>
              <a:ext uri="{FF2B5EF4-FFF2-40B4-BE49-F238E27FC236}">
                <a16:creationId xmlns:a16="http://schemas.microsoft.com/office/drawing/2014/main" id="{7CDF42D1-EE64-204D-8425-4A1A8B68BA83}"/>
              </a:ext>
            </a:extLst>
          </p:cNvPr>
          <p:cNvSpPr>
            <a:spLocks noGrp="1"/>
          </p:cNvSpPr>
          <p:nvPr userDrawn="1">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35" name="Content Placeholder 29">
            <a:extLst>
              <a:ext uri="{FF2B5EF4-FFF2-40B4-BE49-F238E27FC236}">
                <a16:creationId xmlns:a16="http://schemas.microsoft.com/office/drawing/2014/main" id="{5C618786-BE7D-BD43-897A-806748E76958}"/>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37" name="Slide Number Placeholder 5">
            <a:extLst>
              <a:ext uri="{FF2B5EF4-FFF2-40B4-BE49-F238E27FC236}">
                <a16:creationId xmlns:a16="http://schemas.microsoft.com/office/drawing/2014/main" id="{B1C7A27D-49BF-684E-9864-B6AFADB947D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38" name="Footer Placeholder 12">
            <a:extLst>
              <a:ext uri="{FF2B5EF4-FFF2-40B4-BE49-F238E27FC236}">
                <a16:creationId xmlns:a16="http://schemas.microsoft.com/office/drawing/2014/main" id="{155572A5-166B-F440-BEE7-340111A8C6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a:t>
            </a:r>
            <a:r>
              <a:rPr lang="en-US" sz="1400" dirty="0">
                <a:solidFill>
                  <a:schemeClr val="tx1"/>
                </a:solidFill>
                <a:latin typeface="Gotham Rounded Book" pitchFamily="50" charset="0"/>
              </a:rPr>
              <a:t> 					</a:t>
            </a:r>
            <a:r>
              <a:rPr lang="en-US" sz="1400" b="0" i="0" kern="1200" dirty="0">
                <a:solidFill>
                  <a:schemeClr val="bg2"/>
                </a:solidFill>
                <a:latin typeface="Gotham Rounded Book" pitchFamily="50" charset="0"/>
                <a:ea typeface="+mn-ea"/>
                <a:cs typeface="+mn-cs"/>
              </a:rPr>
              <a:t>               Reliable. Trusted. Scientific.</a:t>
            </a:r>
          </a:p>
        </p:txBody>
      </p:sp>
      <p:sp>
        <p:nvSpPr>
          <p:cNvPr id="10" name="Text Placeholder 3">
            <a:extLst>
              <a:ext uri="{FF2B5EF4-FFF2-40B4-BE49-F238E27FC236}">
                <a16:creationId xmlns:a16="http://schemas.microsoft.com/office/drawing/2014/main" id="{7467A208-DD4C-4CB3-B9CC-127844D27F27}"/>
              </a:ext>
            </a:extLst>
          </p:cNvPr>
          <p:cNvSpPr>
            <a:spLocks noGrp="1"/>
          </p:cNvSpPr>
          <p:nvPr>
            <p:ph type="body" sz="quarter" idx="14" hasCustomPrompt="1"/>
          </p:nvPr>
        </p:nvSpPr>
        <p:spPr>
          <a:xfrm>
            <a:off x="559443" y="1554961"/>
            <a:ext cx="4464994" cy="599222"/>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1" name="Text Placeholder 2">
            <a:extLst>
              <a:ext uri="{FF2B5EF4-FFF2-40B4-BE49-F238E27FC236}">
                <a16:creationId xmlns:a16="http://schemas.microsoft.com/office/drawing/2014/main" id="{38AA1E33-D3AC-4B2B-84E9-CDDE344F9B88}"/>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Tree>
    <p:extLst>
      <p:ext uri="{BB962C8B-B14F-4D97-AF65-F5344CB8AC3E}">
        <p14:creationId xmlns:p14="http://schemas.microsoft.com/office/powerpoint/2010/main" val="310690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982" y="365125"/>
            <a:ext cx="10515600" cy="1325563"/>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71982"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607017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8" r:id="rId3"/>
    <p:sldLayoutId id="2147483692" r:id="rId4"/>
    <p:sldLayoutId id="2147483669" r:id="rId5"/>
    <p:sldLayoutId id="2147483676" r:id="rId6"/>
    <p:sldLayoutId id="2147483675" r:id="rId7"/>
    <p:sldLayoutId id="2147483650" r:id="rId8"/>
    <p:sldLayoutId id="2147483664" r:id="rId9"/>
    <p:sldLayoutId id="2147483670" r:id="rId10"/>
    <p:sldLayoutId id="2147483671" r:id="rId11"/>
    <p:sldLayoutId id="2147483673" r:id="rId12"/>
    <p:sldLayoutId id="2147483683" r:id="rId13"/>
    <p:sldLayoutId id="2147483684" r:id="rId14"/>
    <p:sldLayoutId id="2147483685" r:id="rId15"/>
    <p:sldLayoutId id="2147483686" r:id="rId16"/>
    <p:sldLayoutId id="2147483687" r:id="rId17"/>
    <p:sldLayoutId id="2147483688" r:id="rId18"/>
    <p:sldLayoutId id="2147483652" r:id="rId19"/>
    <p:sldLayoutId id="2147483689" r:id="rId20"/>
    <p:sldLayoutId id="2147483672" r:id="rId21"/>
    <p:sldLayoutId id="2147483690" r:id="rId22"/>
    <p:sldLayoutId id="2147483674" r:id="rId23"/>
  </p:sldLayoutIdLst>
  <p:hf hdr="0" ftr="0" dt="0"/>
  <p:txStyles>
    <p:titleStyle>
      <a:lvl1pPr algn="l" defTabSz="914400" rtl="0" eaLnBrk="1" latinLnBrk="0" hangingPunct="1">
        <a:lnSpc>
          <a:spcPct val="90000"/>
        </a:lnSpc>
        <a:spcBef>
          <a:spcPct val="0"/>
        </a:spcBef>
        <a:buNone/>
        <a:defRPr sz="3600" b="0" i="0" kern="1200">
          <a:solidFill>
            <a:schemeClr val="tx2"/>
          </a:solidFill>
          <a:latin typeface="Gotham Rounded Boo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4670-88D4-824A-92D3-1710CA26FD09}"/>
              </a:ext>
            </a:extLst>
          </p:cNvPr>
          <p:cNvSpPr>
            <a:spLocks noGrp="1"/>
          </p:cNvSpPr>
          <p:nvPr>
            <p:ph type="title"/>
          </p:nvPr>
        </p:nvSpPr>
        <p:spPr>
          <a:xfrm>
            <a:off x="1215341" y="2011467"/>
            <a:ext cx="9614023" cy="2942498"/>
          </a:xfrm>
        </p:spPr>
        <p:txBody>
          <a:bodyPr/>
          <a:lstStyle/>
          <a:p>
            <a:r>
              <a:rPr lang="en-US" sz="4000" dirty="0">
                <a:solidFill>
                  <a:srgbClr val="92C2E2"/>
                </a:solidFill>
              </a:rPr>
              <a:t>U.S. Cancer Statistics Public Use Database </a:t>
            </a:r>
            <a:br>
              <a:rPr lang="en-US" sz="4000" dirty="0"/>
            </a:br>
            <a:br>
              <a:rPr lang="en-US" sz="4000" dirty="0"/>
            </a:br>
            <a:r>
              <a:rPr lang="en-US" dirty="0"/>
              <a:t>Annual percent change of screening-amenable cancers by state, United States, 2012-2016</a:t>
            </a:r>
            <a:br>
              <a:rPr lang="en-US" dirty="0"/>
            </a:br>
            <a:endParaRPr lang="en-US" sz="3600" dirty="0"/>
          </a:p>
        </p:txBody>
      </p:sp>
      <p:sp>
        <p:nvSpPr>
          <p:cNvPr id="3" name="Text Placeholder 2">
            <a:extLst>
              <a:ext uri="{FF2B5EF4-FFF2-40B4-BE49-F238E27FC236}">
                <a16:creationId xmlns:a16="http://schemas.microsoft.com/office/drawing/2014/main" id="{6642BA0A-715C-9145-B7A7-097CE2CA2943}"/>
              </a:ext>
            </a:extLst>
          </p:cNvPr>
          <p:cNvSpPr>
            <a:spLocks noGrp="1"/>
          </p:cNvSpPr>
          <p:nvPr>
            <p:ph type="body" sz="quarter" idx="10"/>
          </p:nvPr>
        </p:nvSpPr>
        <p:spPr/>
        <p:txBody>
          <a:bodyPr/>
          <a:lstStyle/>
          <a:p>
            <a:r>
              <a:rPr lang="en-US" sz="1800" dirty="0"/>
              <a:t>Reda Wilson, MPH, CTR</a:t>
            </a:r>
          </a:p>
        </p:txBody>
      </p:sp>
      <p:sp>
        <p:nvSpPr>
          <p:cNvPr id="4" name="Text Placeholder 3">
            <a:extLst>
              <a:ext uri="{FF2B5EF4-FFF2-40B4-BE49-F238E27FC236}">
                <a16:creationId xmlns:a16="http://schemas.microsoft.com/office/drawing/2014/main" id="{9E90CD8D-14ED-604D-8C03-908ABDD4D8C6}"/>
              </a:ext>
            </a:extLst>
          </p:cNvPr>
          <p:cNvSpPr>
            <a:spLocks noGrp="1"/>
          </p:cNvSpPr>
          <p:nvPr>
            <p:ph type="body" sz="quarter" idx="11"/>
          </p:nvPr>
        </p:nvSpPr>
        <p:spPr/>
        <p:txBody>
          <a:bodyPr/>
          <a:lstStyle/>
          <a:p>
            <a:r>
              <a:rPr lang="en-US" dirty="0"/>
              <a:t>Senior Epidemiologist</a:t>
            </a:r>
          </a:p>
        </p:txBody>
      </p:sp>
      <p:sp>
        <p:nvSpPr>
          <p:cNvPr id="5" name="Text Placeholder 4">
            <a:extLst>
              <a:ext uri="{FF2B5EF4-FFF2-40B4-BE49-F238E27FC236}">
                <a16:creationId xmlns:a16="http://schemas.microsoft.com/office/drawing/2014/main" id="{A044ABF5-9875-7242-863A-903F27EAE421}"/>
              </a:ext>
            </a:extLst>
          </p:cNvPr>
          <p:cNvSpPr>
            <a:spLocks noGrp="1"/>
          </p:cNvSpPr>
          <p:nvPr>
            <p:ph type="body" sz="quarter" idx="12"/>
          </p:nvPr>
        </p:nvSpPr>
        <p:spPr/>
        <p:txBody>
          <a:bodyPr/>
          <a:lstStyle/>
          <a:p>
            <a:r>
              <a:rPr lang="en-US" sz="1800" dirty="0"/>
              <a:t>NAACCR Annual Conference</a:t>
            </a:r>
          </a:p>
        </p:txBody>
      </p:sp>
      <p:sp>
        <p:nvSpPr>
          <p:cNvPr id="6" name="Text Placeholder 5">
            <a:extLst>
              <a:ext uri="{FF2B5EF4-FFF2-40B4-BE49-F238E27FC236}">
                <a16:creationId xmlns:a16="http://schemas.microsoft.com/office/drawing/2014/main" id="{84D3A71C-5AC3-8F41-BC31-29FD5DDF8178}"/>
              </a:ext>
            </a:extLst>
          </p:cNvPr>
          <p:cNvSpPr>
            <a:spLocks noGrp="1"/>
          </p:cNvSpPr>
          <p:nvPr>
            <p:ph type="body" sz="quarter" idx="13"/>
          </p:nvPr>
        </p:nvSpPr>
        <p:spPr/>
        <p:txBody>
          <a:bodyPr/>
          <a:lstStyle/>
          <a:p>
            <a:r>
              <a:rPr lang="en-US" dirty="0"/>
              <a:t>11 June 2019</a:t>
            </a:r>
          </a:p>
        </p:txBody>
      </p:sp>
    </p:spTree>
    <p:extLst>
      <p:ext uri="{BB962C8B-B14F-4D97-AF65-F5344CB8AC3E}">
        <p14:creationId xmlns:p14="http://schemas.microsoft.com/office/powerpoint/2010/main" val="171149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18C9-54D3-47DB-864C-35E47A6C2040}"/>
              </a:ext>
            </a:extLst>
          </p:cNvPr>
          <p:cNvSpPr>
            <a:spLocks noGrp="1"/>
          </p:cNvSpPr>
          <p:nvPr>
            <p:ph type="title"/>
          </p:nvPr>
        </p:nvSpPr>
        <p:spPr/>
        <p:txBody>
          <a:bodyPr/>
          <a:lstStyle/>
          <a:p>
            <a:r>
              <a:rPr lang="en-US" dirty="0"/>
              <a:t>Analysis – </a:t>
            </a:r>
            <a:br>
              <a:rPr lang="en-US" dirty="0"/>
            </a:br>
            <a:br>
              <a:rPr lang="en-US" dirty="0"/>
            </a:br>
            <a:r>
              <a:rPr lang="en-US" dirty="0"/>
              <a:t>Annual percent change of screening-amenable cancers by state, United States, 2012-2016</a:t>
            </a:r>
          </a:p>
        </p:txBody>
      </p:sp>
    </p:spTree>
    <p:extLst>
      <p:ext uri="{BB962C8B-B14F-4D97-AF65-F5344CB8AC3E}">
        <p14:creationId xmlns:p14="http://schemas.microsoft.com/office/powerpoint/2010/main" val="218977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Screening-amenable cancers</a:t>
            </a:r>
          </a:p>
        </p:txBody>
      </p:sp>
      <p:sp>
        <p:nvSpPr>
          <p:cNvPr id="2" name="Text Placeholder 1"/>
          <p:cNvSpPr>
            <a:spLocks noGrp="1"/>
          </p:cNvSpPr>
          <p:nvPr>
            <p:ph type="body" sz="quarter" idx="11"/>
          </p:nvPr>
        </p:nvSpPr>
        <p:spPr/>
        <p:txBody>
          <a:bodyPr numCol="1"/>
          <a:lstStyle/>
          <a:p>
            <a:pPr lvl="0"/>
            <a:r>
              <a:rPr lang="en-US" sz="2400" dirty="0"/>
              <a:t>CDC supports the U.S. Preventive Services Task Force’s recommendations for screening </a:t>
            </a:r>
          </a:p>
          <a:p>
            <a:pPr lvl="1"/>
            <a:r>
              <a:rPr lang="en-US" sz="2400" b="1" dirty="0"/>
              <a:t>female breast, </a:t>
            </a:r>
          </a:p>
          <a:p>
            <a:pPr lvl="1"/>
            <a:r>
              <a:rPr lang="en-US" sz="2400" b="1" dirty="0"/>
              <a:t>cervical, </a:t>
            </a:r>
          </a:p>
          <a:p>
            <a:pPr lvl="1"/>
            <a:r>
              <a:rPr lang="en-US" sz="2400" b="1" dirty="0"/>
              <a:t>colorectal, </a:t>
            </a:r>
          </a:p>
          <a:p>
            <a:pPr lvl="1"/>
            <a:r>
              <a:rPr lang="en-US" sz="2400" b="1" dirty="0"/>
              <a:t>and lung cancers </a:t>
            </a:r>
          </a:p>
          <a:p>
            <a:pPr lvl="0">
              <a:spcBef>
                <a:spcPts val="1800"/>
              </a:spcBef>
            </a:pPr>
            <a:r>
              <a:rPr lang="en-US" sz="2400" dirty="0"/>
              <a:t>Screening can detect </a:t>
            </a:r>
            <a:r>
              <a:rPr lang="en-US" sz="2400" b="1" dirty="0"/>
              <a:t>asymptomatic cancers</a:t>
            </a:r>
          </a:p>
          <a:p>
            <a:pPr lvl="0">
              <a:spcBef>
                <a:spcPts val="1800"/>
              </a:spcBef>
            </a:pPr>
            <a:r>
              <a:rPr lang="en-US" sz="2400" dirty="0"/>
              <a:t>Effective screening can lead to </a:t>
            </a:r>
            <a:r>
              <a:rPr lang="en-US" sz="2400" b="1" dirty="0"/>
              <a:t>early detection and treatment </a:t>
            </a:r>
          </a:p>
          <a:p>
            <a:pPr lvl="0">
              <a:spcBef>
                <a:spcPts val="1800"/>
              </a:spcBef>
            </a:pPr>
            <a:r>
              <a:rPr lang="en-US" sz="2400" b="1" dirty="0"/>
              <a:t>Cancer control planners </a:t>
            </a:r>
            <a:r>
              <a:rPr lang="en-US" sz="2400" dirty="0"/>
              <a:t>can use trend data to identify needs and monitor progress.</a:t>
            </a:r>
          </a:p>
        </p:txBody>
      </p:sp>
      <p:sp>
        <p:nvSpPr>
          <p:cNvPr id="3" name="Text Placeholder 2"/>
          <p:cNvSpPr>
            <a:spLocks noGrp="1"/>
          </p:cNvSpPr>
          <p:nvPr>
            <p:ph type="body" sz="quarter" idx="12"/>
          </p:nvPr>
        </p:nvSpPr>
        <p:spPr/>
        <p:txBody>
          <a:bodyPr/>
          <a:lstStyle/>
          <a:p>
            <a:r>
              <a:rPr lang="en-US" dirty="0"/>
              <a:t>Background</a:t>
            </a:r>
          </a:p>
        </p:txBody>
      </p:sp>
    </p:spTree>
    <p:extLst>
      <p:ext uri="{BB962C8B-B14F-4D97-AF65-F5344CB8AC3E}">
        <p14:creationId xmlns:p14="http://schemas.microsoft.com/office/powerpoint/2010/main" val="415801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objective</a:t>
            </a:r>
          </a:p>
        </p:txBody>
      </p:sp>
      <p:sp>
        <p:nvSpPr>
          <p:cNvPr id="3" name="Text Placeholder 2"/>
          <p:cNvSpPr>
            <a:spLocks noGrp="1"/>
          </p:cNvSpPr>
          <p:nvPr>
            <p:ph type="body" sz="quarter" idx="11"/>
          </p:nvPr>
        </p:nvSpPr>
        <p:spPr/>
        <p:txBody>
          <a:bodyPr numCol="1"/>
          <a:lstStyle/>
          <a:p>
            <a:r>
              <a:rPr lang="en-US" sz="2400" dirty="0"/>
              <a:t>Analyze 5-year incidence trends</a:t>
            </a:r>
          </a:p>
          <a:p>
            <a:pPr lvl="1"/>
            <a:r>
              <a:rPr lang="en-US" sz="2400" dirty="0"/>
              <a:t>4 screening amenable cancers</a:t>
            </a:r>
          </a:p>
          <a:p>
            <a:pPr lvl="2"/>
            <a:r>
              <a:rPr lang="en-US" sz="2400" dirty="0"/>
              <a:t>Female breast</a:t>
            </a:r>
          </a:p>
          <a:p>
            <a:pPr lvl="2"/>
            <a:r>
              <a:rPr lang="en-US" sz="2400" dirty="0"/>
              <a:t>Cervical</a:t>
            </a:r>
          </a:p>
          <a:p>
            <a:pPr lvl="2"/>
            <a:r>
              <a:rPr lang="en-US" sz="2400" dirty="0"/>
              <a:t>Colorectal</a:t>
            </a:r>
          </a:p>
          <a:p>
            <a:pPr lvl="2"/>
            <a:r>
              <a:rPr lang="en-US" sz="2400" dirty="0"/>
              <a:t>Lung cancers</a:t>
            </a:r>
          </a:p>
          <a:p>
            <a:pPr lvl="1"/>
            <a:r>
              <a:rPr lang="en-US" sz="2400" dirty="0"/>
              <a:t>By central cancer registry</a:t>
            </a:r>
          </a:p>
          <a:p>
            <a:pPr lvl="1"/>
            <a:r>
              <a:rPr lang="en-US" sz="2400" dirty="0"/>
              <a:t>Using the Public Use Database</a:t>
            </a:r>
          </a:p>
        </p:txBody>
      </p:sp>
    </p:spTree>
    <p:extLst>
      <p:ext uri="{BB962C8B-B14F-4D97-AF65-F5344CB8AC3E}">
        <p14:creationId xmlns:p14="http://schemas.microsoft.com/office/powerpoint/2010/main" val="370412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Methods</a:t>
            </a:r>
          </a:p>
        </p:txBody>
      </p:sp>
      <p:sp>
        <p:nvSpPr>
          <p:cNvPr id="2" name="Text Placeholder 1"/>
          <p:cNvSpPr>
            <a:spLocks noGrp="1"/>
          </p:cNvSpPr>
          <p:nvPr>
            <p:ph type="body" sz="quarter" idx="11"/>
          </p:nvPr>
        </p:nvSpPr>
        <p:spPr/>
        <p:txBody>
          <a:bodyPr numCol="1"/>
          <a:lstStyle/>
          <a:p>
            <a:pPr lvl="0"/>
            <a:r>
              <a:rPr lang="en-US" sz="2400" b="1" dirty="0"/>
              <a:t>Data source</a:t>
            </a:r>
            <a:r>
              <a:rPr lang="en-US" sz="2400" dirty="0"/>
              <a:t>: U.S. Cancer Statistics public use database, Nov 2018 submission</a:t>
            </a:r>
            <a:endParaRPr lang="en-US" sz="2400" b="1" dirty="0"/>
          </a:p>
          <a:p>
            <a:pPr lvl="0">
              <a:spcBef>
                <a:spcPts val="1800"/>
              </a:spcBef>
            </a:pPr>
            <a:r>
              <a:rPr lang="en-US" sz="2400" b="1" dirty="0"/>
              <a:t>Measure</a:t>
            </a:r>
            <a:r>
              <a:rPr lang="en-US" sz="2400" dirty="0"/>
              <a:t>: Annual percent change of age-adjusted incidence rates over a 5-year period (2012-2016) by central cancer registry</a:t>
            </a:r>
          </a:p>
          <a:p>
            <a:pPr lvl="1">
              <a:spcBef>
                <a:spcPts val="1200"/>
              </a:spcBef>
            </a:pPr>
            <a:r>
              <a:rPr lang="en-US" sz="2400" dirty="0"/>
              <a:t>Increased rate: APC&gt;0 (</a:t>
            </a:r>
            <a:r>
              <a:rPr lang="en-US" sz="2400" i="1" dirty="0"/>
              <a:t>P</a:t>
            </a:r>
            <a:r>
              <a:rPr lang="en-US" sz="2400" dirty="0"/>
              <a:t>&lt;0.05)</a:t>
            </a:r>
          </a:p>
          <a:p>
            <a:pPr lvl="1">
              <a:spcBef>
                <a:spcPts val="1200"/>
              </a:spcBef>
            </a:pPr>
            <a:r>
              <a:rPr lang="en-US" sz="2400" dirty="0"/>
              <a:t>Decrease rate: APC&lt;0 (</a:t>
            </a:r>
            <a:r>
              <a:rPr lang="en-US" sz="2400" i="1" dirty="0"/>
              <a:t>P</a:t>
            </a:r>
            <a:r>
              <a:rPr lang="en-US" sz="2400" dirty="0"/>
              <a:t>&lt;0.05)</a:t>
            </a:r>
          </a:p>
          <a:p>
            <a:pPr lvl="1">
              <a:spcBef>
                <a:spcPts val="1200"/>
              </a:spcBef>
            </a:pPr>
            <a:r>
              <a:rPr lang="en-US" sz="2400" dirty="0"/>
              <a:t>Otherwise, rates were considered stable</a:t>
            </a:r>
          </a:p>
        </p:txBody>
      </p:sp>
    </p:spTree>
    <p:extLst>
      <p:ext uri="{BB962C8B-B14F-4D97-AF65-F5344CB8AC3E}">
        <p14:creationId xmlns:p14="http://schemas.microsoft.com/office/powerpoint/2010/main" val="1557268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Cervical</a:t>
            </a:r>
          </a:p>
        </p:txBody>
      </p:sp>
      <p:sp>
        <p:nvSpPr>
          <p:cNvPr id="5" name="Text Placeholder 2"/>
          <p:cNvSpPr>
            <a:spLocks noGrp="1"/>
          </p:cNvSpPr>
          <p:nvPr>
            <p:ph type="body" sz="quarter" idx="12"/>
          </p:nvPr>
        </p:nvSpPr>
        <p:spPr>
          <a:xfrm>
            <a:off x="569914" y="955851"/>
            <a:ext cx="11060575" cy="537700"/>
          </a:xfrm>
        </p:spPr>
        <p:txBody>
          <a:bodyPr/>
          <a:lstStyle/>
          <a:p>
            <a:r>
              <a:rPr lang="en-US" dirty="0"/>
              <a:t>Results</a:t>
            </a:r>
          </a:p>
        </p:txBody>
      </p:sp>
      <p:graphicFrame>
        <p:nvGraphicFramePr>
          <p:cNvPr id="6" name="Chart 5"/>
          <p:cNvGraphicFramePr>
            <a:graphicFrameLocks/>
          </p:cNvGraphicFramePr>
          <p:nvPr>
            <p:extLst>
              <p:ext uri="{D42A27DB-BD31-4B8C-83A1-F6EECF244321}">
                <p14:modId xmlns:p14="http://schemas.microsoft.com/office/powerpoint/2010/main" val="677015196"/>
              </p:ext>
            </p:extLst>
          </p:nvPr>
        </p:nvGraphicFramePr>
        <p:xfrm>
          <a:off x="2785872" y="1546576"/>
          <a:ext cx="6620256" cy="437997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467897" y="814131"/>
            <a:ext cx="7855974" cy="646331"/>
          </a:xfrm>
          <a:prstGeom prst="rect">
            <a:avLst/>
          </a:prstGeom>
        </p:spPr>
        <p:txBody>
          <a:bodyPr wrap="square">
            <a:spAutoFit/>
          </a:bodyPr>
          <a:lstStyle/>
          <a:p>
            <a:pPr lvl="0">
              <a:spcBef>
                <a:spcPts val="1800"/>
              </a:spcBef>
            </a:pPr>
            <a:r>
              <a:rPr lang="en-US" dirty="0">
                <a:latin typeface="Gotham Rounded Book"/>
              </a:rPr>
              <a:t>Annual percent change of age-adjusted cervical incidence rates over </a:t>
            </a:r>
            <a:br>
              <a:rPr lang="en-US" dirty="0">
                <a:latin typeface="Gotham Rounded Book"/>
              </a:rPr>
            </a:br>
            <a:r>
              <a:rPr lang="en-US" dirty="0">
                <a:latin typeface="Gotham Rounded Book"/>
              </a:rPr>
              <a:t>a 5-year period by central cancer registry, United States, 2012-2016</a:t>
            </a:r>
          </a:p>
        </p:txBody>
      </p:sp>
    </p:spTree>
    <p:extLst>
      <p:ext uri="{BB962C8B-B14F-4D97-AF65-F5344CB8AC3E}">
        <p14:creationId xmlns:p14="http://schemas.microsoft.com/office/powerpoint/2010/main" val="194367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Colorectal </a:t>
            </a:r>
          </a:p>
        </p:txBody>
      </p:sp>
      <p:sp>
        <p:nvSpPr>
          <p:cNvPr id="5" name="Text Placeholder 2"/>
          <p:cNvSpPr>
            <a:spLocks noGrp="1"/>
          </p:cNvSpPr>
          <p:nvPr>
            <p:ph type="body" sz="quarter" idx="12"/>
          </p:nvPr>
        </p:nvSpPr>
        <p:spPr>
          <a:xfrm>
            <a:off x="569914" y="955851"/>
            <a:ext cx="11060575" cy="537700"/>
          </a:xfrm>
        </p:spPr>
        <p:txBody>
          <a:bodyPr/>
          <a:lstStyle/>
          <a:p>
            <a:r>
              <a:rPr lang="en-US" dirty="0"/>
              <a:t>Results</a:t>
            </a:r>
          </a:p>
        </p:txBody>
      </p:sp>
      <p:graphicFrame>
        <p:nvGraphicFramePr>
          <p:cNvPr id="6" name="Chart 5"/>
          <p:cNvGraphicFramePr>
            <a:graphicFrameLocks/>
          </p:cNvGraphicFramePr>
          <p:nvPr>
            <p:extLst>
              <p:ext uri="{D42A27DB-BD31-4B8C-83A1-F6EECF244321}">
                <p14:modId xmlns:p14="http://schemas.microsoft.com/office/powerpoint/2010/main" val="4068021102"/>
              </p:ext>
            </p:extLst>
          </p:nvPr>
        </p:nvGraphicFramePr>
        <p:xfrm>
          <a:off x="2804160" y="1546576"/>
          <a:ext cx="6583680" cy="437997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467897" y="814131"/>
            <a:ext cx="7855974" cy="646331"/>
          </a:xfrm>
          <a:prstGeom prst="rect">
            <a:avLst/>
          </a:prstGeom>
        </p:spPr>
        <p:txBody>
          <a:bodyPr wrap="square">
            <a:spAutoFit/>
          </a:bodyPr>
          <a:lstStyle/>
          <a:p>
            <a:pPr lvl="0">
              <a:spcBef>
                <a:spcPts val="1800"/>
              </a:spcBef>
            </a:pPr>
            <a:r>
              <a:rPr lang="en-US" dirty="0">
                <a:latin typeface="Gotham Rounded Book"/>
              </a:rPr>
              <a:t>Annual percent change of age-adjusted colorectal incidence rates over </a:t>
            </a:r>
            <a:br>
              <a:rPr lang="en-US" dirty="0">
                <a:latin typeface="Gotham Rounded Book"/>
              </a:rPr>
            </a:br>
            <a:r>
              <a:rPr lang="en-US" dirty="0">
                <a:latin typeface="Gotham Rounded Book"/>
              </a:rPr>
              <a:t>a 5-year period by central cancer registry, United States, 2012-2016</a:t>
            </a:r>
          </a:p>
        </p:txBody>
      </p:sp>
    </p:spTree>
    <p:extLst>
      <p:ext uri="{BB962C8B-B14F-4D97-AF65-F5344CB8AC3E}">
        <p14:creationId xmlns:p14="http://schemas.microsoft.com/office/powerpoint/2010/main" val="4259931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Female breast</a:t>
            </a:r>
          </a:p>
        </p:txBody>
      </p:sp>
      <p:sp>
        <p:nvSpPr>
          <p:cNvPr id="5" name="Text Placeholder 2"/>
          <p:cNvSpPr>
            <a:spLocks noGrp="1"/>
          </p:cNvSpPr>
          <p:nvPr>
            <p:ph type="body" sz="quarter" idx="12"/>
          </p:nvPr>
        </p:nvSpPr>
        <p:spPr>
          <a:xfrm>
            <a:off x="569914" y="955851"/>
            <a:ext cx="11060575" cy="537700"/>
          </a:xfrm>
        </p:spPr>
        <p:txBody>
          <a:bodyPr/>
          <a:lstStyle/>
          <a:p>
            <a:r>
              <a:rPr lang="en-US" dirty="0"/>
              <a:t>Results</a:t>
            </a:r>
          </a:p>
        </p:txBody>
      </p:sp>
      <p:graphicFrame>
        <p:nvGraphicFramePr>
          <p:cNvPr id="7" name="Chart 6"/>
          <p:cNvGraphicFramePr>
            <a:graphicFrameLocks/>
          </p:cNvGraphicFramePr>
          <p:nvPr>
            <p:extLst>
              <p:ext uri="{D42A27DB-BD31-4B8C-83A1-F6EECF244321}">
                <p14:modId xmlns:p14="http://schemas.microsoft.com/office/powerpoint/2010/main" val="951146274"/>
              </p:ext>
            </p:extLst>
          </p:nvPr>
        </p:nvGraphicFramePr>
        <p:xfrm>
          <a:off x="2784987" y="1546576"/>
          <a:ext cx="6622026" cy="438027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467897" y="814131"/>
            <a:ext cx="7855974" cy="646331"/>
          </a:xfrm>
          <a:prstGeom prst="rect">
            <a:avLst/>
          </a:prstGeom>
        </p:spPr>
        <p:txBody>
          <a:bodyPr wrap="square">
            <a:spAutoFit/>
          </a:bodyPr>
          <a:lstStyle/>
          <a:p>
            <a:pPr lvl="0">
              <a:spcBef>
                <a:spcPts val="1800"/>
              </a:spcBef>
            </a:pPr>
            <a:r>
              <a:rPr lang="en-US" dirty="0">
                <a:latin typeface="Gotham Rounded Book"/>
              </a:rPr>
              <a:t>Annual percent change of age-adjusted female breast incidence rates over </a:t>
            </a:r>
            <a:br>
              <a:rPr lang="en-US" dirty="0">
                <a:latin typeface="Gotham Rounded Book"/>
              </a:rPr>
            </a:br>
            <a:r>
              <a:rPr lang="en-US" dirty="0">
                <a:latin typeface="Gotham Rounded Book"/>
              </a:rPr>
              <a:t>a 5-year period by central cancer registry, United States, 2012-2016</a:t>
            </a:r>
          </a:p>
        </p:txBody>
      </p:sp>
    </p:spTree>
    <p:extLst>
      <p:ext uri="{BB962C8B-B14F-4D97-AF65-F5344CB8AC3E}">
        <p14:creationId xmlns:p14="http://schemas.microsoft.com/office/powerpoint/2010/main" val="46114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Lung</a:t>
            </a:r>
          </a:p>
        </p:txBody>
      </p:sp>
      <p:sp>
        <p:nvSpPr>
          <p:cNvPr id="5" name="Text Placeholder 2"/>
          <p:cNvSpPr>
            <a:spLocks noGrp="1"/>
          </p:cNvSpPr>
          <p:nvPr>
            <p:ph type="body" sz="quarter" idx="12"/>
          </p:nvPr>
        </p:nvSpPr>
        <p:spPr>
          <a:xfrm>
            <a:off x="569914" y="955851"/>
            <a:ext cx="11060575" cy="537700"/>
          </a:xfrm>
        </p:spPr>
        <p:txBody>
          <a:bodyPr/>
          <a:lstStyle/>
          <a:p>
            <a:r>
              <a:rPr lang="en-US" dirty="0"/>
              <a:t>Results</a:t>
            </a:r>
          </a:p>
        </p:txBody>
      </p:sp>
      <p:graphicFrame>
        <p:nvGraphicFramePr>
          <p:cNvPr id="6" name="Chart 5"/>
          <p:cNvGraphicFramePr>
            <a:graphicFrameLocks/>
          </p:cNvGraphicFramePr>
          <p:nvPr>
            <p:extLst>
              <p:ext uri="{D42A27DB-BD31-4B8C-83A1-F6EECF244321}">
                <p14:modId xmlns:p14="http://schemas.microsoft.com/office/powerpoint/2010/main" val="2750644296"/>
              </p:ext>
            </p:extLst>
          </p:nvPr>
        </p:nvGraphicFramePr>
        <p:xfrm>
          <a:off x="2785872" y="1546576"/>
          <a:ext cx="6620256" cy="437997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467897" y="814131"/>
            <a:ext cx="7855974" cy="646331"/>
          </a:xfrm>
          <a:prstGeom prst="rect">
            <a:avLst/>
          </a:prstGeom>
        </p:spPr>
        <p:txBody>
          <a:bodyPr wrap="square">
            <a:spAutoFit/>
          </a:bodyPr>
          <a:lstStyle/>
          <a:p>
            <a:pPr lvl="0">
              <a:spcBef>
                <a:spcPts val="1800"/>
              </a:spcBef>
            </a:pPr>
            <a:r>
              <a:rPr lang="en-US" dirty="0">
                <a:latin typeface="Gotham Rounded Book"/>
              </a:rPr>
              <a:t>Annual percent change of age-adjusted lung incidence rates over </a:t>
            </a:r>
            <a:br>
              <a:rPr lang="en-US" dirty="0">
                <a:latin typeface="Gotham Rounded Book"/>
              </a:rPr>
            </a:br>
            <a:r>
              <a:rPr lang="en-US" dirty="0">
                <a:latin typeface="Gotham Rounded Book"/>
              </a:rPr>
              <a:t>a 5-year period by central cancer registry, United States, 2012-2016</a:t>
            </a:r>
          </a:p>
        </p:txBody>
      </p:sp>
    </p:spTree>
    <p:extLst>
      <p:ext uri="{BB962C8B-B14F-4D97-AF65-F5344CB8AC3E}">
        <p14:creationId xmlns:p14="http://schemas.microsoft.com/office/powerpoint/2010/main" val="2612278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18C9-54D3-47DB-864C-35E47A6C2040}"/>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385706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a:t>
            </a:r>
          </a:p>
        </p:txBody>
      </p:sp>
      <p:sp>
        <p:nvSpPr>
          <p:cNvPr id="2" name="Text Placeholder 1"/>
          <p:cNvSpPr>
            <a:spLocks noGrp="1"/>
          </p:cNvSpPr>
          <p:nvPr>
            <p:ph type="body" sz="quarter" idx="11"/>
          </p:nvPr>
        </p:nvSpPr>
        <p:spPr>
          <a:xfrm>
            <a:off x="569914" y="1055077"/>
            <a:ext cx="11060576" cy="4532923"/>
          </a:xfrm>
        </p:spPr>
        <p:txBody>
          <a:bodyPr numCol="1"/>
          <a:lstStyle/>
          <a:p>
            <a:pPr lvl="0"/>
            <a:r>
              <a:rPr lang="en-US" sz="2400" dirty="0"/>
              <a:t>Trends in the 4 screening-amenable cancers </a:t>
            </a:r>
            <a:r>
              <a:rPr lang="en-US" sz="2400" b="1" dirty="0"/>
              <a:t>varied throughout the country</a:t>
            </a:r>
            <a:r>
              <a:rPr lang="en-US" sz="2400" dirty="0"/>
              <a:t>.</a:t>
            </a:r>
            <a:endParaRPr lang="en-US" sz="2400" b="1" dirty="0"/>
          </a:p>
          <a:p>
            <a:pPr lvl="0">
              <a:spcBef>
                <a:spcPts val="1800"/>
              </a:spcBef>
            </a:pPr>
            <a:r>
              <a:rPr lang="en-US" sz="2400" dirty="0"/>
              <a:t>Differences in incidence rate trends might be explained </a:t>
            </a:r>
            <a:r>
              <a:rPr lang="en-US" sz="2400" b="1" dirty="0"/>
              <a:t>partially by variations in risk factors</a:t>
            </a:r>
            <a:r>
              <a:rPr lang="en-US" sz="2400" dirty="0"/>
              <a:t> and </a:t>
            </a:r>
            <a:r>
              <a:rPr lang="en-US" sz="2400" b="1" dirty="0"/>
              <a:t>partially by use of screening tests</a:t>
            </a:r>
            <a:r>
              <a:rPr lang="en-US" sz="2400" dirty="0"/>
              <a:t>.</a:t>
            </a:r>
          </a:p>
          <a:p>
            <a:pPr lvl="0">
              <a:spcBef>
                <a:spcPts val="1800"/>
              </a:spcBef>
            </a:pPr>
            <a:r>
              <a:rPr lang="en-US" sz="2400" b="1" dirty="0"/>
              <a:t>Community-based initiatives </a:t>
            </a:r>
            <a:r>
              <a:rPr lang="en-US" sz="2400" dirty="0"/>
              <a:t>can reduce exposure to cancer risk factors, promote healthy behaviors, and improve adherence to clinical preventive services. </a:t>
            </a:r>
          </a:p>
          <a:p>
            <a:pPr lvl="0">
              <a:spcBef>
                <a:spcPts val="1800"/>
              </a:spcBef>
            </a:pPr>
            <a:r>
              <a:rPr lang="en-US" sz="2400" b="1" dirty="0"/>
              <a:t>Population-based surveillance trend data</a:t>
            </a:r>
            <a:r>
              <a:rPr lang="en-US" sz="2400" dirty="0"/>
              <a:t> can be used to monitor progress and target action.</a:t>
            </a:r>
          </a:p>
          <a:p>
            <a:pPr lvl="0">
              <a:spcBef>
                <a:spcPts val="1800"/>
              </a:spcBef>
            </a:pPr>
            <a:r>
              <a:rPr lang="en-US" sz="2400" b="1" dirty="0"/>
              <a:t>Limitations – </a:t>
            </a:r>
            <a:r>
              <a:rPr lang="en-US" sz="2400" dirty="0"/>
              <a:t>Stratification and </a:t>
            </a:r>
            <a:r>
              <a:rPr lang="en-US" sz="2400" dirty="0" err="1"/>
              <a:t>JoinPoint</a:t>
            </a:r>
            <a:r>
              <a:rPr lang="en-US" sz="2400" dirty="0"/>
              <a:t> analyses not performed.</a:t>
            </a:r>
          </a:p>
        </p:txBody>
      </p:sp>
      <p:sp>
        <p:nvSpPr>
          <p:cNvPr id="6" name="Rectangle 5"/>
          <p:cNvSpPr/>
          <p:nvPr/>
        </p:nvSpPr>
        <p:spPr>
          <a:xfrm>
            <a:off x="0" y="5784261"/>
            <a:ext cx="12192000" cy="584775"/>
          </a:xfrm>
          <a:prstGeom prst="rect">
            <a:avLst/>
          </a:prstGeom>
          <a:solidFill>
            <a:srgbClr val="56A0D3"/>
          </a:solidFill>
          <a:ln>
            <a:noFill/>
          </a:ln>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200" b="1" dirty="0">
                <a:solidFill>
                  <a:schemeClr val="bg1"/>
                </a:solidFill>
                <a:latin typeface="Gotham Rounded Book"/>
              </a:rPr>
              <a:t>www.cdc.gov/cancer/public-use</a:t>
            </a:r>
          </a:p>
        </p:txBody>
      </p:sp>
    </p:spTree>
    <p:extLst>
      <p:ext uri="{BB962C8B-B14F-4D97-AF65-F5344CB8AC3E}">
        <p14:creationId xmlns:p14="http://schemas.microsoft.com/office/powerpoint/2010/main" val="208363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15773" y="1548884"/>
            <a:ext cx="3937296" cy="3770401"/>
            <a:chOff x="1353823" y="1548884"/>
            <a:chExt cx="3937296" cy="3770401"/>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468" y="2323445"/>
              <a:ext cx="3092006" cy="2995840"/>
            </a:xfrm>
            <a:prstGeom prst="rect">
              <a:avLst/>
            </a:prstGeom>
          </p:spPr>
        </p:pic>
        <p:sp>
          <p:nvSpPr>
            <p:cNvPr id="7" name="TextBox 6"/>
            <p:cNvSpPr txBox="1"/>
            <p:nvPr/>
          </p:nvSpPr>
          <p:spPr>
            <a:xfrm>
              <a:off x="1353823" y="1548884"/>
              <a:ext cx="3937296" cy="707886"/>
            </a:xfrm>
            <a:prstGeom prst="rect">
              <a:avLst/>
            </a:prstGeom>
            <a:noFill/>
          </p:spPr>
          <p:txBody>
            <a:bodyPr wrap="none" rtlCol="0">
              <a:spAutoFit/>
            </a:bodyPr>
            <a:lstStyle/>
            <a:p>
              <a:pPr algn="ctr"/>
              <a:r>
                <a:rPr lang="en-US" sz="2000" dirty="0">
                  <a:solidFill>
                    <a:srgbClr val="002F59"/>
                  </a:solidFill>
                  <a:latin typeface="Gotham Rounded Book"/>
                </a:rPr>
                <a:t>NCI’s Surveillance, Epidemiology </a:t>
              </a:r>
            </a:p>
            <a:p>
              <a:pPr algn="ctr"/>
              <a:r>
                <a:rPr lang="en-US" sz="2000" dirty="0">
                  <a:solidFill>
                    <a:srgbClr val="002F59"/>
                  </a:solidFill>
                  <a:latin typeface="Gotham Rounded Book"/>
                </a:rPr>
                <a:t>and End Results Program</a:t>
              </a:r>
            </a:p>
          </p:txBody>
        </p:sp>
      </p:grpSp>
      <p:sp>
        <p:nvSpPr>
          <p:cNvPr id="5" name="Title 4"/>
          <p:cNvSpPr>
            <a:spLocks noGrp="1"/>
          </p:cNvSpPr>
          <p:nvPr>
            <p:ph type="title"/>
          </p:nvPr>
        </p:nvSpPr>
        <p:spPr/>
        <p:txBody>
          <a:bodyPr/>
          <a:lstStyle/>
          <a:p>
            <a:r>
              <a:rPr lang="en-US" dirty="0"/>
              <a:t>Federally Funded Cancer Registries</a:t>
            </a:r>
          </a:p>
        </p:txBody>
      </p:sp>
      <p:grpSp>
        <p:nvGrpSpPr>
          <p:cNvPr id="6" name="Group 5"/>
          <p:cNvGrpSpPr/>
          <p:nvPr/>
        </p:nvGrpSpPr>
        <p:grpSpPr>
          <a:xfrm>
            <a:off x="6484648" y="1548884"/>
            <a:ext cx="3299301" cy="3546776"/>
            <a:chOff x="6484648" y="1548884"/>
            <a:chExt cx="3299301" cy="3546776"/>
          </a:xfrm>
        </p:grpSpPr>
        <p:sp>
          <p:nvSpPr>
            <p:cNvPr id="3" name="TextBox 2"/>
            <p:cNvSpPr txBox="1"/>
            <p:nvPr/>
          </p:nvSpPr>
          <p:spPr>
            <a:xfrm>
              <a:off x="6484648" y="1548884"/>
              <a:ext cx="3299301" cy="707886"/>
            </a:xfrm>
            <a:prstGeom prst="rect">
              <a:avLst/>
            </a:prstGeom>
            <a:noFill/>
          </p:spPr>
          <p:txBody>
            <a:bodyPr wrap="none" rtlCol="0">
              <a:spAutoFit/>
            </a:bodyPr>
            <a:lstStyle/>
            <a:p>
              <a:pPr algn="ctr"/>
              <a:r>
                <a:rPr lang="en-US" sz="2000" dirty="0">
                  <a:solidFill>
                    <a:srgbClr val="002F59"/>
                  </a:solidFill>
                  <a:latin typeface="Gotham Rounded Book"/>
                </a:rPr>
                <a:t>CDC’s National Program of </a:t>
              </a:r>
            </a:p>
            <a:p>
              <a:pPr algn="ctr"/>
              <a:r>
                <a:rPr lang="en-US" sz="2000" dirty="0">
                  <a:solidFill>
                    <a:srgbClr val="002F59"/>
                  </a:solidFill>
                  <a:latin typeface="Gotham Rounded Book"/>
                </a:rPr>
                <a:t>Cancer Registries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825" y="2547070"/>
              <a:ext cx="2612948" cy="2548590"/>
            </a:xfrm>
            <a:prstGeom prst="rect">
              <a:avLst/>
            </a:prstGeom>
          </p:spPr>
        </p:pic>
      </p:grpSp>
    </p:spTree>
    <p:extLst>
      <p:ext uri="{BB962C8B-B14F-4D97-AF65-F5344CB8AC3E}">
        <p14:creationId xmlns:p14="http://schemas.microsoft.com/office/powerpoint/2010/main" val="134795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 Cancer Statistics</a:t>
            </a:r>
          </a:p>
        </p:txBody>
      </p:sp>
      <p:sp>
        <p:nvSpPr>
          <p:cNvPr id="4" name="Text Placeholder 3"/>
          <p:cNvSpPr>
            <a:spLocks noGrp="1"/>
          </p:cNvSpPr>
          <p:nvPr>
            <p:ph type="body" sz="quarter" idx="12"/>
          </p:nvPr>
        </p:nvSpPr>
        <p:spPr/>
        <p:txBody>
          <a:bodyPr/>
          <a:lstStyle/>
          <a:p>
            <a:r>
              <a:rPr lang="en-US" dirty="0"/>
              <a:t>Official Federal Cancer Statistics</a:t>
            </a:r>
          </a:p>
        </p:txBody>
      </p:sp>
      <p:sp>
        <p:nvSpPr>
          <p:cNvPr id="10" name="Rectangle 9"/>
          <p:cNvSpPr/>
          <p:nvPr/>
        </p:nvSpPr>
        <p:spPr>
          <a:xfrm>
            <a:off x="0" y="5784261"/>
            <a:ext cx="12192000" cy="584775"/>
          </a:xfrm>
          <a:prstGeom prst="rect">
            <a:avLst/>
          </a:prstGeom>
          <a:solidFill>
            <a:srgbClr val="56A0D3"/>
          </a:solidFill>
          <a:ln>
            <a:noFill/>
          </a:ln>
          <a:effectLst/>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Gotham Rounded Book"/>
              </a:rPr>
              <a:t>www.cdc.gov/uscs</a:t>
            </a:r>
          </a:p>
        </p:txBody>
      </p:sp>
      <p:pic>
        <p:nvPicPr>
          <p:cNvPr id="6" name="Picture 5"/>
          <p:cNvPicPr>
            <a:picLocks noChangeAspect="1"/>
          </p:cNvPicPr>
          <p:nvPr/>
        </p:nvPicPr>
        <p:blipFill>
          <a:blip r:embed="rId3"/>
          <a:stretch>
            <a:fillRect/>
          </a:stretch>
        </p:blipFill>
        <p:spPr>
          <a:xfrm>
            <a:off x="2724539" y="1285067"/>
            <a:ext cx="6742922" cy="42878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2721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Visualizations Tool</a:t>
            </a:r>
          </a:p>
        </p:txBody>
      </p:sp>
      <p:sp>
        <p:nvSpPr>
          <p:cNvPr id="4" name="Text Placeholder 3"/>
          <p:cNvSpPr>
            <a:spLocks noGrp="1"/>
          </p:cNvSpPr>
          <p:nvPr>
            <p:ph type="body" sz="quarter" idx="12"/>
          </p:nvPr>
        </p:nvSpPr>
        <p:spPr/>
        <p:txBody>
          <a:bodyPr/>
          <a:lstStyle/>
          <a:p>
            <a:r>
              <a:rPr lang="en-US" dirty="0"/>
              <a:t>U.S. Cancer Statistics</a:t>
            </a:r>
          </a:p>
        </p:txBody>
      </p:sp>
      <p:sp>
        <p:nvSpPr>
          <p:cNvPr id="10" name="Rectangle 9"/>
          <p:cNvSpPr/>
          <p:nvPr/>
        </p:nvSpPr>
        <p:spPr>
          <a:xfrm>
            <a:off x="0" y="5784261"/>
            <a:ext cx="12192000" cy="584775"/>
          </a:xfrm>
          <a:prstGeom prst="rect">
            <a:avLst/>
          </a:prstGeom>
          <a:solidFill>
            <a:srgbClr val="56A0D3"/>
          </a:solidFill>
          <a:ln>
            <a:noFill/>
          </a:ln>
          <a:effectLst/>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Gotham Rounded Book"/>
              </a:rPr>
              <a:t>www.cdc.gov/uscs/dataviz</a:t>
            </a:r>
          </a:p>
        </p:txBody>
      </p:sp>
      <p:grpSp>
        <p:nvGrpSpPr>
          <p:cNvPr id="11" name="Group 10"/>
          <p:cNvGrpSpPr/>
          <p:nvPr/>
        </p:nvGrpSpPr>
        <p:grpSpPr>
          <a:xfrm>
            <a:off x="2018028" y="1377691"/>
            <a:ext cx="8155945" cy="4215384"/>
            <a:chOff x="1934423" y="1377691"/>
            <a:chExt cx="8155945" cy="4215384"/>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1727" y="1377691"/>
              <a:ext cx="4138641" cy="421538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423" y="1377691"/>
              <a:ext cx="3619680" cy="421538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925252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18C9-54D3-47DB-864C-35E47A6C2040}"/>
              </a:ext>
            </a:extLst>
          </p:cNvPr>
          <p:cNvSpPr>
            <a:spLocks noGrp="1"/>
          </p:cNvSpPr>
          <p:nvPr>
            <p:ph type="title"/>
          </p:nvPr>
        </p:nvSpPr>
        <p:spPr/>
        <p:txBody>
          <a:bodyPr/>
          <a:lstStyle/>
          <a:p>
            <a:r>
              <a:rPr lang="en-US" dirty="0"/>
              <a:t>Acknowledgments</a:t>
            </a:r>
          </a:p>
        </p:txBody>
      </p:sp>
    </p:spTree>
    <p:extLst>
      <p:ext uri="{BB962C8B-B14F-4D97-AF65-F5344CB8AC3E}">
        <p14:creationId xmlns:p14="http://schemas.microsoft.com/office/powerpoint/2010/main" val="343175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Authors</a:t>
            </a:r>
          </a:p>
        </p:txBody>
      </p:sp>
      <p:sp>
        <p:nvSpPr>
          <p:cNvPr id="6" name="Text Placeholder 5"/>
          <p:cNvSpPr>
            <a:spLocks noGrp="1"/>
          </p:cNvSpPr>
          <p:nvPr>
            <p:ph type="body" sz="quarter" idx="11"/>
          </p:nvPr>
        </p:nvSpPr>
        <p:spPr/>
        <p:txBody>
          <a:bodyPr/>
          <a:lstStyle/>
          <a:p>
            <a:r>
              <a:rPr lang="en-US" sz="2800" dirty="0"/>
              <a:t>Mary Elizabeth O’Neil, MPH</a:t>
            </a:r>
          </a:p>
          <a:p>
            <a:r>
              <a:rPr lang="en-US" sz="2800" dirty="0"/>
              <a:t>Jane Henley, MSPH</a:t>
            </a:r>
          </a:p>
          <a:p>
            <a:r>
              <a:rPr lang="en-US" sz="2800" dirty="0"/>
              <a:t>Simple Singh, MD, MPH</a:t>
            </a:r>
          </a:p>
          <a:p>
            <a:r>
              <a:rPr lang="en-US" sz="2800" dirty="0"/>
              <a:t>Jessica King, MPH</a:t>
            </a:r>
          </a:p>
          <a:p>
            <a:r>
              <a:rPr lang="en-US" sz="2800" dirty="0"/>
              <a:t>Manxia Wu, MD, MPH</a:t>
            </a:r>
          </a:p>
          <a:p>
            <a:r>
              <a:rPr lang="en-US" sz="2800" dirty="0"/>
              <a:t>Vicki Benard, PhD</a:t>
            </a:r>
          </a:p>
          <a:p>
            <a:endParaRPr lang="en-US" dirty="0"/>
          </a:p>
        </p:txBody>
      </p:sp>
    </p:spTree>
    <p:extLst>
      <p:ext uri="{BB962C8B-B14F-4D97-AF65-F5344CB8AC3E}">
        <p14:creationId xmlns:p14="http://schemas.microsoft.com/office/powerpoint/2010/main" val="317863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75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Federally Funded Cancer Registries</a:t>
            </a:r>
          </a:p>
        </p:txBody>
      </p:sp>
      <p:sp>
        <p:nvSpPr>
          <p:cNvPr id="562" name="TextBox 561"/>
          <p:cNvSpPr txBox="1"/>
          <p:nvPr/>
        </p:nvSpPr>
        <p:spPr>
          <a:xfrm>
            <a:off x="2212282" y="1457240"/>
            <a:ext cx="1168455"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Seattle-Puget Sound</a:t>
            </a:r>
          </a:p>
        </p:txBody>
      </p:sp>
      <p:pic>
        <p:nvPicPr>
          <p:cNvPr id="7" name="Picture 6"/>
          <p:cNvPicPr>
            <a:picLocks noChangeAspect="1"/>
          </p:cNvPicPr>
          <p:nvPr/>
        </p:nvPicPr>
        <p:blipFill>
          <a:blip r:embed="rId3"/>
          <a:stretch>
            <a:fillRect/>
          </a:stretch>
        </p:blipFill>
        <p:spPr>
          <a:xfrm>
            <a:off x="2343073" y="1564962"/>
            <a:ext cx="7514254" cy="4391618"/>
          </a:xfrm>
          <a:prstGeom prst="rect">
            <a:avLst/>
          </a:prstGeom>
        </p:spPr>
      </p:pic>
      <p:sp>
        <p:nvSpPr>
          <p:cNvPr id="223" name="Text Placeholder 3"/>
          <p:cNvSpPr>
            <a:spLocks noGrp="1"/>
          </p:cNvSpPr>
          <p:nvPr>
            <p:ph type="body" sz="quarter" idx="12"/>
          </p:nvPr>
        </p:nvSpPr>
        <p:spPr>
          <a:xfrm>
            <a:off x="571981" y="965044"/>
            <a:ext cx="11060575" cy="537700"/>
          </a:xfrm>
        </p:spPr>
        <p:txBody>
          <a:bodyPr/>
          <a:lstStyle/>
          <a:p>
            <a:r>
              <a:rPr lang="en-US" sz="2000" dirty="0"/>
              <a:t>Central Cancer Registries Submitting Data to CDC and/or SEER in November 2018</a:t>
            </a:r>
          </a:p>
        </p:txBody>
      </p:sp>
    </p:spTree>
    <p:extLst>
      <p:ext uri="{BB962C8B-B14F-4D97-AF65-F5344CB8AC3E}">
        <p14:creationId xmlns:p14="http://schemas.microsoft.com/office/powerpoint/2010/main" val="83479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192" y="467994"/>
            <a:ext cx="9985616" cy="5100918"/>
          </a:xfrm>
          <a:prstGeom prst="rect">
            <a:avLst/>
          </a:prstGeom>
        </p:spPr>
      </p:pic>
    </p:spTree>
    <p:extLst>
      <p:ext uri="{BB962C8B-B14F-4D97-AF65-F5344CB8AC3E}">
        <p14:creationId xmlns:p14="http://schemas.microsoft.com/office/powerpoint/2010/main" val="386864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 Cancer Statistics</a:t>
            </a:r>
          </a:p>
        </p:txBody>
      </p:sp>
      <p:sp>
        <p:nvSpPr>
          <p:cNvPr id="4" name="Text Placeholder 3"/>
          <p:cNvSpPr>
            <a:spLocks noGrp="1"/>
          </p:cNvSpPr>
          <p:nvPr>
            <p:ph type="body" sz="quarter" idx="12"/>
          </p:nvPr>
        </p:nvSpPr>
        <p:spPr/>
        <p:txBody>
          <a:bodyPr/>
          <a:lstStyle/>
          <a:p>
            <a:r>
              <a:rPr lang="en-US" dirty="0"/>
              <a:t>Official Federal Cancer Statistics</a:t>
            </a:r>
          </a:p>
        </p:txBody>
      </p:sp>
      <p:sp>
        <p:nvSpPr>
          <p:cNvPr id="10" name="Rectangle 9"/>
          <p:cNvSpPr/>
          <p:nvPr/>
        </p:nvSpPr>
        <p:spPr>
          <a:xfrm>
            <a:off x="0" y="5784261"/>
            <a:ext cx="12192000" cy="584775"/>
          </a:xfrm>
          <a:prstGeom prst="rect">
            <a:avLst/>
          </a:prstGeom>
          <a:solidFill>
            <a:srgbClr val="56A0D3"/>
          </a:solidFill>
          <a:ln>
            <a:noFill/>
          </a:ln>
          <a:effectLst/>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Gotham Rounded Book"/>
              </a:rPr>
              <a:t>www.cdc.gov/uscs</a:t>
            </a:r>
          </a:p>
        </p:txBody>
      </p:sp>
      <p:pic>
        <p:nvPicPr>
          <p:cNvPr id="6" name="Picture 5"/>
          <p:cNvPicPr>
            <a:picLocks noChangeAspect="1"/>
          </p:cNvPicPr>
          <p:nvPr/>
        </p:nvPicPr>
        <p:blipFill>
          <a:blip r:embed="rId3"/>
          <a:stretch>
            <a:fillRect/>
          </a:stretch>
        </p:blipFill>
        <p:spPr>
          <a:xfrm>
            <a:off x="2724539" y="1373555"/>
            <a:ext cx="6742922" cy="42878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058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Accessing the data</a:t>
            </a:r>
          </a:p>
        </p:txBody>
      </p:sp>
      <p:sp>
        <p:nvSpPr>
          <p:cNvPr id="3" name="Text Placeholder 2"/>
          <p:cNvSpPr>
            <a:spLocks noGrp="1"/>
          </p:cNvSpPr>
          <p:nvPr>
            <p:ph type="body" sz="quarter" idx="12"/>
          </p:nvPr>
        </p:nvSpPr>
        <p:spPr/>
        <p:txBody>
          <a:bodyPr/>
          <a:lstStyle/>
          <a:p>
            <a:r>
              <a:rPr lang="en-US" dirty="0"/>
              <a:t>U.S. Cancer Statistics Public Use Database</a:t>
            </a:r>
          </a:p>
        </p:txBody>
      </p:sp>
      <p:sp>
        <p:nvSpPr>
          <p:cNvPr id="9" name="Rectangle 8"/>
          <p:cNvSpPr/>
          <p:nvPr/>
        </p:nvSpPr>
        <p:spPr>
          <a:xfrm>
            <a:off x="0" y="5784261"/>
            <a:ext cx="12192000" cy="584775"/>
          </a:xfrm>
          <a:prstGeom prst="rect">
            <a:avLst/>
          </a:prstGeom>
          <a:solidFill>
            <a:srgbClr val="56A0D3"/>
          </a:solidFill>
          <a:ln>
            <a:noFill/>
          </a:ln>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200" b="1" dirty="0">
                <a:solidFill>
                  <a:schemeClr val="bg1"/>
                </a:solidFill>
                <a:latin typeface="Gotham Rounded Book"/>
              </a:rPr>
              <a:t>www.cdc.gov/cancer/public-use</a:t>
            </a:r>
          </a:p>
        </p:txBody>
      </p:sp>
      <p:pic>
        <p:nvPicPr>
          <p:cNvPr id="19" name="Picture 18"/>
          <p:cNvPicPr>
            <a:picLocks noChangeAspect="1"/>
          </p:cNvPicPr>
          <p:nvPr/>
        </p:nvPicPr>
        <p:blipFill>
          <a:blip r:embed="rId3"/>
          <a:stretch>
            <a:fillRect/>
          </a:stretch>
        </p:blipFill>
        <p:spPr>
          <a:xfrm>
            <a:off x="1270682" y="1493551"/>
            <a:ext cx="3986067" cy="2534765"/>
          </a:xfrm>
          <a:prstGeom prst="rect">
            <a:avLst/>
          </a:prstGeom>
          <a:ln>
            <a:noFill/>
          </a:ln>
          <a:effectLst>
            <a:outerShdw blurRad="292100" dist="139700" dir="2700000" algn="tl" rotWithShape="0">
              <a:srgbClr val="333333">
                <a:alpha val="65000"/>
              </a:srgbClr>
            </a:outerShdw>
          </a:effectLst>
        </p:spPr>
      </p:pic>
      <p:cxnSp>
        <p:nvCxnSpPr>
          <p:cNvPr id="27" name="Elbow Connector 26"/>
          <p:cNvCxnSpPr/>
          <p:nvPr/>
        </p:nvCxnSpPr>
        <p:spPr>
          <a:xfrm>
            <a:off x="2713697" y="4057812"/>
            <a:ext cx="2543052" cy="779659"/>
          </a:xfrm>
          <a:prstGeom prst="bentConnector3">
            <a:avLst>
              <a:gd name="adj1" fmla="val -232"/>
            </a:avLst>
          </a:prstGeom>
          <a:ln w="76200">
            <a:solidFill>
              <a:srgbClr val="002F59"/>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5467433" y="1073835"/>
            <a:ext cx="6163056" cy="4616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224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Data Coverage</a:t>
            </a:r>
          </a:p>
        </p:txBody>
      </p:sp>
      <p:sp>
        <p:nvSpPr>
          <p:cNvPr id="5" name="Text Placeholder 4"/>
          <p:cNvSpPr>
            <a:spLocks noGrp="1"/>
          </p:cNvSpPr>
          <p:nvPr>
            <p:ph type="body" sz="quarter" idx="12"/>
          </p:nvPr>
        </p:nvSpPr>
        <p:spPr/>
        <p:txBody>
          <a:bodyPr/>
          <a:lstStyle/>
          <a:p>
            <a:r>
              <a:rPr lang="en-US" dirty="0"/>
              <a:t>U.S. Cancer Statistics Public Use Data</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673808986"/>
              </p:ext>
            </p:extLst>
          </p:nvPr>
        </p:nvGraphicFramePr>
        <p:xfrm>
          <a:off x="1789458" y="1903444"/>
          <a:ext cx="8621486" cy="3153994"/>
        </p:xfrm>
        <a:graphic>
          <a:graphicData uri="http://schemas.openxmlformats.org/drawingml/2006/table">
            <a:tbl>
              <a:tblPr firstRow="1" firstCol="1" bandRow="1">
                <a:tableStyleId>{5C22544A-7EE6-4342-B048-85BDC9FD1C3A}</a:tableStyleId>
              </a:tblPr>
              <a:tblGrid>
                <a:gridCol w="4310743">
                  <a:extLst>
                    <a:ext uri="{9D8B030D-6E8A-4147-A177-3AD203B41FA5}">
                      <a16:colId xmlns:a16="http://schemas.microsoft.com/office/drawing/2014/main" val="20000"/>
                    </a:ext>
                  </a:extLst>
                </a:gridCol>
                <a:gridCol w="4310743">
                  <a:extLst>
                    <a:ext uri="{9D8B030D-6E8A-4147-A177-3AD203B41FA5}">
                      <a16:colId xmlns:a16="http://schemas.microsoft.com/office/drawing/2014/main" val="20001"/>
                    </a:ext>
                  </a:extLst>
                </a:gridCol>
              </a:tblGrid>
              <a:tr h="1043574">
                <a:tc>
                  <a:txBody>
                    <a:bodyPr/>
                    <a:lstStyle/>
                    <a:p>
                      <a:pPr marL="0" marR="0" algn="ctr">
                        <a:lnSpc>
                          <a:spcPct val="115000"/>
                        </a:lnSpc>
                        <a:spcBef>
                          <a:spcPts val="0"/>
                        </a:spcBef>
                        <a:spcAft>
                          <a:spcPts val="0"/>
                        </a:spcAft>
                      </a:pPr>
                      <a:r>
                        <a:rPr lang="en-US" sz="2400" b="0" dirty="0">
                          <a:effectLst/>
                          <a:latin typeface="Gotham Rounded Book"/>
                        </a:rPr>
                        <a:t> November 2018 submission</a:t>
                      </a:r>
                      <a:endParaRPr lang="en-US" sz="2400" b="0" dirty="0">
                        <a:effectLst/>
                        <a:latin typeface="Gotham Rounded Book"/>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0" dirty="0">
                          <a:effectLst/>
                          <a:latin typeface="Gotham Rounded Book"/>
                        </a:rPr>
                        <a:t>Number of Cases</a:t>
                      </a:r>
                      <a:endParaRPr lang="en-US" sz="2400" b="0" dirty="0">
                        <a:effectLst/>
                        <a:latin typeface="Gotham Rounded Book"/>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055210">
                <a:tc>
                  <a:txBody>
                    <a:bodyPr/>
                    <a:lstStyle/>
                    <a:p>
                      <a:pPr marL="0" marR="0" algn="ctr">
                        <a:lnSpc>
                          <a:spcPct val="115000"/>
                        </a:lnSpc>
                        <a:spcBef>
                          <a:spcPts val="0"/>
                        </a:spcBef>
                        <a:spcAft>
                          <a:spcPts val="0"/>
                        </a:spcAft>
                      </a:pPr>
                      <a:r>
                        <a:rPr lang="en-US" sz="2400" dirty="0">
                          <a:effectLst/>
                          <a:latin typeface="Gotham Rounded Book"/>
                        </a:rPr>
                        <a:t>2001–2016 database</a:t>
                      </a:r>
                      <a:endParaRPr lang="en-US" sz="2400" dirty="0">
                        <a:effectLst/>
                        <a:latin typeface="Gotham Rounded Book"/>
                        <a:ea typeface="Calibri" panose="020F0502020204030204" pitchFamily="34" charset="0"/>
                        <a:cs typeface="Times New Roman" panose="02020603050405020304" pitchFamily="18" charset="0"/>
                      </a:endParaRPr>
                    </a:p>
                  </a:txBody>
                  <a:tcPr marL="68580" marR="68580" marT="0" marB="0" anchor="ctr">
                    <a:solidFill>
                      <a:srgbClr val="56A0D3"/>
                    </a:solidFill>
                  </a:tcPr>
                </a:tc>
                <a:tc>
                  <a:txBody>
                    <a:bodyPr/>
                    <a:lstStyle/>
                    <a:p>
                      <a:pPr marL="0" marR="0" algn="ctr">
                        <a:lnSpc>
                          <a:spcPct val="115000"/>
                        </a:lnSpc>
                        <a:spcBef>
                          <a:spcPts val="0"/>
                        </a:spcBef>
                        <a:spcAft>
                          <a:spcPts val="0"/>
                        </a:spcAft>
                      </a:pPr>
                      <a:r>
                        <a:rPr lang="en-US" sz="2800" b="1" dirty="0">
                          <a:solidFill>
                            <a:srgbClr val="002F59"/>
                          </a:solidFill>
                          <a:effectLst/>
                          <a:latin typeface="Gotham Rounded Book"/>
                        </a:rPr>
                        <a:t>26.7</a:t>
                      </a:r>
                      <a:r>
                        <a:rPr lang="en-US" sz="2800" b="1" baseline="0" dirty="0">
                          <a:solidFill>
                            <a:srgbClr val="002F59"/>
                          </a:solidFill>
                          <a:effectLst/>
                          <a:latin typeface="Gotham Rounded Book"/>
                        </a:rPr>
                        <a:t> million</a:t>
                      </a:r>
                      <a:endParaRPr lang="en-US" sz="2800" b="1" dirty="0">
                        <a:solidFill>
                          <a:srgbClr val="002F59"/>
                        </a:solidFill>
                        <a:effectLst/>
                        <a:latin typeface="Gotham Rounded Book"/>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055210">
                <a:tc>
                  <a:txBody>
                    <a:bodyPr/>
                    <a:lstStyle/>
                    <a:p>
                      <a:pPr marL="0" marR="0" algn="ctr">
                        <a:lnSpc>
                          <a:spcPct val="115000"/>
                        </a:lnSpc>
                        <a:spcBef>
                          <a:spcPts val="0"/>
                        </a:spcBef>
                        <a:spcAft>
                          <a:spcPts val="0"/>
                        </a:spcAft>
                      </a:pPr>
                      <a:r>
                        <a:rPr lang="en-US" sz="2400" dirty="0">
                          <a:effectLst/>
                          <a:latin typeface="Gotham Rounded Book"/>
                        </a:rPr>
                        <a:t>2005–2016 database</a:t>
                      </a:r>
                      <a:endParaRPr lang="en-US" sz="2400" dirty="0">
                        <a:effectLst/>
                        <a:latin typeface="Gotham Rounded Book"/>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F59"/>
                          </a:solidFill>
                          <a:effectLst/>
                          <a:latin typeface="Gotham Rounded Book"/>
                        </a:rPr>
                        <a:t>20.9 million</a:t>
                      </a:r>
                      <a:endParaRPr lang="en-US" sz="2800" b="1" dirty="0">
                        <a:solidFill>
                          <a:srgbClr val="002F59"/>
                        </a:solidFill>
                        <a:effectLst/>
                        <a:latin typeface="Gotham Rounded Book"/>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52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Data Items</a:t>
            </a:r>
          </a:p>
        </p:txBody>
      </p:sp>
      <p:sp>
        <p:nvSpPr>
          <p:cNvPr id="2" name="Text Placeholder 1"/>
          <p:cNvSpPr>
            <a:spLocks noGrp="1"/>
          </p:cNvSpPr>
          <p:nvPr>
            <p:ph type="body" sz="quarter" idx="11"/>
          </p:nvPr>
        </p:nvSpPr>
        <p:spPr/>
        <p:txBody>
          <a:bodyPr/>
          <a:lstStyle/>
          <a:p>
            <a:r>
              <a:rPr lang="en-US" sz="2800" dirty="0"/>
              <a:t>Demographics data</a:t>
            </a:r>
          </a:p>
          <a:p>
            <a:pPr lvl="1"/>
            <a:r>
              <a:rPr lang="en-US" sz="2400" dirty="0"/>
              <a:t>age, sex, race, ethnicity,</a:t>
            </a:r>
            <a:br>
              <a:rPr lang="en-US" sz="2400" dirty="0"/>
            </a:br>
            <a:r>
              <a:rPr lang="en-US" sz="2400" dirty="0"/>
              <a:t>state</a:t>
            </a:r>
          </a:p>
          <a:p>
            <a:r>
              <a:rPr lang="en-US" sz="2800" dirty="0"/>
              <a:t>Tumor identification</a:t>
            </a:r>
          </a:p>
          <a:p>
            <a:pPr lvl="1"/>
            <a:r>
              <a:rPr lang="en-US" sz="2400" dirty="0"/>
              <a:t>primary site, histology,</a:t>
            </a:r>
            <a:br>
              <a:rPr lang="en-US" sz="2400" dirty="0"/>
            </a:br>
            <a:r>
              <a:rPr lang="en-US" sz="2400" dirty="0"/>
              <a:t>grade, behavior, stage</a:t>
            </a:r>
          </a:p>
          <a:p>
            <a:pPr marL="457200" lvl="1" indent="0">
              <a:buNone/>
            </a:pPr>
            <a:endParaRPr lang="en-US" dirty="0"/>
          </a:p>
        </p:txBody>
      </p:sp>
      <p:sp>
        <p:nvSpPr>
          <p:cNvPr id="3" name="Text Placeholder 2"/>
          <p:cNvSpPr>
            <a:spLocks noGrp="1"/>
          </p:cNvSpPr>
          <p:nvPr>
            <p:ph type="body" sz="quarter" idx="12"/>
          </p:nvPr>
        </p:nvSpPr>
        <p:spPr/>
        <p:txBody>
          <a:bodyPr/>
          <a:lstStyle/>
          <a:p>
            <a:r>
              <a:rPr lang="en-US" dirty="0"/>
              <a:t>U.S. Cancer Statistics Public Use Data</a:t>
            </a:r>
          </a:p>
        </p:txBody>
      </p:sp>
      <p:pic>
        <p:nvPicPr>
          <p:cNvPr id="9" name="Picture 8"/>
          <p:cNvPicPr>
            <a:picLocks noChangeAspect="1"/>
          </p:cNvPicPr>
          <p:nvPr/>
        </p:nvPicPr>
        <p:blipFill>
          <a:blip r:embed="rId3"/>
          <a:stretch>
            <a:fillRect/>
          </a:stretch>
        </p:blipFill>
        <p:spPr>
          <a:xfrm>
            <a:off x="5223488" y="1157131"/>
            <a:ext cx="3556617" cy="44308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014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variables this year</a:t>
            </a:r>
          </a:p>
        </p:txBody>
      </p:sp>
      <p:sp>
        <p:nvSpPr>
          <p:cNvPr id="2" name="Text Placeholder 1"/>
          <p:cNvSpPr>
            <a:spLocks noGrp="1"/>
          </p:cNvSpPr>
          <p:nvPr>
            <p:ph type="body" sz="quarter" idx="11"/>
          </p:nvPr>
        </p:nvSpPr>
        <p:spPr>
          <a:xfrm>
            <a:off x="569914" y="1757043"/>
            <a:ext cx="11060576" cy="4201305"/>
          </a:xfrm>
        </p:spPr>
        <p:txBody>
          <a:bodyPr numCol="1"/>
          <a:lstStyle/>
          <a:p>
            <a:pPr lvl="0"/>
            <a:r>
              <a:rPr lang="en-US" sz="2400" b="1" dirty="0"/>
              <a:t>Brain WHO Grade Classification</a:t>
            </a:r>
          </a:p>
          <a:p>
            <a:pPr lvl="1"/>
            <a:r>
              <a:rPr lang="en-US" sz="2400" dirty="0"/>
              <a:t>CS SSF1, CNS excluded, diagnosis years 2011-2016 </a:t>
            </a:r>
          </a:p>
          <a:p>
            <a:pPr lvl="0"/>
            <a:r>
              <a:rPr lang="en-US" sz="2400" b="1" dirty="0"/>
              <a:t>RX </a:t>
            </a:r>
            <a:r>
              <a:rPr lang="en-US" sz="2400" b="1" dirty="0" err="1"/>
              <a:t>Summ</a:t>
            </a:r>
            <a:r>
              <a:rPr lang="en-US" sz="2400" b="1" dirty="0"/>
              <a:t> – Surgery Primary Site</a:t>
            </a:r>
            <a:endParaRPr lang="en-US" sz="2400" dirty="0"/>
          </a:p>
          <a:p>
            <a:pPr lvl="1"/>
            <a:r>
              <a:rPr lang="en-US" sz="2400" dirty="0"/>
              <a:t>female breast </a:t>
            </a:r>
          </a:p>
          <a:p>
            <a:pPr lvl="0"/>
            <a:r>
              <a:rPr lang="en-US" sz="2400" b="1" dirty="0"/>
              <a:t>Estrogen Receptor (ER) Assay CS  </a:t>
            </a:r>
            <a:endParaRPr lang="en-US" sz="2400" dirty="0"/>
          </a:p>
          <a:p>
            <a:pPr lvl="1"/>
            <a:r>
              <a:rPr lang="en-US" sz="2400" dirty="0"/>
              <a:t>CS SSF1, female breast, diagnosis years 2004-2016 </a:t>
            </a:r>
          </a:p>
          <a:p>
            <a:pPr lvl="0"/>
            <a:r>
              <a:rPr lang="en-US" sz="2400" b="1" dirty="0"/>
              <a:t>Progesterone Receptor (PR) Assay</a:t>
            </a:r>
          </a:p>
          <a:p>
            <a:pPr lvl="1"/>
            <a:r>
              <a:rPr lang="en-US" sz="2400" dirty="0"/>
              <a:t>CS SSF2, female breast, diagnosis years 2004-2016 </a:t>
            </a:r>
          </a:p>
          <a:p>
            <a:pPr lvl="0"/>
            <a:r>
              <a:rPr lang="en-US" sz="2400" b="1" dirty="0"/>
              <a:t>HER2: Summary Result  </a:t>
            </a:r>
            <a:endParaRPr lang="en-US" sz="2400" dirty="0"/>
          </a:p>
          <a:p>
            <a:pPr lvl="1"/>
            <a:r>
              <a:rPr lang="en-US" sz="2400" dirty="0"/>
              <a:t>CS SSF15, female breast, diagnosis years 2010-2016</a:t>
            </a:r>
          </a:p>
        </p:txBody>
      </p:sp>
      <p:sp>
        <p:nvSpPr>
          <p:cNvPr id="3" name="Text Placeholder 2"/>
          <p:cNvSpPr>
            <a:spLocks noGrp="1"/>
          </p:cNvSpPr>
          <p:nvPr>
            <p:ph type="body" sz="quarter" idx="12"/>
          </p:nvPr>
        </p:nvSpPr>
        <p:spPr/>
        <p:txBody>
          <a:bodyPr/>
          <a:lstStyle/>
          <a:p>
            <a:r>
              <a:rPr lang="en-US" dirty="0"/>
              <a:t>Surgery &amp; Site Specific Factors</a:t>
            </a:r>
          </a:p>
        </p:txBody>
      </p:sp>
    </p:spTree>
    <p:extLst>
      <p:ext uri="{BB962C8B-B14F-4D97-AF65-F5344CB8AC3E}">
        <p14:creationId xmlns:p14="http://schemas.microsoft.com/office/powerpoint/2010/main" val="3026620169"/>
      </p:ext>
    </p:extLst>
  </p:cSld>
  <p:clrMapOvr>
    <a:masterClrMapping/>
  </p:clrMapOvr>
</p:sld>
</file>

<file path=ppt/theme/theme1.xml><?xml version="1.0" encoding="utf-8"?>
<a:theme xmlns:a="http://schemas.openxmlformats.org/drawingml/2006/main" name="Office Theme">
  <a:themeElements>
    <a:clrScheme name="Cancer Prevention Works 1">
      <a:dk1>
        <a:srgbClr val="000000"/>
      </a:dk1>
      <a:lt1>
        <a:srgbClr val="FFFFFD"/>
      </a:lt1>
      <a:dk2>
        <a:srgbClr val="122C41"/>
      </a:dk2>
      <a:lt2>
        <a:srgbClr val="56A0D3"/>
      </a:lt2>
      <a:accent1>
        <a:srgbClr val="56A0D3"/>
      </a:accent1>
      <a:accent2>
        <a:srgbClr val="59CC59"/>
      </a:accent2>
      <a:accent3>
        <a:srgbClr val="FF7351"/>
      </a:accent3>
      <a:accent4>
        <a:srgbClr val="FDDC00"/>
      </a:accent4>
      <a:accent5>
        <a:srgbClr val="122C41"/>
      </a:accent5>
      <a:accent6>
        <a:srgbClr val="FFFFFF"/>
      </a:accent6>
      <a:hlink>
        <a:srgbClr val="FFFFFF"/>
      </a:hlink>
      <a:folHlink>
        <a:srgbClr val="A9A9A9"/>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Slide" ma:contentTypeID="0x010100A22E315B1F3C42B49A0E90D2F9AB5AB1008DB7DB0543A6D54781A1F3CFA5D3BC1F" ma:contentTypeVersion="8" ma:contentTypeDescription="Microsoft PowerPoint Slide" ma:contentTypeScope="" ma:versionID="c605b2cca03f5552a6a5b7e804cfcec6">
  <xsd:schema xmlns:xsd="http://www.w3.org/2001/XMLSchema" xmlns:xs="http://www.w3.org/2001/XMLSchema" xmlns:p="http://schemas.microsoft.com/office/2006/metadata/properties" xmlns:ns2="http://schemas.microsoft.com/sharepoint/v3" xmlns:ns3="5aac782b-3f23-40b2-8f7d-7d5a008e6153" targetNamespace="http://schemas.microsoft.com/office/2006/metadata/properties" ma:root="true" ma:fieldsID="e38031ff2ea364b51a727b6e58b56073" ns2:_="" ns3:_="">
    <xsd:import namespace="http://schemas.microsoft.com/sharepoint/v3"/>
    <xsd:import namespace="5aac782b-3f23-40b2-8f7d-7d5a008e6153"/>
    <xsd:element name="properties">
      <xsd:complexType>
        <xsd:sequence>
          <xsd:element name="documentManagement">
            <xsd:complexType>
              <xsd:all>
                <xsd:element ref="ns2:Presentation" minOccurs="0"/>
                <xsd:element ref="ns2:SlideDescription" minOccurs="0"/>
                <xsd:element ref="ns3:Notes0" minOccurs="0"/>
                <xsd:element ref="ns2:AverageRating" minOccurs="0"/>
                <xsd:element ref="ns2:RatingCount" minOccurs="0"/>
                <xsd:element ref="ns2:RatedBy" minOccurs="0"/>
                <xsd:element ref="ns2:Ratings" minOccurs="0"/>
                <xsd:element ref="ns2:LikesCount" minOccurs="0"/>
                <xsd:element ref="ns2: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1" nillable="true" ma:displayName="Presentation" ma:internalName="Presentation">
      <xsd:simpleType>
        <xsd:restriction base="dms:Text"/>
      </xsd:simpleType>
    </xsd:element>
    <xsd:element name="SlideDescription" ma:index="2" nillable="true" ma:displayName="Description" ma:internalName="SlideDescription">
      <xsd:simpleType>
        <xsd:restriction base="dms:Text"/>
      </xsd:simpleType>
    </xsd:element>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10"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User ratings" ma:description="User ratings for the item" ma:hidden="true" ma:internalName="Ratings">
      <xsd:simpleType>
        <xsd:restriction base="dms:Note"/>
      </xsd:simpleType>
    </xsd:element>
    <xsd:element name="LikesCount" ma:index="12" nillable="true" ma:displayName="Number of Likes" ma:internalName="LikesCount">
      <xsd:simpleType>
        <xsd:restriction base="dms:Unknown"/>
      </xsd:simpleType>
    </xsd:element>
    <xsd:element name="LikedBy" ma:index="13"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ac782b-3f23-40b2-8f7d-7d5a008e6153" elementFormDefault="qualified">
    <xsd:import namespace="http://schemas.microsoft.com/office/2006/documentManagement/types"/>
    <xsd:import namespace="http://schemas.microsoft.com/office/infopath/2007/PartnerControls"/>
    <xsd:element name="Notes0" ma:index="7" nillable="true" ma:displayName="Notes" ma:internalName="Notes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Presentation xmlns="http://schemas.microsoft.com/sharepoint/v3" xsi:nil="true"/>
    <Notes0 xmlns="5aac782b-3f23-40b2-8f7d-7d5a008e6153" xsi:nil="true"/>
    <Ratings xmlns="http://schemas.microsoft.com/sharepoint/v3" xsi:nil="true"/>
    <LikedBy xmlns="http://schemas.microsoft.com/sharepoint/v3">
      <UserInfo>
        <DisplayName/>
        <AccountId xsi:nil="true"/>
        <AccountType/>
      </UserInfo>
    </LikedBy>
    <SlideDescription xmlns="http://schemas.microsoft.com/sharepoint/v3" xsi:nil="true"/>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C38A32E3-FC02-44AA-9449-2CC407C7AE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aac782b-3f23-40b2-8f7d-7d5a008e61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2CD6EA-361A-490F-8769-95E26314A4FF}">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schemas.microsoft.com/office/infopath/2007/PartnerControls"/>
    <ds:schemaRef ds:uri="5aac782b-3f23-40b2-8f7d-7d5a008e615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7261</TotalTime>
  <Words>1866</Words>
  <Application>Microsoft Office PowerPoint</Application>
  <PresentationFormat>Widescreen</PresentationFormat>
  <Paragraphs>180</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Gotham Rounded Book</vt:lpstr>
      <vt:lpstr>Gotham Rounded Book Italic</vt:lpstr>
      <vt:lpstr>Gotham Rounded Medium</vt:lpstr>
      <vt:lpstr>Rockwell</vt:lpstr>
      <vt:lpstr>Office Theme</vt:lpstr>
      <vt:lpstr>U.S. Cancer Statistics Public Use Database   Annual percent change of screening-amenable cancers by state, United States, 2012-2016 </vt:lpstr>
      <vt:lpstr>Federally Funded Cancer Registries</vt:lpstr>
      <vt:lpstr>Federally Funded Cancer Registries</vt:lpstr>
      <vt:lpstr>PowerPoint Presentation</vt:lpstr>
      <vt:lpstr>U.S. Cancer Statistics</vt:lpstr>
      <vt:lpstr>Accessing the data</vt:lpstr>
      <vt:lpstr>Data Coverage</vt:lpstr>
      <vt:lpstr>Data Items</vt:lpstr>
      <vt:lpstr>New variables this year</vt:lpstr>
      <vt:lpstr>Analysis –   Annual percent change of screening-amenable cancers by state, United States, 2012-2016</vt:lpstr>
      <vt:lpstr>Screening-amenable cancers</vt:lpstr>
      <vt:lpstr>Study objective</vt:lpstr>
      <vt:lpstr>Methods</vt:lpstr>
      <vt:lpstr>Cervical</vt:lpstr>
      <vt:lpstr>Colorectal </vt:lpstr>
      <vt:lpstr>Female breast</vt:lpstr>
      <vt:lpstr>Lung</vt:lpstr>
      <vt:lpstr>Conclusions</vt:lpstr>
      <vt:lpstr>Conclusions</vt:lpstr>
      <vt:lpstr>U.S. Cancer Statistics</vt:lpstr>
      <vt:lpstr>Data Visualizations Tool</vt:lpstr>
      <vt:lpstr>Acknowledgments</vt:lpstr>
      <vt:lpstr>Authors</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Filstein, Marnie (CDC)</dc:creator>
  <cp:lastModifiedBy>Reda Wilson</cp:lastModifiedBy>
  <cp:revision>209</cp:revision>
  <cp:lastPrinted>2017-02-08T19:39:50Z</cp:lastPrinted>
  <dcterms:created xsi:type="dcterms:W3CDTF">2017-02-02T20:33:18Z</dcterms:created>
  <dcterms:modified xsi:type="dcterms:W3CDTF">2019-06-12T06:09:26Z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0x010100A22E315B1F3C42B49A0E90D2F9AB5AB1008DB7DB0543A6D54781A1F3CFA5D3BC1F</vt:lpwstr>
  </property>
</Properties>
</file>