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8" r:id="rId3"/>
    <p:sldId id="261" r:id="rId4"/>
    <p:sldId id="260" r:id="rId5"/>
    <p:sldId id="259" r:id="rId6"/>
    <p:sldId id="262" r:id="rId7"/>
    <p:sldId id="263" r:id="rId8"/>
    <p:sldId id="264" r:id="rId9"/>
    <p:sldId id="265" r:id="rId10"/>
    <p:sldId id="268" r:id="rId11"/>
    <p:sldId id="267" r:id="rId12"/>
    <p:sldId id="277" r:id="rId13"/>
    <p:sldId id="276" r:id="rId14"/>
    <p:sldId id="269" r:id="rId15"/>
    <p:sldId id="274" r:id="rId16"/>
    <p:sldId id="270" r:id="rId17"/>
    <p:sldId id="275" r:id="rId18"/>
    <p:sldId id="273" r:id="rId19"/>
    <p:sldId id="281" r:id="rId20"/>
    <p:sldId id="282" r:id="rId21"/>
    <p:sldId id="272" r:id="rId22"/>
    <p:sldId id="266"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Fidler-Benaoudia" initials="MFB" lastIdx="1" clrIdx="0">
    <p:extLst>
      <p:ext uri="{19B8F6BF-5375-455C-9EA6-DF929625EA0E}">
        <p15:presenceInfo xmlns:p15="http://schemas.microsoft.com/office/powerpoint/2012/main" userId="Miranda Fidler-Benaoud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49" autoAdjust="0"/>
  </p:normalViewPr>
  <p:slideViewPr>
    <p:cSldViewPr snapToGrid="0">
      <p:cViewPr varScale="1">
        <p:scale>
          <a:sx n="50" d="100"/>
          <a:sy n="50" d="100"/>
        </p:scale>
        <p:origin x="29"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00529035433073"/>
          <c:y val="3.4605558894835207E-2"/>
          <c:w val="0.70104146161417324"/>
          <c:h val="0.76675196604438545"/>
        </c:manualLayout>
      </c:layout>
      <c:lineChart>
        <c:grouping val="standard"/>
        <c:varyColors val="0"/>
        <c:ser>
          <c:idx val="0"/>
          <c:order val="0"/>
          <c:tx>
            <c:strRef>
              <c:f>Sheet1!$B$1</c:f>
              <c:strCache>
                <c:ptCount val="1"/>
                <c:pt idx="0">
                  <c:v>Series 1</c:v>
                </c:pt>
              </c:strCache>
            </c:strRef>
          </c:tx>
          <c:spPr>
            <a:ln w="38100" cap="rnd">
              <a:solidFill>
                <a:srgbClr val="1160FF"/>
              </a:solidFill>
              <a:round/>
            </a:ln>
            <a:effectLst/>
          </c:spPr>
          <c:marker>
            <c:symbol val="none"/>
          </c:marker>
          <c:cat>
            <c:numRef>
              <c:f>Sheet1!$A$2:$A$41</c:f>
              <c:numCache>
                <c:formatCode>General</c:formatCode>
                <c:ptCount val="40"/>
                <c:pt idx="0">
                  <c:v>1975</c:v>
                </c:pt>
                <c:pt idx="5">
                  <c:v>1980</c:v>
                </c:pt>
                <c:pt idx="10">
                  <c:v>1985</c:v>
                </c:pt>
                <c:pt idx="15">
                  <c:v>1990</c:v>
                </c:pt>
                <c:pt idx="20">
                  <c:v>1995</c:v>
                </c:pt>
                <c:pt idx="25">
                  <c:v>2000</c:v>
                </c:pt>
                <c:pt idx="30">
                  <c:v>2005</c:v>
                </c:pt>
                <c:pt idx="35">
                  <c:v>2010</c:v>
                </c:pt>
                <c:pt idx="39">
                  <c:v>2014</c:v>
                </c:pt>
              </c:numCache>
            </c:numRef>
          </c:cat>
          <c:val>
            <c:numRef>
              <c:f>Sheet1!$B$2:$B$41</c:f>
              <c:numCache>
                <c:formatCode>General</c:formatCode>
                <c:ptCount val="40"/>
                <c:pt idx="0">
                  <c:v>89.53</c:v>
                </c:pt>
                <c:pt idx="1">
                  <c:v>93.79</c:v>
                </c:pt>
                <c:pt idx="2">
                  <c:v>95.48</c:v>
                </c:pt>
                <c:pt idx="3">
                  <c:v>96.67</c:v>
                </c:pt>
                <c:pt idx="4">
                  <c:v>95.81</c:v>
                </c:pt>
                <c:pt idx="5">
                  <c:v>99.95</c:v>
                </c:pt>
                <c:pt idx="6">
                  <c:v>99.41</c:v>
                </c:pt>
                <c:pt idx="7">
                  <c:v>100.69</c:v>
                </c:pt>
                <c:pt idx="8">
                  <c:v>99.46</c:v>
                </c:pt>
                <c:pt idx="9">
                  <c:v>102.05</c:v>
                </c:pt>
                <c:pt idx="10">
                  <c:v>98.59</c:v>
                </c:pt>
                <c:pt idx="11">
                  <c:v>99.03</c:v>
                </c:pt>
                <c:pt idx="12">
                  <c:v>101.51</c:v>
                </c:pt>
                <c:pt idx="13">
                  <c:v>98.67</c:v>
                </c:pt>
                <c:pt idx="14">
                  <c:v>97.94</c:v>
                </c:pt>
                <c:pt idx="15">
                  <c:v>96.91</c:v>
                </c:pt>
                <c:pt idx="16">
                  <c:v>97.2</c:v>
                </c:pt>
                <c:pt idx="17">
                  <c:v>97.21</c:v>
                </c:pt>
                <c:pt idx="18">
                  <c:v>93.95</c:v>
                </c:pt>
                <c:pt idx="19">
                  <c:v>90.93</c:v>
                </c:pt>
                <c:pt idx="20">
                  <c:v>89.84</c:v>
                </c:pt>
                <c:pt idx="21">
                  <c:v>87.99</c:v>
                </c:pt>
                <c:pt idx="22">
                  <c:v>86.31</c:v>
                </c:pt>
                <c:pt idx="23">
                  <c:v>88.03</c:v>
                </c:pt>
                <c:pt idx="24">
                  <c:v>84.57</c:v>
                </c:pt>
                <c:pt idx="25">
                  <c:v>82.1</c:v>
                </c:pt>
                <c:pt idx="26">
                  <c:v>81.39</c:v>
                </c:pt>
                <c:pt idx="27">
                  <c:v>80.44</c:v>
                </c:pt>
                <c:pt idx="28">
                  <c:v>81.010000000000005</c:v>
                </c:pt>
                <c:pt idx="29">
                  <c:v>76.27</c:v>
                </c:pt>
                <c:pt idx="30">
                  <c:v>75.819999999999993</c:v>
                </c:pt>
                <c:pt idx="31">
                  <c:v>74.34</c:v>
                </c:pt>
                <c:pt idx="32">
                  <c:v>73.819999999999993</c:v>
                </c:pt>
                <c:pt idx="33">
                  <c:v>72.260000000000005</c:v>
                </c:pt>
                <c:pt idx="34">
                  <c:v>70.81</c:v>
                </c:pt>
                <c:pt idx="35">
                  <c:v>68.13</c:v>
                </c:pt>
                <c:pt idx="36">
                  <c:v>65.84</c:v>
                </c:pt>
                <c:pt idx="37">
                  <c:v>64.34</c:v>
                </c:pt>
                <c:pt idx="38">
                  <c:v>62.12</c:v>
                </c:pt>
                <c:pt idx="39">
                  <c:v>60.85</c:v>
                </c:pt>
              </c:numCache>
            </c:numRef>
          </c:val>
          <c:smooth val="0"/>
          <c:extLst xmlns:c16r2="http://schemas.microsoft.com/office/drawing/2015/06/chart">
            <c:ext xmlns:c16="http://schemas.microsoft.com/office/drawing/2014/chart" uri="{C3380CC4-5D6E-409C-BE32-E72D297353CC}">
              <c16:uniqueId val="{00000000-4253-4D95-B35E-39D3B0DA5E10}"/>
            </c:ext>
          </c:extLst>
        </c:ser>
        <c:ser>
          <c:idx val="1"/>
          <c:order val="1"/>
          <c:tx>
            <c:strRef>
              <c:f>Sheet1!$C$1</c:f>
              <c:strCache>
                <c:ptCount val="1"/>
                <c:pt idx="0">
                  <c:v>Series 2</c:v>
                </c:pt>
              </c:strCache>
            </c:strRef>
          </c:tx>
          <c:spPr>
            <a:ln w="38100" cap="rnd">
              <a:solidFill>
                <a:srgbClr val="FF0000"/>
              </a:solidFill>
              <a:round/>
            </a:ln>
            <a:effectLst/>
          </c:spPr>
          <c:marker>
            <c:symbol val="none"/>
          </c:marker>
          <c:cat>
            <c:numRef>
              <c:f>Sheet1!$A$2:$A$41</c:f>
              <c:numCache>
                <c:formatCode>General</c:formatCode>
                <c:ptCount val="40"/>
                <c:pt idx="0">
                  <c:v>1975</c:v>
                </c:pt>
                <c:pt idx="5">
                  <c:v>1980</c:v>
                </c:pt>
                <c:pt idx="10">
                  <c:v>1985</c:v>
                </c:pt>
                <c:pt idx="15">
                  <c:v>1990</c:v>
                </c:pt>
                <c:pt idx="20">
                  <c:v>1995</c:v>
                </c:pt>
                <c:pt idx="25">
                  <c:v>2000</c:v>
                </c:pt>
                <c:pt idx="30">
                  <c:v>2005</c:v>
                </c:pt>
                <c:pt idx="35">
                  <c:v>2010</c:v>
                </c:pt>
                <c:pt idx="39">
                  <c:v>2014</c:v>
                </c:pt>
              </c:numCache>
            </c:numRef>
          </c:cat>
          <c:val>
            <c:numRef>
              <c:f>Sheet1!$C$2:$C$41</c:f>
              <c:numCache>
                <c:formatCode>General</c:formatCode>
                <c:ptCount val="40"/>
                <c:pt idx="0">
                  <c:v>24.52</c:v>
                </c:pt>
                <c:pt idx="1">
                  <c:v>27.31</c:v>
                </c:pt>
                <c:pt idx="2">
                  <c:v>28.31</c:v>
                </c:pt>
                <c:pt idx="3">
                  <c:v>29.63</c:v>
                </c:pt>
                <c:pt idx="4">
                  <c:v>31.58</c:v>
                </c:pt>
                <c:pt idx="5">
                  <c:v>32.22</c:v>
                </c:pt>
                <c:pt idx="6">
                  <c:v>35.11</c:v>
                </c:pt>
                <c:pt idx="7">
                  <c:v>36.729999999999997</c:v>
                </c:pt>
                <c:pt idx="8">
                  <c:v>37.880000000000003</c:v>
                </c:pt>
                <c:pt idx="9">
                  <c:v>39.450000000000003</c:v>
                </c:pt>
                <c:pt idx="10">
                  <c:v>40.25</c:v>
                </c:pt>
                <c:pt idx="11">
                  <c:v>42.29</c:v>
                </c:pt>
                <c:pt idx="12">
                  <c:v>44.15</c:v>
                </c:pt>
                <c:pt idx="13">
                  <c:v>46.3</c:v>
                </c:pt>
                <c:pt idx="14">
                  <c:v>46.09</c:v>
                </c:pt>
                <c:pt idx="15">
                  <c:v>47.79</c:v>
                </c:pt>
                <c:pt idx="16">
                  <c:v>49.58</c:v>
                </c:pt>
                <c:pt idx="17">
                  <c:v>49.85</c:v>
                </c:pt>
                <c:pt idx="18">
                  <c:v>49.15</c:v>
                </c:pt>
                <c:pt idx="19">
                  <c:v>50.54</c:v>
                </c:pt>
                <c:pt idx="20">
                  <c:v>50.43</c:v>
                </c:pt>
                <c:pt idx="21">
                  <c:v>51.22</c:v>
                </c:pt>
                <c:pt idx="22">
                  <c:v>52.59</c:v>
                </c:pt>
                <c:pt idx="23">
                  <c:v>52.99</c:v>
                </c:pt>
                <c:pt idx="24">
                  <c:v>52.5</c:v>
                </c:pt>
                <c:pt idx="25">
                  <c:v>51.22</c:v>
                </c:pt>
                <c:pt idx="26">
                  <c:v>51.65</c:v>
                </c:pt>
                <c:pt idx="27">
                  <c:v>52.48</c:v>
                </c:pt>
                <c:pt idx="28">
                  <c:v>53.1</c:v>
                </c:pt>
                <c:pt idx="29">
                  <c:v>52.04</c:v>
                </c:pt>
                <c:pt idx="30">
                  <c:v>53.82</c:v>
                </c:pt>
                <c:pt idx="31">
                  <c:v>53.46</c:v>
                </c:pt>
                <c:pt idx="32">
                  <c:v>53.63</c:v>
                </c:pt>
                <c:pt idx="33">
                  <c:v>51.9</c:v>
                </c:pt>
                <c:pt idx="34">
                  <c:v>52.37</c:v>
                </c:pt>
                <c:pt idx="35">
                  <c:v>50.18</c:v>
                </c:pt>
                <c:pt idx="36">
                  <c:v>49.45</c:v>
                </c:pt>
                <c:pt idx="37">
                  <c:v>48.96</c:v>
                </c:pt>
                <c:pt idx="38">
                  <c:v>48.66</c:v>
                </c:pt>
                <c:pt idx="39">
                  <c:v>48.4</c:v>
                </c:pt>
              </c:numCache>
            </c:numRef>
          </c:val>
          <c:smooth val="0"/>
          <c:extLst xmlns:c16r2="http://schemas.microsoft.com/office/drawing/2015/06/chart">
            <c:ext xmlns:c16="http://schemas.microsoft.com/office/drawing/2014/chart" uri="{C3380CC4-5D6E-409C-BE32-E72D297353CC}">
              <c16:uniqueId val="{00000001-4253-4D95-B35E-39D3B0DA5E10}"/>
            </c:ext>
          </c:extLst>
        </c:ser>
        <c:dLbls>
          <c:showLegendKey val="0"/>
          <c:showVal val="0"/>
          <c:showCatName val="0"/>
          <c:showSerName val="0"/>
          <c:showPercent val="0"/>
          <c:showBubbleSize val="0"/>
        </c:dLbls>
        <c:smooth val="0"/>
        <c:axId val="183785608"/>
        <c:axId val="183786000"/>
      </c:lineChart>
      <c:catAx>
        <c:axId val="18378560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j-lt"/>
                    <a:ea typeface="+mn-ea"/>
                    <a:cs typeface="+mn-cs"/>
                  </a:defRPr>
                </a:pPr>
                <a:r>
                  <a:rPr lang="en-US" b="1"/>
                  <a:t>Year of diagnosis</a:t>
                </a:r>
              </a:p>
            </c:rich>
          </c:tx>
          <c:layout>
            <c:manualLayout>
              <c:xMode val="edge"/>
              <c:yMode val="edge"/>
              <c:x val="0.48496717968590974"/>
              <c:y val="0.88460617230332195"/>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83786000"/>
        <c:crosses val="autoZero"/>
        <c:auto val="1"/>
        <c:lblAlgn val="ctr"/>
        <c:lblOffset val="100"/>
        <c:tickLblSkip val="1"/>
        <c:tickMarkSkip val="1"/>
        <c:noMultiLvlLbl val="0"/>
      </c:catAx>
      <c:valAx>
        <c:axId val="1837860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j-lt"/>
                    <a:ea typeface="+mn-ea"/>
                    <a:cs typeface="+mn-cs"/>
                  </a:defRPr>
                </a:pPr>
                <a:r>
                  <a:rPr lang="en-US" b="1"/>
                  <a:t>New cases per 100,000 people</a:t>
                </a:r>
              </a:p>
            </c:rich>
          </c:tx>
          <c:layout>
            <c:manualLayout>
              <c:xMode val="edge"/>
              <c:yMode val="edge"/>
              <c:x val="0.12849657900317898"/>
              <c:y val="0.20189981096200049"/>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83785608"/>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D7497-CD98-471A-AEBC-336E1EF0E5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04DEBD-D347-4072-A47D-95FAF47819E3}">
      <dgm:prSet phldrT="[Text]" custT="1"/>
      <dgm:spPr/>
      <dgm:t>
        <a:bodyPr/>
        <a:lstStyle/>
        <a:p>
          <a:r>
            <a:rPr lang="en-US" sz="2000" b="1" dirty="0" smtClean="0">
              <a:latin typeface="+mj-lt"/>
            </a:rPr>
            <a:t>Susceptibility to tobacco carcinogens</a:t>
          </a:r>
          <a:endParaRPr lang="en-US" sz="2000" b="1" dirty="0">
            <a:latin typeface="+mj-lt"/>
          </a:endParaRPr>
        </a:p>
      </dgm:t>
    </dgm:pt>
    <dgm:pt modelId="{370E65A0-E994-41B2-A61A-4E11F9369E09}" type="parTrans" cxnId="{1ADF4619-5894-45B1-8A80-5A93C8F9776F}">
      <dgm:prSet/>
      <dgm:spPr/>
      <dgm:t>
        <a:bodyPr/>
        <a:lstStyle/>
        <a:p>
          <a:endParaRPr lang="en-US">
            <a:latin typeface="+mj-lt"/>
          </a:endParaRPr>
        </a:p>
      </dgm:t>
    </dgm:pt>
    <dgm:pt modelId="{47B5C3EE-BD51-4406-BC51-BAAB3E2F4C27}" type="sibTrans" cxnId="{1ADF4619-5894-45B1-8A80-5A93C8F9776F}">
      <dgm:prSet/>
      <dgm:spPr/>
      <dgm:t>
        <a:bodyPr/>
        <a:lstStyle/>
        <a:p>
          <a:endParaRPr lang="en-US">
            <a:latin typeface="+mj-lt"/>
          </a:endParaRPr>
        </a:p>
      </dgm:t>
    </dgm:pt>
    <dgm:pt modelId="{5AC84BD7-B37B-457D-B944-F4CC934EABE7}">
      <dgm:prSet phldrT="[Text]" custT="1"/>
      <dgm:spPr/>
      <dgm:t>
        <a:bodyPr/>
        <a:lstStyle/>
        <a:p>
          <a:r>
            <a:rPr lang="en-US" sz="2000" dirty="0" smtClean="0">
              <a:latin typeface="+mj-lt"/>
            </a:rPr>
            <a:t>A pooled analysis of 13 studies found that lifelong female non-smokers had higher rates of lung cancer compared to their male counterparts</a:t>
          </a:r>
          <a:endParaRPr lang="en-US" sz="2000" dirty="0">
            <a:latin typeface="+mj-lt"/>
          </a:endParaRPr>
        </a:p>
      </dgm:t>
    </dgm:pt>
    <dgm:pt modelId="{881CB926-099E-4380-AE6E-6F541B4C4975}" type="parTrans" cxnId="{9772C2CE-16C8-4459-8352-6D506775CFAD}">
      <dgm:prSet/>
      <dgm:spPr/>
      <dgm:t>
        <a:bodyPr/>
        <a:lstStyle/>
        <a:p>
          <a:endParaRPr lang="en-US">
            <a:latin typeface="+mj-lt"/>
          </a:endParaRPr>
        </a:p>
      </dgm:t>
    </dgm:pt>
    <dgm:pt modelId="{5CD457D7-916E-4792-9D9E-DB49A70C6265}" type="sibTrans" cxnId="{9772C2CE-16C8-4459-8352-6D506775CFAD}">
      <dgm:prSet/>
      <dgm:spPr/>
      <dgm:t>
        <a:bodyPr/>
        <a:lstStyle/>
        <a:p>
          <a:endParaRPr lang="en-US">
            <a:latin typeface="+mj-lt"/>
          </a:endParaRPr>
        </a:p>
      </dgm:t>
    </dgm:pt>
    <dgm:pt modelId="{636534F1-E309-4F52-B7D7-4398A7B413A9}">
      <dgm:prSet phldrT="[Text]" custT="1"/>
      <dgm:spPr/>
      <dgm:t>
        <a:bodyPr/>
        <a:lstStyle/>
        <a:p>
          <a:r>
            <a:rPr lang="en-US" sz="2000" b="1" dirty="0" smtClean="0">
              <a:latin typeface="+mj-lt"/>
            </a:rPr>
            <a:t>Changes in occupational exposures</a:t>
          </a:r>
          <a:endParaRPr lang="en-US" sz="2000" b="1" dirty="0">
            <a:latin typeface="+mj-lt"/>
          </a:endParaRPr>
        </a:p>
      </dgm:t>
    </dgm:pt>
    <dgm:pt modelId="{5C57A93B-2686-438B-A982-A501EFB3E619}" type="parTrans" cxnId="{BFCDD258-95D6-4C0B-9EE2-CEC542BD70BF}">
      <dgm:prSet/>
      <dgm:spPr/>
      <dgm:t>
        <a:bodyPr/>
        <a:lstStyle/>
        <a:p>
          <a:endParaRPr lang="en-US">
            <a:latin typeface="+mj-lt"/>
          </a:endParaRPr>
        </a:p>
      </dgm:t>
    </dgm:pt>
    <dgm:pt modelId="{C3AEC1AC-A3A3-4675-97A0-961A117C72EA}" type="sibTrans" cxnId="{BFCDD258-95D6-4C0B-9EE2-CEC542BD70BF}">
      <dgm:prSet/>
      <dgm:spPr/>
      <dgm:t>
        <a:bodyPr/>
        <a:lstStyle/>
        <a:p>
          <a:endParaRPr lang="en-US">
            <a:latin typeface="+mj-lt"/>
          </a:endParaRPr>
        </a:p>
      </dgm:t>
    </dgm:pt>
    <dgm:pt modelId="{7E959574-2059-44E4-8BF1-CBBB51E1D45F}">
      <dgm:prSet phldrT="[Text]" custT="1"/>
      <dgm:spPr/>
      <dgm:t>
        <a:bodyPr/>
        <a:lstStyle/>
        <a:p>
          <a:r>
            <a:rPr lang="en-US" sz="2000" dirty="0" smtClean="0">
              <a:latin typeface="+mj-lt"/>
            </a:rPr>
            <a:t>Decrease in occupational exposures more recently, particularly asbestos</a:t>
          </a:r>
          <a:endParaRPr lang="en-US" sz="2000" dirty="0">
            <a:latin typeface="+mj-lt"/>
          </a:endParaRPr>
        </a:p>
      </dgm:t>
    </dgm:pt>
    <dgm:pt modelId="{DDEC80FA-738E-4466-9925-95BB74A44D56}" type="parTrans" cxnId="{B47D72E0-754A-43CF-8B4F-ECAC96C28420}">
      <dgm:prSet/>
      <dgm:spPr/>
      <dgm:t>
        <a:bodyPr/>
        <a:lstStyle/>
        <a:p>
          <a:endParaRPr lang="en-US">
            <a:latin typeface="+mj-lt"/>
          </a:endParaRPr>
        </a:p>
      </dgm:t>
    </dgm:pt>
    <dgm:pt modelId="{D63D8323-1C7B-4E08-8C83-F7C8C278C530}" type="sibTrans" cxnId="{B47D72E0-754A-43CF-8B4F-ECAC96C28420}">
      <dgm:prSet/>
      <dgm:spPr/>
      <dgm:t>
        <a:bodyPr/>
        <a:lstStyle/>
        <a:p>
          <a:endParaRPr lang="en-US">
            <a:latin typeface="+mj-lt"/>
          </a:endParaRPr>
        </a:p>
      </dgm:t>
    </dgm:pt>
    <dgm:pt modelId="{600258F1-39AA-4C83-A4E8-10CA6D6A63D4}">
      <dgm:prSet phldrT="[Text]" custT="1"/>
      <dgm:spPr/>
      <dgm:t>
        <a:bodyPr/>
        <a:lstStyle/>
        <a:p>
          <a:r>
            <a:rPr lang="en-US" sz="2000" b="1" dirty="0" smtClean="0">
              <a:latin typeface="+mj-lt"/>
            </a:rPr>
            <a:t>Changes in cigarette composition </a:t>
          </a:r>
          <a:endParaRPr lang="en-US" sz="2000" b="1" dirty="0">
            <a:latin typeface="+mj-lt"/>
          </a:endParaRPr>
        </a:p>
      </dgm:t>
    </dgm:pt>
    <dgm:pt modelId="{D5CF85B6-0B2A-46A7-8037-AD2A50AFF3CD}" type="parTrans" cxnId="{E9B7B1C1-9DC7-46AF-9F9D-142DEDDDE3C7}">
      <dgm:prSet/>
      <dgm:spPr/>
      <dgm:t>
        <a:bodyPr/>
        <a:lstStyle/>
        <a:p>
          <a:endParaRPr lang="en-US">
            <a:latin typeface="+mj-lt"/>
          </a:endParaRPr>
        </a:p>
      </dgm:t>
    </dgm:pt>
    <dgm:pt modelId="{C00BA5DB-C931-42B0-B40C-08F6C5614845}" type="sibTrans" cxnId="{E9B7B1C1-9DC7-46AF-9F9D-142DEDDDE3C7}">
      <dgm:prSet/>
      <dgm:spPr/>
      <dgm:t>
        <a:bodyPr/>
        <a:lstStyle/>
        <a:p>
          <a:endParaRPr lang="en-US">
            <a:latin typeface="+mj-lt"/>
          </a:endParaRPr>
        </a:p>
      </dgm:t>
    </dgm:pt>
    <dgm:pt modelId="{82EEFA7D-121A-4E57-82B2-DA56CC54F676}">
      <dgm:prSet custT="1"/>
      <dgm:spPr/>
      <dgm:t>
        <a:bodyPr/>
        <a:lstStyle/>
        <a:p>
          <a:r>
            <a:rPr lang="en-US" sz="2000" dirty="0" smtClean="0">
              <a:latin typeface="+mj-lt"/>
            </a:rPr>
            <a:t>Women have a greater burden of adenocarcinomas compared to men</a:t>
          </a:r>
          <a:endParaRPr lang="en-US" sz="2000" baseline="30000" dirty="0">
            <a:latin typeface="+mj-lt"/>
          </a:endParaRPr>
        </a:p>
      </dgm:t>
    </dgm:pt>
    <dgm:pt modelId="{F550A8AE-40FB-4C37-9F56-6E9FFDA3AFFC}" type="parTrans" cxnId="{C8DF7F93-E023-4899-B4E1-B6544A3AF267}">
      <dgm:prSet/>
      <dgm:spPr/>
      <dgm:t>
        <a:bodyPr/>
        <a:lstStyle/>
        <a:p>
          <a:endParaRPr lang="en-US">
            <a:latin typeface="+mj-lt"/>
          </a:endParaRPr>
        </a:p>
      </dgm:t>
    </dgm:pt>
    <dgm:pt modelId="{C2BE124C-5E97-4539-8DF5-D0077E26674B}" type="sibTrans" cxnId="{C8DF7F93-E023-4899-B4E1-B6544A3AF267}">
      <dgm:prSet/>
      <dgm:spPr/>
      <dgm:t>
        <a:bodyPr/>
        <a:lstStyle/>
        <a:p>
          <a:endParaRPr lang="en-US">
            <a:latin typeface="+mj-lt"/>
          </a:endParaRPr>
        </a:p>
      </dgm:t>
    </dgm:pt>
    <dgm:pt modelId="{89601797-D86D-4649-9488-993611789A03}">
      <dgm:prSet custT="1"/>
      <dgm:spPr/>
      <dgm:t>
        <a:bodyPr/>
        <a:lstStyle/>
        <a:p>
          <a:r>
            <a:rPr lang="en-US" sz="2000" dirty="0" smtClean="0">
              <a:latin typeface="+mj-lt"/>
            </a:rPr>
            <a:t>Decreases due to smoking cessation may be less in women than men as adenocarcinoma risk does not decrease as substantially</a:t>
          </a:r>
          <a:endParaRPr lang="en-US" sz="2000" baseline="30000" dirty="0">
            <a:latin typeface="+mj-lt"/>
          </a:endParaRPr>
        </a:p>
      </dgm:t>
    </dgm:pt>
    <dgm:pt modelId="{F057680F-7B39-44DB-970E-5C892A7D08E7}" type="parTrans" cxnId="{8F57CA9E-14B4-488A-B946-4285A5BB6767}">
      <dgm:prSet/>
      <dgm:spPr/>
      <dgm:t>
        <a:bodyPr/>
        <a:lstStyle/>
        <a:p>
          <a:endParaRPr lang="en-US"/>
        </a:p>
      </dgm:t>
    </dgm:pt>
    <dgm:pt modelId="{6AD7B996-05FF-4013-A32D-9A00C7122A4E}" type="sibTrans" cxnId="{8F57CA9E-14B4-488A-B946-4285A5BB6767}">
      <dgm:prSet/>
      <dgm:spPr/>
      <dgm:t>
        <a:bodyPr/>
        <a:lstStyle/>
        <a:p>
          <a:endParaRPr lang="en-US"/>
        </a:p>
      </dgm:t>
    </dgm:pt>
    <dgm:pt modelId="{C6781A95-DF28-417A-BD80-AB0AB4B95EBB}">
      <dgm:prSet custT="1"/>
      <dgm:spPr/>
      <dgm:t>
        <a:bodyPr/>
        <a:lstStyle/>
        <a:p>
          <a:r>
            <a:rPr lang="en-US" sz="2000" dirty="0" smtClean="0">
              <a:latin typeface="+mj-lt"/>
            </a:rPr>
            <a:t>Introduction of filters in 1950s, continued reduction in tar and nicotine level, the addition of tobacco-specific nitrosamine, and ventilation holes in the 1970s</a:t>
          </a:r>
          <a:endParaRPr lang="en-US" sz="2000" dirty="0"/>
        </a:p>
      </dgm:t>
    </dgm:pt>
    <dgm:pt modelId="{A8F3C7DF-C9AA-48A6-B297-95FC3BE9FF45}" type="parTrans" cxnId="{E9C23CBE-D06C-4EB5-B236-439CCFF67A0D}">
      <dgm:prSet/>
      <dgm:spPr/>
      <dgm:t>
        <a:bodyPr/>
        <a:lstStyle/>
        <a:p>
          <a:endParaRPr lang="en-US"/>
        </a:p>
      </dgm:t>
    </dgm:pt>
    <dgm:pt modelId="{BE785663-D219-4983-B0B5-3DCC0A350183}" type="sibTrans" cxnId="{E9C23CBE-D06C-4EB5-B236-439CCFF67A0D}">
      <dgm:prSet/>
      <dgm:spPr/>
      <dgm:t>
        <a:bodyPr/>
        <a:lstStyle/>
        <a:p>
          <a:endParaRPr lang="en-US"/>
        </a:p>
      </dgm:t>
    </dgm:pt>
    <dgm:pt modelId="{549F1E53-F88E-41B2-9F8F-A8FF3B551430}">
      <dgm:prSet custT="1"/>
      <dgm:spPr/>
      <dgm:t>
        <a:bodyPr/>
        <a:lstStyle/>
        <a:p>
          <a:r>
            <a:rPr lang="en-US" sz="2000" dirty="0" smtClean="0">
              <a:latin typeface="+mj-lt"/>
              <a:sym typeface="Wingdings" panose="05000000000000000000" pitchFamily="2" charset="2"/>
            </a:rPr>
            <a:t>Led to increased puff volume and frequency, and depth of inhalation</a:t>
          </a:r>
          <a:endParaRPr lang="en-US" sz="2000" dirty="0">
            <a:latin typeface="+mj-lt"/>
          </a:endParaRPr>
        </a:p>
      </dgm:t>
    </dgm:pt>
    <dgm:pt modelId="{7FCF8A54-90A9-4100-B846-F6AD5CB246DB}" type="parTrans" cxnId="{9582F78A-C358-44AD-8D20-C01957C3C4C0}">
      <dgm:prSet/>
      <dgm:spPr/>
      <dgm:t>
        <a:bodyPr/>
        <a:lstStyle/>
        <a:p>
          <a:endParaRPr lang="en-US"/>
        </a:p>
      </dgm:t>
    </dgm:pt>
    <dgm:pt modelId="{C63AB9EC-230F-4548-BD88-F2C09B94B576}" type="sibTrans" cxnId="{9582F78A-C358-44AD-8D20-C01957C3C4C0}">
      <dgm:prSet/>
      <dgm:spPr/>
      <dgm:t>
        <a:bodyPr/>
        <a:lstStyle/>
        <a:p>
          <a:endParaRPr lang="en-US"/>
        </a:p>
      </dgm:t>
    </dgm:pt>
    <dgm:pt modelId="{C07996A2-0679-4E45-A07F-4FB9235A32C2}" type="pres">
      <dgm:prSet presAssocID="{EF9D7497-CD98-471A-AEBC-336E1EF0E51B}" presName="linear" presStyleCnt="0">
        <dgm:presLayoutVars>
          <dgm:dir/>
          <dgm:animLvl val="lvl"/>
          <dgm:resizeHandles val="exact"/>
        </dgm:presLayoutVars>
      </dgm:prSet>
      <dgm:spPr/>
      <dgm:t>
        <a:bodyPr/>
        <a:lstStyle/>
        <a:p>
          <a:endParaRPr lang="en-US"/>
        </a:p>
      </dgm:t>
    </dgm:pt>
    <dgm:pt modelId="{F4D9DE1F-5438-46DB-ABC9-62F02F96B9E0}" type="pres">
      <dgm:prSet presAssocID="{AA04DEBD-D347-4072-A47D-95FAF47819E3}" presName="parentLin" presStyleCnt="0"/>
      <dgm:spPr/>
    </dgm:pt>
    <dgm:pt modelId="{4EE69D1B-7086-4B09-A0A2-9220B2E23182}" type="pres">
      <dgm:prSet presAssocID="{AA04DEBD-D347-4072-A47D-95FAF47819E3}" presName="parentLeftMargin" presStyleLbl="node1" presStyleIdx="0" presStyleCnt="3"/>
      <dgm:spPr/>
      <dgm:t>
        <a:bodyPr/>
        <a:lstStyle/>
        <a:p>
          <a:endParaRPr lang="en-US"/>
        </a:p>
      </dgm:t>
    </dgm:pt>
    <dgm:pt modelId="{BBEB2DB9-DB57-4128-8033-A074BE41CC10}" type="pres">
      <dgm:prSet presAssocID="{AA04DEBD-D347-4072-A47D-95FAF47819E3}" presName="parentText" presStyleLbl="node1" presStyleIdx="0" presStyleCnt="3">
        <dgm:presLayoutVars>
          <dgm:chMax val="0"/>
          <dgm:bulletEnabled val="1"/>
        </dgm:presLayoutVars>
      </dgm:prSet>
      <dgm:spPr/>
      <dgm:t>
        <a:bodyPr/>
        <a:lstStyle/>
        <a:p>
          <a:endParaRPr lang="en-US"/>
        </a:p>
      </dgm:t>
    </dgm:pt>
    <dgm:pt modelId="{6947E178-FD53-417C-B9EE-55B7642C4622}" type="pres">
      <dgm:prSet presAssocID="{AA04DEBD-D347-4072-A47D-95FAF47819E3}" presName="negativeSpace" presStyleCnt="0"/>
      <dgm:spPr/>
    </dgm:pt>
    <dgm:pt modelId="{40F6F736-9405-40D8-A8D7-F4206B16CE8F}" type="pres">
      <dgm:prSet presAssocID="{AA04DEBD-D347-4072-A47D-95FAF47819E3}" presName="childText" presStyleLbl="conFgAcc1" presStyleIdx="0" presStyleCnt="3">
        <dgm:presLayoutVars>
          <dgm:bulletEnabled val="1"/>
        </dgm:presLayoutVars>
      </dgm:prSet>
      <dgm:spPr/>
      <dgm:t>
        <a:bodyPr/>
        <a:lstStyle/>
        <a:p>
          <a:endParaRPr lang="en-US"/>
        </a:p>
      </dgm:t>
    </dgm:pt>
    <dgm:pt modelId="{89F51B52-B531-4FB4-A53F-592EDB562F32}" type="pres">
      <dgm:prSet presAssocID="{47B5C3EE-BD51-4406-BC51-BAAB3E2F4C27}" presName="spaceBetweenRectangles" presStyleCnt="0"/>
      <dgm:spPr/>
    </dgm:pt>
    <dgm:pt modelId="{EF31BF48-66A5-448F-8AA3-11037A79BA44}" type="pres">
      <dgm:prSet presAssocID="{636534F1-E309-4F52-B7D7-4398A7B413A9}" presName="parentLin" presStyleCnt="0"/>
      <dgm:spPr/>
    </dgm:pt>
    <dgm:pt modelId="{D4D7E371-2F69-41C9-96A4-4E4C5350FA13}" type="pres">
      <dgm:prSet presAssocID="{636534F1-E309-4F52-B7D7-4398A7B413A9}" presName="parentLeftMargin" presStyleLbl="node1" presStyleIdx="0" presStyleCnt="3"/>
      <dgm:spPr/>
      <dgm:t>
        <a:bodyPr/>
        <a:lstStyle/>
        <a:p>
          <a:endParaRPr lang="en-US"/>
        </a:p>
      </dgm:t>
    </dgm:pt>
    <dgm:pt modelId="{02BF46DD-2EB7-43B8-968B-C27B80303143}" type="pres">
      <dgm:prSet presAssocID="{636534F1-E309-4F52-B7D7-4398A7B413A9}" presName="parentText" presStyleLbl="node1" presStyleIdx="1" presStyleCnt="3">
        <dgm:presLayoutVars>
          <dgm:chMax val="0"/>
          <dgm:bulletEnabled val="1"/>
        </dgm:presLayoutVars>
      </dgm:prSet>
      <dgm:spPr/>
      <dgm:t>
        <a:bodyPr/>
        <a:lstStyle/>
        <a:p>
          <a:endParaRPr lang="en-US"/>
        </a:p>
      </dgm:t>
    </dgm:pt>
    <dgm:pt modelId="{9E505272-A6F0-4125-A4DB-6FC9997FB12F}" type="pres">
      <dgm:prSet presAssocID="{636534F1-E309-4F52-B7D7-4398A7B413A9}" presName="negativeSpace" presStyleCnt="0"/>
      <dgm:spPr/>
    </dgm:pt>
    <dgm:pt modelId="{BB788062-4700-4E2F-8D94-8AEA6AD853EC}" type="pres">
      <dgm:prSet presAssocID="{636534F1-E309-4F52-B7D7-4398A7B413A9}" presName="childText" presStyleLbl="conFgAcc1" presStyleIdx="1" presStyleCnt="3">
        <dgm:presLayoutVars>
          <dgm:bulletEnabled val="1"/>
        </dgm:presLayoutVars>
      </dgm:prSet>
      <dgm:spPr/>
      <dgm:t>
        <a:bodyPr/>
        <a:lstStyle/>
        <a:p>
          <a:endParaRPr lang="en-US"/>
        </a:p>
      </dgm:t>
    </dgm:pt>
    <dgm:pt modelId="{067EABAA-11E4-4A13-B4FB-80BDD620DCB1}" type="pres">
      <dgm:prSet presAssocID="{C3AEC1AC-A3A3-4675-97A0-961A117C72EA}" presName="spaceBetweenRectangles" presStyleCnt="0"/>
      <dgm:spPr/>
    </dgm:pt>
    <dgm:pt modelId="{047C1087-9599-4A43-8869-9AFAFECB89DF}" type="pres">
      <dgm:prSet presAssocID="{600258F1-39AA-4C83-A4E8-10CA6D6A63D4}" presName="parentLin" presStyleCnt="0"/>
      <dgm:spPr/>
    </dgm:pt>
    <dgm:pt modelId="{BEB292C8-B9FF-46CC-8644-46049067BF46}" type="pres">
      <dgm:prSet presAssocID="{600258F1-39AA-4C83-A4E8-10CA6D6A63D4}" presName="parentLeftMargin" presStyleLbl="node1" presStyleIdx="1" presStyleCnt="3"/>
      <dgm:spPr/>
      <dgm:t>
        <a:bodyPr/>
        <a:lstStyle/>
        <a:p>
          <a:endParaRPr lang="en-US"/>
        </a:p>
      </dgm:t>
    </dgm:pt>
    <dgm:pt modelId="{6CFE7C41-F943-4A10-955C-86D80D338A5B}" type="pres">
      <dgm:prSet presAssocID="{600258F1-39AA-4C83-A4E8-10CA6D6A63D4}" presName="parentText" presStyleLbl="node1" presStyleIdx="2" presStyleCnt="3">
        <dgm:presLayoutVars>
          <dgm:chMax val="0"/>
          <dgm:bulletEnabled val="1"/>
        </dgm:presLayoutVars>
      </dgm:prSet>
      <dgm:spPr/>
      <dgm:t>
        <a:bodyPr/>
        <a:lstStyle/>
        <a:p>
          <a:endParaRPr lang="en-US"/>
        </a:p>
      </dgm:t>
    </dgm:pt>
    <dgm:pt modelId="{48130985-DC67-4E97-90FF-A1033B887482}" type="pres">
      <dgm:prSet presAssocID="{600258F1-39AA-4C83-A4E8-10CA6D6A63D4}" presName="negativeSpace" presStyleCnt="0"/>
      <dgm:spPr/>
    </dgm:pt>
    <dgm:pt modelId="{EB794F12-8FBB-4864-812C-668BBD6E7A9D}" type="pres">
      <dgm:prSet presAssocID="{600258F1-39AA-4C83-A4E8-10CA6D6A63D4}" presName="childText" presStyleLbl="conFgAcc1" presStyleIdx="2" presStyleCnt="3">
        <dgm:presLayoutVars>
          <dgm:bulletEnabled val="1"/>
        </dgm:presLayoutVars>
      </dgm:prSet>
      <dgm:spPr/>
      <dgm:t>
        <a:bodyPr/>
        <a:lstStyle/>
        <a:p>
          <a:endParaRPr lang="en-US"/>
        </a:p>
      </dgm:t>
    </dgm:pt>
  </dgm:ptLst>
  <dgm:cxnLst>
    <dgm:cxn modelId="{B47D72E0-754A-43CF-8B4F-ECAC96C28420}" srcId="{636534F1-E309-4F52-B7D7-4398A7B413A9}" destId="{7E959574-2059-44E4-8BF1-CBBB51E1D45F}" srcOrd="0" destOrd="0" parTransId="{DDEC80FA-738E-4466-9925-95BB74A44D56}" sibTransId="{D63D8323-1C7B-4E08-8C83-F7C8C278C530}"/>
    <dgm:cxn modelId="{C8DF7F93-E023-4899-B4E1-B6544A3AF267}" srcId="{AA04DEBD-D347-4072-A47D-95FAF47819E3}" destId="{82EEFA7D-121A-4E57-82B2-DA56CC54F676}" srcOrd="1" destOrd="0" parTransId="{F550A8AE-40FB-4C37-9F56-6E9FFDA3AFFC}" sibTransId="{C2BE124C-5E97-4539-8DF5-D0077E26674B}"/>
    <dgm:cxn modelId="{9582F78A-C358-44AD-8D20-C01957C3C4C0}" srcId="{600258F1-39AA-4C83-A4E8-10CA6D6A63D4}" destId="{549F1E53-F88E-41B2-9F8F-A8FF3B551430}" srcOrd="1" destOrd="0" parTransId="{7FCF8A54-90A9-4100-B846-F6AD5CB246DB}" sibTransId="{C63AB9EC-230F-4548-BD88-F2C09B94B576}"/>
    <dgm:cxn modelId="{1ADF4619-5894-45B1-8A80-5A93C8F9776F}" srcId="{EF9D7497-CD98-471A-AEBC-336E1EF0E51B}" destId="{AA04DEBD-D347-4072-A47D-95FAF47819E3}" srcOrd="0" destOrd="0" parTransId="{370E65A0-E994-41B2-A61A-4E11F9369E09}" sibTransId="{47B5C3EE-BD51-4406-BC51-BAAB3E2F4C27}"/>
    <dgm:cxn modelId="{9772C2CE-16C8-4459-8352-6D506775CFAD}" srcId="{AA04DEBD-D347-4072-A47D-95FAF47819E3}" destId="{5AC84BD7-B37B-457D-B944-F4CC934EABE7}" srcOrd="0" destOrd="0" parTransId="{881CB926-099E-4380-AE6E-6F541B4C4975}" sibTransId="{5CD457D7-916E-4792-9D9E-DB49A70C6265}"/>
    <dgm:cxn modelId="{507A4C65-2B6F-42C9-844A-C72B6DCFE610}" type="presOf" srcId="{636534F1-E309-4F52-B7D7-4398A7B413A9}" destId="{D4D7E371-2F69-41C9-96A4-4E4C5350FA13}" srcOrd="0" destOrd="0" presId="urn:microsoft.com/office/officeart/2005/8/layout/list1"/>
    <dgm:cxn modelId="{E9C23CBE-D06C-4EB5-B236-439CCFF67A0D}" srcId="{600258F1-39AA-4C83-A4E8-10CA6D6A63D4}" destId="{C6781A95-DF28-417A-BD80-AB0AB4B95EBB}" srcOrd="0" destOrd="0" parTransId="{A8F3C7DF-C9AA-48A6-B297-95FC3BE9FF45}" sibTransId="{BE785663-D219-4983-B0B5-3DCC0A350183}"/>
    <dgm:cxn modelId="{C24AD5EB-6A30-49F6-A070-C917287473DF}" type="presOf" srcId="{EF9D7497-CD98-471A-AEBC-336E1EF0E51B}" destId="{C07996A2-0679-4E45-A07F-4FB9235A32C2}" srcOrd="0" destOrd="0" presId="urn:microsoft.com/office/officeart/2005/8/layout/list1"/>
    <dgm:cxn modelId="{D76A61B0-5A0C-4254-9CD3-EB37A2D61F0B}" type="presOf" srcId="{636534F1-E309-4F52-B7D7-4398A7B413A9}" destId="{02BF46DD-2EB7-43B8-968B-C27B80303143}" srcOrd="1" destOrd="0" presId="urn:microsoft.com/office/officeart/2005/8/layout/list1"/>
    <dgm:cxn modelId="{EE434620-412B-43FD-88A1-E36F92B50B17}" type="presOf" srcId="{7E959574-2059-44E4-8BF1-CBBB51E1D45F}" destId="{BB788062-4700-4E2F-8D94-8AEA6AD853EC}" srcOrd="0" destOrd="0" presId="urn:microsoft.com/office/officeart/2005/8/layout/list1"/>
    <dgm:cxn modelId="{D68F4738-63AC-47E8-9F74-A28D8591F389}" type="presOf" srcId="{5AC84BD7-B37B-457D-B944-F4CC934EABE7}" destId="{40F6F736-9405-40D8-A8D7-F4206B16CE8F}" srcOrd="0" destOrd="0" presId="urn:microsoft.com/office/officeart/2005/8/layout/list1"/>
    <dgm:cxn modelId="{2C861B18-ADFD-4F78-9C26-07CB68954264}" type="presOf" srcId="{82EEFA7D-121A-4E57-82B2-DA56CC54F676}" destId="{40F6F736-9405-40D8-A8D7-F4206B16CE8F}" srcOrd="0" destOrd="1" presId="urn:microsoft.com/office/officeart/2005/8/layout/list1"/>
    <dgm:cxn modelId="{20806035-6454-45B7-8CE7-27E7BD9C5397}" type="presOf" srcId="{600258F1-39AA-4C83-A4E8-10CA6D6A63D4}" destId="{BEB292C8-B9FF-46CC-8644-46049067BF46}" srcOrd="0" destOrd="0" presId="urn:microsoft.com/office/officeart/2005/8/layout/list1"/>
    <dgm:cxn modelId="{8F57CA9E-14B4-488A-B946-4285A5BB6767}" srcId="{82EEFA7D-121A-4E57-82B2-DA56CC54F676}" destId="{89601797-D86D-4649-9488-993611789A03}" srcOrd="0" destOrd="0" parTransId="{F057680F-7B39-44DB-970E-5C892A7D08E7}" sibTransId="{6AD7B996-05FF-4013-A32D-9A00C7122A4E}"/>
    <dgm:cxn modelId="{CCE27964-C1FA-43B8-A73A-79EF40EE7E4A}" type="presOf" srcId="{AA04DEBD-D347-4072-A47D-95FAF47819E3}" destId="{4EE69D1B-7086-4B09-A0A2-9220B2E23182}" srcOrd="0" destOrd="0" presId="urn:microsoft.com/office/officeart/2005/8/layout/list1"/>
    <dgm:cxn modelId="{AAE03DE8-9B12-4CD4-8F22-4EFB4412C6E8}" type="presOf" srcId="{C6781A95-DF28-417A-BD80-AB0AB4B95EBB}" destId="{EB794F12-8FBB-4864-812C-668BBD6E7A9D}" srcOrd="0" destOrd="0" presId="urn:microsoft.com/office/officeart/2005/8/layout/list1"/>
    <dgm:cxn modelId="{EF5B6311-FD42-40BC-B898-5CC69522B415}" type="presOf" srcId="{89601797-D86D-4649-9488-993611789A03}" destId="{40F6F736-9405-40D8-A8D7-F4206B16CE8F}" srcOrd="0" destOrd="2" presId="urn:microsoft.com/office/officeart/2005/8/layout/list1"/>
    <dgm:cxn modelId="{BFCDD258-95D6-4C0B-9EE2-CEC542BD70BF}" srcId="{EF9D7497-CD98-471A-AEBC-336E1EF0E51B}" destId="{636534F1-E309-4F52-B7D7-4398A7B413A9}" srcOrd="1" destOrd="0" parTransId="{5C57A93B-2686-438B-A982-A501EFB3E619}" sibTransId="{C3AEC1AC-A3A3-4675-97A0-961A117C72EA}"/>
    <dgm:cxn modelId="{B1B897F4-6BCB-434F-93B9-778F872CC179}" type="presOf" srcId="{AA04DEBD-D347-4072-A47D-95FAF47819E3}" destId="{BBEB2DB9-DB57-4128-8033-A074BE41CC10}" srcOrd="1" destOrd="0" presId="urn:microsoft.com/office/officeart/2005/8/layout/list1"/>
    <dgm:cxn modelId="{F9E3244B-BF75-4167-B1EA-A8A85B0D4255}" type="presOf" srcId="{600258F1-39AA-4C83-A4E8-10CA6D6A63D4}" destId="{6CFE7C41-F943-4A10-955C-86D80D338A5B}" srcOrd="1" destOrd="0" presId="urn:microsoft.com/office/officeart/2005/8/layout/list1"/>
    <dgm:cxn modelId="{F57317D1-8560-4B3D-83F6-1EC6612C25B5}" type="presOf" srcId="{549F1E53-F88E-41B2-9F8F-A8FF3B551430}" destId="{EB794F12-8FBB-4864-812C-668BBD6E7A9D}" srcOrd="0" destOrd="1" presId="urn:microsoft.com/office/officeart/2005/8/layout/list1"/>
    <dgm:cxn modelId="{E9B7B1C1-9DC7-46AF-9F9D-142DEDDDE3C7}" srcId="{EF9D7497-CD98-471A-AEBC-336E1EF0E51B}" destId="{600258F1-39AA-4C83-A4E8-10CA6D6A63D4}" srcOrd="2" destOrd="0" parTransId="{D5CF85B6-0B2A-46A7-8037-AD2A50AFF3CD}" sibTransId="{C00BA5DB-C931-42B0-B40C-08F6C5614845}"/>
    <dgm:cxn modelId="{9F694734-F29D-48C3-8478-86A171ACDFD7}" type="presParOf" srcId="{C07996A2-0679-4E45-A07F-4FB9235A32C2}" destId="{F4D9DE1F-5438-46DB-ABC9-62F02F96B9E0}" srcOrd="0" destOrd="0" presId="urn:microsoft.com/office/officeart/2005/8/layout/list1"/>
    <dgm:cxn modelId="{9C138BEB-9FA5-4DAC-AB21-22942BF932CB}" type="presParOf" srcId="{F4D9DE1F-5438-46DB-ABC9-62F02F96B9E0}" destId="{4EE69D1B-7086-4B09-A0A2-9220B2E23182}" srcOrd="0" destOrd="0" presId="urn:microsoft.com/office/officeart/2005/8/layout/list1"/>
    <dgm:cxn modelId="{7A38B5C8-5716-4AD5-B384-8367A0E7CA71}" type="presParOf" srcId="{F4D9DE1F-5438-46DB-ABC9-62F02F96B9E0}" destId="{BBEB2DB9-DB57-4128-8033-A074BE41CC10}" srcOrd="1" destOrd="0" presId="urn:microsoft.com/office/officeart/2005/8/layout/list1"/>
    <dgm:cxn modelId="{77F5F263-3E20-45D8-AD03-3A53276B39C5}" type="presParOf" srcId="{C07996A2-0679-4E45-A07F-4FB9235A32C2}" destId="{6947E178-FD53-417C-B9EE-55B7642C4622}" srcOrd="1" destOrd="0" presId="urn:microsoft.com/office/officeart/2005/8/layout/list1"/>
    <dgm:cxn modelId="{60095ED9-3F58-4ECB-AB43-EAF06528F539}" type="presParOf" srcId="{C07996A2-0679-4E45-A07F-4FB9235A32C2}" destId="{40F6F736-9405-40D8-A8D7-F4206B16CE8F}" srcOrd="2" destOrd="0" presId="urn:microsoft.com/office/officeart/2005/8/layout/list1"/>
    <dgm:cxn modelId="{2123493A-6315-49FC-8A25-D684ED6B13DF}" type="presParOf" srcId="{C07996A2-0679-4E45-A07F-4FB9235A32C2}" destId="{89F51B52-B531-4FB4-A53F-592EDB562F32}" srcOrd="3" destOrd="0" presId="urn:microsoft.com/office/officeart/2005/8/layout/list1"/>
    <dgm:cxn modelId="{91FC7E80-4BB3-4A51-A561-44506CB6B52A}" type="presParOf" srcId="{C07996A2-0679-4E45-A07F-4FB9235A32C2}" destId="{EF31BF48-66A5-448F-8AA3-11037A79BA44}" srcOrd="4" destOrd="0" presId="urn:microsoft.com/office/officeart/2005/8/layout/list1"/>
    <dgm:cxn modelId="{409A63F8-5D21-4FAC-9932-8BB72B9EDC7B}" type="presParOf" srcId="{EF31BF48-66A5-448F-8AA3-11037A79BA44}" destId="{D4D7E371-2F69-41C9-96A4-4E4C5350FA13}" srcOrd="0" destOrd="0" presId="urn:microsoft.com/office/officeart/2005/8/layout/list1"/>
    <dgm:cxn modelId="{836CA73A-BC4B-41F4-A672-EB66ACFBE5A9}" type="presParOf" srcId="{EF31BF48-66A5-448F-8AA3-11037A79BA44}" destId="{02BF46DD-2EB7-43B8-968B-C27B80303143}" srcOrd="1" destOrd="0" presId="urn:microsoft.com/office/officeart/2005/8/layout/list1"/>
    <dgm:cxn modelId="{30DDD9FF-3EE4-4921-AE39-3927BC722DC7}" type="presParOf" srcId="{C07996A2-0679-4E45-A07F-4FB9235A32C2}" destId="{9E505272-A6F0-4125-A4DB-6FC9997FB12F}" srcOrd="5" destOrd="0" presId="urn:microsoft.com/office/officeart/2005/8/layout/list1"/>
    <dgm:cxn modelId="{C2312262-A3CF-4AB2-AAC4-427A3631ACF2}" type="presParOf" srcId="{C07996A2-0679-4E45-A07F-4FB9235A32C2}" destId="{BB788062-4700-4E2F-8D94-8AEA6AD853EC}" srcOrd="6" destOrd="0" presId="urn:microsoft.com/office/officeart/2005/8/layout/list1"/>
    <dgm:cxn modelId="{D1AF047C-362B-4E37-9201-1DDA18CA0253}" type="presParOf" srcId="{C07996A2-0679-4E45-A07F-4FB9235A32C2}" destId="{067EABAA-11E4-4A13-B4FB-80BDD620DCB1}" srcOrd="7" destOrd="0" presId="urn:microsoft.com/office/officeart/2005/8/layout/list1"/>
    <dgm:cxn modelId="{BF9DC037-7FA1-4678-BEC7-B4B61178402E}" type="presParOf" srcId="{C07996A2-0679-4E45-A07F-4FB9235A32C2}" destId="{047C1087-9599-4A43-8869-9AFAFECB89DF}" srcOrd="8" destOrd="0" presId="urn:microsoft.com/office/officeart/2005/8/layout/list1"/>
    <dgm:cxn modelId="{2642DF4F-9314-41A1-9397-7E1740B69BF7}" type="presParOf" srcId="{047C1087-9599-4A43-8869-9AFAFECB89DF}" destId="{BEB292C8-B9FF-46CC-8644-46049067BF46}" srcOrd="0" destOrd="0" presId="urn:microsoft.com/office/officeart/2005/8/layout/list1"/>
    <dgm:cxn modelId="{3F0CB77A-0AAE-4B4D-A6A1-597A294EF1DC}" type="presParOf" srcId="{047C1087-9599-4A43-8869-9AFAFECB89DF}" destId="{6CFE7C41-F943-4A10-955C-86D80D338A5B}" srcOrd="1" destOrd="0" presId="urn:microsoft.com/office/officeart/2005/8/layout/list1"/>
    <dgm:cxn modelId="{8421AAB7-6BD8-4C3A-8BA0-4CCE516BCF40}" type="presParOf" srcId="{C07996A2-0679-4E45-A07F-4FB9235A32C2}" destId="{48130985-DC67-4E97-90FF-A1033B887482}" srcOrd="9" destOrd="0" presId="urn:microsoft.com/office/officeart/2005/8/layout/list1"/>
    <dgm:cxn modelId="{205CFCBA-1A66-4D65-BAC6-FC7E96F8BB57}" type="presParOf" srcId="{C07996A2-0679-4E45-A07F-4FB9235A32C2}" destId="{EB794F12-8FBB-4864-812C-668BBD6E7A9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D7497-CD98-471A-AEBC-336E1EF0E5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04DEBD-D347-4072-A47D-95FAF47819E3}">
      <dgm:prSet phldrT="[Text]" custT="1"/>
      <dgm:spPr/>
      <dgm:t>
        <a:bodyPr/>
        <a:lstStyle/>
        <a:p>
          <a:r>
            <a:rPr lang="en-US" sz="2000" b="1" dirty="0" smtClean="0">
              <a:latin typeface="+mj-lt"/>
            </a:rPr>
            <a:t>Lung cancer screening </a:t>
          </a:r>
          <a:endParaRPr lang="en-US" sz="2000" b="1" dirty="0">
            <a:latin typeface="+mj-lt"/>
          </a:endParaRPr>
        </a:p>
      </dgm:t>
    </dgm:pt>
    <dgm:pt modelId="{370E65A0-E994-41B2-A61A-4E11F9369E09}" type="parTrans" cxnId="{1ADF4619-5894-45B1-8A80-5A93C8F9776F}">
      <dgm:prSet/>
      <dgm:spPr/>
      <dgm:t>
        <a:bodyPr/>
        <a:lstStyle/>
        <a:p>
          <a:endParaRPr lang="en-US">
            <a:latin typeface="+mj-lt"/>
          </a:endParaRPr>
        </a:p>
      </dgm:t>
    </dgm:pt>
    <dgm:pt modelId="{47B5C3EE-BD51-4406-BC51-BAAB3E2F4C27}" type="sibTrans" cxnId="{1ADF4619-5894-45B1-8A80-5A93C8F9776F}">
      <dgm:prSet/>
      <dgm:spPr/>
      <dgm:t>
        <a:bodyPr/>
        <a:lstStyle/>
        <a:p>
          <a:endParaRPr lang="en-US">
            <a:latin typeface="+mj-lt"/>
          </a:endParaRPr>
        </a:p>
      </dgm:t>
    </dgm:pt>
    <dgm:pt modelId="{5AC84BD7-B37B-457D-B944-F4CC934EABE7}">
      <dgm:prSet phldrT="[Text]" custT="1"/>
      <dgm:spPr/>
      <dgm:t>
        <a:bodyPr/>
        <a:lstStyle/>
        <a:p>
          <a:r>
            <a:rPr lang="en-US" sz="2000" dirty="0" smtClean="0">
              <a:latin typeface="+mj-lt"/>
              <a:sym typeface="Wingdings" panose="05000000000000000000" pitchFamily="2" charset="2"/>
            </a:rPr>
            <a:t>Our study predates these recommendations</a:t>
          </a:r>
          <a:endParaRPr lang="en-US" sz="2000" dirty="0">
            <a:latin typeface="+mj-lt"/>
          </a:endParaRPr>
        </a:p>
      </dgm:t>
    </dgm:pt>
    <dgm:pt modelId="{881CB926-099E-4380-AE6E-6F541B4C4975}" type="parTrans" cxnId="{9772C2CE-16C8-4459-8352-6D506775CFAD}">
      <dgm:prSet/>
      <dgm:spPr/>
      <dgm:t>
        <a:bodyPr/>
        <a:lstStyle/>
        <a:p>
          <a:endParaRPr lang="en-US">
            <a:latin typeface="+mj-lt"/>
          </a:endParaRPr>
        </a:p>
      </dgm:t>
    </dgm:pt>
    <dgm:pt modelId="{5CD457D7-916E-4792-9D9E-DB49A70C6265}" type="sibTrans" cxnId="{9772C2CE-16C8-4459-8352-6D506775CFAD}">
      <dgm:prSet/>
      <dgm:spPr/>
      <dgm:t>
        <a:bodyPr/>
        <a:lstStyle/>
        <a:p>
          <a:endParaRPr lang="en-US">
            <a:latin typeface="+mj-lt"/>
          </a:endParaRPr>
        </a:p>
      </dgm:t>
    </dgm:pt>
    <dgm:pt modelId="{636534F1-E309-4F52-B7D7-4398A7B413A9}">
      <dgm:prSet phldrT="[Text]" custT="1"/>
      <dgm:spPr/>
      <dgm:t>
        <a:bodyPr/>
        <a:lstStyle/>
        <a:p>
          <a:r>
            <a:rPr lang="en-US" sz="2000" dirty="0" smtClean="0"/>
            <a:t>Passive smoke exposure </a:t>
          </a:r>
          <a:endParaRPr lang="en-US" sz="2000" b="1" dirty="0">
            <a:latin typeface="+mj-lt"/>
          </a:endParaRPr>
        </a:p>
      </dgm:t>
    </dgm:pt>
    <dgm:pt modelId="{5C57A93B-2686-438B-A982-A501EFB3E619}" type="parTrans" cxnId="{BFCDD258-95D6-4C0B-9EE2-CEC542BD70BF}">
      <dgm:prSet/>
      <dgm:spPr/>
      <dgm:t>
        <a:bodyPr/>
        <a:lstStyle/>
        <a:p>
          <a:endParaRPr lang="en-US">
            <a:latin typeface="+mj-lt"/>
          </a:endParaRPr>
        </a:p>
      </dgm:t>
    </dgm:pt>
    <dgm:pt modelId="{C3AEC1AC-A3A3-4675-97A0-961A117C72EA}" type="sibTrans" cxnId="{BFCDD258-95D6-4C0B-9EE2-CEC542BD70BF}">
      <dgm:prSet/>
      <dgm:spPr/>
      <dgm:t>
        <a:bodyPr/>
        <a:lstStyle/>
        <a:p>
          <a:endParaRPr lang="en-US">
            <a:latin typeface="+mj-lt"/>
          </a:endParaRPr>
        </a:p>
      </dgm:t>
    </dgm:pt>
    <dgm:pt modelId="{7E959574-2059-44E4-8BF1-CBBB51E1D45F}">
      <dgm:prSet phldrT="[Text]" custT="1"/>
      <dgm:spPr/>
      <dgm:t>
        <a:bodyPr/>
        <a:lstStyle/>
        <a:p>
          <a:r>
            <a:rPr lang="en-US" sz="2000" dirty="0" smtClean="0">
              <a:latin typeface="+mj-lt"/>
              <a:sym typeface="Wingdings" panose="05000000000000000000" pitchFamily="2" charset="2"/>
            </a:rPr>
            <a:t>Not sex specific</a:t>
          </a:r>
          <a:endParaRPr lang="en-US" sz="2000" dirty="0">
            <a:latin typeface="+mj-lt"/>
          </a:endParaRPr>
        </a:p>
      </dgm:t>
    </dgm:pt>
    <dgm:pt modelId="{DDEC80FA-738E-4466-9925-95BB74A44D56}" type="parTrans" cxnId="{B47D72E0-754A-43CF-8B4F-ECAC96C28420}">
      <dgm:prSet/>
      <dgm:spPr/>
      <dgm:t>
        <a:bodyPr/>
        <a:lstStyle/>
        <a:p>
          <a:endParaRPr lang="en-US">
            <a:latin typeface="+mj-lt"/>
          </a:endParaRPr>
        </a:p>
      </dgm:t>
    </dgm:pt>
    <dgm:pt modelId="{D63D8323-1C7B-4E08-8C83-F7C8C278C530}" type="sibTrans" cxnId="{B47D72E0-754A-43CF-8B4F-ECAC96C28420}">
      <dgm:prSet/>
      <dgm:spPr/>
      <dgm:t>
        <a:bodyPr/>
        <a:lstStyle/>
        <a:p>
          <a:endParaRPr lang="en-US">
            <a:latin typeface="+mj-lt"/>
          </a:endParaRPr>
        </a:p>
      </dgm:t>
    </dgm:pt>
    <dgm:pt modelId="{600258F1-39AA-4C83-A4E8-10CA6D6A63D4}">
      <dgm:prSet phldrT="[Text]" custT="1"/>
      <dgm:spPr/>
      <dgm:t>
        <a:bodyPr/>
        <a:lstStyle/>
        <a:p>
          <a:r>
            <a:rPr lang="en-US" sz="2000" dirty="0" smtClean="0">
              <a:sym typeface="Wingdings" panose="05000000000000000000" pitchFamily="2" charset="2"/>
            </a:rPr>
            <a:t>Type of cigarettes </a:t>
          </a:r>
          <a:endParaRPr lang="en-US" sz="2000" b="1" dirty="0">
            <a:latin typeface="+mj-lt"/>
          </a:endParaRPr>
        </a:p>
      </dgm:t>
    </dgm:pt>
    <dgm:pt modelId="{D5CF85B6-0B2A-46A7-8037-AD2A50AFF3CD}" type="parTrans" cxnId="{E9B7B1C1-9DC7-46AF-9F9D-142DEDDDE3C7}">
      <dgm:prSet/>
      <dgm:spPr/>
      <dgm:t>
        <a:bodyPr/>
        <a:lstStyle/>
        <a:p>
          <a:endParaRPr lang="en-US">
            <a:latin typeface="+mj-lt"/>
          </a:endParaRPr>
        </a:p>
      </dgm:t>
    </dgm:pt>
    <dgm:pt modelId="{C00BA5DB-C931-42B0-B40C-08F6C5614845}" type="sibTrans" cxnId="{E9B7B1C1-9DC7-46AF-9F9D-142DEDDDE3C7}">
      <dgm:prSet/>
      <dgm:spPr/>
      <dgm:t>
        <a:bodyPr/>
        <a:lstStyle/>
        <a:p>
          <a:endParaRPr lang="en-US">
            <a:latin typeface="+mj-lt"/>
          </a:endParaRPr>
        </a:p>
      </dgm:t>
    </dgm:pt>
    <dgm:pt modelId="{C6781A95-DF28-417A-BD80-AB0AB4B95EBB}">
      <dgm:prSet custT="1"/>
      <dgm:spPr/>
      <dgm:t>
        <a:bodyPr/>
        <a:lstStyle/>
        <a:p>
          <a:r>
            <a:rPr lang="en-US" sz="2000" dirty="0" smtClean="0">
              <a:latin typeface="+mj-lt"/>
              <a:sym typeface="Wingdings" panose="05000000000000000000" pitchFamily="2" charset="2"/>
            </a:rPr>
            <a:t>Lung cancer risk associated with smoking is not higher for mentholated cigarettes than non-mentholated cigarettes </a:t>
          </a:r>
          <a:endParaRPr lang="en-US" sz="2000" dirty="0">
            <a:latin typeface="+mj-lt"/>
          </a:endParaRPr>
        </a:p>
      </dgm:t>
    </dgm:pt>
    <dgm:pt modelId="{A8F3C7DF-C9AA-48A6-B297-95FC3BE9FF45}" type="parTrans" cxnId="{E9C23CBE-D06C-4EB5-B236-439CCFF67A0D}">
      <dgm:prSet/>
      <dgm:spPr/>
      <dgm:t>
        <a:bodyPr/>
        <a:lstStyle/>
        <a:p>
          <a:endParaRPr lang="en-US"/>
        </a:p>
      </dgm:t>
    </dgm:pt>
    <dgm:pt modelId="{BE785663-D219-4983-B0B5-3DCC0A350183}" type="sibTrans" cxnId="{E9C23CBE-D06C-4EB5-B236-439CCFF67A0D}">
      <dgm:prSet/>
      <dgm:spPr/>
      <dgm:t>
        <a:bodyPr/>
        <a:lstStyle/>
        <a:p>
          <a:endParaRPr lang="en-US"/>
        </a:p>
      </dgm:t>
    </dgm:pt>
    <dgm:pt modelId="{CB29D617-0B86-4468-A457-A72816DBC168}">
      <dgm:prSet custT="1"/>
      <dgm:spPr/>
      <dgm:t>
        <a:bodyPr/>
        <a:lstStyle/>
        <a:p>
          <a:r>
            <a:rPr lang="en-US" sz="2000" b="1" dirty="0" smtClean="0"/>
            <a:t>Tobacco products other than cigarettes </a:t>
          </a:r>
          <a:endParaRPr lang="en-US" sz="2000" b="1" dirty="0"/>
        </a:p>
      </dgm:t>
    </dgm:pt>
    <dgm:pt modelId="{1156A628-A13E-47CB-A3CB-C397EE6BAAA0}" type="parTrans" cxnId="{82336C44-36AD-4098-B357-D8B0D9B019CC}">
      <dgm:prSet/>
      <dgm:spPr/>
      <dgm:t>
        <a:bodyPr/>
        <a:lstStyle/>
        <a:p>
          <a:endParaRPr lang="en-US"/>
        </a:p>
      </dgm:t>
    </dgm:pt>
    <dgm:pt modelId="{0B61A8F8-66C8-4A36-9D3A-017F72A79973}" type="sibTrans" cxnId="{82336C44-36AD-4098-B357-D8B0D9B019CC}">
      <dgm:prSet/>
      <dgm:spPr/>
      <dgm:t>
        <a:bodyPr/>
        <a:lstStyle/>
        <a:p>
          <a:endParaRPr lang="en-US"/>
        </a:p>
      </dgm:t>
    </dgm:pt>
    <dgm:pt modelId="{848D9D55-ED9D-48BA-AEB9-9091FEC123A4}">
      <dgm:prSet custT="1"/>
      <dgm:spPr/>
      <dgm:t>
        <a:bodyPr/>
        <a:lstStyle/>
        <a:p>
          <a:r>
            <a:rPr lang="en-US" sz="2000" dirty="0" smtClean="0">
              <a:latin typeface="+mj-lt"/>
              <a:sym typeface="Wingdings" panose="05000000000000000000" pitchFamily="2" charset="2"/>
            </a:rPr>
            <a:t>Smokeless tobacco use and cigar use are much lower in women than men</a:t>
          </a:r>
          <a:endParaRPr lang="en-US" sz="2000" dirty="0">
            <a:latin typeface="+mj-lt"/>
          </a:endParaRPr>
        </a:p>
      </dgm:t>
    </dgm:pt>
    <dgm:pt modelId="{C2FDA64E-0795-4773-8A7E-CA03AD9C67C3}" type="parTrans" cxnId="{F0ACFE25-6346-4FB1-B5A2-848AB9DE2049}">
      <dgm:prSet/>
      <dgm:spPr/>
      <dgm:t>
        <a:bodyPr/>
        <a:lstStyle/>
        <a:p>
          <a:endParaRPr lang="en-US"/>
        </a:p>
      </dgm:t>
    </dgm:pt>
    <dgm:pt modelId="{DB473D49-AF45-4813-80F0-DB017BA0DA62}" type="sibTrans" cxnId="{F0ACFE25-6346-4FB1-B5A2-848AB9DE2049}">
      <dgm:prSet/>
      <dgm:spPr/>
      <dgm:t>
        <a:bodyPr/>
        <a:lstStyle/>
        <a:p>
          <a:endParaRPr lang="en-US"/>
        </a:p>
      </dgm:t>
    </dgm:pt>
    <dgm:pt modelId="{C07996A2-0679-4E45-A07F-4FB9235A32C2}" type="pres">
      <dgm:prSet presAssocID="{EF9D7497-CD98-471A-AEBC-336E1EF0E51B}" presName="linear" presStyleCnt="0">
        <dgm:presLayoutVars>
          <dgm:dir/>
          <dgm:animLvl val="lvl"/>
          <dgm:resizeHandles val="exact"/>
        </dgm:presLayoutVars>
      </dgm:prSet>
      <dgm:spPr/>
      <dgm:t>
        <a:bodyPr/>
        <a:lstStyle/>
        <a:p>
          <a:endParaRPr lang="en-US"/>
        </a:p>
      </dgm:t>
    </dgm:pt>
    <dgm:pt modelId="{F4D9DE1F-5438-46DB-ABC9-62F02F96B9E0}" type="pres">
      <dgm:prSet presAssocID="{AA04DEBD-D347-4072-A47D-95FAF47819E3}" presName="parentLin" presStyleCnt="0"/>
      <dgm:spPr/>
    </dgm:pt>
    <dgm:pt modelId="{4EE69D1B-7086-4B09-A0A2-9220B2E23182}" type="pres">
      <dgm:prSet presAssocID="{AA04DEBD-D347-4072-A47D-95FAF47819E3}" presName="parentLeftMargin" presStyleLbl="node1" presStyleIdx="0" presStyleCnt="4"/>
      <dgm:spPr/>
      <dgm:t>
        <a:bodyPr/>
        <a:lstStyle/>
        <a:p>
          <a:endParaRPr lang="en-US"/>
        </a:p>
      </dgm:t>
    </dgm:pt>
    <dgm:pt modelId="{BBEB2DB9-DB57-4128-8033-A074BE41CC10}" type="pres">
      <dgm:prSet presAssocID="{AA04DEBD-D347-4072-A47D-95FAF47819E3}" presName="parentText" presStyleLbl="node1" presStyleIdx="0" presStyleCnt="4">
        <dgm:presLayoutVars>
          <dgm:chMax val="0"/>
          <dgm:bulletEnabled val="1"/>
        </dgm:presLayoutVars>
      </dgm:prSet>
      <dgm:spPr/>
      <dgm:t>
        <a:bodyPr/>
        <a:lstStyle/>
        <a:p>
          <a:endParaRPr lang="en-US"/>
        </a:p>
      </dgm:t>
    </dgm:pt>
    <dgm:pt modelId="{6947E178-FD53-417C-B9EE-55B7642C4622}" type="pres">
      <dgm:prSet presAssocID="{AA04DEBD-D347-4072-A47D-95FAF47819E3}" presName="negativeSpace" presStyleCnt="0"/>
      <dgm:spPr/>
    </dgm:pt>
    <dgm:pt modelId="{40F6F736-9405-40D8-A8D7-F4206B16CE8F}" type="pres">
      <dgm:prSet presAssocID="{AA04DEBD-D347-4072-A47D-95FAF47819E3}" presName="childText" presStyleLbl="conFgAcc1" presStyleIdx="0" presStyleCnt="4">
        <dgm:presLayoutVars>
          <dgm:bulletEnabled val="1"/>
        </dgm:presLayoutVars>
      </dgm:prSet>
      <dgm:spPr/>
      <dgm:t>
        <a:bodyPr/>
        <a:lstStyle/>
        <a:p>
          <a:endParaRPr lang="en-US"/>
        </a:p>
      </dgm:t>
    </dgm:pt>
    <dgm:pt modelId="{89F51B52-B531-4FB4-A53F-592EDB562F32}" type="pres">
      <dgm:prSet presAssocID="{47B5C3EE-BD51-4406-BC51-BAAB3E2F4C27}" presName="spaceBetweenRectangles" presStyleCnt="0"/>
      <dgm:spPr/>
    </dgm:pt>
    <dgm:pt modelId="{EF31BF48-66A5-448F-8AA3-11037A79BA44}" type="pres">
      <dgm:prSet presAssocID="{636534F1-E309-4F52-B7D7-4398A7B413A9}" presName="parentLin" presStyleCnt="0"/>
      <dgm:spPr/>
    </dgm:pt>
    <dgm:pt modelId="{D4D7E371-2F69-41C9-96A4-4E4C5350FA13}" type="pres">
      <dgm:prSet presAssocID="{636534F1-E309-4F52-B7D7-4398A7B413A9}" presName="parentLeftMargin" presStyleLbl="node1" presStyleIdx="0" presStyleCnt="4"/>
      <dgm:spPr/>
      <dgm:t>
        <a:bodyPr/>
        <a:lstStyle/>
        <a:p>
          <a:endParaRPr lang="en-US"/>
        </a:p>
      </dgm:t>
    </dgm:pt>
    <dgm:pt modelId="{02BF46DD-2EB7-43B8-968B-C27B80303143}" type="pres">
      <dgm:prSet presAssocID="{636534F1-E309-4F52-B7D7-4398A7B413A9}" presName="parentText" presStyleLbl="node1" presStyleIdx="1" presStyleCnt="4">
        <dgm:presLayoutVars>
          <dgm:chMax val="0"/>
          <dgm:bulletEnabled val="1"/>
        </dgm:presLayoutVars>
      </dgm:prSet>
      <dgm:spPr/>
      <dgm:t>
        <a:bodyPr/>
        <a:lstStyle/>
        <a:p>
          <a:endParaRPr lang="en-US"/>
        </a:p>
      </dgm:t>
    </dgm:pt>
    <dgm:pt modelId="{9E505272-A6F0-4125-A4DB-6FC9997FB12F}" type="pres">
      <dgm:prSet presAssocID="{636534F1-E309-4F52-B7D7-4398A7B413A9}" presName="negativeSpace" presStyleCnt="0"/>
      <dgm:spPr/>
    </dgm:pt>
    <dgm:pt modelId="{BB788062-4700-4E2F-8D94-8AEA6AD853EC}" type="pres">
      <dgm:prSet presAssocID="{636534F1-E309-4F52-B7D7-4398A7B413A9}" presName="childText" presStyleLbl="conFgAcc1" presStyleIdx="1" presStyleCnt="4">
        <dgm:presLayoutVars>
          <dgm:bulletEnabled val="1"/>
        </dgm:presLayoutVars>
      </dgm:prSet>
      <dgm:spPr/>
      <dgm:t>
        <a:bodyPr/>
        <a:lstStyle/>
        <a:p>
          <a:endParaRPr lang="en-US"/>
        </a:p>
      </dgm:t>
    </dgm:pt>
    <dgm:pt modelId="{067EABAA-11E4-4A13-B4FB-80BDD620DCB1}" type="pres">
      <dgm:prSet presAssocID="{C3AEC1AC-A3A3-4675-97A0-961A117C72EA}" presName="spaceBetweenRectangles" presStyleCnt="0"/>
      <dgm:spPr/>
    </dgm:pt>
    <dgm:pt modelId="{047C1087-9599-4A43-8869-9AFAFECB89DF}" type="pres">
      <dgm:prSet presAssocID="{600258F1-39AA-4C83-A4E8-10CA6D6A63D4}" presName="parentLin" presStyleCnt="0"/>
      <dgm:spPr/>
    </dgm:pt>
    <dgm:pt modelId="{BEB292C8-B9FF-46CC-8644-46049067BF46}" type="pres">
      <dgm:prSet presAssocID="{600258F1-39AA-4C83-A4E8-10CA6D6A63D4}" presName="parentLeftMargin" presStyleLbl="node1" presStyleIdx="1" presStyleCnt="4"/>
      <dgm:spPr/>
      <dgm:t>
        <a:bodyPr/>
        <a:lstStyle/>
        <a:p>
          <a:endParaRPr lang="en-US"/>
        </a:p>
      </dgm:t>
    </dgm:pt>
    <dgm:pt modelId="{6CFE7C41-F943-4A10-955C-86D80D338A5B}" type="pres">
      <dgm:prSet presAssocID="{600258F1-39AA-4C83-A4E8-10CA6D6A63D4}" presName="parentText" presStyleLbl="node1" presStyleIdx="2" presStyleCnt="4">
        <dgm:presLayoutVars>
          <dgm:chMax val="0"/>
          <dgm:bulletEnabled val="1"/>
        </dgm:presLayoutVars>
      </dgm:prSet>
      <dgm:spPr/>
      <dgm:t>
        <a:bodyPr/>
        <a:lstStyle/>
        <a:p>
          <a:endParaRPr lang="en-US"/>
        </a:p>
      </dgm:t>
    </dgm:pt>
    <dgm:pt modelId="{48130985-DC67-4E97-90FF-A1033B887482}" type="pres">
      <dgm:prSet presAssocID="{600258F1-39AA-4C83-A4E8-10CA6D6A63D4}" presName="negativeSpace" presStyleCnt="0"/>
      <dgm:spPr/>
    </dgm:pt>
    <dgm:pt modelId="{EB794F12-8FBB-4864-812C-668BBD6E7A9D}" type="pres">
      <dgm:prSet presAssocID="{600258F1-39AA-4C83-A4E8-10CA6D6A63D4}" presName="childText" presStyleLbl="conFgAcc1" presStyleIdx="2" presStyleCnt="4">
        <dgm:presLayoutVars>
          <dgm:bulletEnabled val="1"/>
        </dgm:presLayoutVars>
      </dgm:prSet>
      <dgm:spPr/>
      <dgm:t>
        <a:bodyPr/>
        <a:lstStyle/>
        <a:p>
          <a:endParaRPr lang="en-US"/>
        </a:p>
      </dgm:t>
    </dgm:pt>
    <dgm:pt modelId="{A177176B-D952-438F-8529-06E3E909CB65}" type="pres">
      <dgm:prSet presAssocID="{C00BA5DB-C931-42B0-B40C-08F6C5614845}" presName="spaceBetweenRectangles" presStyleCnt="0"/>
      <dgm:spPr/>
    </dgm:pt>
    <dgm:pt modelId="{F231849F-FFA8-4FFC-99E0-977D3B2E59CC}" type="pres">
      <dgm:prSet presAssocID="{CB29D617-0B86-4468-A457-A72816DBC168}" presName="parentLin" presStyleCnt="0"/>
      <dgm:spPr/>
    </dgm:pt>
    <dgm:pt modelId="{3F084B13-052E-44C4-B64C-B9091D426B1F}" type="pres">
      <dgm:prSet presAssocID="{CB29D617-0B86-4468-A457-A72816DBC168}" presName="parentLeftMargin" presStyleLbl="node1" presStyleIdx="2" presStyleCnt="4"/>
      <dgm:spPr/>
      <dgm:t>
        <a:bodyPr/>
        <a:lstStyle/>
        <a:p>
          <a:endParaRPr lang="en-US"/>
        </a:p>
      </dgm:t>
    </dgm:pt>
    <dgm:pt modelId="{D75622A7-E74E-4C87-B895-1C6ED5AA04EB}" type="pres">
      <dgm:prSet presAssocID="{CB29D617-0B86-4468-A457-A72816DBC168}" presName="parentText" presStyleLbl="node1" presStyleIdx="3" presStyleCnt="4">
        <dgm:presLayoutVars>
          <dgm:chMax val="0"/>
          <dgm:bulletEnabled val="1"/>
        </dgm:presLayoutVars>
      </dgm:prSet>
      <dgm:spPr/>
      <dgm:t>
        <a:bodyPr/>
        <a:lstStyle/>
        <a:p>
          <a:endParaRPr lang="en-US"/>
        </a:p>
      </dgm:t>
    </dgm:pt>
    <dgm:pt modelId="{077E975B-101C-439F-A362-1D8D5FC1B252}" type="pres">
      <dgm:prSet presAssocID="{CB29D617-0B86-4468-A457-A72816DBC168}" presName="negativeSpace" presStyleCnt="0"/>
      <dgm:spPr/>
    </dgm:pt>
    <dgm:pt modelId="{7C89BD17-6C0F-44F5-9123-DE7886D62412}" type="pres">
      <dgm:prSet presAssocID="{CB29D617-0B86-4468-A457-A72816DBC168}" presName="childText" presStyleLbl="conFgAcc1" presStyleIdx="3" presStyleCnt="4">
        <dgm:presLayoutVars>
          <dgm:bulletEnabled val="1"/>
        </dgm:presLayoutVars>
      </dgm:prSet>
      <dgm:spPr/>
      <dgm:t>
        <a:bodyPr/>
        <a:lstStyle/>
        <a:p>
          <a:endParaRPr lang="en-US"/>
        </a:p>
      </dgm:t>
    </dgm:pt>
  </dgm:ptLst>
  <dgm:cxnLst>
    <dgm:cxn modelId="{B47D72E0-754A-43CF-8B4F-ECAC96C28420}" srcId="{636534F1-E309-4F52-B7D7-4398A7B413A9}" destId="{7E959574-2059-44E4-8BF1-CBBB51E1D45F}" srcOrd="0" destOrd="0" parTransId="{DDEC80FA-738E-4466-9925-95BB74A44D56}" sibTransId="{D63D8323-1C7B-4E08-8C83-F7C8C278C530}"/>
    <dgm:cxn modelId="{82336C44-36AD-4098-B357-D8B0D9B019CC}" srcId="{EF9D7497-CD98-471A-AEBC-336E1EF0E51B}" destId="{CB29D617-0B86-4468-A457-A72816DBC168}" srcOrd="3" destOrd="0" parTransId="{1156A628-A13E-47CB-A3CB-C397EE6BAAA0}" sibTransId="{0B61A8F8-66C8-4A36-9D3A-017F72A79973}"/>
    <dgm:cxn modelId="{35553923-246B-41BC-8EC3-EF8F607E6C77}" type="presOf" srcId="{636534F1-E309-4F52-B7D7-4398A7B413A9}" destId="{02BF46DD-2EB7-43B8-968B-C27B80303143}" srcOrd="1" destOrd="0" presId="urn:microsoft.com/office/officeart/2005/8/layout/list1"/>
    <dgm:cxn modelId="{320EB26C-53A7-4A1B-961E-78046CAB215E}" type="presOf" srcId="{848D9D55-ED9D-48BA-AEB9-9091FEC123A4}" destId="{7C89BD17-6C0F-44F5-9123-DE7886D62412}" srcOrd="0" destOrd="0" presId="urn:microsoft.com/office/officeart/2005/8/layout/list1"/>
    <dgm:cxn modelId="{1ADF4619-5894-45B1-8A80-5A93C8F9776F}" srcId="{EF9D7497-CD98-471A-AEBC-336E1EF0E51B}" destId="{AA04DEBD-D347-4072-A47D-95FAF47819E3}" srcOrd="0" destOrd="0" parTransId="{370E65A0-E994-41B2-A61A-4E11F9369E09}" sibTransId="{47B5C3EE-BD51-4406-BC51-BAAB3E2F4C27}"/>
    <dgm:cxn modelId="{68FF7DC9-2CD8-49AC-BE62-D953615F6660}" type="presOf" srcId="{600258F1-39AA-4C83-A4E8-10CA6D6A63D4}" destId="{6CFE7C41-F943-4A10-955C-86D80D338A5B}" srcOrd="1" destOrd="0" presId="urn:microsoft.com/office/officeart/2005/8/layout/list1"/>
    <dgm:cxn modelId="{9772C2CE-16C8-4459-8352-6D506775CFAD}" srcId="{AA04DEBD-D347-4072-A47D-95FAF47819E3}" destId="{5AC84BD7-B37B-457D-B944-F4CC934EABE7}" srcOrd="0" destOrd="0" parTransId="{881CB926-099E-4380-AE6E-6F541B4C4975}" sibTransId="{5CD457D7-916E-4792-9D9E-DB49A70C6265}"/>
    <dgm:cxn modelId="{E9C23CBE-D06C-4EB5-B236-439CCFF67A0D}" srcId="{600258F1-39AA-4C83-A4E8-10CA6D6A63D4}" destId="{C6781A95-DF28-417A-BD80-AB0AB4B95EBB}" srcOrd="0" destOrd="0" parTransId="{A8F3C7DF-C9AA-48A6-B297-95FC3BE9FF45}" sibTransId="{BE785663-D219-4983-B0B5-3DCC0A350183}"/>
    <dgm:cxn modelId="{58CFAEC3-25E2-465D-A5FC-A7E969BF59E2}" type="presOf" srcId="{CB29D617-0B86-4468-A457-A72816DBC168}" destId="{3F084B13-052E-44C4-B64C-B9091D426B1F}" srcOrd="0" destOrd="0" presId="urn:microsoft.com/office/officeart/2005/8/layout/list1"/>
    <dgm:cxn modelId="{CC8C9A94-A3E1-4DC5-9BDE-349015D99D24}" type="presOf" srcId="{600258F1-39AA-4C83-A4E8-10CA6D6A63D4}" destId="{BEB292C8-B9FF-46CC-8644-46049067BF46}" srcOrd="0" destOrd="0" presId="urn:microsoft.com/office/officeart/2005/8/layout/list1"/>
    <dgm:cxn modelId="{E0CE15FD-72EA-4C47-A303-5BF825A04521}" type="presOf" srcId="{5AC84BD7-B37B-457D-B944-F4CC934EABE7}" destId="{40F6F736-9405-40D8-A8D7-F4206B16CE8F}" srcOrd="0" destOrd="0" presId="urn:microsoft.com/office/officeart/2005/8/layout/list1"/>
    <dgm:cxn modelId="{F0ACFE25-6346-4FB1-B5A2-848AB9DE2049}" srcId="{CB29D617-0B86-4468-A457-A72816DBC168}" destId="{848D9D55-ED9D-48BA-AEB9-9091FEC123A4}" srcOrd="0" destOrd="0" parTransId="{C2FDA64E-0795-4773-8A7E-CA03AD9C67C3}" sibTransId="{DB473D49-AF45-4813-80F0-DB017BA0DA62}"/>
    <dgm:cxn modelId="{680B2CA4-7AFB-45D0-84FA-4B1E3E726B96}" type="presOf" srcId="{EF9D7497-CD98-471A-AEBC-336E1EF0E51B}" destId="{C07996A2-0679-4E45-A07F-4FB9235A32C2}" srcOrd="0" destOrd="0" presId="urn:microsoft.com/office/officeart/2005/8/layout/list1"/>
    <dgm:cxn modelId="{5188213E-B8FA-40AA-9756-00AC75147EBB}" type="presOf" srcId="{C6781A95-DF28-417A-BD80-AB0AB4B95EBB}" destId="{EB794F12-8FBB-4864-812C-668BBD6E7A9D}" srcOrd="0" destOrd="0" presId="urn:microsoft.com/office/officeart/2005/8/layout/list1"/>
    <dgm:cxn modelId="{5FED3BA7-F153-4FE0-9528-619791EC6F21}" type="presOf" srcId="{AA04DEBD-D347-4072-A47D-95FAF47819E3}" destId="{BBEB2DB9-DB57-4128-8033-A074BE41CC10}" srcOrd="1" destOrd="0" presId="urn:microsoft.com/office/officeart/2005/8/layout/list1"/>
    <dgm:cxn modelId="{B25B3E87-1AFD-4769-8A86-30E934A5ACAC}" type="presOf" srcId="{636534F1-E309-4F52-B7D7-4398A7B413A9}" destId="{D4D7E371-2F69-41C9-96A4-4E4C5350FA13}" srcOrd="0" destOrd="0" presId="urn:microsoft.com/office/officeart/2005/8/layout/list1"/>
    <dgm:cxn modelId="{BFCDD258-95D6-4C0B-9EE2-CEC542BD70BF}" srcId="{EF9D7497-CD98-471A-AEBC-336E1EF0E51B}" destId="{636534F1-E309-4F52-B7D7-4398A7B413A9}" srcOrd="1" destOrd="0" parTransId="{5C57A93B-2686-438B-A982-A501EFB3E619}" sibTransId="{C3AEC1AC-A3A3-4675-97A0-961A117C72EA}"/>
    <dgm:cxn modelId="{E7699F3D-47FE-4E14-92FA-A7571877796A}" type="presOf" srcId="{7E959574-2059-44E4-8BF1-CBBB51E1D45F}" destId="{BB788062-4700-4E2F-8D94-8AEA6AD853EC}" srcOrd="0" destOrd="0" presId="urn:microsoft.com/office/officeart/2005/8/layout/list1"/>
    <dgm:cxn modelId="{5D6BCE77-2E4B-4FBB-BA30-4126B4D625C8}" type="presOf" srcId="{AA04DEBD-D347-4072-A47D-95FAF47819E3}" destId="{4EE69D1B-7086-4B09-A0A2-9220B2E23182}" srcOrd="0" destOrd="0" presId="urn:microsoft.com/office/officeart/2005/8/layout/list1"/>
    <dgm:cxn modelId="{E9B7B1C1-9DC7-46AF-9F9D-142DEDDDE3C7}" srcId="{EF9D7497-CD98-471A-AEBC-336E1EF0E51B}" destId="{600258F1-39AA-4C83-A4E8-10CA6D6A63D4}" srcOrd="2" destOrd="0" parTransId="{D5CF85B6-0B2A-46A7-8037-AD2A50AFF3CD}" sibTransId="{C00BA5DB-C931-42B0-B40C-08F6C5614845}"/>
    <dgm:cxn modelId="{B9987B54-49E3-4467-9D92-4FEFC7194261}" type="presOf" srcId="{CB29D617-0B86-4468-A457-A72816DBC168}" destId="{D75622A7-E74E-4C87-B895-1C6ED5AA04EB}" srcOrd="1" destOrd="0" presId="urn:microsoft.com/office/officeart/2005/8/layout/list1"/>
    <dgm:cxn modelId="{861E8223-277C-48C5-9EFB-6E97294B4966}" type="presParOf" srcId="{C07996A2-0679-4E45-A07F-4FB9235A32C2}" destId="{F4D9DE1F-5438-46DB-ABC9-62F02F96B9E0}" srcOrd="0" destOrd="0" presId="urn:microsoft.com/office/officeart/2005/8/layout/list1"/>
    <dgm:cxn modelId="{D1729D56-0DA9-4B0C-BDFC-768664949B6C}" type="presParOf" srcId="{F4D9DE1F-5438-46DB-ABC9-62F02F96B9E0}" destId="{4EE69D1B-7086-4B09-A0A2-9220B2E23182}" srcOrd="0" destOrd="0" presId="urn:microsoft.com/office/officeart/2005/8/layout/list1"/>
    <dgm:cxn modelId="{CF7ECC0D-516F-4315-BEC4-95F9CBE12FCA}" type="presParOf" srcId="{F4D9DE1F-5438-46DB-ABC9-62F02F96B9E0}" destId="{BBEB2DB9-DB57-4128-8033-A074BE41CC10}" srcOrd="1" destOrd="0" presId="urn:microsoft.com/office/officeart/2005/8/layout/list1"/>
    <dgm:cxn modelId="{9D8B69DB-9B43-4C7D-8375-2382BD64F333}" type="presParOf" srcId="{C07996A2-0679-4E45-A07F-4FB9235A32C2}" destId="{6947E178-FD53-417C-B9EE-55B7642C4622}" srcOrd="1" destOrd="0" presId="urn:microsoft.com/office/officeart/2005/8/layout/list1"/>
    <dgm:cxn modelId="{5EC03AAE-13E6-4EB8-B931-1BFBA7D1ACEA}" type="presParOf" srcId="{C07996A2-0679-4E45-A07F-4FB9235A32C2}" destId="{40F6F736-9405-40D8-A8D7-F4206B16CE8F}" srcOrd="2" destOrd="0" presId="urn:microsoft.com/office/officeart/2005/8/layout/list1"/>
    <dgm:cxn modelId="{76474052-14E8-462F-9867-82B6F911683C}" type="presParOf" srcId="{C07996A2-0679-4E45-A07F-4FB9235A32C2}" destId="{89F51B52-B531-4FB4-A53F-592EDB562F32}" srcOrd="3" destOrd="0" presId="urn:microsoft.com/office/officeart/2005/8/layout/list1"/>
    <dgm:cxn modelId="{54C019DD-9DB6-4B27-B679-0F4E341B9473}" type="presParOf" srcId="{C07996A2-0679-4E45-A07F-4FB9235A32C2}" destId="{EF31BF48-66A5-448F-8AA3-11037A79BA44}" srcOrd="4" destOrd="0" presId="urn:microsoft.com/office/officeart/2005/8/layout/list1"/>
    <dgm:cxn modelId="{4A6DB6A8-ABAE-4E81-8C82-EC77A484264C}" type="presParOf" srcId="{EF31BF48-66A5-448F-8AA3-11037A79BA44}" destId="{D4D7E371-2F69-41C9-96A4-4E4C5350FA13}" srcOrd="0" destOrd="0" presId="urn:microsoft.com/office/officeart/2005/8/layout/list1"/>
    <dgm:cxn modelId="{98660ACC-647A-4107-9408-BFDED8509CFF}" type="presParOf" srcId="{EF31BF48-66A5-448F-8AA3-11037A79BA44}" destId="{02BF46DD-2EB7-43B8-968B-C27B80303143}" srcOrd="1" destOrd="0" presId="urn:microsoft.com/office/officeart/2005/8/layout/list1"/>
    <dgm:cxn modelId="{BDBA5A20-A144-4A63-B7AF-6907801422EE}" type="presParOf" srcId="{C07996A2-0679-4E45-A07F-4FB9235A32C2}" destId="{9E505272-A6F0-4125-A4DB-6FC9997FB12F}" srcOrd="5" destOrd="0" presId="urn:microsoft.com/office/officeart/2005/8/layout/list1"/>
    <dgm:cxn modelId="{DAC85A44-A4A7-433C-8DFD-3BDDBE4E2959}" type="presParOf" srcId="{C07996A2-0679-4E45-A07F-4FB9235A32C2}" destId="{BB788062-4700-4E2F-8D94-8AEA6AD853EC}" srcOrd="6" destOrd="0" presId="urn:microsoft.com/office/officeart/2005/8/layout/list1"/>
    <dgm:cxn modelId="{A69D0E08-BE72-4284-AC33-1975C9F6117F}" type="presParOf" srcId="{C07996A2-0679-4E45-A07F-4FB9235A32C2}" destId="{067EABAA-11E4-4A13-B4FB-80BDD620DCB1}" srcOrd="7" destOrd="0" presId="urn:microsoft.com/office/officeart/2005/8/layout/list1"/>
    <dgm:cxn modelId="{2C8BA715-A325-4195-A6BC-1DA11233EFD8}" type="presParOf" srcId="{C07996A2-0679-4E45-A07F-4FB9235A32C2}" destId="{047C1087-9599-4A43-8869-9AFAFECB89DF}" srcOrd="8" destOrd="0" presId="urn:microsoft.com/office/officeart/2005/8/layout/list1"/>
    <dgm:cxn modelId="{7525F7BB-554D-4BDB-A146-C383179F1D1A}" type="presParOf" srcId="{047C1087-9599-4A43-8869-9AFAFECB89DF}" destId="{BEB292C8-B9FF-46CC-8644-46049067BF46}" srcOrd="0" destOrd="0" presId="urn:microsoft.com/office/officeart/2005/8/layout/list1"/>
    <dgm:cxn modelId="{8AE520E8-A0A1-4456-BDBE-B11F18AC25E3}" type="presParOf" srcId="{047C1087-9599-4A43-8869-9AFAFECB89DF}" destId="{6CFE7C41-F943-4A10-955C-86D80D338A5B}" srcOrd="1" destOrd="0" presId="urn:microsoft.com/office/officeart/2005/8/layout/list1"/>
    <dgm:cxn modelId="{28A7B67E-86C2-4CD3-833B-95EED619AECC}" type="presParOf" srcId="{C07996A2-0679-4E45-A07F-4FB9235A32C2}" destId="{48130985-DC67-4E97-90FF-A1033B887482}" srcOrd="9" destOrd="0" presId="urn:microsoft.com/office/officeart/2005/8/layout/list1"/>
    <dgm:cxn modelId="{E33870FA-27EB-4825-B2A5-718473789BA8}" type="presParOf" srcId="{C07996A2-0679-4E45-A07F-4FB9235A32C2}" destId="{EB794F12-8FBB-4864-812C-668BBD6E7A9D}" srcOrd="10" destOrd="0" presId="urn:microsoft.com/office/officeart/2005/8/layout/list1"/>
    <dgm:cxn modelId="{88A243FC-B613-4ED4-9B3F-3C5CFCAC9C5F}" type="presParOf" srcId="{C07996A2-0679-4E45-A07F-4FB9235A32C2}" destId="{A177176B-D952-438F-8529-06E3E909CB65}" srcOrd="11" destOrd="0" presId="urn:microsoft.com/office/officeart/2005/8/layout/list1"/>
    <dgm:cxn modelId="{1D813998-A6F0-409F-8359-840900DB0955}" type="presParOf" srcId="{C07996A2-0679-4E45-A07F-4FB9235A32C2}" destId="{F231849F-FFA8-4FFC-99E0-977D3B2E59CC}" srcOrd="12" destOrd="0" presId="urn:microsoft.com/office/officeart/2005/8/layout/list1"/>
    <dgm:cxn modelId="{BD5C505B-2981-4A49-AD03-693FE503EBBF}" type="presParOf" srcId="{F231849F-FFA8-4FFC-99E0-977D3B2E59CC}" destId="{3F084B13-052E-44C4-B64C-B9091D426B1F}" srcOrd="0" destOrd="0" presId="urn:microsoft.com/office/officeart/2005/8/layout/list1"/>
    <dgm:cxn modelId="{961CA7CC-5D4D-4A78-9B11-7C9EF03F4FBA}" type="presParOf" srcId="{F231849F-FFA8-4FFC-99E0-977D3B2E59CC}" destId="{D75622A7-E74E-4C87-B895-1C6ED5AA04EB}" srcOrd="1" destOrd="0" presId="urn:microsoft.com/office/officeart/2005/8/layout/list1"/>
    <dgm:cxn modelId="{29233ECE-B2BA-4FBB-BED8-C8BA7922BC52}" type="presParOf" srcId="{C07996A2-0679-4E45-A07F-4FB9235A32C2}" destId="{077E975B-101C-439F-A362-1D8D5FC1B252}" srcOrd="13" destOrd="0" presId="urn:microsoft.com/office/officeart/2005/8/layout/list1"/>
    <dgm:cxn modelId="{DF218446-50D0-4E20-BF99-5B018AE5CC53}" type="presParOf" srcId="{C07996A2-0679-4E45-A07F-4FB9235A32C2}" destId="{7C89BD17-6C0F-44F5-9123-DE7886D6241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EF1110-4D08-492B-892B-2805B86DB5D5}" type="doc">
      <dgm:prSet loTypeId="urn:microsoft.com/office/officeart/2005/8/layout/vList3" loCatId="list" qsTypeId="urn:microsoft.com/office/officeart/2005/8/quickstyle/simple1" qsCatId="simple" csTypeId="urn:microsoft.com/office/officeart/2005/8/colors/accent1_2" csCatId="accent1" phldr="1"/>
      <dgm:spPr/>
    </dgm:pt>
    <dgm:pt modelId="{393E2508-5F07-4162-B8DF-0A770D945829}">
      <dgm:prSet phldrT="[Text]"/>
      <dgm:spPr/>
      <dgm:t>
        <a:bodyPr/>
        <a:lstStyle/>
        <a:p>
          <a:pPr algn="l">
            <a:lnSpc>
              <a:spcPct val="100000"/>
            </a:lnSpc>
            <a:spcAft>
              <a:spcPts val="0"/>
            </a:spcAft>
          </a:pPr>
          <a:r>
            <a:rPr lang="en-US" b="1" dirty="0" smtClean="0">
              <a:solidFill>
                <a:schemeClr val="bg1"/>
              </a:solidFill>
              <a:latin typeface="+mj-lt"/>
            </a:rPr>
            <a:t>       A higher future burden of overall cancer in women   </a:t>
          </a:r>
        </a:p>
        <a:p>
          <a:pPr algn="l">
            <a:lnSpc>
              <a:spcPct val="100000"/>
            </a:lnSpc>
            <a:spcAft>
              <a:spcPts val="0"/>
            </a:spcAft>
          </a:pPr>
          <a:r>
            <a:rPr lang="en-US" b="1" dirty="0" smtClean="0">
              <a:solidFill>
                <a:schemeClr val="bg1"/>
              </a:solidFill>
              <a:latin typeface="+mj-lt"/>
            </a:rPr>
            <a:t>       than men</a:t>
          </a:r>
          <a:endParaRPr lang="en-US" dirty="0">
            <a:solidFill>
              <a:schemeClr val="bg1"/>
            </a:solidFill>
          </a:endParaRPr>
        </a:p>
      </dgm:t>
    </dgm:pt>
    <dgm:pt modelId="{7C210744-C378-42CE-9460-707F787A95E8}" type="parTrans" cxnId="{2C710162-495F-4239-A1FE-E21124F8C971}">
      <dgm:prSet/>
      <dgm:spPr/>
      <dgm:t>
        <a:bodyPr/>
        <a:lstStyle/>
        <a:p>
          <a:endParaRPr lang="en-US"/>
        </a:p>
      </dgm:t>
    </dgm:pt>
    <dgm:pt modelId="{682E58F2-50F5-42B9-964B-9933DF91C99B}" type="sibTrans" cxnId="{2C710162-495F-4239-A1FE-E21124F8C971}">
      <dgm:prSet/>
      <dgm:spPr/>
      <dgm:t>
        <a:bodyPr/>
        <a:lstStyle/>
        <a:p>
          <a:endParaRPr lang="en-US"/>
        </a:p>
      </dgm:t>
    </dgm:pt>
    <dgm:pt modelId="{32D2D6EE-7B80-48DE-8013-55B5972FCB96}">
      <dgm:prSet phldrT="[Text]"/>
      <dgm:spPr/>
      <dgm:t>
        <a:bodyPr/>
        <a:lstStyle/>
        <a:p>
          <a:pPr algn="l"/>
          <a:r>
            <a:rPr lang="en-US" b="1" dirty="0" smtClean="0">
              <a:solidFill>
                <a:schemeClr val="bg1"/>
              </a:solidFill>
              <a:latin typeface="+mj-lt"/>
            </a:rPr>
            <a:t>       Intensify anti-tobacco measures in females  </a:t>
          </a:r>
          <a:endParaRPr lang="en-US" b="1" dirty="0">
            <a:solidFill>
              <a:schemeClr val="bg1"/>
            </a:solidFill>
          </a:endParaRPr>
        </a:p>
      </dgm:t>
    </dgm:pt>
    <dgm:pt modelId="{523AF6BB-A8C0-4CDD-B0FC-D2614315DA13}" type="parTrans" cxnId="{14EECB4C-70D8-42F8-8BAF-3D501A2E6EB0}">
      <dgm:prSet/>
      <dgm:spPr/>
      <dgm:t>
        <a:bodyPr/>
        <a:lstStyle/>
        <a:p>
          <a:endParaRPr lang="en-US"/>
        </a:p>
      </dgm:t>
    </dgm:pt>
    <dgm:pt modelId="{76703458-1AC9-431B-9B9E-90A7217F6002}" type="sibTrans" cxnId="{14EECB4C-70D8-42F8-8BAF-3D501A2E6EB0}">
      <dgm:prSet/>
      <dgm:spPr/>
      <dgm:t>
        <a:bodyPr/>
        <a:lstStyle/>
        <a:p>
          <a:endParaRPr lang="en-US"/>
        </a:p>
      </dgm:t>
    </dgm:pt>
    <dgm:pt modelId="{6746B814-B1DD-46E3-86D0-3E8EADE47C7A}">
      <dgm:prSet phldrT="[Text]"/>
      <dgm:spPr/>
      <dgm:t>
        <a:bodyPr/>
        <a:lstStyle/>
        <a:p>
          <a:pPr algn="l">
            <a:lnSpc>
              <a:spcPct val="100000"/>
            </a:lnSpc>
            <a:spcAft>
              <a:spcPts val="0"/>
            </a:spcAft>
          </a:pPr>
          <a:r>
            <a:rPr lang="en-US" b="1" dirty="0" smtClean="0">
              <a:solidFill>
                <a:schemeClr val="bg1"/>
              </a:solidFill>
              <a:latin typeface="+mj-lt"/>
            </a:rPr>
            <a:t>       Etiologic studies</a:t>
          </a:r>
          <a:endParaRPr lang="en-US" dirty="0">
            <a:solidFill>
              <a:schemeClr val="bg1"/>
            </a:solidFill>
          </a:endParaRPr>
        </a:p>
      </dgm:t>
    </dgm:pt>
    <dgm:pt modelId="{072A8D3D-7605-4891-951A-3DEAE1C45ABB}" type="parTrans" cxnId="{413B02E5-165A-455D-A660-4CB0235F02AB}">
      <dgm:prSet/>
      <dgm:spPr/>
      <dgm:t>
        <a:bodyPr/>
        <a:lstStyle/>
        <a:p>
          <a:endParaRPr lang="en-US"/>
        </a:p>
      </dgm:t>
    </dgm:pt>
    <dgm:pt modelId="{6852FE4A-4DD2-440C-81FA-D4DE8BC74BEA}" type="sibTrans" cxnId="{413B02E5-165A-455D-A660-4CB0235F02AB}">
      <dgm:prSet/>
      <dgm:spPr/>
      <dgm:t>
        <a:bodyPr/>
        <a:lstStyle/>
        <a:p>
          <a:endParaRPr lang="en-US"/>
        </a:p>
      </dgm:t>
    </dgm:pt>
    <dgm:pt modelId="{F5C780EE-98DE-4CB6-A937-618544C9C85B}" type="pres">
      <dgm:prSet presAssocID="{52EF1110-4D08-492B-892B-2805B86DB5D5}" presName="linearFlow" presStyleCnt="0">
        <dgm:presLayoutVars>
          <dgm:dir/>
          <dgm:resizeHandles val="exact"/>
        </dgm:presLayoutVars>
      </dgm:prSet>
      <dgm:spPr/>
    </dgm:pt>
    <dgm:pt modelId="{5130BF32-7A2E-4BB9-9F65-59D9B7342387}" type="pres">
      <dgm:prSet presAssocID="{393E2508-5F07-4162-B8DF-0A770D945829}" presName="composite" presStyleCnt="0"/>
      <dgm:spPr/>
    </dgm:pt>
    <dgm:pt modelId="{5CFA3091-C67F-4DC1-8C4C-8BCA65E76B39}" type="pres">
      <dgm:prSet presAssocID="{393E2508-5F07-4162-B8DF-0A770D945829}" presName="imgShp" presStyleLbl="fgImgPlace1" presStyleIdx="0" presStyleCnt="3" custLinFactNeighborX="-39505" custLinFactNeighborY="-129"/>
      <dgm:spPr>
        <a:solidFill>
          <a:schemeClr val="bg1"/>
        </a:solidFill>
        <a:ln>
          <a:solidFill>
            <a:schemeClr val="accent2"/>
          </a:solidFill>
        </a:ln>
      </dgm:spPr>
    </dgm:pt>
    <dgm:pt modelId="{3DF10B84-048A-4260-9F57-D1A6E300DF5C}" type="pres">
      <dgm:prSet presAssocID="{393E2508-5F07-4162-B8DF-0A770D945829}" presName="txShp" presStyleLbl="node1" presStyleIdx="0" presStyleCnt="3" custScaleX="125577">
        <dgm:presLayoutVars>
          <dgm:bulletEnabled val="1"/>
        </dgm:presLayoutVars>
      </dgm:prSet>
      <dgm:spPr/>
      <dgm:t>
        <a:bodyPr/>
        <a:lstStyle/>
        <a:p>
          <a:endParaRPr lang="en-US"/>
        </a:p>
      </dgm:t>
    </dgm:pt>
    <dgm:pt modelId="{40807561-A470-4D69-B87A-D1B51B36454A}" type="pres">
      <dgm:prSet presAssocID="{682E58F2-50F5-42B9-964B-9933DF91C99B}" presName="spacing" presStyleCnt="0"/>
      <dgm:spPr/>
    </dgm:pt>
    <dgm:pt modelId="{B1A77DEB-56F8-4D06-9ED4-2D5613F892BC}" type="pres">
      <dgm:prSet presAssocID="{32D2D6EE-7B80-48DE-8013-55B5972FCB96}" presName="composite" presStyleCnt="0"/>
      <dgm:spPr/>
    </dgm:pt>
    <dgm:pt modelId="{DC3DEBA0-881C-482E-863F-FD2AEA722D1C}" type="pres">
      <dgm:prSet presAssocID="{32D2D6EE-7B80-48DE-8013-55B5972FCB96}" presName="imgShp" presStyleLbl="fgImgPlace1" presStyleIdx="1" presStyleCnt="3" custLinFactNeighborX="-39505"/>
      <dgm:spPr>
        <a:solidFill>
          <a:schemeClr val="bg1"/>
        </a:solidFill>
        <a:ln>
          <a:solidFill>
            <a:schemeClr val="accent2"/>
          </a:solidFill>
        </a:ln>
      </dgm:spPr>
    </dgm:pt>
    <dgm:pt modelId="{32DF550E-D547-4FAA-9AAE-0CB442F33B33}" type="pres">
      <dgm:prSet presAssocID="{32D2D6EE-7B80-48DE-8013-55B5972FCB96}" presName="txShp" presStyleLbl="node1" presStyleIdx="1" presStyleCnt="3" custScaleX="125577">
        <dgm:presLayoutVars>
          <dgm:bulletEnabled val="1"/>
        </dgm:presLayoutVars>
      </dgm:prSet>
      <dgm:spPr/>
      <dgm:t>
        <a:bodyPr/>
        <a:lstStyle/>
        <a:p>
          <a:endParaRPr lang="en-US"/>
        </a:p>
      </dgm:t>
    </dgm:pt>
    <dgm:pt modelId="{EB94AE7F-05CC-40B8-9B87-5079F1285A11}" type="pres">
      <dgm:prSet presAssocID="{76703458-1AC9-431B-9B9E-90A7217F6002}" presName="spacing" presStyleCnt="0"/>
      <dgm:spPr/>
    </dgm:pt>
    <dgm:pt modelId="{1F4CC4C8-DC58-40E3-94E4-4D7D7799D91B}" type="pres">
      <dgm:prSet presAssocID="{6746B814-B1DD-46E3-86D0-3E8EADE47C7A}" presName="composite" presStyleCnt="0"/>
      <dgm:spPr/>
    </dgm:pt>
    <dgm:pt modelId="{2C6C9925-7164-472C-8648-D51C7AACA678}" type="pres">
      <dgm:prSet presAssocID="{6746B814-B1DD-46E3-86D0-3E8EADE47C7A}" presName="imgShp" presStyleLbl="fgImgPlace1" presStyleIdx="2" presStyleCnt="3" custLinFactNeighborX="-39093" custLinFactNeighborY="129"/>
      <dgm:spPr>
        <a:solidFill>
          <a:schemeClr val="bg1"/>
        </a:solidFill>
        <a:ln>
          <a:solidFill>
            <a:schemeClr val="accent2"/>
          </a:solidFill>
        </a:ln>
      </dgm:spPr>
    </dgm:pt>
    <dgm:pt modelId="{6B95D926-140C-41F8-A3CF-901231A3F5F0}" type="pres">
      <dgm:prSet presAssocID="{6746B814-B1DD-46E3-86D0-3E8EADE47C7A}" presName="txShp" presStyleLbl="node1" presStyleIdx="2" presStyleCnt="3" custScaleX="125577">
        <dgm:presLayoutVars>
          <dgm:bulletEnabled val="1"/>
        </dgm:presLayoutVars>
      </dgm:prSet>
      <dgm:spPr/>
      <dgm:t>
        <a:bodyPr/>
        <a:lstStyle/>
        <a:p>
          <a:endParaRPr lang="en-US"/>
        </a:p>
      </dgm:t>
    </dgm:pt>
  </dgm:ptLst>
  <dgm:cxnLst>
    <dgm:cxn modelId="{84BA11A2-A633-4B8D-86A1-57D196761F44}" type="presOf" srcId="{393E2508-5F07-4162-B8DF-0A770D945829}" destId="{3DF10B84-048A-4260-9F57-D1A6E300DF5C}" srcOrd="0" destOrd="0" presId="urn:microsoft.com/office/officeart/2005/8/layout/vList3"/>
    <dgm:cxn modelId="{413B02E5-165A-455D-A660-4CB0235F02AB}" srcId="{52EF1110-4D08-492B-892B-2805B86DB5D5}" destId="{6746B814-B1DD-46E3-86D0-3E8EADE47C7A}" srcOrd="2" destOrd="0" parTransId="{072A8D3D-7605-4891-951A-3DEAE1C45ABB}" sibTransId="{6852FE4A-4DD2-440C-81FA-D4DE8BC74BEA}"/>
    <dgm:cxn modelId="{323C6A61-A9A0-4EBF-9D18-4F6A7E99DBCD}" type="presOf" srcId="{52EF1110-4D08-492B-892B-2805B86DB5D5}" destId="{F5C780EE-98DE-4CB6-A937-618544C9C85B}" srcOrd="0" destOrd="0" presId="urn:microsoft.com/office/officeart/2005/8/layout/vList3"/>
    <dgm:cxn modelId="{BE7F0F80-F47D-42FF-80D5-8BBFBE6E9B72}" type="presOf" srcId="{32D2D6EE-7B80-48DE-8013-55B5972FCB96}" destId="{32DF550E-D547-4FAA-9AAE-0CB442F33B33}" srcOrd="0" destOrd="0" presId="urn:microsoft.com/office/officeart/2005/8/layout/vList3"/>
    <dgm:cxn modelId="{14EECB4C-70D8-42F8-8BAF-3D501A2E6EB0}" srcId="{52EF1110-4D08-492B-892B-2805B86DB5D5}" destId="{32D2D6EE-7B80-48DE-8013-55B5972FCB96}" srcOrd="1" destOrd="0" parTransId="{523AF6BB-A8C0-4CDD-B0FC-D2614315DA13}" sibTransId="{76703458-1AC9-431B-9B9E-90A7217F6002}"/>
    <dgm:cxn modelId="{0DD170E9-BCDA-40D5-90B2-6D0881C82292}" type="presOf" srcId="{6746B814-B1DD-46E3-86D0-3E8EADE47C7A}" destId="{6B95D926-140C-41F8-A3CF-901231A3F5F0}" srcOrd="0" destOrd="0" presId="urn:microsoft.com/office/officeart/2005/8/layout/vList3"/>
    <dgm:cxn modelId="{2C710162-495F-4239-A1FE-E21124F8C971}" srcId="{52EF1110-4D08-492B-892B-2805B86DB5D5}" destId="{393E2508-5F07-4162-B8DF-0A770D945829}" srcOrd="0" destOrd="0" parTransId="{7C210744-C378-42CE-9460-707F787A95E8}" sibTransId="{682E58F2-50F5-42B9-964B-9933DF91C99B}"/>
    <dgm:cxn modelId="{9190CE35-496D-46A3-AB11-7E5389CA7AE3}" type="presParOf" srcId="{F5C780EE-98DE-4CB6-A937-618544C9C85B}" destId="{5130BF32-7A2E-4BB9-9F65-59D9B7342387}" srcOrd="0" destOrd="0" presId="urn:microsoft.com/office/officeart/2005/8/layout/vList3"/>
    <dgm:cxn modelId="{63AD68A6-D7F5-4C80-9584-A0FA92682C9F}" type="presParOf" srcId="{5130BF32-7A2E-4BB9-9F65-59D9B7342387}" destId="{5CFA3091-C67F-4DC1-8C4C-8BCA65E76B39}" srcOrd="0" destOrd="0" presId="urn:microsoft.com/office/officeart/2005/8/layout/vList3"/>
    <dgm:cxn modelId="{50FEB099-8BF0-42CA-903B-19182F299AD2}" type="presParOf" srcId="{5130BF32-7A2E-4BB9-9F65-59D9B7342387}" destId="{3DF10B84-048A-4260-9F57-D1A6E300DF5C}" srcOrd="1" destOrd="0" presId="urn:microsoft.com/office/officeart/2005/8/layout/vList3"/>
    <dgm:cxn modelId="{EA6A1791-03D4-4B83-985E-E81174091BC7}" type="presParOf" srcId="{F5C780EE-98DE-4CB6-A937-618544C9C85B}" destId="{40807561-A470-4D69-B87A-D1B51B36454A}" srcOrd="1" destOrd="0" presId="urn:microsoft.com/office/officeart/2005/8/layout/vList3"/>
    <dgm:cxn modelId="{2606074A-3358-42F9-8E18-F702CB48B426}" type="presParOf" srcId="{F5C780EE-98DE-4CB6-A937-618544C9C85B}" destId="{B1A77DEB-56F8-4D06-9ED4-2D5613F892BC}" srcOrd="2" destOrd="0" presId="urn:microsoft.com/office/officeart/2005/8/layout/vList3"/>
    <dgm:cxn modelId="{AF9CC514-A499-4942-9180-FEF3B137B21D}" type="presParOf" srcId="{B1A77DEB-56F8-4D06-9ED4-2D5613F892BC}" destId="{DC3DEBA0-881C-482E-863F-FD2AEA722D1C}" srcOrd="0" destOrd="0" presId="urn:microsoft.com/office/officeart/2005/8/layout/vList3"/>
    <dgm:cxn modelId="{BBD1FB51-EC28-4F45-B302-2DFB2A5FA703}" type="presParOf" srcId="{B1A77DEB-56F8-4D06-9ED4-2D5613F892BC}" destId="{32DF550E-D547-4FAA-9AAE-0CB442F33B33}" srcOrd="1" destOrd="0" presId="urn:microsoft.com/office/officeart/2005/8/layout/vList3"/>
    <dgm:cxn modelId="{43C43176-AD4C-4345-86EB-0CB2D177263E}" type="presParOf" srcId="{F5C780EE-98DE-4CB6-A937-618544C9C85B}" destId="{EB94AE7F-05CC-40B8-9B87-5079F1285A11}" srcOrd="3" destOrd="0" presId="urn:microsoft.com/office/officeart/2005/8/layout/vList3"/>
    <dgm:cxn modelId="{0882E265-0791-4EDC-B974-DB607B7747B4}" type="presParOf" srcId="{F5C780EE-98DE-4CB6-A937-618544C9C85B}" destId="{1F4CC4C8-DC58-40E3-94E4-4D7D7799D91B}" srcOrd="4" destOrd="0" presId="urn:microsoft.com/office/officeart/2005/8/layout/vList3"/>
    <dgm:cxn modelId="{F7FEFBF5-6261-46EE-B6B8-9C8940260640}" type="presParOf" srcId="{1F4CC4C8-DC58-40E3-94E4-4D7D7799D91B}" destId="{2C6C9925-7164-472C-8648-D51C7AACA678}" srcOrd="0" destOrd="0" presId="urn:microsoft.com/office/officeart/2005/8/layout/vList3"/>
    <dgm:cxn modelId="{7A931634-85B0-4142-86E3-2F243E9C760A}" type="presParOf" srcId="{1F4CC4C8-DC58-40E3-94E4-4D7D7799D91B}" destId="{6B95D926-140C-41F8-A3CF-901231A3F5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6F736-9405-40D8-A8D7-F4206B16CE8F}">
      <dsp:nvSpPr>
        <dsp:cNvPr id="0" name=""/>
        <dsp:cNvSpPr/>
      </dsp:nvSpPr>
      <dsp:spPr>
        <a:xfrm>
          <a:off x="0" y="204261"/>
          <a:ext cx="10058399" cy="189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A pooled analysis of 13 studies found that lifelong female non-smokers had higher rates of lung cancer compared to their male counterparts</a:t>
          </a: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Women have a greater burden of adenocarcinomas compared to men</a:t>
          </a:r>
          <a:endParaRPr lang="en-US" sz="2000" kern="1200" baseline="30000" dirty="0">
            <a:latin typeface="+mj-lt"/>
          </a:endParaRPr>
        </a:p>
        <a:p>
          <a:pPr marL="457200" lvl="2" indent="-228600" algn="l" defTabSz="889000">
            <a:lnSpc>
              <a:spcPct val="90000"/>
            </a:lnSpc>
            <a:spcBef>
              <a:spcPct val="0"/>
            </a:spcBef>
            <a:spcAft>
              <a:spcPct val="15000"/>
            </a:spcAft>
            <a:buChar char="••"/>
          </a:pPr>
          <a:r>
            <a:rPr lang="en-US" sz="2000" kern="1200" dirty="0" smtClean="0">
              <a:latin typeface="+mj-lt"/>
            </a:rPr>
            <a:t>Decreases due to smoking cessation may be less in women than men as adenocarcinoma risk does not decrease as substantially</a:t>
          </a:r>
          <a:endParaRPr lang="en-US" sz="2000" kern="1200" baseline="30000" dirty="0">
            <a:latin typeface="+mj-lt"/>
          </a:endParaRPr>
        </a:p>
      </dsp:txBody>
      <dsp:txXfrm>
        <a:off x="0" y="204261"/>
        <a:ext cx="10058399" cy="1890000"/>
      </dsp:txXfrm>
    </dsp:sp>
    <dsp:sp modelId="{BBEB2DB9-DB57-4128-8033-A074BE41CC10}">
      <dsp:nvSpPr>
        <dsp:cNvPr id="0" name=""/>
        <dsp:cNvSpPr/>
      </dsp:nvSpPr>
      <dsp:spPr>
        <a:xfrm>
          <a:off x="502920" y="27141"/>
          <a:ext cx="704088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Susceptibility to tobacco carcinogens</a:t>
          </a:r>
          <a:endParaRPr lang="en-US" sz="2000" b="1" kern="1200" dirty="0">
            <a:latin typeface="+mj-lt"/>
          </a:endParaRPr>
        </a:p>
      </dsp:txBody>
      <dsp:txXfrm>
        <a:off x="520213" y="44434"/>
        <a:ext cx="7006294" cy="319654"/>
      </dsp:txXfrm>
    </dsp:sp>
    <dsp:sp modelId="{BB788062-4700-4E2F-8D94-8AEA6AD853EC}">
      <dsp:nvSpPr>
        <dsp:cNvPr id="0" name=""/>
        <dsp:cNvSpPr/>
      </dsp:nvSpPr>
      <dsp:spPr>
        <a:xfrm>
          <a:off x="0" y="2336181"/>
          <a:ext cx="10058399" cy="680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Decrease in occupational exposures more recently, particularly asbestos</a:t>
          </a:r>
          <a:endParaRPr lang="en-US" sz="2000" kern="1200" dirty="0">
            <a:latin typeface="+mj-lt"/>
          </a:endParaRPr>
        </a:p>
      </dsp:txBody>
      <dsp:txXfrm>
        <a:off x="0" y="2336181"/>
        <a:ext cx="10058399" cy="680400"/>
      </dsp:txXfrm>
    </dsp:sp>
    <dsp:sp modelId="{02BF46DD-2EB7-43B8-968B-C27B80303143}">
      <dsp:nvSpPr>
        <dsp:cNvPr id="0" name=""/>
        <dsp:cNvSpPr/>
      </dsp:nvSpPr>
      <dsp:spPr>
        <a:xfrm>
          <a:off x="502920" y="2159061"/>
          <a:ext cx="704088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Changes in occupational exposures</a:t>
          </a:r>
          <a:endParaRPr lang="en-US" sz="2000" b="1" kern="1200" dirty="0">
            <a:latin typeface="+mj-lt"/>
          </a:endParaRPr>
        </a:p>
      </dsp:txBody>
      <dsp:txXfrm>
        <a:off x="520213" y="2176354"/>
        <a:ext cx="7006294" cy="319654"/>
      </dsp:txXfrm>
    </dsp:sp>
    <dsp:sp modelId="{EB794F12-8FBB-4864-812C-668BBD6E7A9D}">
      <dsp:nvSpPr>
        <dsp:cNvPr id="0" name=""/>
        <dsp:cNvSpPr/>
      </dsp:nvSpPr>
      <dsp:spPr>
        <a:xfrm>
          <a:off x="0" y="3258501"/>
          <a:ext cx="10058399" cy="128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Introduction of filters in 1950s, continued reduction in tar and nicotine level, the addition of tobacco-specific nitrosamine, and ventilation holes in the 1970s</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mj-lt"/>
              <a:sym typeface="Wingdings" panose="05000000000000000000" pitchFamily="2" charset="2"/>
            </a:rPr>
            <a:t>Led to increased puff volume and frequency, and depth of inhalation</a:t>
          </a:r>
          <a:endParaRPr lang="en-US" sz="2000" kern="1200" dirty="0">
            <a:latin typeface="+mj-lt"/>
          </a:endParaRPr>
        </a:p>
      </dsp:txBody>
      <dsp:txXfrm>
        <a:off x="0" y="3258501"/>
        <a:ext cx="10058399" cy="1285200"/>
      </dsp:txXfrm>
    </dsp:sp>
    <dsp:sp modelId="{6CFE7C41-F943-4A10-955C-86D80D338A5B}">
      <dsp:nvSpPr>
        <dsp:cNvPr id="0" name=""/>
        <dsp:cNvSpPr/>
      </dsp:nvSpPr>
      <dsp:spPr>
        <a:xfrm>
          <a:off x="502920" y="3081381"/>
          <a:ext cx="704088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Changes in cigarette composition </a:t>
          </a:r>
          <a:endParaRPr lang="en-US" sz="2000" b="1" kern="1200" dirty="0">
            <a:latin typeface="+mj-lt"/>
          </a:endParaRPr>
        </a:p>
      </dsp:txBody>
      <dsp:txXfrm>
        <a:off x="520213" y="3098674"/>
        <a:ext cx="700629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6F736-9405-40D8-A8D7-F4206B16CE8F}">
      <dsp:nvSpPr>
        <dsp:cNvPr id="0" name=""/>
        <dsp:cNvSpPr/>
      </dsp:nvSpPr>
      <dsp:spPr>
        <a:xfrm>
          <a:off x="0" y="256461"/>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sym typeface="Wingdings" panose="05000000000000000000" pitchFamily="2" charset="2"/>
            </a:rPr>
            <a:t>Our study predates these recommendations</a:t>
          </a:r>
          <a:endParaRPr lang="en-US" sz="2000" kern="1200" dirty="0">
            <a:latin typeface="+mj-lt"/>
          </a:endParaRPr>
        </a:p>
      </dsp:txBody>
      <dsp:txXfrm>
        <a:off x="0" y="256461"/>
        <a:ext cx="10058399" cy="756000"/>
      </dsp:txXfrm>
    </dsp:sp>
    <dsp:sp modelId="{BBEB2DB9-DB57-4128-8033-A074BE41CC10}">
      <dsp:nvSpPr>
        <dsp:cNvPr id="0" name=""/>
        <dsp:cNvSpPr/>
      </dsp:nvSpPr>
      <dsp:spPr>
        <a:xfrm>
          <a:off x="502920" y="20301"/>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Lung cancer screening </a:t>
          </a:r>
          <a:endParaRPr lang="en-US" sz="2000" b="1" kern="1200" dirty="0">
            <a:latin typeface="+mj-lt"/>
          </a:endParaRPr>
        </a:p>
      </dsp:txBody>
      <dsp:txXfrm>
        <a:off x="525977" y="43358"/>
        <a:ext cx="6994766" cy="426206"/>
      </dsp:txXfrm>
    </dsp:sp>
    <dsp:sp modelId="{BB788062-4700-4E2F-8D94-8AEA6AD853EC}">
      <dsp:nvSpPr>
        <dsp:cNvPr id="0" name=""/>
        <dsp:cNvSpPr/>
      </dsp:nvSpPr>
      <dsp:spPr>
        <a:xfrm>
          <a:off x="0" y="1335021"/>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sym typeface="Wingdings" panose="05000000000000000000" pitchFamily="2" charset="2"/>
            </a:rPr>
            <a:t>Not sex specific</a:t>
          </a:r>
          <a:endParaRPr lang="en-US" sz="2000" kern="1200" dirty="0">
            <a:latin typeface="+mj-lt"/>
          </a:endParaRPr>
        </a:p>
      </dsp:txBody>
      <dsp:txXfrm>
        <a:off x="0" y="1335021"/>
        <a:ext cx="10058399" cy="756000"/>
      </dsp:txXfrm>
    </dsp:sp>
    <dsp:sp modelId="{02BF46DD-2EB7-43B8-968B-C27B80303143}">
      <dsp:nvSpPr>
        <dsp:cNvPr id="0" name=""/>
        <dsp:cNvSpPr/>
      </dsp:nvSpPr>
      <dsp:spPr>
        <a:xfrm>
          <a:off x="502920" y="1098861"/>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Passive smoke exposure </a:t>
          </a:r>
          <a:endParaRPr lang="en-US" sz="2000" b="1" kern="1200" dirty="0">
            <a:latin typeface="+mj-lt"/>
          </a:endParaRPr>
        </a:p>
      </dsp:txBody>
      <dsp:txXfrm>
        <a:off x="525977" y="1121918"/>
        <a:ext cx="6994766" cy="426206"/>
      </dsp:txXfrm>
    </dsp:sp>
    <dsp:sp modelId="{EB794F12-8FBB-4864-812C-668BBD6E7A9D}">
      <dsp:nvSpPr>
        <dsp:cNvPr id="0" name=""/>
        <dsp:cNvSpPr/>
      </dsp:nvSpPr>
      <dsp:spPr>
        <a:xfrm>
          <a:off x="0" y="2413581"/>
          <a:ext cx="10058399" cy="105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sym typeface="Wingdings" panose="05000000000000000000" pitchFamily="2" charset="2"/>
            </a:rPr>
            <a:t>Lung cancer risk associated with smoking is not higher for mentholated cigarettes than non-mentholated cigarettes </a:t>
          </a:r>
          <a:endParaRPr lang="en-US" sz="2000" kern="1200" dirty="0">
            <a:latin typeface="+mj-lt"/>
          </a:endParaRPr>
        </a:p>
      </dsp:txBody>
      <dsp:txXfrm>
        <a:off x="0" y="2413581"/>
        <a:ext cx="10058399" cy="1058400"/>
      </dsp:txXfrm>
    </dsp:sp>
    <dsp:sp modelId="{6CFE7C41-F943-4A10-955C-86D80D338A5B}">
      <dsp:nvSpPr>
        <dsp:cNvPr id="0" name=""/>
        <dsp:cNvSpPr/>
      </dsp:nvSpPr>
      <dsp:spPr>
        <a:xfrm>
          <a:off x="502920" y="2177421"/>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sym typeface="Wingdings" panose="05000000000000000000" pitchFamily="2" charset="2"/>
            </a:rPr>
            <a:t>Type of cigarettes </a:t>
          </a:r>
          <a:endParaRPr lang="en-US" sz="2000" b="1" kern="1200" dirty="0">
            <a:latin typeface="+mj-lt"/>
          </a:endParaRPr>
        </a:p>
      </dsp:txBody>
      <dsp:txXfrm>
        <a:off x="525977" y="2200478"/>
        <a:ext cx="6994766" cy="426206"/>
      </dsp:txXfrm>
    </dsp:sp>
    <dsp:sp modelId="{7C89BD17-6C0F-44F5-9123-DE7886D62412}">
      <dsp:nvSpPr>
        <dsp:cNvPr id="0" name=""/>
        <dsp:cNvSpPr/>
      </dsp:nvSpPr>
      <dsp:spPr>
        <a:xfrm>
          <a:off x="0" y="3794541"/>
          <a:ext cx="10058399" cy="75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sym typeface="Wingdings" panose="05000000000000000000" pitchFamily="2" charset="2"/>
            </a:rPr>
            <a:t>Smokeless tobacco use and cigar use are much lower in women than men</a:t>
          </a:r>
          <a:endParaRPr lang="en-US" sz="2000" kern="1200" dirty="0">
            <a:latin typeface="+mj-lt"/>
          </a:endParaRPr>
        </a:p>
      </dsp:txBody>
      <dsp:txXfrm>
        <a:off x="0" y="3794541"/>
        <a:ext cx="10058399" cy="756000"/>
      </dsp:txXfrm>
    </dsp:sp>
    <dsp:sp modelId="{D75622A7-E74E-4C87-B895-1C6ED5AA04EB}">
      <dsp:nvSpPr>
        <dsp:cNvPr id="0" name=""/>
        <dsp:cNvSpPr/>
      </dsp:nvSpPr>
      <dsp:spPr>
        <a:xfrm>
          <a:off x="502920" y="3558381"/>
          <a:ext cx="704088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t>Tobacco products other than cigarettes </a:t>
          </a:r>
          <a:endParaRPr lang="en-US" sz="2000" b="1" kern="1200" dirty="0"/>
        </a:p>
      </dsp:txBody>
      <dsp:txXfrm>
        <a:off x="525977" y="3581438"/>
        <a:ext cx="699476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0B84-048A-4260-9F57-D1A6E300DF5C}">
      <dsp:nvSpPr>
        <dsp:cNvPr id="0" name=""/>
        <dsp:cNvSpPr/>
      </dsp:nvSpPr>
      <dsp:spPr>
        <a:xfrm rot="10800000">
          <a:off x="1036306" y="1599"/>
          <a:ext cx="10495307" cy="12396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647" tIns="121920" rIns="227584" bIns="121920" numCol="1" spcCol="1270" anchor="ctr" anchorCtr="0">
          <a:noAutofit/>
        </a:bodyPr>
        <a:lstStyle/>
        <a:p>
          <a:pPr lvl="0" algn="l" defTabSz="1422400">
            <a:lnSpc>
              <a:spcPct val="100000"/>
            </a:lnSpc>
            <a:spcBef>
              <a:spcPct val="0"/>
            </a:spcBef>
            <a:spcAft>
              <a:spcPts val="0"/>
            </a:spcAft>
          </a:pPr>
          <a:r>
            <a:rPr lang="en-US" sz="3200" b="1" kern="1200" dirty="0" smtClean="0">
              <a:solidFill>
                <a:schemeClr val="bg1"/>
              </a:solidFill>
              <a:latin typeface="+mj-lt"/>
            </a:rPr>
            <a:t>       A higher future burden of overall cancer in women   </a:t>
          </a:r>
        </a:p>
        <a:p>
          <a:pPr lvl="0" algn="l" defTabSz="1422400">
            <a:lnSpc>
              <a:spcPct val="100000"/>
            </a:lnSpc>
            <a:spcBef>
              <a:spcPct val="0"/>
            </a:spcBef>
            <a:spcAft>
              <a:spcPts val="0"/>
            </a:spcAft>
          </a:pPr>
          <a:r>
            <a:rPr lang="en-US" sz="3200" b="1" kern="1200" dirty="0" smtClean="0">
              <a:solidFill>
                <a:schemeClr val="bg1"/>
              </a:solidFill>
              <a:latin typeface="+mj-lt"/>
            </a:rPr>
            <a:t>       than men</a:t>
          </a:r>
          <a:endParaRPr lang="en-US" sz="3200" kern="1200" dirty="0">
            <a:solidFill>
              <a:schemeClr val="bg1"/>
            </a:solidFill>
          </a:endParaRPr>
        </a:p>
      </dsp:txBody>
      <dsp:txXfrm rot="10800000">
        <a:off x="1346216" y="1599"/>
        <a:ext cx="10185397" cy="1239639"/>
      </dsp:txXfrm>
    </dsp:sp>
    <dsp:sp modelId="{5CFA3091-C67F-4DC1-8C4C-8BCA65E76B39}">
      <dsp:nvSpPr>
        <dsp:cNvPr id="0" name=""/>
        <dsp:cNvSpPr/>
      </dsp:nvSpPr>
      <dsp:spPr>
        <a:xfrm>
          <a:off x="995586" y="0"/>
          <a:ext cx="1239639" cy="1239639"/>
        </a:xfrm>
        <a:prstGeom prst="ellipse">
          <a:avLst/>
        </a:prstGeom>
        <a:solidFill>
          <a:schemeClr val="bg1"/>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32DF550E-D547-4FAA-9AAE-0CB442F33B33}">
      <dsp:nvSpPr>
        <dsp:cNvPr id="0" name=""/>
        <dsp:cNvSpPr/>
      </dsp:nvSpPr>
      <dsp:spPr>
        <a:xfrm rot="10800000">
          <a:off x="1036306" y="1562516"/>
          <a:ext cx="10495307" cy="12396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647" tIns="121920" rIns="227584"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latin typeface="+mj-lt"/>
            </a:rPr>
            <a:t>       Intensify anti-tobacco measures in females  </a:t>
          </a:r>
          <a:endParaRPr lang="en-US" sz="3200" b="1" kern="1200" dirty="0">
            <a:solidFill>
              <a:schemeClr val="bg1"/>
            </a:solidFill>
          </a:endParaRPr>
        </a:p>
      </dsp:txBody>
      <dsp:txXfrm rot="10800000">
        <a:off x="1346216" y="1562516"/>
        <a:ext cx="10185397" cy="1239639"/>
      </dsp:txXfrm>
    </dsp:sp>
    <dsp:sp modelId="{DC3DEBA0-881C-482E-863F-FD2AEA722D1C}">
      <dsp:nvSpPr>
        <dsp:cNvPr id="0" name=""/>
        <dsp:cNvSpPr/>
      </dsp:nvSpPr>
      <dsp:spPr>
        <a:xfrm>
          <a:off x="995586" y="1562516"/>
          <a:ext cx="1239639" cy="1239639"/>
        </a:xfrm>
        <a:prstGeom prst="ellipse">
          <a:avLst/>
        </a:prstGeom>
        <a:solidFill>
          <a:schemeClr val="bg1"/>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B95D926-140C-41F8-A3CF-901231A3F5F0}">
      <dsp:nvSpPr>
        <dsp:cNvPr id="0" name=""/>
        <dsp:cNvSpPr/>
      </dsp:nvSpPr>
      <dsp:spPr>
        <a:xfrm rot="10800000">
          <a:off x="1036306" y="3123432"/>
          <a:ext cx="10495307" cy="123963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647" tIns="121920" rIns="227584" bIns="121920" numCol="1" spcCol="1270" anchor="ctr" anchorCtr="0">
          <a:noAutofit/>
        </a:bodyPr>
        <a:lstStyle/>
        <a:p>
          <a:pPr lvl="0" algn="l" defTabSz="1422400">
            <a:lnSpc>
              <a:spcPct val="100000"/>
            </a:lnSpc>
            <a:spcBef>
              <a:spcPct val="0"/>
            </a:spcBef>
            <a:spcAft>
              <a:spcPts val="0"/>
            </a:spcAft>
          </a:pPr>
          <a:r>
            <a:rPr lang="en-US" sz="3200" b="1" kern="1200" dirty="0" smtClean="0">
              <a:solidFill>
                <a:schemeClr val="bg1"/>
              </a:solidFill>
              <a:latin typeface="+mj-lt"/>
            </a:rPr>
            <a:t>       Etiologic studies</a:t>
          </a:r>
          <a:endParaRPr lang="en-US" sz="3200" kern="1200" dirty="0">
            <a:solidFill>
              <a:schemeClr val="bg1"/>
            </a:solidFill>
          </a:endParaRPr>
        </a:p>
      </dsp:txBody>
      <dsp:txXfrm rot="10800000">
        <a:off x="1346216" y="3123432"/>
        <a:ext cx="10185397" cy="1239639"/>
      </dsp:txXfrm>
    </dsp:sp>
    <dsp:sp modelId="{2C6C9925-7164-472C-8648-D51C7AACA678}">
      <dsp:nvSpPr>
        <dsp:cNvPr id="0" name=""/>
        <dsp:cNvSpPr/>
      </dsp:nvSpPr>
      <dsp:spPr>
        <a:xfrm>
          <a:off x="1000694" y="3125031"/>
          <a:ext cx="1239639" cy="1239639"/>
        </a:xfrm>
        <a:prstGeom prst="ellipse">
          <a:avLst/>
        </a:prstGeom>
        <a:solidFill>
          <a:schemeClr val="bg1"/>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0.62608</cdr:x>
      <cdr:y>0.1567</cdr:y>
    </cdr:from>
    <cdr:to>
      <cdr:x>0.73858</cdr:x>
      <cdr:y>0.24175</cdr:y>
    </cdr:to>
    <cdr:sp macro="" textlink="">
      <cdr:nvSpPr>
        <cdr:cNvPr id="2" name="TextBox 10">
          <a:extLst xmlns:a="http://schemas.openxmlformats.org/drawingml/2006/main">
            <a:ext uri="{FF2B5EF4-FFF2-40B4-BE49-F238E27FC236}">
              <a16:creationId xmlns:a16="http://schemas.microsoft.com/office/drawing/2014/main" xmlns="" id="{987FEA60-DE4F-4168-90A5-32DF4FBA32CD}"/>
            </a:ext>
          </a:extLst>
        </cdr:cNvPr>
        <cdr:cNvSpPr txBox="1"/>
      </cdr:nvSpPr>
      <cdr:spPr>
        <a:xfrm xmlns:a="http://schemas.openxmlformats.org/drawingml/2006/main">
          <a:off x="3964627" y="711141"/>
          <a:ext cx="712408" cy="385978"/>
        </a:xfrm>
        <a:prstGeom xmlns:a="http://schemas.openxmlformats.org/drawingml/2006/main" prst="rect">
          <a:avLst/>
        </a:prstGeom>
      </cdr:spPr>
      <cdr:txBody>
        <a:bodyPr xmlns:a="http://schemas.openxmlformats.org/drawingml/2006/main" vert="horz" wrap="none" lIns="91440" tIns="45720" rIns="91440" bIns="45720" rtlCol="0" anchor="ctr">
          <a:no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xmlns:a="http://schemas.openxmlformats.org/drawingml/2006/main">
          <a:r>
            <a:rPr lang="en-US" b="1" dirty="0" smtClean="0">
              <a:solidFill>
                <a:srgbClr val="0000FF"/>
              </a:solidFill>
              <a:latin typeface="+mj-lt"/>
              <a:cs typeface="Arial" panose="020B0604020202020204" pitchFamily="34" charset="0"/>
            </a:rPr>
            <a:t>Males</a:t>
          </a:r>
          <a:endParaRPr lang="en-US" b="1" dirty="0">
            <a:solidFill>
              <a:srgbClr val="0000FF"/>
            </a:solidFill>
            <a:latin typeface="+mj-lt"/>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A44F5-DDA6-40B1-87D2-A56B420370BD}"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E12D0-7E61-456E-9E54-2912548186B8}" type="slidenum">
              <a:rPr lang="en-US" smtClean="0"/>
              <a:t>‹#›</a:t>
            </a:fld>
            <a:endParaRPr lang="en-US"/>
          </a:p>
        </p:txBody>
      </p:sp>
    </p:spTree>
    <p:extLst>
      <p:ext uri="{BB962C8B-B14F-4D97-AF65-F5344CB8AC3E}">
        <p14:creationId xmlns:p14="http://schemas.microsoft.com/office/powerpoint/2010/main" val="331973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74% of lung cancer cases in men and 69% of the cases in women are caused by cigarette smoking in Canada. </a:t>
            </a:r>
          </a:p>
          <a:p>
            <a:endParaRPr lang="en-US" dirty="0" smtClean="0"/>
          </a:p>
          <a:p>
            <a:r>
              <a:rPr lang="en-US" dirty="0" smtClean="0"/>
              <a:t>As such, lung cancer represents the largest number of preventable cancer cases and deaths of any malignancy. </a:t>
            </a:r>
          </a:p>
        </p:txBody>
      </p:sp>
      <p:sp>
        <p:nvSpPr>
          <p:cNvPr id="4" name="Slide Number Placeholder 3"/>
          <p:cNvSpPr>
            <a:spLocks noGrp="1"/>
          </p:cNvSpPr>
          <p:nvPr>
            <p:ph type="sldNum" sz="quarter" idx="10"/>
          </p:nvPr>
        </p:nvSpPr>
        <p:spPr/>
        <p:txBody>
          <a:bodyPr/>
          <a:lstStyle/>
          <a:p>
            <a:fld id="{1D8E12D0-7E61-456E-9E54-2912548186B8}" type="slidenum">
              <a:rPr lang="en-US" smtClean="0"/>
              <a:t>3</a:t>
            </a:fld>
            <a:endParaRPr lang="en-US"/>
          </a:p>
        </p:txBody>
      </p:sp>
    </p:spTree>
    <p:extLst>
      <p:ext uri="{BB962C8B-B14F-4D97-AF65-F5344CB8AC3E}">
        <p14:creationId xmlns:p14="http://schemas.microsoft.com/office/powerpoint/2010/main" val="299447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The finding has significant public health implications.</a:t>
            </a:r>
          </a:p>
          <a:p>
            <a:pPr defTabSz="912937">
              <a:defRPr/>
            </a:pPr>
            <a:r>
              <a:rPr lang="en-US" dirty="0" smtClean="0"/>
              <a:t> </a:t>
            </a:r>
          </a:p>
          <a:p>
            <a:pPr defTabSz="912937">
              <a:defRPr/>
            </a:pPr>
            <a:r>
              <a:rPr lang="en-US" dirty="0" smtClean="0"/>
              <a:t>First, it may foreshadow a higher future burden of overall lung cancer in women than men as younger cohorts age, </a:t>
            </a:r>
          </a:p>
          <a:p>
            <a:pPr defTabSz="912937">
              <a:defRPr/>
            </a:pPr>
            <a:endParaRPr lang="en-US" dirty="0" smtClean="0"/>
          </a:p>
          <a:p>
            <a:pPr defTabSz="912937">
              <a:defRPr/>
            </a:pPr>
            <a:r>
              <a:rPr lang="en-US" dirty="0" smtClean="0"/>
              <a:t>It underscores, the need for intensified anti-tobacco measures to decrease smoking among young women.</a:t>
            </a:r>
          </a:p>
          <a:p>
            <a:pPr defTabSz="912937">
              <a:defRPr/>
            </a:pPr>
            <a:endParaRPr lang="en-US" dirty="0" smtClean="0"/>
          </a:p>
          <a:p>
            <a:pPr defTabSz="912937">
              <a:defRPr/>
            </a:pPr>
            <a:r>
              <a:rPr lang="en-US" dirty="0" smtClean="0"/>
              <a:t>The finding also calls for further etiologic studies to identify reasons for the higher lung cancer rates in young women, including gender differences in susceptibility to deleterious effects of tobacco carcinogens. </a:t>
            </a:r>
          </a:p>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22</a:t>
            </a:fld>
            <a:endParaRPr lang="en-US"/>
          </a:p>
        </p:txBody>
      </p:sp>
    </p:spTree>
    <p:extLst>
      <p:ext uri="{BB962C8B-B14F-4D97-AF65-F5344CB8AC3E}">
        <p14:creationId xmlns:p14="http://schemas.microsoft.com/office/powerpoint/2010/main" val="38880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trends in age-standardized lung cancer incidence rates, from 1975-2014 in men (blue line) and women (red line). </a:t>
            </a:r>
          </a:p>
          <a:p>
            <a:endParaRPr lang="en-US" dirty="0" smtClean="0"/>
          </a:p>
          <a:p>
            <a:r>
              <a:rPr lang="en-US" dirty="0" smtClean="0"/>
              <a:t>In the past, lung cancer incidence rates have been notably higher in men than women because of higher consumption of cigarettes in men.</a:t>
            </a:r>
          </a:p>
          <a:p>
            <a:endParaRPr lang="en-US" dirty="0" smtClean="0"/>
          </a:p>
          <a:p>
            <a:r>
              <a:rPr lang="en-US" dirty="0" smtClean="0"/>
              <a:t>However, the gap in the incidence rates have narrowed during the most recent time period because of increased similarity in cigarette consumption between men and women.</a:t>
            </a:r>
          </a:p>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4</a:t>
            </a:fld>
            <a:endParaRPr lang="en-US"/>
          </a:p>
        </p:txBody>
      </p:sp>
    </p:spTree>
    <p:extLst>
      <p:ext uri="{BB962C8B-B14F-4D97-AF65-F5344CB8AC3E}">
        <p14:creationId xmlns:p14="http://schemas.microsoft.com/office/powerpoint/2010/main" val="359614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Among men, incidence rates continued to decrease across the study period in all ages under 55 years.</a:t>
            </a:r>
          </a:p>
          <a:p>
            <a:endParaRPr lang="en-US" sz="1200" dirty="0" smtClean="0"/>
          </a:p>
          <a:p>
            <a:r>
              <a:rPr lang="en-US" sz="1200" dirty="0" smtClean="0"/>
              <a:t>Among women, rates continued to decrease throughout the study period in age groups under 40 years.  Rates in age groups 40-49, however, increased before they cross over and decline, while rates in age 50-54 increased and converged with that in men. </a:t>
            </a:r>
          </a:p>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5</a:t>
            </a:fld>
            <a:endParaRPr lang="en-US"/>
          </a:p>
        </p:txBody>
      </p:sp>
    </p:spTree>
    <p:extLst>
      <p:ext uri="{BB962C8B-B14F-4D97-AF65-F5344CB8AC3E}">
        <p14:creationId xmlns:p14="http://schemas.microsoft.com/office/powerpoint/2010/main" val="393607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9</a:t>
            </a:fld>
            <a:endParaRPr lang="en-US"/>
          </a:p>
        </p:txBody>
      </p:sp>
    </p:spTree>
    <p:extLst>
      <p:ext uri="{BB962C8B-B14F-4D97-AF65-F5344CB8AC3E}">
        <p14:creationId xmlns:p14="http://schemas.microsoft.com/office/powerpoint/2010/main" val="39541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10</a:t>
            </a:fld>
            <a:endParaRPr lang="en-US"/>
          </a:p>
        </p:txBody>
      </p:sp>
    </p:spTree>
    <p:extLst>
      <p:ext uri="{BB962C8B-B14F-4D97-AF65-F5344CB8AC3E}">
        <p14:creationId xmlns:p14="http://schemas.microsoft.com/office/powerpoint/2010/main" val="355463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17</a:t>
            </a:fld>
            <a:endParaRPr lang="en-US"/>
          </a:p>
        </p:txBody>
      </p:sp>
    </p:spTree>
    <p:extLst>
      <p:ext uri="{BB962C8B-B14F-4D97-AF65-F5344CB8AC3E}">
        <p14:creationId xmlns:p14="http://schemas.microsoft.com/office/powerpoint/2010/main" val="243378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18</a:t>
            </a:fld>
            <a:endParaRPr lang="en-US"/>
          </a:p>
        </p:txBody>
      </p:sp>
    </p:spTree>
    <p:extLst>
      <p:ext uri="{BB962C8B-B14F-4D97-AF65-F5344CB8AC3E}">
        <p14:creationId xmlns:p14="http://schemas.microsoft.com/office/powerpoint/2010/main" val="13792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Quitting smoking &gt;=15 years</a:t>
            </a:r>
            <a:r>
              <a:rPr lang="en-US" sz="1000" kern="1200" baseline="0" dirty="0" smtClean="0">
                <a:solidFill>
                  <a:schemeClr val="tx1"/>
                </a:solidFill>
                <a:latin typeface="+mn-lt"/>
                <a:ea typeface="+mn-ea"/>
                <a:cs typeface="+mn-cs"/>
              </a:rPr>
              <a:t> = 94% decrease in risk for small cell carcinoma and only 70% for adenocarcinoma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Combined with smoking cessation, decreasing occupational exposures assist with the declining lung cancer rates in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Changes in cigarette composition led to increase puff volume and frequency, and depth of inhalation</a:t>
            </a:r>
            <a:endParaRPr lang="en-US" sz="1000" kern="1200" baseline="300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19</a:t>
            </a:fld>
            <a:endParaRPr lang="en-US"/>
          </a:p>
        </p:txBody>
      </p:sp>
    </p:spTree>
    <p:extLst>
      <p:ext uri="{BB962C8B-B14F-4D97-AF65-F5344CB8AC3E}">
        <p14:creationId xmlns:p14="http://schemas.microsoft.com/office/powerpoint/2010/main" val="214826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E12D0-7E61-456E-9E54-2912548186B8}" type="slidenum">
              <a:rPr lang="en-US" smtClean="0"/>
              <a:t>20</a:t>
            </a:fld>
            <a:endParaRPr lang="en-US"/>
          </a:p>
        </p:txBody>
      </p:sp>
    </p:spTree>
    <p:extLst>
      <p:ext uri="{BB962C8B-B14F-4D97-AF65-F5344CB8AC3E}">
        <p14:creationId xmlns:p14="http://schemas.microsoft.com/office/powerpoint/2010/main" val="104290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6/11/2019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6/11/2019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6/11/2019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3.sv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solidFill>
                  <a:schemeClr val="accent2"/>
                </a:solidFill>
              </a:rPr>
              <a:t>Lung cancer incidence rates in young women versus young men: A systematic analysis in 40 </a:t>
            </a:r>
            <a:r>
              <a:rPr lang="en-US" sz="6600" b="1" dirty="0" smtClean="0">
                <a:solidFill>
                  <a:schemeClr val="accent2"/>
                </a:solidFill>
              </a:rPr>
              <a:t>countries</a:t>
            </a:r>
            <a:endParaRPr lang="en-US" sz="6600" dirty="0">
              <a:solidFill>
                <a:schemeClr val="accent2"/>
              </a:solidFill>
            </a:endParaRPr>
          </a:p>
        </p:txBody>
      </p:sp>
      <p:sp>
        <p:nvSpPr>
          <p:cNvPr id="3" name="Subtitle 2"/>
          <p:cNvSpPr>
            <a:spLocks noGrp="1"/>
          </p:cNvSpPr>
          <p:nvPr>
            <p:ph type="subTitle" idx="1"/>
          </p:nvPr>
        </p:nvSpPr>
        <p:spPr>
          <a:xfrm>
            <a:off x="1100051" y="4455621"/>
            <a:ext cx="10058400" cy="1630386"/>
          </a:xfrm>
        </p:spPr>
        <p:txBody>
          <a:bodyPr>
            <a:normAutofit/>
          </a:bodyPr>
          <a:lstStyle/>
          <a:p>
            <a:r>
              <a:rPr lang="en-US" b="1" dirty="0" smtClean="0">
                <a:solidFill>
                  <a:schemeClr val="accent1"/>
                </a:solidFill>
              </a:rPr>
              <a:t>Miranda </a:t>
            </a:r>
            <a:r>
              <a:rPr lang="en-US" b="1" dirty="0" err="1" smtClean="0">
                <a:solidFill>
                  <a:schemeClr val="accent1"/>
                </a:solidFill>
              </a:rPr>
              <a:t>fidler-benaoudia</a:t>
            </a:r>
            <a:r>
              <a:rPr lang="en-US" dirty="0" smtClean="0">
                <a:solidFill>
                  <a:schemeClr val="accent1"/>
                </a:solidFill>
              </a:rPr>
              <a:t>, Lindsey </a:t>
            </a:r>
            <a:r>
              <a:rPr lang="en-US" dirty="0" err="1" smtClean="0">
                <a:solidFill>
                  <a:schemeClr val="accent1"/>
                </a:solidFill>
              </a:rPr>
              <a:t>torre</a:t>
            </a:r>
            <a:r>
              <a:rPr lang="en-US" dirty="0" smtClean="0">
                <a:solidFill>
                  <a:schemeClr val="accent1"/>
                </a:solidFill>
              </a:rPr>
              <a:t>, Freddie bray, Jacques </a:t>
            </a:r>
            <a:r>
              <a:rPr lang="en-US" dirty="0" err="1" smtClean="0">
                <a:solidFill>
                  <a:schemeClr val="accent1"/>
                </a:solidFill>
              </a:rPr>
              <a:t>ferlay</a:t>
            </a:r>
            <a:r>
              <a:rPr lang="en-US" dirty="0" smtClean="0">
                <a:solidFill>
                  <a:schemeClr val="accent1"/>
                </a:solidFill>
              </a:rPr>
              <a:t>, </a:t>
            </a:r>
            <a:r>
              <a:rPr lang="en-US" dirty="0" err="1" smtClean="0">
                <a:solidFill>
                  <a:schemeClr val="accent1"/>
                </a:solidFill>
              </a:rPr>
              <a:t>ahmedin</a:t>
            </a:r>
            <a:r>
              <a:rPr lang="en-US" dirty="0" smtClean="0">
                <a:solidFill>
                  <a:schemeClr val="accent1"/>
                </a:solidFill>
              </a:rPr>
              <a:t> Jemal</a:t>
            </a:r>
          </a:p>
        </p:txBody>
      </p:sp>
      <p:sp>
        <p:nvSpPr>
          <p:cNvPr id="4" name="Rectangle 3"/>
          <p:cNvSpPr/>
          <p:nvPr/>
        </p:nvSpPr>
        <p:spPr>
          <a:xfrm>
            <a:off x="5106758" y="6442368"/>
            <a:ext cx="7085242" cy="424732"/>
          </a:xfrm>
          <a:prstGeom prst="rect">
            <a:avLst/>
          </a:prstGeom>
        </p:spPr>
        <p:txBody>
          <a:bodyPr wrap="square">
            <a:spAutoFit/>
          </a:bodyPr>
          <a:lstStyle/>
          <a:p>
            <a:pPr algn="r">
              <a:lnSpc>
                <a:spcPct val="90000"/>
              </a:lnSpc>
            </a:pPr>
            <a:r>
              <a:rPr lang="en-US" sz="2400" dirty="0" smtClean="0">
                <a:solidFill>
                  <a:schemeClr val="bg1"/>
                </a:solidFill>
              </a:rPr>
              <a:t>NAACCR/IACR 2019 Conference – June 12, </a:t>
            </a:r>
            <a:r>
              <a:rPr lang="en-US" sz="2400" dirty="0">
                <a:solidFill>
                  <a:schemeClr val="bg1"/>
                </a:solidFill>
              </a:rPr>
              <a:t>2019</a:t>
            </a:r>
          </a:p>
        </p:txBody>
      </p:sp>
      <p:pic>
        <p:nvPicPr>
          <p:cNvPr id="5" name="Picture 4">
            <a:extLst>
              <a:ext uri="{FF2B5EF4-FFF2-40B4-BE49-F238E27FC236}">
                <a16:creationId xmlns="" xmlns:a16="http://schemas.microsoft.com/office/drawing/2014/main" id="{DFCD02A4-99B4-5341-B43E-300F7A501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5475919"/>
            <a:ext cx="10058400" cy="801582"/>
          </a:xfrm>
          <a:prstGeom prst="rect">
            <a:avLst/>
          </a:prstGeom>
        </p:spPr>
      </p:pic>
    </p:spTree>
    <p:extLst>
      <p:ext uri="{BB962C8B-B14F-4D97-AF65-F5344CB8AC3E}">
        <p14:creationId xmlns:p14="http://schemas.microsoft.com/office/powerpoint/2010/main" val="4213715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half" idx="1"/>
          </p:nvPr>
        </p:nvSpPr>
        <p:spPr>
          <a:xfrm>
            <a:off x="1097280" y="1770783"/>
            <a:ext cx="10819900" cy="4674987"/>
          </a:xfrm>
        </p:spPr>
        <p:txBody>
          <a:bodyPr>
            <a:normAutofit/>
          </a:bodyPr>
          <a:lstStyle/>
          <a:p>
            <a:pPr marL="201168" lvl="1" indent="0">
              <a:lnSpc>
                <a:spcPct val="110000"/>
              </a:lnSpc>
              <a:spcBef>
                <a:spcPts val="0"/>
              </a:spcBef>
              <a:spcAft>
                <a:spcPts val="0"/>
              </a:spcAft>
              <a:buNone/>
            </a:pPr>
            <a:r>
              <a:rPr lang="en-US" sz="2600" dirty="0" smtClean="0">
                <a:solidFill>
                  <a:schemeClr val="bg1">
                    <a:lumMod val="95000"/>
                  </a:schemeClr>
                </a:solidFill>
                <a:latin typeface="+mj-lt"/>
              </a:rPr>
              <a:t>Initial investigations identified three groups:</a:t>
            </a:r>
          </a:p>
          <a:p>
            <a:pPr lvl="1">
              <a:lnSpc>
                <a:spcPct val="110000"/>
              </a:lnSpc>
              <a:spcBef>
                <a:spcPts val="0"/>
              </a:spcBef>
              <a:spcAft>
                <a:spcPts val="0"/>
              </a:spcAft>
              <a:buFont typeface="Arial" panose="020B0604020202020204" pitchFamily="34" charset="0"/>
              <a:buChar char="•"/>
            </a:pPr>
            <a:r>
              <a:rPr lang="en-US" sz="2600" b="1" u="sng" dirty="0" smtClean="0">
                <a:solidFill>
                  <a:schemeClr val="accent2"/>
                </a:solidFill>
                <a:latin typeface="+mj-lt"/>
              </a:rPr>
              <a:t>Countries with a significant crossover from male to female dominance (n=6)</a:t>
            </a:r>
          </a:p>
          <a:p>
            <a:pPr lvl="2">
              <a:lnSpc>
                <a:spcPct val="110000"/>
              </a:lnSpc>
              <a:spcBef>
                <a:spcPts val="0"/>
              </a:spcBef>
              <a:spcAft>
                <a:spcPts val="0"/>
              </a:spcAft>
              <a:buSzPct val="75000"/>
              <a:buFont typeface="Courier New" panose="02070309020205020404" pitchFamily="49" charset="0"/>
              <a:buChar char="o"/>
            </a:pPr>
            <a:r>
              <a:rPr lang="en-US" sz="2400" b="1" dirty="0" smtClean="0">
                <a:solidFill>
                  <a:schemeClr val="accent2"/>
                </a:solidFill>
                <a:latin typeface="+mj-lt"/>
              </a:rPr>
              <a:t>Canada, Denmark, Germany, New Zealand, The Netherlands, and the USA</a:t>
            </a:r>
          </a:p>
          <a:p>
            <a:pPr marL="384048" lvl="2" indent="0">
              <a:lnSpc>
                <a:spcPct val="110000"/>
              </a:lnSpc>
              <a:spcBef>
                <a:spcPts val="0"/>
              </a:spcBef>
              <a:spcAft>
                <a:spcPts val="0"/>
              </a:spcAft>
              <a:buClr>
                <a:schemeClr val="bg1">
                  <a:lumMod val="95000"/>
                </a:schemeClr>
              </a:buClr>
              <a:buSzPct val="75000"/>
              <a:buNone/>
            </a:pPr>
            <a:endParaRPr lang="en-US" sz="1100" dirty="0" smtClean="0">
              <a:solidFill>
                <a:schemeClr val="tx1"/>
              </a:solidFill>
              <a:latin typeface="+mj-lt"/>
            </a:endParaRPr>
          </a:p>
          <a:p>
            <a:pPr lvl="1">
              <a:lnSpc>
                <a:spcPct val="110000"/>
              </a:lnSpc>
              <a:spcBef>
                <a:spcPts val="0"/>
              </a:spcBef>
              <a:spcAft>
                <a:spcPts val="0"/>
              </a:spcAft>
              <a:buClr>
                <a:schemeClr val="bg1">
                  <a:lumMod val="95000"/>
                </a:schemeClr>
              </a:buClr>
              <a:buFont typeface="Arial" panose="020B0604020202020204" pitchFamily="34" charset="0"/>
              <a:buChar char="•"/>
            </a:pPr>
            <a:r>
              <a:rPr lang="en-US" sz="2600" u="sng" dirty="0" smtClean="0">
                <a:solidFill>
                  <a:schemeClr val="bg1">
                    <a:lumMod val="95000"/>
                  </a:schemeClr>
                </a:solidFill>
                <a:latin typeface="+mj-lt"/>
              </a:rPr>
              <a:t>Countries with a insignificant crossover from male to female dominance (n=23)</a:t>
            </a:r>
          </a:p>
          <a:p>
            <a:pPr lvl="2">
              <a:lnSpc>
                <a:spcPct val="110000"/>
              </a:lnSpc>
              <a:spcBef>
                <a:spcPts val="0"/>
              </a:spcBef>
              <a:spcAft>
                <a:spcPts val="0"/>
              </a:spcAft>
              <a:buClr>
                <a:schemeClr val="bg1">
                  <a:lumMod val="95000"/>
                </a:schemeClr>
              </a:buClr>
              <a:buSzPct val="75000"/>
              <a:buFont typeface="Courier New" panose="02070309020205020404" pitchFamily="49" charset="0"/>
              <a:buChar char="o"/>
            </a:pPr>
            <a:r>
              <a:rPr lang="en-US" sz="2400" dirty="0" smtClean="0">
                <a:solidFill>
                  <a:schemeClr val="bg1">
                    <a:lumMod val="95000"/>
                  </a:schemeClr>
                </a:solidFill>
                <a:latin typeface="+mj-lt"/>
              </a:rPr>
              <a:t>Australia, Austria, Brazil, Colombia, Costa Rica, Croatia, Czech Republic, Ecuador, Iceland, India, Ireland, Israel, Italy, Kuwait, Malta, Norway, Korea, Slovenia, Spain, Thailand, Uganda, and the UK</a:t>
            </a:r>
          </a:p>
          <a:p>
            <a:pPr marL="384048" lvl="2" indent="0">
              <a:lnSpc>
                <a:spcPct val="110000"/>
              </a:lnSpc>
              <a:spcBef>
                <a:spcPts val="0"/>
              </a:spcBef>
              <a:spcAft>
                <a:spcPts val="0"/>
              </a:spcAft>
              <a:buClr>
                <a:schemeClr val="bg1">
                  <a:lumMod val="95000"/>
                </a:schemeClr>
              </a:buClr>
              <a:buSzPct val="75000"/>
              <a:buNone/>
            </a:pPr>
            <a:endParaRPr lang="en-US" sz="1200" dirty="0" smtClean="0">
              <a:solidFill>
                <a:schemeClr val="bg1">
                  <a:lumMod val="95000"/>
                </a:schemeClr>
              </a:solidFill>
              <a:latin typeface="+mj-lt"/>
            </a:endParaRPr>
          </a:p>
          <a:p>
            <a:pPr lvl="1">
              <a:lnSpc>
                <a:spcPct val="110000"/>
              </a:lnSpc>
              <a:spcBef>
                <a:spcPts val="0"/>
              </a:spcBef>
              <a:spcAft>
                <a:spcPts val="0"/>
              </a:spcAft>
              <a:buClr>
                <a:schemeClr val="bg1">
                  <a:lumMod val="95000"/>
                </a:schemeClr>
              </a:buClr>
              <a:buFont typeface="Arial" panose="020B0604020202020204" pitchFamily="34" charset="0"/>
              <a:buChar char="•"/>
            </a:pPr>
            <a:r>
              <a:rPr lang="en-US" sz="2600" u="sng" dirty="0" smtClean="0">
                <a:solidFill>
                  <a:schemeClr val="bg1">
                    <a:lumMod val="95000"/>
                  </a:schemeClr>
                </a:solidFill>
                <a:latin typeface="+mj-lt"/>
              </a:rPr>
              <a:t>Countries with continued male dominance in lung cancer (n=11)</a:t>
            </a:r>
          </a:p>
          <a:p>
            <a:pPr lvl="2">
              <a:lnSpc>
                <a:spcPct val="110000"/>
              </a:lnSpc>
              <a:spcBef>
                <a:spcPts val="0"/>
              </a:spcBef>
              <a:spcAft>
                <a:spcPts val="0"/>
              </a:spcAft>
              <a:buClr>
                <a:schemeClr val="bg1">
                  <a:lumMod val="95000"/>
                </a:schemeClr>
              </a:buClr>
              <a:buSzPct val="75000"/>
              <a:buFont typeface="Courier New" panose="02070309020205020404" pitchFamily="49" charset="0"/>
              <a:buChar char="o"/>
            </a:pPr>
            <a:r>
              <a:rPr lang="en-US" sz="2400" dirty="0" smtClean="0">
                <a:solidFill>
                  <a:schemeClr val="bg1">
                    <a:lumMod val="95000"/>
                  </a:schemeClr>
                </a:solidFill>
                <a:latin typeface="+mj-lt"/>
              </a:rPr>
              <a:t>Belarus, China, Estonia, France, Japan, Latvia, Lithuania, Philippines, Poland, Slovakia, Switzerland</a:t>
            </a:r>
            <a:endParaRPr lang="en-US" sz="2400" dirty="0">
              <a:solidFill>
                <a:schemeClr val="bg1">
                  <a:lumMod val="95000"/>
                </a:schemeClr>
              </a:solidFill>
              <a:latin typeface="+mj-lt"/>
            </a:endParaRPr>
          </a:p>
        </p:txBody>
      </p:sp>
    </p:spTree>
    <p:extLst>
      <p:ext uri="{BB962C8B-B14F-4D97-AF65-F5344CB8AC3E}">
        <p14:creationId xmlns:p14="http://schemas.microsoft.com/office/powerpoint/2010/main" val="544652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smtClean="0">
                <a:solidFill>
                  <a:schemeClr val="accent2"/>
                </a:solidFill>
              </a:rPr>
              <a:t>Period effect</a:t>
            </a:r>
            <a:endParaRPr lang="en-US" dirty="0">
              <a:solidFill>
                <a:schemeClr val="accent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44" t="6141" r="2429" b="5411"/>
          <a:stretch/>
        </p:blipFill>
        <p:spPr>
          <a:xfrm>
            <a:off x="1179828" y="1780414"/>
            <a:ext cx="9893303" cy="4542020"/>
          </a:xfrm>
        </p:spPr>
      </p:pic>
    </p:spTree>
    <p:extLst>
      <p:ext uri="{BB962C8B-B14F-4D97-AF65-F5344CB8AC3E}">
        <p14:creationId xmlns:p14="http://schemas.microsoft.com/office/powerpoint/2010/main" val="319192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smtClean="0">
                <a:solidFill>
                  <a:schemeClr val="accent2"/>
                </a:solidFill>
              </a:rPr>
              <a:t>Period effect</a:t>
            </a:r>
            <a:endParaRPr lang="en-US" dirty="0">
              <a:solidFill>
                <a:schemeClr val="accent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44" t="6141" r="2429" b="5411"/>
          <a:stretch/>
        </p:blipFill>
        <p:spPr>
          <a:xfrm>
            <a:off x="1179828" y="1785660"/>
            <a:ext cx="9893303" cy="4542020"/>
          </a:xfrm>
        </p:spPr>
      </p:pic>
      <p:sp>
        <p:nvSpPr>
          <p:cNvPr id="5" name="Oval 4"/>
          <p:cNvSpPr/>
          <p:nvPr/>
        </p:nvSpPr>
        <p:spPr>
          <a:xfrm>
            <a:off x="1603248" y="394694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6" name="Oval 5"/>
          <p:cNvSpPr/>
          <p:nvPr/>
        </p:nvSpPr>
        <p:spPr>
          <a:xfrm>
            <a:off x="1603248" y="3434878"/>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7" name="Oval 6"/>
          <p:cNvSpPr/>
          <p:nvPr/>
        </p:nvSpPr>
        <p:spPr>
          <a:xfrm>
            <a:off x="3206496" y="445291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8" name="Oval 7"/>
          <p:cNvSpPr/>
          <p:nvPr/>
        </p:nvSpPr>
        <p:spPr>
          <a:xfrm>
            <a:off x="3206496" y="391036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9" name="Oval 8"/>
          <p:cNvSpPr/>
          <p:nvPr/>
        </p:nvSpPr>
        <p:spPr>
          <a:xfrm>
            <a:off x="4806948" y="2992577"/>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0" name="Oval 9"/>
          <p:cNvSpPr/>
          <p:nvPr/>
        </p:nvSpPr>
        <p:spPr>
          <a:xfrm>
            <a:off x="4806948" y="3410494"/>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1" name="Oval 10"/>
          <p:cNvSpPr/>
          <p:nvPr/>
        </p:nvSpPr>
        <p:spPr>
          <a:xfrm>
            <a:off x="6386316" y="3735231"/>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2" name="Oval 11"/>
          <p:cNvSpPr/>
          <p:nvPr/>
        </p:nvSpPr>
        <p:spPr>
          <a:xfrm>
            <a:off x="6386316" y="451387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3" name="Oval 12"/>
          <p:cNvSpPr/>
          <p:nvPr/>
        </p:nvSpPr>
        <p:spPr>
          <a:xfrm>
            <a:off x="8001252" y="4452910"/>
            <a:ext cx="256032" cy="487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4" name="Oval 13"/>
          <p:cNvSpPr/>
          <p:nvPr/>
        </p:nvSpPr>
        <p:spPr>
          <a:xfrm>
            <a:off x="7989060" y="4056670"/>
            <a:ext cx="256032" cy="310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5" name="Oval 14"/>
          <p:cNvSpPr/>
          <p:nvPr/>
        </p:nvSpPr>
        <p:spPr>
          <a:xfrm>
            <a:off x="7995156" y="3285185"/>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6" name="Oval 15"/>
          <p:cNvSpPr/>
          <p:nvPr/>
        </p:nvSpPr>
        <p:spPr>
          <a:xfrm>
            <a:off x="8001252" y="368786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7" name="Oval 16"/>
          <p:cNvSpPr/>
          <p:nvPr/>
        </p:nvSpPr>
        <p:spPr>
          <a:xfrm>
            <a:off x="1603248" y="304168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9" name="Oval 18"/>
          <p:cNvSpPr/>
          <p:nvPr/>
        </p:nvSpPr>
        <p:spPr>
          <a:xfrm>
            <a:off x="9597007" y="403228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Tree>
    <p:extLst>
      <p:ext uri="{BB962C8B-B14F-4D97-AF65-F5344CB8AC3E}">
        <p14:creationId xmlns:p14="http://schemas.microsoft.com/office/powerpoint/2010/main" val="347556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smtClean="0">
                <a:solidFill>
                  <a:schemeClr val="accent2"/>
                </a:solidFill>
              </a:rPr>
              <a:t>Period effect</a:t>
            </a:r>
            <a:endParaRPr lang="en-US" dirty="0">
              <a:solidFill>
                <a:schemeClr val="accent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44" t="6141" r="2429" b="5411"/>
          <a:stretch/>
        </p:blipFill>
        <p:spPr>
          <a:xfrm>
            <a:off x="1179828" y="1781829"/>
            <a:ext cx="9893303" cy="4542020"/>
          </a:xfrm>
        </p:spPr>
      </p:pic>
      <p:sp>
        <p:nvSpPr>
          <p:cNvPr id="3" name="Oval 2"/>
          <p:cNvSpPr/>
          <p:nvPr/>
        </p:nvSpPr>
        <p:spPr>
          <a:xfrm>
            <a:off x="2017776" y="453622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5" name="Oval 4"/>
          <p:cNvSpPr/>
          <p:nvPr/>
        </p:nvSpPr>
        <p:spPr>
          <a:xfrm>
            <a:off x="2401824" y="279276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6" name="Oval 5"/>
          <p:cNvSpPr/>
          <p:nvPr/>
        </p:nvSpPr>
        <p:spPr>
          <a:xfrm>
            <a:off x="4041648" y="309147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8" name="Oval 7"/>
          <p:cNvSpPr/>
          <p:nvPr/>
        </p:nvSpPr>
        <p:spPr>
          <a:xfrm>
            <a:off x="4041648" y="353038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9" name="Oval 8"/>
          <p:cNvSpPr/>
          <p:nvPr/>
        </p:nvSpPr>
        <p:spPr>
          <a:xfrm>
            <a:off x="3621024" y="397539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0" name="Oval 9"/>
          <p:cNvSpPr/>
          <p:nvPr/>
        </p:nvSpPr>
        <p:spPr>
          <a:xfrm>
            <a:off x="5632704" y="264036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1" name="Oval 10"/>
          <p:cNvSpPr/>
          <p:nvPr/>
        </p:nvSpPr>
        <p:spPr>
          <a:xfrm>
            <a:off x="5998463" y="236604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2" name="Oval 11"/>
          <p:cNvSpPr/>
          <p:nvPr/>
        </p:nvSpPr>
        <p:spPr>
          <a:xfrm>
            <a:off x="5632704" y="353038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3" name="Oval 12"/>
          <p:cNvSpPr/>
          <p:nvPr/>
        </p:nvSpPr>
        <p:spPr>
          <a:xfrm>
            <a:off x="5212080" y="4034550"/>
            <a:ext cx="256032" cy="483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4" name="Oval 13"/>
          <p:cNvSpPr/>
          <p:nvPr/>
        </p:nvSpPr>
        <p:spPr>
          <a:xfrm>
            <a:off x="5632704" y="4762523"/>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5" name="Oval 14"/>
          <p:cNvSpPr/>
          <p:nvPr/>
        </p:nvSpPr>
        <p:spPr>
          <a:xfrm>
            <a:off x="6810629" y="334750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6" name="Oval 15"/>
          <p:cNvSpPr/>
          <p:nvPr/>
        </p:nvSpPr>
        <p:spPr>
          <a:xfrm>
            <a:off x="6810629" y="299543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7" name="Oval 16"/>
          <p:cNvSpPr/>
          <p:nvPr/>
        </p:nvSpPr>
        <p:spPr>
          <a:xfrm>
            <a:off x="7223760" y="264036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8" name="Oval 17"/>
          <p:cNvSpPr/>
          <p:nvPr/>
        </p:nvSpPr>
        <p:spPr>
          <a:xfrm>
            <a:off x="8813864" y="2902494"/>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9" name="Oval 18"/>
          <p:cNvSpPr/>
          <p:nvPr/>
        </p:nvSpPr>
        <p:spPr>
          <a:xfrm>
            <a:off x="8826056" y="3237774"/>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0" name="Oval 19"/>
          <p:cNvSpPr/>
          <p:nvPr/>
        </p:nvSpPr>
        <p:spPr>
          <a:xfrm>
            <a:off x="8412480" y="3707915"/>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1" name="Oval 20"/>
          <p:cNvSpPr/>
          <p:nvPr/>
        </p:nvSpPr>
        <p:spPr>
          <a:xfrm>
            <a:off x="10411968" y="3237773"/>
            <a:ext cx="256032" cy="470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2" name="Oval 21"/>
          <p:cNvSpPr/>
          <p:nvPr/>
        </p:nvSpPr>
        <p:spPr>
          <a:xfrm>
            <a:off x="10411968" y="3927371"/>
            <a:ext cx="256032" cy="5905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Tree>
    <p:extLst>
      <p:ext uri="{BB962C8B-B14F-4D97-AF65-F5344CB8AC3E}">
        <p14:creationId xmlns:p14="http://schemas.microsoft.com/office/powerpoint/2010/main" val="2559341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a:t>
            </a:r>
            <a:r>
              <a:rPr lang="en-US" dirty="0" smtClean="0">
                <a:solidFill>
                  <a:schemeClr val="accent2"/>
                </a:solidFill>
              </a:rPr>
              <a:t>Birth cohort </a:t>
            </a:r>
            <a:r>
              <a:rPr lang="en-US" dirty="0">
                <a:solidFill>
                  <a:schemeClr val="accent2"/>
                </a:solidFill>
              </a:rPr>
              <a:t>effect</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55" r="1870" b="6156"/>
          <a:stretch/>
        </p:blipFill>
        <p:spPr>
          <a:xfrm>
            <a:off x="1050980" y="1806267"/>
            <a:ext cx="10036019" cy="4453378"/>
          </a:xfrm>
        </p:spPr>
      </p:pic>
      <p:sp>
        <p:nvSpPr>
          <p:cNvPr id="6" name="Oval 5"/>
          <p:cNvSpPr/>
          <p:nvPr/>
        </p:nvSpPr>
        <p:spPr>
          <a:xfrm>
            <a:off x="2114296" y="277571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8" name="Oval 7"/>
          <p:cNvSpPr/>
          <p:nvPr/>
        </p:nvSpPr>
        <p:spPr>
          <a:xfrm>
            <a:off x="3871976" y="3056128"/>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9" name="Oval 8"/>
          <p:cNvSpPr/>
          <p:nvPr/>
        </p:nvSpPr>
        <p:spPr>
          <a:xfrm>
            <a:off x="3927856" y="347167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0" name="Oval 9"/>
          <p:cNvSpPr/>
          <p:nvPr/>
        </p:nvSpPr>
        <p:spPr>
          <a:xfrm>
            <a:off x="5528056" y="397459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1" name="Oval 10"/>
          <p:cNvSpPr/>
          <p:nvPr/>
        </p:nvSpPr>
        <p:spPr>
          <a:xfrm>
            <a:off x="5784088" y="462991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2" name="Oval 11"/>
          <p:cNvSpPr/>
          <p:nvPr/>
        </p:nvSpPr>
        <p:spPr>
          <a:xfrm>
            <a:off x="5528056" y="3471672"/>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4" name="Oval 13"/>
          <p:cNvSpPr/>
          <p:nvPr/>
        </p:nvSpPr>
        <p:spPr>
          <a:xfrm>
            <a:off x="6879336" y="2995168"/>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6" name="Oval 15"/>
          <p:cNvSpPr/>
          <p:nvPr/>
        </p:nvSpPr>
        <p:spPr>
          <a:xfrm>
            <a:off x="5272024" y="266700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8" name="Oval 17"/>
          <p:cNvSpPr/>
          <p:nvPr/>
        </p:nvSpPr>
        <p:spPr>
          <a:xfrm>
            <a:off x="6932748" y="3361944"/>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19" name="Oval 18"/>
          <p:cNvSpPr/>
          <p:nvPr/>
        </p:nvSpPr>
        <p:spPr>
          <a:xfrm>
            <a:off x="6932748" y="2639568"/>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0" name="Oval 19"/>
          <p:cNvSpPr/>
          <p:nvPr/>
        </p:nvSpPr>
        <p:spPr>
          <a:xfrm>
            <a:off x="8591296" y="3261360"/>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1" name="Oval 20"/>
          <p:cNvSpPr/>
          <p:nvPr/>
        </p:nvSpPr>
        <p:spPr>
          <a:xfrm>
            <a:off x="8463280" y="2907318"/>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2" name="Oval 21"/>
          <p:cNvSpPr/>
          <p:nvPr/>
        </p:nvSpPr>
        <p:spPr>
          <a:xfrm>
            <a:off x="5324856" y="2378637"/>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3" name="Oval 22"/>
          <p:cNvSpPr/>
          <p:nvPr/>
        </p:nvSpPr>
        <p:spPr>
          <a:xfrm>
            <a:off x="10517196" y="4410456"/>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
        <p:nvSpPr>
          <p:cNvPr id="24" name="Oval 23"/>
          <p:cNvSpPr/>
          <p:nvPr/>
        </p:nvSpPr>
        <p:spPr>
          <a:xfrm>
            <a:off x="10321036" y="3275584"/>
            <a:ext cx="256032" cy="2194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Tree>
    <p:extLst>
      <p:ext uri="{BB962C8B-B14F-4D97-AF65-F5344CB8AC3E}">
        <p14:creationId xmlns:p14="http://schemas.microsoft.com/office/powerpoint/2010/main" val="18033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smtClean="0">
                <a:solidFill>
                  <a:schemeClr val="accent2"/>
                </a:solidFill>
              </a:rPr>
              <a:t>Birth cohort effect</a:t>
            </a:r>
            <a:endParaRPr lang="en-US" dirty="0">
              <a:solidFill>
                <a:schemeClr val="accent2"/>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 y="1960880"/>
            <a:ext cx="12192000" cy="4064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 y="1960880"/>
            <a:ext cx="12192000" cy="4064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2" y="1960880"/>
            <a:ext cx="12192000" cy="4064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 y="1960880"/>
            <a:ext cx="12192000" cy="40640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5" y="1960880"/>
            <a:ext cx="12192000" cy="40640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9" y="1960880"/>
            <a:ext cx="12192000" cy="406400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9" y="1960880"/>
            <a:ext cx="12192000" cy="4064000"/>
          </a:xfrm>
          <a:prstGeom prst="rect">
            <a:avLst/>
          </a:prstGeom>
        </p:spPr>
      </p:pic>
    </p:spTree>
    <p:extLst>
      <p:ext uri="{BB962C8B-B14F-4D97-AF65-F5344CB8AC3E}">
        <p14:creationId xmlns:p14="http://schemas.microsoft.com/office/powerpoint/2010/main" val="47955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a:t>
            </a:r>
            <a:r>
              <a:rPr lang="en-US" dirty="0" smtClean="0">
                <a:solidFill>
                  <a:schemeClr val="accent2"/>
                </a:solidFill>
              </a:rPr>
              <a:t>Birth cohort </a:t>
            </a:r>
            <a:r>
              <a:rPr lang="en-US" dirty="0">
                <a:solidFill>
                  <a:schemeClr val="accent2"/>
                </a:solidFill>
              </a:rPr>
              <a:t>effect</a:t>
            </a:r>
            <a:endParaRPr lang="en-US" dirty="0"/>
          </a:p>
        </p:txBody>
      </p:sp>
      <p:pic>
        <p:nvPicPr>
          <p:cNvPr id="6" name="Content Placeholder 5"/>
          <p:cNvPicPr>
            <a:picLocks noGrp="1" noChangeAspect="1"/>
          </p:cNvPicPr>
          <p:nvPr>
            <p:ph idx="1"/>
          </p:nvPr>
        </p:nvPicPr>
        <p:blipFill rotWithShape="1">
          <a:blip r:embed="rId2"/>
          <a:srcRect l="1190" t="2142" r="1814"/>
          <a:stretch/>
        </p:blipFill>
        <p:spPr>
          <a:xfrm>
            <a:off x="1838933" y="1778000"/>
            <a:ext cx="8575094" cy="4524066"/>
          </a:xfrm>
          <a:prstGeom prst="rect">
            <a:avLst/>
          </a:prstGeom>
        </p:spPr>
      </p:pic>
    </p:spTree>
    <p:extLst>
      <p:ext uri="{BB962C8B-B14F-4D97-AF65-F5344CB8AC3E}">
        <p14:creationId xmlns:p14="http://schemas.microsoft.com/office/powerpoint/2010/main" val="503165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smtClean="0">
                <a:solidFill>
                  <a:schemeClr val="accent2"/>
                </a:solidFill>
              </a:rPr>
              <a:t>Smoking prevalence</a:t>
            </a:r>
            <a:endParaRPr lang="en-US" dirty="0">
              <a:solidFill>
                <a:schemeClr val="accent2"/>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71" b="3020"/>
          <a:stretch/>
        </p:blipFill>
        <p:spPr>
          <a:xfrm>
            <a:off x="0" y="1798319"/>
            <a:ext cx="12192000" cy="45212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854" b="2920"/>
          <a:stretch/>
        </p:blipFill>
        <p:spPr>
          <a:xfrm>
            <a:off x="0" y="1778000"/>
            <a:ext cx="12192000" cy="454152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3854" b="2920"/>
          <a:stretch/>
        </p:blipFill>
        <p:spPr>
          <a:xfrm>
            <a:off x="0" y="1778000"/>
            <a:ext cx="12192000" cy="454152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4271" b="2920"/>
          <a:stretch/>
        </p:blipFill>
        <p:spPr>
          <a:xfrm>
            <a:off x="10160" y="1798320"/>
            <a:ext cx="12192000" cy="452120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4272" b="3337"/>
          <a:stretch/>
        </p:blipFill>
        <p:spPr>
          <a:xfrm>
            <a:off x="10160" y="1808479"/>
            <a:ext cx="12192000" cy="450088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4272" b="2711"/>
          <a:stretch/>
        </p:blipFill>
        <p:spPr>
          <a:xfrm>
            <a:off x="10160" y="1808479"/>
            <a:ext cx="12192000" cy="4531361"/>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4271" b="2502"/>
          <a:stretch/>
        </p:blipFill>
        <p:spPr>
          <a:xfrm>
            <a:off x="10160" y="1798318"/>
            <a:ext cx="12192000" cy="4541521"/>
          </a:xfrm>
          <a:prstGeom prst="rect">
            <a:avLst/>
          </a:prstGeom>
        </p:spPr>
      </p:pic>
    </p:spTree>
    <p:extLst>
      <p:ext uri="{BB962C8B-B14F-4D97-AF65-F5344CB8AC3E}">
        <p14:creationId xmlns:p14="http://schemas.microsoft.com/office/powerpoint/2010/main" val="32951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097280" y="1845734"/>
            <a:ext cx="10058400" cy="4438108"/>
          </a:xfrm>
        </p:spPr>
        <p:txBody>
          <a:bodyPr>
            <a:normAutofit fontScale="92500" lnSpcReduction="10000"/>
          </a:bodyPr>
          <a:lstStyle/>
          <a:p>
            <a:pPr marL="0" indent="0">
              <a:lnSpc>
                <a:spcPct val="110000"/>
              </a:lnSpc>
              <a:spcBef>
                <a:spcPts val="0"/>
              </a:spcBef>
              <a:buNone/>
            </a:pPr>
            <a:r>
              <a:rPr lang="en-US" sz="2600" b="1" dirty="0">
                <a:solidFill>
                  <a:schemeClr val="accent2"/>
                </a:solidFill>
                <a:latin typeface="+mj-lt"/>
              </a:rPr>
              <a:t>T</a:t>
            </a:r>
            <a:r>
              <a:rPr lang="en-US" sz="2600" b="1" dirty="0" smtClean="0">
                <a:solidFill>
                  <a:schemeClr val="accent2"/>
                </a:solidFill>
                <a:latin typeface="+mj-lt"/>
              </a:rPr>
              <a:t>he </a:t>
            </a:r>
            <a:r>
              <a:rPr lang="en-US" sz="2600" b="1" dirty="0">
                <a:solidFill>
                  <a:schemeClr val="accent2"/>
                </a:solidFill>
                <a:latin typeface="+mj-lt"/>
              </a:rPr>
              <a:t>emerging trend of higher lung cancer incidence rates in young women than in young men appears to be widespread</a:t>
            </a:r>
            <a:r>
              <a:rPr lang="en-US" sz="2600" dirty="0">
                <a:latin typeface="+mj-lt"/>
              </a:rPr>
              <a:t>, affecting countries with varied geographic </a:t>
            </a:r>
            <a:r>
              <a:rPr lang="en-US" sz="2600" dirty="0" smtClean="0">
                <a:latin typeface="+mj-lt"/>
              </a:rPr>
              <a:t>locations </a:t>
            </a:r>
            <a:r>
              <a:rPr lang="en-US" sz="2600" dirty="0">
                <a:latin typeface="+mj-lt"/>
              </a:rPr>
              <a:t>and income </a:t>
            </a:r>
            <a:r>
              <a:rPr lang="en-US" sz="2600" dirty="0" smtClean="0">
                <a:latin typeface="+mj-lt"/>
              </a:rPr>
              <a:t>levels</a:t>
            </a:r>
          </a:p>
          <a:p>
            <a:pPr lvl="1">
              <a:lnSpc>
                <a:spcPct val="110000"/>
              </a:lnSpc>
              <a:spcBef>
                <a:spcPts val="0"/>
              </a:spcBef>
            </a:pPr>
            <a:r>
              <a:rPr lang="en-US" sz="2400" dirty="0" smtClean="0">
                <a:latin typeface="+mj-lt"/>
              </a:rPr>
              <a:t>6 countries with significant crossovers</a:t>
            </a:r>
          </a:p>
          <a:p>
            <a:pPr lvl="1">
              <a:lnSpc>
                <a:spcPct val="110000"/>
              </a:lnSpc>
              <a:spcBef>
                <a:spcPts val="0"/>
              </a:spcBef>
            </a:pPr>
            <a:r>
              <a:rPr lang="en-US" sz="2400" dirty="0" smtClean="0">
                <a:latin typeface="+mj-lt"/>
              </a:rPr>
              <a:t>23 countries with insignificant crossovers</a:t>
            </a:r>
          </a:p>
          <a:p>
            <a:pPr marL="0" indent="0">
              <a:lnSpc>
                <a:spcPct val="110000"/>
              </a:lnSpc>
              <a:spcBef>
                <a:spcPts val="0"/>
              </a:spcBef>
              <a:buNone/>
            </a:pPr>
            <a:endParaRPr lang="en-US" sz="1200" dirty="0" smtClean="0">
              <a:latin typeface="+mj-lt"/>
            </a:endParaRPr>
          </a:p>
          <a:p>
            <a:pPr marL="0" indent="0">
              <a:lnSpc>
                <a:spcPct val="110000"/>
              </a:lnSpc>
              <a:spcBef>
                <a:spcPts val="0"/>
              </a:spcBef>
              <a:buNone/>
            </a:pPr>
            <a:r>
              <a:rPr lang="en-US" sz="2600" dirty="0" smtClean="0">
                <a:latin typeface="+mj-lt"/>
              </a:rPr>
              <a:t>The 6 </a:t>
            </a:r>
            <a:r>
              <a:rPr lang="en-US" sz="2600" dirty="0">
                <a:latin typeface="+mj-lt"/>
              </a:rPr>
              <a:t>countries demonstrating a significant crossover are among those considered to be more advanced in the tobacco </a:t>
            </a:r>
            <a:r>
              <a:rPr lang="en-US" sz="2600" dirty="0" smtClean="0">
                <a:latin typeface="+mj-lt"/>
              </a:rPr>
              <a:t>epidemic</a:t>
            </a:r>
            <a:endParaRPr lang="en-US" sz="2600" dirty="0">
              <a:latin typeface="+mj-lt"/>
            </a:endParaRPr>
          </a:p>
          <a:p>
            <a:pPr marL="0" indent="0">
              <a:lnSpc>
                <a:spcPct val="110000"/>
              </a:lnSpc>
              <a:spcBef>
                <a:spcPts val="0"/>
              </a:spcBef>
              <a:buNone/>
            </a:pPr>
            <a:endParaRPr lang="en-US" sz="1200" dirty="0" smtClean="0">
              <a:latin typeface="+mj-lt"/>
            </a:endParaRPr>
          </a:p>
          <a:p>
            <a:pPr marL="0" indent="0">
              <a:lnSpc>
                <a:spcPct val="110000"/>
              </a:lnSpc>
              <a:spcBef>
                <a:spcPts val="0"/>
              </a:spcBef>
              <a:buNone/>
            </a:pPr>
            <a:r>
              <a:rPr lang="en-US" sz="2600" dirty="0" smtClean="0">
                <a:latin typeface="+mj-lt"/>
              </a:rPr>
              <a:t>Smoking </a:t>
            </a:r>
            <a:r>
              <a:rPr lang="en-US" sz="2600" dirty="0">
                <a:latin typeface="+mj-lt"/>
              </a:rPr>
              <a:t>data </a:t>
            </a:r>
            <a:r>
              <a:rPr lang="en-US" sz="2600" dirty="0" smtClean="0">
                <a:latin typeface="+mj-lt"/>
              </a:rPr>
              <a:t>show </a:t>
            </a:r>
            <a:r>
              <a:rPr lang="en-US" sz="2600" dirty="0">
                <a:latin typeface="+mj-lt"/>
              </a:rPr>
              <a:t>that age-specific female smoking prevalence in women approached but not exceeded that of males, suggesting that </a:t>
            </a:r>
            <a:r>
              <a:rPr lang="en-US" sz="2600" b="1" dirty="0">
                <a:solidFill>
                  <a:schemeClr val="accent2"/>
                </a:solidFill>
                <a:latin typeface="+mj-lt"/>
              </a:rPr>
              <a:t>sex-differences in smoking patterns do not explain the </a:t>
            </a:r>
            <a:r>
              <a:rPr lang="en-US" sz="2600" b="1" dirty="0" smtClean="0">
                <a:solidFill>
                  <a:schemeClr val="accent2"/>
                </a:solidFill>
                <a:latin typeface="+mj-lt"/>
              </a:rPr>
              <a:t>crossover</a:t>
            </a:r>
          </a:p>
          <a:p>
            <a:pPr marL="201168" lvl="1" indent="0">
              <a:lnSpc>
                <a:spcPct val="110000"/>
              </a:lnSpc>
              <a:spcBef>
                <a:spcPts val="0"/>
              </a:spcBef>
              <a:buNone/>
            </a:pPr>
            <a:endParaRPr lang="en-US" dirty="0">
              <a:latin typeface="+mj-lt"/>
            </a:endParaRPr>
          </a:p>
          <a:p>
            <a:pPr marL="201168" lvl="1" indent="0">
              <a:lnSpc>
                <a:spcPct val="110000"/>
              </a:lnSpc>
              <a:spcBef>
                <a:spcPts val="0"/>
              </a:spcBef>
              <a:buNone/>
            </a:pPr>
            <a:endParaRPr lang="en-US" dirty="0">
              <a:latin typeface="+mj-lt"/>
            </a:endParaRPr>
          </a:p>
        </p:txBody>
      </p:sp>
    </p:spTree>
    <p:extLst>
      <p:ext uri="{BB962C8B-B14F-4D97-AF65-F5344CB8AC3E}">
        <p14:creationId xmlns:p14="http://schemas.microsoft.com/office/powerpoint/2010/main" val="279975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a:t>
            </a:r>
            <a:r>
              <a:rPr lang="en-US" dirty="0" smtClean="0">
                <a:solidFill>
                  <a:schemeClr val="accent2"/>
                </a:solidFill>
              </a:rPr>
              <a:t>Possible explanations</a:t>
            </a:r>
            <a:endParaRPr lang="en-US" dirty="0">
              <a:solidFill>
                <a:schemeClr val="accent2"/>
              </a:solidFill>
            </a:endParaRPr>
          </a:p>
        </p:txBody>
      </p:sp>
      <p:graphicFrame>
        <p:nvGraphicFramePr>
          <p:cNvPr id="5" name="Diagram 4"/>
          <p:cNvGraphicFramePr/>
          <p:nvPr>
            <p:extLst>
              <p:ext uri="{D42A27DB-BD31-4B8C-83A1-F6EECF244321}">
                <p14:modId xmlns:p14="http://schemas.microsoft.com/office/powerpoint/2010/main" val="1067530743"/>
              </p:ext>
            </p:extLst>
          </p:nvPr>
        </p:nvGraphicFramePr>
        <p:xfrm>
          <a:off x="1097280" y="1737360"/>
          <a:ext cx="10058400" cy="457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42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7" name="TextBox 2">
            <a:extLst>
              <a:ext uri="{FF2B5EF4-FFF2-40B4-BE49-F238E27FC236}">
                <a16:creationId xmlns:lc="http://schemas.openxmlformats.org/drawingml/2006/lockedCanvas" xmlns:a16="http://schemas.microsoft.com/office/drawing/2014/main" xmlns="" id="{12B8E30D-E4A0-490A-81B9-16DE48165C0F}"/>
              </a:ext>
            </a:extLst>
          </p:cNvPr>
          <p:cNvSpPr txBox="1"/>
          <p:nvPr/>
        </p:nvSpPr>
        <p:spPr>
          <a:xfrm>
            <a:off x="10549744" y="5808131"/>
            <a:ext cx="1642256" cy="914400"/>
          </a:xfrm>
          <a:prstGeom prst="rect">
            <a:avLst/>
          </a:prstGeom>
        </p:spPr>
        <p:txBody>
          <a:bodyPr vert="horz" wrap="none" lIns="91440" tIns="45720" rIns="91440" bIns="45720" rtlCol="0" anchor="ctr">
            <a:no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r"/>
            <a:r>
              <a:rPr lang="en-US" sz="1200" b="0" dirty="0">
                <a:latin typeface="+mj-lt"/>
                <a:cs typeface="Arial" panose="020B0604020202020204" pitchFamily="34" charset="0"/>
              </a:rPr>
              <a:t>Source: </a:t>
            </a:r>
            <a:r>
              <a:rPr lang="en-US" sz="1200" b="0" dirty="0" smtClean="0">
                <a:latin typeface="+mj-lt"/>
                <a:cs typeface="Arial" panose="020B0604020202020204" pitchFamily="34" charset="0"/>
              </a:rPr>
              <a:t>GLOBOCAN 2018</a:t>
            </a:r>
            <a:endParaRPr lang="en-US" sz="1200" b="0" dirty="0">
              <a:latin typeface="+mj-lt"/>
              <a:cs typeface="Arial" panose="020B0604020202020204" pitchFamily="34" charset="0"/>
            </a:endParaRPr>
          </a:p>
        </p:txBody>
      </p:sp>
      <p:sp>
        <p:nvSpPr>
          <p:cNvPr id="11" name="Content Placeholder 2"/>
          <p:cNvSpPr txBox="1">
            <a:spLocks/>
          </p:cNvSpPr>
          <p:nvPr/>
        </p:nvSpPr>
        <p:spPr>
          <a:xfrm>
            <a:off x="1097280" y="1845734"/>
            <a:ext cx="5486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400" dirty="0" smtClean="0">
                <a:solidFill>
                  <a:srgbClr val="0070C0"/>
                </a:solidFill>
                <a:latin typeface="+mj-lt"/>
              </a:rPr>
              <a:t>Lung cancer is the fourth most common cancer in Canada, and the main cause of cancer-related mortality</a:t>
            </a:r>
          </a:p>
          <a:p>
            <a:pPr>
              <a:lnSpc>
                <a:spcPct val="100000"/>
              </a:lnSpc>
              <a:spcBef>
                <a:spcPts val="0"/>
              </a:spcBef>
              <a:spcAft>
                <a:spcPts val="0"/>
              </a:spcAft>
            </a:pPr>
            <a:endParaRPr lang="en-US" sz="2400" dirty="0" smtClean="0">
              <a:latin typeface="+mj-lt"/>
            </a:endParaRPr>
          </a:p>
          <a:p>
            <a:pPr marL="0" indent="0">
              <a:lnSpc>
                <a:spcPct val="100000"/>
              </a:lnSpc>
              <a:spcBef>
                <a:spcPts val="0"/>
              </a:spcBef>
              <a:spcAft>
                <a:spcPts val="0"/>
              </a:spcAft>
              <a:buFont typeface="Calibri" panose="020F0502020204030204" pitchFamily="34" charset="0"/>
              <a:buNone/>
            </a:pPr>
            <a:r>
              <a:rPr lang="en-US" sz="2400" dirty="0" smtClean="0">
                <a:latin typeface="+mj-lt"/>
              </a:rPr>
              <a:t>72% of these cancers are caused by smoking</a:t>
            </a:r>
          </a:p>
          <a:p>
            <a:pPr>
              <a:lnSpc>
                <a:spcPct val="100000"/>
              </a:lnSpc>
              <a:spcBef>
                <a:spcPts val="0"/>
              </a:spcBef>
              <a:spcAft>
                <a:spcPts val="0"/>
              </a:spcAft>
            </a:pPr>
            <a:endParaRPr lang="en-US" sz="1000" dirty="0" smtClean="0">
              <a:latin typeface="+mj-lt"/>
            </a:endParaRPr>
          </a:p>
          <a:p>
            <a:pPr marL="0" indent="0">
              <a:buNone/>
            </a:pPr>
            <a:r>
              <a:rPr lang="en-US" sz="2400" dirty="0" smtClean="0">
                <a:solidFill>
                  <a:schemeClr val="tx1"/>
                </a:solidFill>
                <a:latin typeface="+mj-lt"/>
              </a:rPr>
              <a:t>Previous research has found that lung cancer incidence rates appear to be converging between sexes</a:t>
            </a:r>
          </a:p>
          <a:p>
            <a:pPr>
              <a:lnSpc>
                <a:spcPct val="100000"/>
              </a:lnSpc>
              <a:spcBef>
                <a:spcPts val="0"/>
              </a:spcBef>
              <a:spcAft>
                <a:spcPts val="0"/>
              </a:spcAft>
            </a:pPr>
            <a:endParaRPr lang="en-US" sz="1000" dirty="0" smtClean="0">
              <a:latin typeface="+mj-lt"/>
            </a:endParaRPr>
          </a:p>
          <a:p>
            <a:pPr marL="0" indent="0">
              <a:lnSpc>
                <a:spcPct val="100000"/>
              </a:lnSpc>
              <a:spcBef>
                <a:spcPts val="0"/>
              </a:spcBef>
              <a:spcAft>
                <a:spcPts val="0"/>
              </a:spcAft>
              <a:buNone/>
            </a:pPr>
            <a:r>
              <a:rPr lang="en-US" sz="2400" dirty="0" smtClean="0">
                <a:solidFill>
                  <a:schemeClr val="tx1"/>
                </a:solidFill>
                <a:latin typeface="+mj-lt"/>
              </a:rPr>
              <a:t>In the USA, age-specific lung cancer rates were observed to be even higher in young women compared to young men</a:t>
            </a:r>
            <a:endParaRPr lang="en-US" sz="2400" dirty="0">
              <a:solidFill>
                <a:schemeClr val="tx1"/>
              </a:solidFill>
              <a:latin typeface="+mj-lt"/>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1285"/>
          <a:stretch/>
        </p:blipFill>
        <p:spPr>
          <a:xfrm>
            <a:off x="6583681" y="2479160"/>
            <a:ext cx="5598160" cy="3139320"/>
          </a:xfrm>
          <a:prstGeom prst="rect">
            <a:avLst/>
          </a:prstGeom>
        </p:spPr>
      </p:pic>
    </p:spTree>
    <p:extLst>
      <p:ext uri="{BB962C8B-B14F-4D97-AF65-F5344CB8AC3E}">
        <p14:creationId xmlns:p14="http://schemas.microsoft.com/office/powerpoint/2010/main" val="2320354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a:t>
            </a:r>
            <a:r>
              <a:rPr lang="en-US" dirty="0" smtClean="0">
                <a:solidFill>
                  <a:schemeClr val="accent2"/>
                </a:solidFill>
              </a:rPr>
              <a:t>Unlikely explanations</a:t>
            </a:r>
            <a:endParaRPr lang="en-US" dirty="0">
              <a:solidFill>
                <a:schemeClr val="accent2"/>
              </a:solidFill>
            </a:endParaRPr>
          </a:p>
        </p:txBody>
      </p:sp>
      <p:graphicFrame>
        <p:nvGraphicFramePr>
          <p:cNvPr id="5" name="Diagram 4"/>
          <p:cNvGraphicFramePr/>
          <p:nvPr>
            <p:extLst>
              <p:ext uri="{D42A27DB-BD31-4B8C-83A1-F6EECF244321}">
                <p14:modId xmlns:p14="http://schemas.microsoft.com/office/powerpoint/2010/main" val="3526365515"/>
              </p:ext>
            </p:extLst>
          </p:nvPr>
        </p:nvGraphicFramePr>
        <p:xfrm>
          <a:off x="1097280" y="1737360"/>
          <a:ext cx="10058400" cy="457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1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sz="half" idx="1"/>
          </p:nvPr>
        </p:nvSpPr>
        <p:spPr>
          <a:xfrm>
            <a:off x="1097280" y="1845734"/>
            <a:ext cx="10058400" cy="4341706"/>
          </a:xfrm>
        </p:spPr>
        <p:txBody>
          <a:bodyPr>
            <a:noAutofit/>
          </a:bodyPr>
          <a:lstStyle/>
          <a:p>
            <a:pPr marL="0" indent="0">
              <a:lnSpc>
                <a:spcPct val="100000"/>
              </a:lnSpc>
              <a:buNone/>
            </a:pPr>
            <a:r>
              <a:rPr lang="en-US" sz="2400" b="1" dirty="0" smtClean="0">
                <a:solidFill>
                  <a:schemeClr val="accent2"/>
                </a:solidFill>
                <a:latin typeface="+mj-lt"/>
              </a:rPr>
              <a:t>Lack of individual-level information on known risk factors for lung cancer</a:t>
            </a:r>
          </a:p>
          <a:p>
            <a:pPr marL="0" indent="0">
              <a:lnSpc>
                <a:spcPct val="100000"/>
              </a:lnSpc>
              <a:buNone/>
            </a:pPr>
            <a:r>
              <a:rPr lang="en-US" sz="2400" b="1" dirty="0" smtClean="0">
                <a:solidFill>
                  <a:schemeClr val="accent2"/>
                </a:solidFill>
                <a:latin typeface="+mj-lt"/>
              </a:rPr>
              <a:t>Some </a:t>
            </a:r>
            <a:r>
              <a:rPr lang="en-US" sz="2400" b="1" dirty="0">
                <a:solidFill>
                  <a:schemeClr val="accent2"/>
                </a:solidFill>
                <a:latin typeface="+mj-lt"/>
              </a:rPr>
              <a:t>countries were assessed using subnational data, and thus our results may not be generalizable to the entire country	</a:t>
            </a:r>
            <a:endParaRPr lang="en-US" sz="2400" b="1" dirty="0" smtClean="0">
              <a:solidFill>
                <a:schemeClr val="accent2"/>
              </a:solidFill>
              <a:latin typeface="+mj-lt"/>
            </a:endParaRPr>
          </a:p>
          <a:p>
            <a:pPr>
              <a:lnSpc>
                <a:spcPct val="100000"/>
              </a:lnSpc>
              <a:spcBef>
                <a:spcPts val="0"/>
              </a:spcBef>
              <a:spcAft>
                <a:spcPts val="0"/>
              </a:spcAft>
            </a:pPr>
            <a:endParaRPr lang="en-US" sz="500" b="1" dirty="0" smtClean="0">
              <a:solidFill>
                <a:schemeClr val="accent2"/>
              </a:solidFill>
              <a:latin typeface="+mj-lt"/>
            </a:endParaRPr>
          </a:p>
          <a:p>
            <a:pPr>
              <a:lnSpc>
                <a:spcPct val="100000"/>
              </a:lnSpc>
              <a:spcBef>
                <a:spcPts val="0"/>
              </a:spcBef>
              <a:spcAft>
                <a:spcPts val="0"/>
              </a:spcAft>
            </a:pPr>
            <a:endParaRPr lang="en-US" sz="500" b="1" dirty="0" smtClean="0">
              <a:solidFill>
                <a:schemeClr val="accent2"/>
              </a:solidFill>
              <a:latin typeface="+mj-lt"/>
            </a:endParaRPr>
          </a:p>
          <a:p>
            <a:pPr marL="0" indent="0">
              <a:lnSpc>
                <a:spcPct val="100000"/>
              </a:lnSpc>
              <a:spcBef>
                <a:spcPts val="0"/>
              </a:spcBef>
              <a:spcAft>
                <a:spcPts val="0"/>
              </a:spcAft>
              <a:buNone/>
            </a:pPr>
            <a:r>
              <a:rPr lang="en-US" sz="2400" b="1" dirty="0" smtClean="0">
                <a:solidFill>
                  <a:schemeClr val="accent2"/>
                </a:solidFill>
                <a:latin typeface="+mj-lt"/>
              </a:rPr>
              <a:t>Improvements in histologic classification could affect trends, particularly for adenocarcinomas and squamous cell carcinomas</a:t>
            </a:r>
          </a:p>
          <a:p>
            <a:pPr lvl="1">
              <a:lnSpc>
                <a:spcPct val="100000"/>
              </a:lnSpc>
            </a:pPr>
            <a:r>
              <a:rPr lang="en-US" sz="2200" dirty="0" smtClean="0">
                <a:latin typeface="+mj-lt"/>
              </a:rPr>
              <a:t>Adoption of these improvements across countries may vary</a:t>
            </a:r>
          </a:p>
          <a:p>
            <a:pPr lvl="1">
              <a:lnSpc>
                <a:spcPct val="100000"/>
              </a:lnSpc>
            </a:pPr>
            <a:r>
              <a:rPr lang="en-US" sz="2200" dirty="0" smtClean="0">
                <a:latin typeface="+mj-lt"/>
              </a:rPr>
              <a:t>Would not impact our results for lung cancer overall</a:t>
            </a:r>
          </a:p>
          <a:p>
            <a:pPr marL="0" indent="0">
              <a:lnSpc>
                <a:spcPct val="100000"/>
              </a:lnSpc>
              <a:buNone/>
            </a:pPr>
            <a:r>
              <a:rPr lang="en-US" sz="2400" b="1" dirty="0" smtClean="0">
                <a:solidFill>
                  <a:schemeClr val="accent2"/>
                </a:solidFill>
                <a:latin typeface="+mj-lt"/>
              </a:rPr>
              <a:t>Historical data on tobacco use by sex and age group is sparse </a:t>
            </a:r>
          </a:p>
          <a:p>
            <a:pPr marL="544068" lvl="1" indent="-342900">
              <a:lnSpc>
                <a:spcPct val="100000"/>
              </a:lnSpc>
            </a:pPr>
            <a:r>
              <a:rPr lang="en-US" sz="2200" dirty="0" smtClean="0">
                <a:latin typeface="+mj-lt"/>
              </a:rPr>
              <a:t>Interpretation of the sex differences in lung cancer incidence rates in relation to the tobacco data should be considered with caution</a:t>
            </a:r>
          </a:p>
          <a:p>
            <a:pPr marL="0" indent="0">
              <a:lnSpc>
                <a:spcPct val="100000"/>
              </a:lnSpc>
              <a:buNone/>
            </a:pPr>
            <a:endParaRPr lang="en-US" sz="2400" dirty="0" smtClean="0">
              <a:latin typeface="+mj-lt"/>
            </a:endParaRPr>
          </a:p>
        </p:txBody>
      </p:sp>
    </p:spTree>
    <p:extLst>
      <p:ext uri="{BB962C8B-B14F-4D97-AF65-F5344CB8AC3E}">
        <p14:creationId xmlns:p14="http://schemas.microsoft.com/office/powerpoint/2010/main" val="1294494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graphicFrame>
        <p:nvGraphicFramePr>
          <p:cNvPr id="5" name="Diagram 4"/>
          <p:cNvGraphicFramePr/>
          <p:nvPr>
            <p:extLst>
              <p:ext uri="{D42A27DB-BD31-4B8C-83A1-F6EECF244321}">
                <p14:modId xmlns:p14="http://schemas.microsoft.com/office/powerpoint/2010/main" val="2728685002"/>
              </p:ext>
            </p:extLst>
          </p:nvPr>
        </p:nvGraphicFramePr>
        <p:xfrm>
          <a:off x="-375920" y="1868488"/>
          <a:ext cx="12567920" cy="4364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4" descr="Upward trend">
            <a:extLst>
              <a:ext uri="{FF2B5EF4-FFF2-40B4-BE49-F238E27FC236}">
                <a16:creationId xmlns:a16="http://schemas.microsoft.com/office/drawing/2014/main" xmlns="" id="{FBC8E1B6-4663-734C-BAF2-CE1A0E68354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2480" y="2051368"/>
            <a:ext cx="914400" cy="914400"/>
          </a:xfrm>
          <a:prstGeom prst="rect">
            <a:avLst/>
          </a:prstGeom>
        </p:spPr>
      </p:pic>
      <p:pic>
        <p:nvPicPr>
          <p:cNvPr id="1026" name="Picture 2" descr="Image result for anti smoking symb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330" y="3577227"/>
            <a:ext cx="970344" cy="970344"/>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18" descr="Target Audience">
            <a:extLst>
              <a:ext uri="{FF2B5EF4-FFF2-40B4-BE49-F238E27FC236}">
                <a16:creationId xmlns:a16="http://schemas.microsoft.com/office/drawing/2014/main" xmlns="" id="{09AD386B-E274-5548-AA36-772D6C33B72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92480" y="5167290"/>
            <a:ext cx="914400" cy="914400"/>
          </a:xfrm>
          <a:prstGeom prst="rect">
            <a:avLst/>
          </a:prstGeom>
        </p:spPr>
      </p:pic>
    </p:spTree>
    <p:extLst>
      <p:ext uri="{BB962C8B-B14F-4D97-AF65-F5344CB8AC3E}">
        <p14:creationId xmlns:p14="http://schemas.microsoft.com/office/powerpoint/2010/main" val="110162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680"/>
            <a:ext cx="3200400" cy="2286000"/>
          </a:xfrm>
        </p:spPr>
        <p:txBody>
          <a:bodyPr/>
          <a:lstStyle/>
          <a:p>
            <a:pPr algn="ctr"/>
            <a:r>
              <a:rPr lang="en-US" dirty="0" smtClean="0"/>
              <a:t>Thank you for your attention!</a:t>
            </a:r>
            <a:endParaRPr lang="en-US" dirty="0"/>
          </a:p>
        </p:txBody>
      </p:sp>
      <p:sp>
        <p:nvSpPr>
          <p:cNvPr id="3" name="Content Placeholder 2"/>
          <p:cNvSpPr>
            <a:spLocks noGrp="1"/>
          </p:cNvSpPr>
          <p:nvPr>
            <p:ph idx="1"/>
          </p:nvPr>
        </p:nvSpPr>
        <p:spPr>
          <a:xfrm>
            <a:off x="4114800" y="0"/>
            <a:ext cx="8077200" cy="5989320"/>
          </a:xfrm>
        </p:spPr>
        <p:txBody>
          <a:bodyPr>
            <a:noAutofit/>
          </a:bodyPr>
          <a:lstStyle/>
          <a:p>
            <a:r>
              <a:rPr lang="en-US" sz="2400" b="1" dirty="0">
                <a:solidFill>
                  <a:schemeClr val="accent2"/>
                </a:solidFill>
                <a:latin typeface="+mj-lt"/>
              </a:rPr>
              <a:t>Acknowledgments</a:t>
            </a:r>
          </a:p>
          <a:p>
            <a:r>
              <a:rPr lang="en-US" sz="2400" dirty="0">
                <a:solidFill>
                  <a:schemeClr val="tx1"/>
                </a:solidFill>
                <a:latin typeface="+mj-lt"/>
              </a:rPr>
              <a:t>Thank you to </a:t>
            </a:r>
            <a:r>
              <a:rPr lang="en-US" sz="2400" dirty="0" smtClean="0">
                <a:solidFill>
                  <a:schemeClr val="tx1"/>
                </a:solidFill>
                <a:latin typeface="+mj-lt"/>
              </a:rPr>
              <a:t>all </a:t>
            </a:r>
            <a:r>
              <a:rPr lang="en-US" sz="2400" dirty="0">
                <a:solidFill>
                  <a:schemeClr val="tx1"/>
                </a:solidFill>
                <a:latin typeface="+mj-lt"/>
              </a:rPr>
              <a:t>cancer registries that contribute data to </a:t>
            </a:r>
            <a:r>
              <a:rPr lang="en-US" sz="2400" dirty="0" smtClean="0">
                <a:solidFill>
                  <a:schemeClr val="tx1"/>
                </a:solidFill>
                <a:latin typeface="+mj-lt"/>
              </a:rPr>
              <a:t>CI5</a:t>
            </a:r>
          </a:p>
          <a:p>
            <a:endParaRPr lang="en-US" sz="1000" b="1" dirty="0" smtClean="0">
              <a:solidFill>
                <a:schemeClr val="accent2"/>
              </a:solidFill>
              <a:latin typeface="+mj-lt"/>
            </a:endParaRPr>
          </a:p>
          <a:p>
            <a:r>
              <a:rPr lang="en-US" sz="2400" b="1" dirty="0" smtClean="0">
                <a:solidFill>
                  <a:schemeClr val="accent2"/>
                </a:solidFill>
                <a:latin typeface="+mj-lt"/>
              </a:rPr>
              <a:t>Data Availability</a:t>
            </a:r>
          </a:p>
          <a:p>
            <a:r>
              <a:rPr lang="en-US" sz="2400" dirty="0" smtClean="0">
                <a:latin typeface="+mj-lt"/>
              </a:rPr>
              <a:t>Cancer </a:t>
            </a:r>
            <a:r>
              <a:rPr lang="en-US" sz="2400" dirty="0">
                <a:latin typeface="+mj-lt"/>
              </a:rPr>
              <a:t>Incidence in Five Continents data is freely available for download at </a:t>
            </a:r>
            <a:r>
              <a:rPr lang="en-US" sz="2400" dirty="0" smtClean="0">
                <a:latin typeface="+mj-lt"/>
              </a:rPr>
              <a:t>ci5.iarc.fr</a:t>
            </a:r>
          </a:p>
          <a:p>
            <a:endParaRPr lang="en-US" sz="2400" dirty="0" smtClean="0">
              <a:latin typeface="+mj-lt"/>
            </a:endParaRPr>
          </a:p>
          <a:p>
            <a:r>
              <a:rPr lang="en-US" sz="2400" b="1" dirty="0">
                <a:solidFill>
                  <a:schemeClr val="accent2"/>
                </a:solidFill>
                <a:latin typeface="+mj-lt"/>
              </a:rPr>
              <a:t>Disclaimer</a:t>
            </a:r>
            <a:endParaRPr lang="en-US" sz="2400" dirty="0">
              <a:solidFill>
                <a:schemeClr val="accent2"/>
              </a:solidFill>
              <a:latin typeface="+mj-lt"/>
            </a:endParaRPr>
          </a:p>
          <a:p>
            <a:r>
              <a:rPr lang="en-US" sz="2400" dirty="0">
                <a:latin typeface="+mj-lt"/>
              </a:rPr>
              <a:t>Where authors are identified as personnel of the International Agency for Research on </a:t>
            </a:r>
            <a:r>
              <a:rPr lang="en-US" sz="2400" dirty="0" smtClean="0">
                <a:latin typeface="+mj-lt"/>
              </a:rPr>
              <a:t>Cancer/World </a:t>
            </a:r>
            <a:r>
              <a:rPr lang="en-US" sz="2400" dirty="0">
                <a:latin typeface="+mj-lt"/>
              </a:rPr>
              <a:t>Health Organization, the authors alone are responsible for the views expressed in this </a:t>
            </a:r>
            <a:r>
              <a:rPr lang="en-US" sz="2400" dirty="0" smtClean="0">
                <a:latin typeface="+mj-lt"/>
              </a:rPr>
              <a:t>presentation and </a:t>
            </a:r>
            <a:r>
              <a:rPr lang="en-US" sz="2400" dirty="0">
                <a:latin typeface="+mj-lt"/>
              </a:rPr>
              <a:t>they do not necessarily represent the decisions, policy or views of the International Agency for Research on </a:t>
            </a:r>
            <a:r>
              <a:rPr lang="en-US" sz="2400" dirty="0" smtClean="0">
                <a:latin typeface="+mj-lt"/>
              </a:rPr>
              <a:t>Cancer/World </a:t>
            </a:r>
            <a:r>
              <a:rPr lang="en-US" sz="2400" dirty="0">
                <a:latin typeface="+mj-lt"/>
              </a:rPr>
              <a:t>Health </a:t>
            </a:r>
            <a:r>
              <a:rPr lang="en-US" sz="2400" dirty="0" smtClean="0">
                <a:latin typeface="+mj-lt"/>
              </a:rPr>
              <a:t>Organization</a:t>
            </a:r>
            <a:endParaRPr lang="en-US" sz="2400" dirty="0">
              <a:latin typeface="+mj-lt"/>
            </a:endParaRPr>
          </a:p>
          <a:p>
            <a:endParaRPr lang="en-US" sz="2400" dirty="0">
              <a:latin typeface="+mj-lt"/>
            </a:endParaRPr>
          </a:p>
        </p:txBody>
      </p:sp>
      <p:sp>
        <p:nvSpPr>
          <p:cNvPr id="4" name="Text Placeholder 3"/>
          <p:cNvSpPr>
            <a:spLocks noGrp="1"/>
          </p:cNvSpPr>
          <p:nvPr>
            <p:ph type="body" sz="half" idx="2"/>
          </p:nvPr>
        </p:nvSpPr>
        <p:spPr>
          <a:xfrm>
            <a:off x="0" y="3535680"/>
            <a:ext cx="4023360" cy="2769524"/>
          </a:xfrm>
        </p:spPr>
        <p:txBody>
          <a:bodyPr>
            <a:normAutofit/>
          </a:bodyPr>
          <a:lstStyle/>
          <a:p>
            <a:pPr algn="ctr"/>
            <a:endParaRPr lang="en-US" sz="2100" dirty="0" smtClean="0">
              <a:latin typeface="+mj-lt"/>
            </a:endParaRPr>
          </a:p>
          <a:p>
            <a:pPr algn="ctr"/>
            <a:r>
              <a:rPr lang="en-US" sz="2100" b="1" dirty="0" smtClean="0">
                <a:latin typeface="+mj-lt"/>
              </a:rPr>
              <a:t>Contact Details:</a:t>
            </a:r>
          </a:p>
          <a:p>
            <a:pPr algn="ctr"/>
            <a:r>
              <a:rPr lang="en-US" sz="2100" dirty="0" smtClean="0">
                <a:latin typeface="+mj-lt"/>
              </a:rPr>
              <a:t>Miranda.Fidler-Benaoudia@ahs.ca</a:t>
            </a:r>
            <a:endParaRPr lang="en-US" sz="2100" dirty="0">
              <a:latin typeface="+mj-lt"/>
            </a:endParaRPr>
          </a:p>
        </p:txBody>
      </p:sp>
      <p:pic>
        <p:nvPicPr>
          <p:cNvPr id="5" name="Picture 4">
            <a:extLst>
              <a:ext uri="{FF2B5EF4-FFF2-40B4-BE49-F238E27FC236}">
                <a16:creationId xmlns="" xmlns:a16="http://schemas.microsoft.com/office/drawing/2014/main" id="{DFCD02A4-99B4-5341-B43E-300F7A501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6068867"/>
            <a:ext cx="7863840" cy="626691"/>
          </a:xfrm>
          <a:prstGeom prst="rect">
            <a:avLst/>
          </a:prstGeom>
        </p:spPr>
      </p:pic>
    </p:spTree>
    <p:extLst>
      <p:ext uri="{BB962C8B-B14F-4D97-AF65-F5344CB8AC3E}">
        <p14:creationId xmlns:p14="http://schemas.microsoft.com/office/powerpoint/2010/main" val="1874681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7" name="TextBox 2">
            <a:extLst>
              <a:ext uri="{FF2B5EF4-FFF2-40B4-BE49-F238E27FC236}">
                <a16:creationId xmlns:lc="http://schemas.openxmlformats.org/drawingml/2006/lockedCanvas" xmlns:a16="http://schemas.microsoft.com/office/drawing/2014/main" xmlns="" id="{12B8E30D-E4A0-490A-81B9-16DE48165C0F}"/>
              </a:ext>
            </a:extLst>
          </p:cNvPr>
          <p:cNvSpPr txBox="1"/>
          <p:nvPr/>
        </p:nvSpPr>
        <p:spPr>
          <a:xfrm>
            <a:off x="11006944" y="5808131"/>
            <a:ext cx="1185056" cy="914400"/>
          </a:xfrm>
          <a:prstGeom prst="rect">
            <a:avLst/>
          </a:prstGeom>
        </p:spPr>
        <p:txBody>
          <a:bodyPr vert="horz" wrap="none" lIns="91440" tIns="45720" rIns="91440" bIns="45720" rtlCol="0" anchor="ctr">
            <a:no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r"/>
            <a:r>
              <a:rPr lang="en-US" sz="1200" b="0" dirty="0">
                <a:latin typeface="+mj-lt"/>
                <a:cs typeface="Arial" panose="020B0604020202020204" pitchFamily="34" charset="0"/>
              </a:rPr>
              <a:t>Source</a:t>
            </a:r>
            <a:r>
              <a:rPr lang="en-US" sz="1200" b="0" dirty="0" smtClean="0">
                <a:latin typeface="+mj-lt"/>
                <a:cs typeface="Arial" panose="020B0604020202020204" pitchFamily="34" charset="0"/>
              </a:rPr>
              <a:t>: Poirier et al., Preventive Medicine, 2019 </a:t>
            </a:r>
            <a:endParaRPr lang="en-US" sz="1200" b="0" dirty="0">
              <a:latin typeface="+mj-lt"/>
              <a:cs typeface="Arial" panose="020B0604020202020204" pitchFamily="34" charset="0"/>
            </a:endParaRPr>
          </a:p>
        </p:txBody>
      </p:sp>
      <p:pic>
        <p:nvPicPr>
          <p:cNvPr id="8" name="Picture 7">
            <a:extLst>
              <a:ext uri="{FF2B5EF4-FFF2-40B4-BE49-F238E27FC236}">
                <a16:creationId xmlns:lc="http://schemas.openxmlformats.org/drawingml/2006/lockedCanvas" xmlns:a16="http://schemas.microsoft.com/office/drawing/2014/main" xmlns="" id="{9703C4CB-07F3-4B75-810F-9391B9B464C6}"/>
              </a:ext>
            </a:extLst>
          </p:cNvPr>
          <p:cNvPicPr>
            <a:picLocks noChangeAspect="1"/>
          </p:cNvPicPr>
          <p:nvPr/>
        </p:nvPicPr>
        <p:blipFill rotWithShape="1">
          <a:blip r:embed="rId3">
            <a:extLst>
              <a:ext uri="{28A0092B-C50C-407E-A947-70E740481C1C}">
                <a14:useLocalDpi xmlns:a14="http://schemas.microsoft.com/office/drawing/2010/main" val="0"/>
              </a:ext>
            </a:extLst>
          </a:blip>
          <a:srcRect l="3608" t="16180" r="47676" b="12898"/>
          <a:stretch/>
        </p:blipFill>
        <p:spPr>
          <a:xfrm>
            <a:off x="6594488" y="1714250"/>
            <a:ext cx="5180952" cy="4439657"/>
          </a:xfrm>
          <a:prstGeom prst="rect">
            <a:avLst/>
          </a:prstGeom>
        </p:spPr>
      </p:pic>
      <p:sp>
        <p:nvSpPr>
          <p:cNvPr id="11" name="Content Placeholder 2"/>
          <p:cNvSpPr txBox="1">
            <a:spLocks/>
          </p:cNvSpPr>
          <p:nvPr/>
        </p:nvSpPr>
        <p:spPr>
          <a:xfrm>
            <a:off x="1097280" y="1845734"/>
            <a:ext cx="5486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400" dirty="0">
                <a:solidFill>
                  <a:schemeClr val="tx1"/>
                </a:solidFill>
              </a:rPr>
              <a:t>Lung cancer is the fourth most common cancer in Canada, and the main cause of cancer-related mortality</a:t>
            </a:r>
          </a:p>
          <a:p>
            <a:pPr>
              <a:lnSpc>
                <a:spcPct val="100000"/>
              </a:lnSpc>
              <a:spcBef>
                <a:spcPts val="0"/>
              </a:spcBef>
              <a:spcAft>
                <a:spcPts val="0"/>
              </a:spcAft>
            </a:pPr>
            <a:endParaRPr lang="en-US" sz="2400" dirty="0" smtClean="0">
              <a:latin typeface="+mj-lt"/>
            </a:endParaRPr>
          </a:p>
          <a:p>
            <a:pPr marL="0" indent="0">
              <a:lnSpc>
                <a:spcPct val="100000"/>
              </a:lnSpc>
              <a:spcBef>
                <a:spcPts val="0"/>
              </a:spcBef>
              <a:spcAft>
                <a:spcPts val="0"/>
              </a:spcAft>
              <a:buFont typeface="Calibri" panose="020F0502020204030204" pitchFamily="34" charset="0"/>
              <a:buNone/>
            </a:pPr>
            <a:r>
              <a:rPr lang="en-US" sz="2400" dirty="0" smtClean="0">
                <a:solidFill>
                  <a:srgbClr val="0070C0"/>
                </a:solidFill>
                <a:latin typeface="+mj-lt"/>
              </a:rPr>
              <a:t>72% of these cancers are caused by smoking</a:t>
            </a:r>
          </a:p>
          <a:p>
            <a:pPr>
              <a:lnSpc>
                <a:spcPct val="100000"/>
              </a:lnSpc>
              <a:spcBef>
                <a:spcPts val="0"/>
              </a:spcBef>
              <a:spcAft>
                <a:spcPts val="0"/>
              </a:spcAft>
            </a:pPr>
            <a:endParaRPr lang="en-US" sz="1000" dirty="0" smtClean="0">
              <a:latin typeface="+mj-lt"/>
            </a:endParaRPr>
          </a:p>
          <a:p>
            <a:pPr marL="0" indent="0">
              <a:buNone/>
            </a:pPr>
            <a:r>
              <a:rPr lang="en-US" sz="2400" dirty="0" smtClean="0">
                <a:solidFill>
                  <a:schemeClr val="tx1"/>
                </a:solidFill>
                <a:latin typeface="+mj-lt"/>
              </a:rPr>
              <a:t>Previous research has found that lung cancer incidence rates appear to be converging between sexes</a:t>
            </a:r>
          </a:p>
          <a:p>
            <a:pPr>
              <a:lnSpc>
                <a:spcPct val="100000"/>
              </a:lnSpc>
              <a:spcBef>
                <a:spcPts val="0"/>
              </a:spcBef>
              <a:spcAft>
                <a:spcPts val="0"/>
              </a:spcAft>
            </a:pPr>
            <a:endParaRPr lang="en-US" sz="1000" dirty="0" smtClean="0">
              <a:latin typeface="+mj-lt"/>
            </a:endParaRPr>
          </a:p>
          <a:p>
            <a:pPr marL="0" indent="0">
              <a:lnSpc>
                <a:spcPct val="100000"/>
              </a:lnSpc>
              <a:spcBef>
                <a:spcPts val="0"/>
              </a:spcBef>
              <a:spcAft>
                <a:spcPts val="0"/>
              </a:spcAft>
              <a:buNone/>
            </a:pPr>
            <a:r>
              <a:rPr lang="en-US" sz="2400" dirty="0" smtClean="0">
                <a:solidFill>
                  <a:schemeClr val="tx1"/>
                </a:solidFill>
                <a:latin typeface="+mj-lt"/>
              </a:rPr>
              <a:t>In the USA, age-specific lung cancer rates were observed to be even higher in young women compared to young men</a:t>
            </a:r>
            <a:endParaRPr lang="en-US" sz="2400" dirty="0">
              <a:solidFill>
                <a:schemeClr val="tx1"/>
              </a:solidFill>
              <a:latin typeface="+mj-lt"/>
            </a:endParaRPr>
          </a:p>
        </p:txBody>
      </p:sp>
      <p:sp>
        <p:nvSpPr>
          <p:cNvPr id="3" name="TextBox 2"/>
          <p:cNvSpPr txBox="1"/>
          <p:nvPr/>
        </p:nvSpPr>
        <p:spPr>
          <a:xfrm>
            <a:off x="7533964" y="3022527"/>
            <a:ext cx="1524000" cy="1477328"/>
          </a:xfrm>
          <a:prstGeom prst="rect">
            <a:avLst/>
          </a:prstGeom>
          <a:noFill/>
        </p:spPr>
        <p:txBody>
          <a:bodyPr wrap="square" rtlCol="0">
            <a:spAutoFit/>
          </a:bodyPr>
          <a:lstStyle/>
          <a:p>
            <a:pPr algn="ctr"/>
            <a:r>
              <a:rPr lang="en-US" b="1" dirty="0" smtClean="0">
                <a:latin typeface="+mj-lt"/>
              </a:rPr>
              <a:t>74% of cases</a:t>
            </a:r>
          </a:p>
          <a:p>
            <a:pPr algn="ctr"/>
            <a:endParaRPr lang="en-US" b="1" dirty="0">
              <a:latin typeface="+mj-lt"/>
            </a:endParaRPr>
          </a:p>
          <a:p>
            <a:pPr algn="ctr"/>
            <a:r>
              <a:rPr lang="en-US" b="1" dirty="0" smtClean="0">
                <a:latin typeface="+mj-lt"/>
              </a:rPr>
              <a:t>18,120 attributable cases</a:t>
            </a:r>
            <a:endParaRPr lang="en-US" b="1" dirty="0">
              <a:latin typeface="+mj-lt"/>
            </a:endParaRPr>
          </a:p>
        </p:txBody>
      </p:sp>
      <p:sp>
        <p:nvSpPr>
          <p:cNvPr id="9" name="TextBox 8"/>
          <p:cNvSpPr txBox="1"/>
          <p:nvPr/>
        </p:nvSpPr>
        <p:spPr>
          <a:xfrm>
            <a:off x="9563262" y="3022527"/>
            <a:ext cx="1524000" cy="1477328"/>
          </a:xfrm>
          <a:prstGeom prst="rect">
            <a:avLst/>
          </a:prstGeom>
          <a:noFill/>
        </p:spPr>
        <p:txBody>
          <a:bodyPr wrap="square" rtlCol="0">
            <a:spAutoFit/>
          </a:bodyPr>
          <a:lstStyle/>
          <a:p>
            <a:pPr algn="ctr"/>
            <a:r>
              <a:rPr lang="en-US" b="1" dirty="0" smtClean="0">
                <a:latin typeface="+mj-lt"/>
              </a:rPr>
              <a:t>69% of cases</a:t>
            </a:r>
          </a:p>
          <a:p>
            <a:pPr algn="ctr"/>
            <a:endParaRPr lang="en-US" b="1" dirty="0">
              <a:latin typeface="+mj-lt"/>
            </a:endParaRPr>
          </a:p>
          <a:p>
            <a:pPr algn="ctr"/>
            <a:r>
              <a:rPr lang="en-US" b="1" dirty="0" smtClean="0">
                <a:latin typeface="+mj-lt"/>
              </a:rPr>
              <a:t>8,488 attributable cases</a:t>
            </a:r>
            <a:endParaRPr lang="en-US" b="1" dirty="0">
              <a:latin typeface="+mj-lt"/>
            </a:endParaRPr>
          </a:p>
        </p:txBody>
      </p:sp>
    </p:spTree>
    <p:extLst>
      <p:ext uri="{BB962C8B-B14F-4D97-AF65-F5344CB8AC3E}">
        <p14:creationId xmlns:p14="http://schemas.microsoft.com/office/powerpoint/2010/main" val="1495735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097280" y="1845734"/>
            <a:ext cx="5486400" cy="4023360"/>
          </a:xfrm>
        </p:spPr>
        <p:txBody>
          <a:bodyPr>
            <a:noAutofit/>
          </a:bodyPr>
          <a:lstStyle/>
          <a:p>
            <a:pPr marL="0" indent="0">
              <a:lnSpc>
                <a:spcPct val="100000"/>
              </a:lnSpc>
              <a:spcBef>
                <a:spcPts val="0"/>
              </a:spcBef>
              <a:spcAft>
                <a:spcPts val="0"/>
              </a:spcAft>
              <a:buNone/>
            </a:pPr>
            <a:r>
              <a:rPr lang="en-US" sz="2400" dirty="0">
                <a:solidFill>
                  <a:schemeClr val="tx1"/>
                </a:solidFill>
              </a:rPr>
              <a:t>Lung cancer is the fourth most common cancer in Canada, and the main cause of cancer-related mortality</a:t>
            </a:r>
          </a:p>
          <a:p>
            <a:pPr>
              <a:lnSpc>
                <a:spcPct val="100000"/>
              </a:lnSpc>
              <a:spcBef>
                <a:spcPts val="0"/>
              </a:spcBef>
              <a:spcAft>
                <a:spcPts val="0"/>
              </a:spcAft>
            </a:pPr>
            <a:endParaRPr lang="en-US" sz="2400" dirty="0" smtClean="0">
              <a:solidFill>
                <a:schemeClr val="tx1"/>
              </a:solidFill>
              <a:latin typeface="+mj-lt"/>
            </a:endParaRPr>
          </a:p>
          <a:p>
            <a:pPr marL="0" indent="0">
              <a:lnSpc>
                <a:spcPct val="100000"/>
              </a:lnSpc>
              <a:spcBef>
                <a:spcPts val="0"/>
              </a:spcBef>
              <a:spcAft>
                <a:spcPts val="0"/>
              </a:spcAft>
              <a:buNone/>
            </a:pPr>
            <a:r>
              <a:rPr lang="en-US" sz="2400" dirty="0" smtClean="0">
                <a:latin typeface="+mj-lt"/>
              </a:rPr>
              <a:t>72% of these cancers are caused by smoking</a:t>
            </a:r>
          </a:p>
          <a:p>
            <a:pPr>
              <a:lnSpc>
                <a:spcPct val="100000"/>
              </a:lnSpc>
              <a:spcBef>
                <a:spcPts val="0"/>
              </a:spcBef>
              <a:spcAft>
                <a:spcPts val="0"/>
              </a:spcAft>
            </a:pPr>
            <a:endParaRPr lang="en-US" sz="1000" dirty="0">
              <a:latin typeface="+mj-lt"/>
            </a:endParaRPr>
          </a:p>
          <a:p>
            <a:pPr marL="0" indent="0">
              <a:buNone/>
            </a:pPr>
            <a:r>
              <a:rPr lang="en-US" sz="2400" dirty="0">
                <a:solidFill>
                  <a:srgbClr val="0070C0"/>
                </a:solidFill>
                <a:latin typeface="+mj-lt"/>
              </a:rPr>
              <a:t>Previous research has found that lung cancer incidence rates appear to be converging between sexes</a:t>
            </a:r>
          </a:p>
          <a:p>
            <a:pPr>
              <a:lnSpc>
                <a:spcPct val="100000"/>
              </a:lnSpc>
              <a:spcBef>
                <a:spcPts val="0"/>
              </a:spcBef>
              <a:spcAft>
                <a:spcPts val="0"/>
              </a:spcAft>
            </a:pPr>
            <a:endParaRPr lang="en-US" sz="1000" dirty="0">
              <a:latin typeface="+mj-lt"/>
            </a:endParaRPr>
          </a:p>
          <a:p>
            <a:pPr marL="0" indent="0">
              <a:lnSpc>
                <a:spcPct val="100000"/>
              </a:lnSpc>
              <a:spcBef>
                <a:spcPts val="0"/>
              </a:spcBef>
              <a:spcAft>
                <a:spcPts val="0"/>
              </a:spcAft>
              <a:buNone/>
            </a:pPr>
            <a:r>
              <a:rPr lang="en-US" sz="2400" dirty="0">
                <a:solidFill>
                  <a:schemeClr val="tx1"/>
                </a:solidFill>
                <a:latin typeface="+mj-lt"/>
              </a:rPr>
              <a:t>In the </a:t>
            </a:r>
            <a:r>
              <a:rPr lang="en-US" sz="2400" dirty="0" smtClean="0">
                <a:solidFill>
                  <a:schemeClr val="tx1"/>
                </a:solidFill>
                <a:latin typeface="+mj-lt"/>
              </a:rPr>
              <a:t>USA, </a:t>
            </a:r>
            <a:r>
              <a:rPr lang="en-US" sz="2400" dirty="0">
                <a:solidFill>
                  <a:schemeClr val="tx1"/>
                </a:solidFill>
                <a:latin typeface="+mj-lt"/>
              </a:rPr>
              <a:t>age-specific lung cancer rates were observed to be even higher in young women compared to young men</a:t>
            </a:r>
          </a:p>
        </p:txBody>
      </p:sp>
      <p:graphicFrame>
        <p:nvGraphicFramePr>
          <p:cNvPr id="5" name="Chart 4">
            <a:extLst>
              <a:ext uri="{FF2B5EF4-FFF2-40B4-BE49-F238E27FC236}">
                <a16:creationId xmlns:lc="http://schemas.openxmlformats.org/drawingml/2006/lockedCanvas" xmlns:a16="http://schemas.microsoft.com/office/drawing/2014/main" xmlns="" id="{CE559BA8-7B3E-4395-9A7D-BF59457ACD4F}"/>
              </a:ext>
            </a:extLst>
          </p:cNvPr>
          <p:cNvGraphicFramePr/>
          <p:nvPr>
            <p:extLst>
              <p:ext uri="{D42A27DB-BD31-4B8C-83A1-F6EECF244321}">
                <p14:modId xmlns:p14="http://schemas.microsoft.com/office/powerpoint/2010/main" val="1226573491"/>
              </p:ext>
            </p:extLst>
          </p:nvPr>
        </p:nvGraphicFramePr>
        <p:xfrm>
          <a:off x="5919450" y="1967789"/>
          <a:ext cx="6332511" cy="45382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0">
            <a:extLst>
              <a:ext uri="{FF2B5EF4-FFF2-40B4-BE49-F238E27FC236}">
                <a16:creationId xmlns:lc="http://schemas.openxmlformats.org/drawingml/2006/lockedCanvas" xmlns:a16="http://schemas.microsoft.com/office/drawing/2014/main" xmlns="" id="{987FEA60-DE4F-4168-90A5-32DF4FBA32CD}"/>
              </a:ext>
            </a:extLst>
          </p:cNvPr>
          <p:cNvSpPr txBox="1"/>
          <p:nvPr/>
        </p:nvSpPr>
        <p:spPr>
          <a:xfrm>
            <a:off x="9723120" y="4006480"/>
            <a:ext cx="914400" cy="460860"/>
          </a:xfrm>
          <a:prstGeom prst="rect">
            <a:avLst/>
          </a:prstGeom>
        </p:spPr>
        <p:txBody>
          <a:bodyPr vert="horz" wrap="none" lIns="91440" tIns="45720" rIns="91440" bIns="45720" rtlCol="0" anchor="ctr">
            <a:no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b="1" dirty="0" smtClean="0">
                <a:solidFill>
                  <a:srgbClr val="FF0000"/>
                </a:solidFill>
                <a:latin typeface="+mj-lt"/>
                <a:cs typeface="Arial" panose="020B0604020202020204" pitchFamily="34" charset="0"/>
              </a:rPr>
              <a:t>Females</a:t>
            </a:r>
            <a:endParaRPr lang="en-US" b="1" dirty="0">
              <a:solidFill>
                <a:srgbClr val="FF0000"/>
              </a:solidFill>
              <a:latin typeface="+mj-lt"/>
              <a:cs typeface="Arial" panose="020B0604020202020204" pitchFamily="34" charset="0"/>
            </a:endParaRPr>
          </a:p>
        </p:txBody>
      </p:sp>
      <p:sp>
        <p:nvSpPr>
          <p:cNvPr id="7" name="TextBox 2">
            <a:extLst>
              <a:ext uri="{FF2B5EF4-FFF2-40B4-BE49-F238E27FC236}">
                <a16:creationId xmlns:lc="http://schemas.openxmlformats.org/drawingml/2006/lockedCanvas" xmlns:a16="http://schemas.microsoft.com/office/drawing/2014/main" xmlns="" id="{12B8E30D-E4A0-490A-81B9-16DE48165C0F}"/>
              </a:ext>
            </a:extLst>
          </p:cNvPr>
          <p:cNvSpPr txBox="1"/>
          <p:nvPr/>
        </p:nvSpPr>
        <p:spPr>
          <a:xfrm>
            <a:off x="10580224" y="5808131"/>
            <a:ext cx="1611776" cy="914400"/>
          </a:xfrm>
          <a:prstGeom prst="rect">
            <a:avLst/>
          </a:prstGeom>
        </p:spPr>
        <p:txBody>
          <a:bodyPr vert="horz" wrap="none" lIns="91440" tIns="45720" rIns="91440" bIns="45720" rtlCol="0" anchor="ctr">
            <a:no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r"/>
            <a:r>
              <a:rPr lang="en-US" sz="1200" b="0" dirty="0">
                <a:latin typeface="+mj-lt"/>
                <a:cs typeface="Arial" panose="020B0604020202020204" pitchFamily="34" charset="0"/>
              </a:rPr>
              <a:t>Source: SEER 9 registries</a:t>
            </a:r>
          </a:p>
        </p:txBody>
      </p:sp>
      <p:sp>
        <p:nvSpPr>
          <p:cNvPr id="8" name="Title 1">
            <a:extLst>
              <a:ext uri="{FF2B5EF4-FFF2-40B4-BE49-F238E27FC236}">
                <a16:creationId xmlns:lc="http://schemas.openxmlformats.org/drawingml/2006/lockedCanvas" xmlns:a16="http://schemas.microsoft.com/office/drawing/2014/main" xmlns="" id="{3466EA74-6451-4BA1-9F4C-56D506AEEE63}"/>
              </a:ext>
            </a:extLst>
          </p:cNvPr>
          <p:cNvSpPr>
            <a:spLocks noGrp="1"/>
          </p:cNvSpPr>
          <p:nvPr/>
        </p:nvSpPr>
        <p:spPr>
          <a:xfrm>
            <a:off x="6730584" y="1410226"/>
            <a:ext cx="5461416" cy="905265"/>
          </a:xfrm>
          <a:prstGeom prst="rect">
            <a:avLst/>
          </a:prstGeom>
        </p:spPr>
        <p:txBody>
          <a:bodyPr vert="horz" lIns="91440" tIns="45720" rIns="91440" bIns="45720" rtlCol="0" anchor="ctr">
            <a:noAutofit/>
          </a:bodyPr>
          <a:lstStyle>
            <a:lvl1pPr algn="l" defTabSz="342900" rtl="0" eaLnBrk="1" latinLnBrk="0" hangingPunct="1">
              <a:spcBef>
                <a:spcPct val="0"/>
              </a:spcBef>
              <a:buNone/>
              <a:defRPr sz="3000" kern="1200">
                <a:solidFill>
                  <a:schemeClr val="tx1"/>
                </a:solidFill>
                <a:latin typeface="+mj-lt"/>
                <a:ea typeface="+mj-ea"/>
                <a:cs typeface="+mj-cs"/>
              </a:defRPr>
            </a:lvl1pPr>
          </a:lstStyle>
          <a:p>
            <a:pPr algn="ctr"/>
            <a:r>
              <a:rPr lang="en-US" sz="1600" b="1" dirty="0" smtClean="0"/>
              <a:t>Trends in  age-standardized lung </a:t>
            </a:r>
            <a:r>
              <a:rPr lang="en-US" sz="1600" b="1" dirty="0"/>
              <a:t>cancer incidence rates </a:t>
            </a:r>
            <a:r>
              <a:rPr lang="en-US" sz="1600" b="1" dirty="0" smtClean="0"/>
              <a:t>in the USA</a:t>
            </a:r>
            <a:endParaRPr lang="en-US" sz="1600" b="1" dirty="0"/>
          </a:p>
        </p:txBody>
      </p:sp>
    </p:spTree>
    <p:extLst>
      <p:ext uri="{BB962C8B-B14F-4D97-AF65-F5344CB8AC3E}">
        <p14:creationId xmlns:p14="http://schemas.microsoft.com/office/powerpoint/2010/main" val="1028128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pic>
        <p:nvPicPr>
          <p:cNvPr id="8" name="Picture 7">
            <a:extLst>
              <a:ext uri="{FF2B5EF4-FFF2-40B4-BE49-F238E27FC236}">
                <a16:creationId xmlns:lc="http://schemas.openxmlformats.org/drawingml/2006/lockedCanvas" xmlns:a16="http://schemas.microsoft.com/office/drawing/2014/main" xmlns="" id="{BF9E255F-3E3B-4E91-A604-29918A4090C4}"/>
              </a:ext>
            </a:extLst>
          </p:cNvPr>
          <p:cNvPicPr>
            <a:picLocks noChangeAspect="1"/>
          </p:cNvPicPr>
          <p:nvPr/>
        </p:nvPicPr>
        <p:blipFill rotWithShape="1">
          <a:blip r:embed="rId3">
            <a:extLst>
              <a:ext uri="{28A0092B-C50C-407E-A947-70E740481C1C}">
                <a14:useLocalDpi xmlns:a14="http://schemas.microsoft.com/office/drawing/2010/main" val="0"/>
              </a:ext>
            </a:extLst>
          </a:blip>
          <a:srcRect t="3445"/>
          <a:stretch/>
        </p:blipFill>
        <p:spPr>
          <a:xfrm>
            <a:off x="7502094" y="2002746"/>
            <a:ext cx="3078130" cy="4262585"/>
          </a:xfrm>
          <a:prstGeom prst="rect">
            <a:avLst/>
          </a:prstGeom>
        </p:spPr>
      </p:pic>
      <p:pic>
        <p:nvPicPr>
          <p:cNvPr id="9" name="Picture 8">
            <a:extLst>
              <a:ext uri="{FF2B5EF4-FFF2-40B4-BE49-F238E27FC236}">
                <a16:creationId xmlns:lc="http://schemas.openxmlformats.org/drawingml/2006/lockedCanvas" xmlns:a16="http://schemas.microsoft.com/office/drawing/2014/main" xmlns="" id="{1ACF6B71-10F3-4289-BF0F-CB5E3EA69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224" y="3544473"/>
            <a:ext cx="1230791" cy="517338"/>
          </a:xfrm>
          <a:prstGeom prst="rect">
            <a:avLst/>
          </a:prstGeom>
        </p:spPr>
      </p:pic>
      <p:sp>
        <p:nvSpPr>
          <p:cNvPr id="11" name="Content Placeholder 2"/>
          <p:cNvSpPr>
            <a:spLocks noGrp="1"/>
          </p:cNvSpPr>
          <p:nvPr>
            <p:ph idx="1"/>
          </p:nvPr>
        </p:nvSpPr>
        <p:spPr>
          <a:xfrm>
            <a:off x="1097280" y="1845734"/>
            <a:ext cx="5486400" cy="4023360"/>
          </a:xfrm>
        </p:spPr>
        <p:txBody>
          <a:bodyPr>
            <a:noAutofit/>
          </a:bodyPr>
          <a:lstStyle/>
          <a:p>
            <a:pPr marL="0" indent="0">
              <a:lnSpc>
                <a:spcPct val="100000"/>
              </a:lnSpc>
              <a:spcBef>
                <a:spcPts val="0"/>
              </a:spcBef>
              <a:spcAft>
                <a:spcPts val="0"/>
              </a:spcAft>
              <a:buNone/>
            </a:pPr>
            <a:r>
              <a:rPr lang="en-US" sz="2400" dirty="0">
                <a:solidFill>
                  <a:schemeClr val="tx1"/>
                </a:solidFill>
              </a:rPr>
              <a:t>Lung cancer is the fourth most common cancer in Canada, and the main cause of cancer-related mortality</a:t>
            </a:r>
          </a:p>
          <a:p>
            <a:pPr>
              <a:lnSpc>
                <a:spcPct val="100000"/>
              </a:lnSpc>
              <a:spcBef>
                <a:spcPts val="0"/>
              </a:spcBef>
              <a:spcAft>
                <a:spcPts val="0"/>
              </a:spcAft>
            </a:pPr>
            <a:endParaRPr lang="en-US" sz="2400" dirty="0" smtClean="0">
              <a:latin typeface="+mj-lt"/>
            </a:endParaRPr>
          </a:p>
          <a:p>
            <a:pPr marL="0" indent="0">
              <a:lnSpc>
                <a:spcPct val="100000"/>
              </a:lnSpc>
              <a:spcBef>
                <a:spcPts val="0"/>
              </a:spcBef>
              <a:spcAft>
                <a:spcPts val="0"/>
              </a:spcAft>
              <a:buNone/>
            </a:pPr>
            <a:r>
              <a:rPr lang="en-US" sz="2400" dirty="0" smtClean="0">
                <a:latin typeface="+mj-lt"/>
              </a:rPr>
              <a:t>72% of these cancers are caused by smoking</a:t>
            </a:r>
          </a:p>
          <a:p>
            <a:pPr>
              <a:lnSpc>
                <a:spcPct val="100000"/>
              </a:lnSpc>
              <a:spcBef>
                <a:spcPts val="0"/>
              </a:spcBef>
              <a:spcAft>
                <a:spcPts val="0"/>
              </a:spcAft>
            </a:pPr>
            <a:endParaRPr lang="en-US" sz="1000" dirty="0">
              <a:latin typeface="+mj-lt"/>
            </a:endParaRPr>
          </a:p>
          <a:p>
            <a:pPr marL="0" indent="0">
              <a:buNone/>
            </a:pPr>
            <a:r>
              <a:rPr lang="en-US" sz="2400" dirty="0">
                <a:solidFill>
                  <a:schemeClr val="tx1"/>
                </a:solidFill>
                <a:latin typeface="+mj-lt"/>
              </a:rPr>
              <a:t>Previous research has found that lung cancer incidence rates appear to be converging between sexes</a:t>
            </a:r>
          </a:p>
          <a:p>
            <a:pPr>
              <a:lnSpc>
                <a:spcPct val="100000"/>
              </a:lnSpc>
              <a:spcBef>
                <a:spcPts val="0"/>
              </a:spcBef>
              <a:spcAft>
                <a:spcPts val="0"/>
              </a:spcAft>
            </a:pPr>
            <a:endParaRPr lang="en-US" sz="1000" dirty="0">
              <a:latin typeface="+mj-lt"/>
            </a:endParaRPr>
          </a:p>
          <a:p>
            <a:pPr marL="0" indent="0">
              <a:lnSpc>
                <a:spcPct val="100000"/>
              </a:lnSpc>
              <a:spcBef>
                <a:spcPts val="0"/>
              </a:spcBef>
              <a:spcAft>
                <a:spcPts val="0"/>
              </a:spcAft>
              <a:buNone/>
            </a:pPr>
            <a:r>
              <a:rPr lang="en-US" sz="2400" dirty="0">
                <a:solidFill>
                  <a:srgbClr val="0070C0"/>
                </a:solidFill>
                <a:latin typeface="+mj-lt"/>
              </a:rPr>
              <a:t>In the </a:t>
            </a:r>
            <a:r>
              <a:rPr lang="en-US" sz="2400" dirty="0" smtClean="0">
                <a:solidFill>
                  <a:srgbClr val="0070C0"/>
                </a:solidFill>
                <a:latin typeface="+mj-lt"/>
              </a:rPr>
              <a:t>USA, </a:t>
            </a:r>
            <a:r>
              <a:rPr lang="en-US" sz="2400" dirty="0">
                <a:solidFill>
                  <a:srgbClr val="0070C0"/>
                </a:solidFill>
                <a:latin typeface="+mj-lt"/>
              </a:rPr>
              <a:t>age-specific lung cancer rates were observed to be even higher in young women compared to young men</a:t>
            </a:r>
          </a:p>
        </p:txBody>
      </p:sp>
      <p:sp>
        <p:nvSpPr>
          <p:cNvPr id="12" name="TextBox 2">
            <a:extLst>
              <a:ext uri="{FF2B5EF4-FFF2-40B4-BE49-F238E27FC236}">
                <a16:creationId xmlns:lc="http://schemas.openxmlformats.org/drawingml/2006/lockedCanvas" xmlns:a16="http://schemas.microsoft.com/office/drawing/2014/main" xmlns="" id="{12B8E30D-E4A0-490A-81B9-16DE48165C0F}"/>
              </a:ext>
            </a:extLst>
          </p:cNvPr>
          <p:cNvSpPr txBox="1"/>
          <p:nvPr/>
        </p:nvSpPr>
        <p:spPr>
          <a:xfrm>
            <a:off x="10580224" y="5808131"/>
            <a:ext cx="1611776" cy="914400"/>
          </a:xfrm>
          <a:prstGeom prst="rect">
            <a:avLst/>
          </a:prstGeom>
        </p:spPr>
        <p:txBody>
          <a:bodyPr vert="horz" wrap="none" lIns="91440" tIns="45720" rIns="91440" bIns="45720" rtlCol="0" anchor="ctr">
            <a:no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r"/>
            <a:r>
              <a:rPr lang="en-US" sz="1200" b="0" dirty="0">
                <a:latin typeface="+mj-lt"/>
                <a:cs typeface="Arial" panose="020B0604020202020204" pitchFamily="34" charset="0"/>
              </a:rPr>
              <a:t>Source: </a:t>
            </a:r>
            <a:r>
              <a:rPr lang="en-US" sz="1200" b="0" dirty="0" smtClean="0">
                <a:latin typeface="+mj-lt"/>
                <a:cs typeface="Arial" panose="020B0604020202020204" pitchFamily="34" charset="0"/>
              </a:rPr>
              <a:t>Jemal et al, NEJM, 2018</a:t>
            </a:r>
            <a:endParaRPr lang="en-US" sz="1200" b="0" dirty="0">
              <a:latin typeface="+mj-lt"/>
              <a:cs typeface="Arial" panose="020B0604020202020204" pitchFamily="34" charset="0"/>
            </a:endParaRPr>
          </a:p>
        </p:txBody>
      </p:sp>
      <p:sp>
        <p:nvSpPr>
          <p:cNvPr id="13" name="Title 1">
            <a:extLst>
              <a:ext uri="{FF2B5EF4-FFF2-40B4-BE49-F238E27FC236}">
                <a16:creationId xmlns:lc="http://schemas.openxmlformats.org/drawingml/2006/lockedCanvas" xmlns:a16="http://schemas.microsoft.com/office/drawing/2014/main" xmlns="" id="{3466EA74-6451-4BA1-9F4C-56D506AEEE63}"/>
              </a:ext>
            </a:extLst>
          </p:cNvPr>
          <p:cNvSpPr>
            <a:spLocks noGrp="1"/>
          </p:cNvSpPr>
          <p:nvPr/>
        </p:nvSpPr>
        <p:spPr>
          <a:xfrm>
            <a:off x="6730584" y="1410226"/>
            <a:ext cx="5461416" cy="905265"/>
          </a:xfrm>
          <a:prstGeom prst="rect">
            <a:avLst/>
          </a:prstGeom>
        </p:spPr>
        <p:txBody>
          <a:bodyPr vert="horz" lIns="91440" tIns="45720" rIns="91440" bIns="45720" rtlCol="0" anchor="ctr">
            <a:noAutofit/>
          </a:bodyPr>
          <a:lstStyle>
            <a:lvl1pPr algn="l" defTabSz="342900" rtl="0" eaLnBrk="1" latinLnBrk="0" hangingPunct="1">
              <a:spcBef>
                <a:spcPct val="0"/>
              </a:spcBef>
              <a:buNone/>
              <a:defRPr sz="3000" kern="1200">
                <a:solidFill>
                  <a:schemeClr val="tx1"/>
                </a:solidFill>
                <a:latin typeface="+mj-lt"/>
                <a:ea typeface="+mj-ea"/>
                <a:cs typeface="+mj-cs"/>
              </a:defRPr>
            </a:lvl1pPr>
          </a:lstStyle>
          <a:p>
            <a:pPr algn="ctr"/>
            <a:r>
              <a:rPr lang="en-US" sz="1600" b="1" dirty="0" smtClean="0"/>
              <a:t>Age- and sex-specific lung cancer incidence rates in the USA</a:t>
            </a:r>
            <a:endParaRPr lang="en-US" sz="1600" b="1" dirty="0"/>
          </a:p>
        </p:txBody>
      </p:sp>
    </p:spTree>
    <p:extLst>
      <p:ext uri="{BB962C8B-B14F-4D97-AF65-F5344CB8AC3E}">
        <p14:creationId xmlns:p14="http://schemas.microsoft.com/office/powerpoint/2010/main" val="3183774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3200" dirty="0" smtClean="0">
                <a:latin typeface="+mj-lt"/>
              </a:rPr>
              <a:t>Globally, are lung </a:t>
            </a:r>
            <a:r>
              <a:rPr lang="en-US" sz="3200" dirty="0">
                <a:latin typeface="+mj-lt"/>
              </a:rPr>
              <a:t>cancer incidence rates </a:t>
            </a:r>
            <a:r>
              <a:rPr lang="en-US" sz="3200" dirty="0" smtClean="0">
                <a:latin typeface="+mj-lt"/>
              </a:rPr>
              <a:t>among younger, contemporary birth </a:t>
            </a:r>
            <a:r>
              <a:rPr lang="en-US" sz="3200" dirty="0">
                <a:latin typeface="+mj-lt"/>
              </a:rPr>
              <a:t>cohorts </a:t>
            </a:r>
            <a:r>
              <a:rPr lang="en-US" sz="3200" dirty="0" smtClean="0">
                <a:latin typeface="+mj-lt"/>
              </a:rPr>
              <a:t>higher </a:t>
            </a:r>
            <a:r>
              <a:rPr lang="en-US" sz="3200" dirty="0">
                <a:latin typeface="+mj-lt"/>
              </a:rPr>
              <a:t>in women than men? </a:t>
            </a:r>
          </a:p>
          <a:p>
            <a:endParaRPr lang="en-US" sz="3200" dirty="0">
              <a:latin typeface="+mj-lt"/>
            </a:endParaRPr>
          </a:p>
          <a:p>
            <a:r>
              <a:rPr lang="en-US" sz="3200" dirty="0">
                <a:latin typeface="+mj-lt"/>
              </a:rPr>
              <a:t>Can the incidence patterns be explained by sex differences in smoking?</a:t>
            </a:r>
          </a:p>
          <a:p>
            <a:endParaRPr lang="en-US" sz="3200" dirty="0">
              <a:latin typeface="+mj-lt"/>
            </a:endParaRPr>
          </a:p>
        </p:txBody>
      </p:sp>
    </p:spTree>
    <p:extLst>
      <p:ext uri="{BB962C8B-B14F-4D97-AF65-F5344CB8AC3E}">
        <p14:creationId xmlns:p14="http://schemas.microsoft.com/office/powerpoint/2010/main" val="354909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sz="half" idx="1"/>
          </p:nvPr>
        </p:nvSpPr>
        <p:spPr>
          <a:xfrm>
            <a:off x="1097280" y="1845734"/>
            <a:ext cx="8781238" cy="4510096"/>
          </a:xfrm>
        </p:spPr>
        <p:txBody>
          <a:bodyPr>
            <a:normAutofit fontScale="92500" lnSpcReduction="10000"/>
          </a:bodyPr>
          <a:lstStyle/>
          <a:p>
            <a:pPr>
              <a:lnSpc>
                <a:spcPct val="110000"/>
              </a:lnSpc>
              <a:spcBef>
                <a:spcPts val="0"/>
              </a:spcBef>
              <a:spcAft>
                <a:spcPts val="0"/>
              </a:spcAft>
            </a:pPr>
            <a:r>
              <a:rPr lang="en-US" sz="2600" b="1" dirty="0" smtClean="0">
                <a:solidFill>
                  <a:srgbClr val="0070C0"/>
                </a:solidFill>
                <a:latin typeface="+mj-lt"/>
              </a:rPr>
              <a:t>Cancer Incidence in 5 Continents (CI5)</a:t>
            </a:r>
          </a:p>
          <a:p>
            <a:pPr>
              <a:lnSpc>
                <a:spcPct val="110000"/>
              </a:lnSpc>
              <a:spcBef>
                <a:spcPts val="0"/>
              </a:spcBef>
              <a:spcAft>
                <a:spcPts val="0"/>
              </a:spcAft>
              <a:buFont typeface="Arial" panose="020B0604020202020204" pitchFamily="34" charset="0"/>
              <a:buChar char="•"/>
            </a:pPr>
            <a:r>
              <a:rPr lang="en-US" sz="2400" dirty="0" smtClean="0">
                <a:latin typeface="+mj-lt"/>
              </a:rPr>
              <a:t>  Data collected and evaluated by IARC for comparability, completeness, and validity</a:t>
            </a:r>
          </a:p>
          <a:p>
            <a:pPr>
              <a:lnSpc>
                <a:spcPct val="110000"/>
              </a:lnSpc>
              <a:spcBef>
                <a:spcPts val="0"/>
              </a:spcBef>
              <a:spcAft>
                <a:spcPts val="0"/>
              </a:spcAft>
              <a:buFont typeface="Arial" panose="020B0604020202020204" pitchFamily="34" charset="0"/>
              <a:buChar char="•"/>
            </a:pPr>
            <a:r>
              <a:rPr lang="en-US" sz="2400" dirty="0" smtClean="0">
                <a:latin typeface="+mj-lt"/>
              </a:rPr>
              <a:t>  Only registries deemed to be of high quality are published in the CI5 volume</a:t>
            </a:r>
          </a:p>
          <a:p>
            <a:pPr>
              <a:lnSpc>
                <a:spcPct val="110000"/>
              </a:lnSpc>
              <a:spcBef>
                <a:spcPts val="0"/>
              </a:spcBef>
              <a:spcAft>
                <a:spcPts val="0"/>
              </a:spcAft>
              <a:buFont typeface="Arial" panose="020B0604020202020204" pitchFamily="34" charset="0"/>
              <a:buChar char="•"/>
            </a:pPr>
            <a:r>
              <a:rPr lang="en-US" sz="2400" dirty="0">
                <a:latin typeface="+mj-lt"/>
              </a:rPr>
              <a:t> </a:t>
            </a:r>
            <a:r>
              <a:rPr lang="en-US" sz="2400" dirty="0" smtClean="0">
                <a:latin typeface="+mj-lt"/>
              </a:rPr>
              <a:t> Lung and bronchus cancer (C34) cases were extracted for 40 countries </a:t>
            </a:r>
          </a:p>
          <a:p>
            <a:pPr lvl="1">
              <a:lnSpc>
                <a:spcPct val="110000"/>
              </a:lnSpc>
              <a:spcBef>
                <a:spcPts val="0"/>
              </a:spcBef>
              <a:spcAft>
                <a:spcPts val="0"/>
              </a:spcAft>
            </a:pPr>
            <a:r>
              <a:rPr lang="en-US" sz="2000" dirty="0" smtClean="0">
                <a:latin typeface="+mj-lt"/>
              </a:rPr>
              <a:t>5-year age interval (30-34 years, … , 60-64 years)</a:t>
            </a:r>
          </a:p>
          <a:p>
            <a:pPr lvl="1">
              <a:lnSpc>
                <a:spcPct val="110000"/>
              </a:lnSpc>
              <a:spcBef>
                <a:spcPts val="0"/>
              </a:spcBef>
              <a:spcAft>
                <a:spcPts val="0"/>
              </a:spcAft>
            </a:pPr>
            <a:r>
              <a:rPr lang="en-US" sz="2000" dirty="0" smtClean="0">
                <a:latin typeface="+mj-lt"/>
              </a:rPr>
              <a:t>5-year calendar year (1993-1997, …, 2008-2012)</a:t>
            </a:r>
          </a:p>
          <a:p>
            <a:pPr lvl="1">
              <a:lnSpc>
                <a:spcPct val="110000"/>
              </a:lnSpc>
              <a:spcBef>
                <a:spcPts val="0"/>
              </a:spcBef>
              <a:spcAft>
                <a:spcPts val="0"/>
              </a:spcAft>
            </a:pPr>
            <a:r>
              <a:rPr lang="en-US" sz="2000" dirty="0" smtClean="0">
                <a:latin typeface="+mj-lt"/>
              </a:rPr>
              <a:t>10 overlapping birth cohorts </a:t>
            </a:r>
          </a:p>
          <a:p>
            <a:pPr lvl="2">
              <a:lnSpc>
                <a:spcPct val="110000"/>
              </a:lnSpc>
              <a:spcBef>
                <a:spcPts val="0"/>
              </a:spcBef>
              <a:spcAft>
                <a:spcPts val="0"/>
              </a:spcAft>
              <a:buFont typeface="Arial" panose="020B0604020202020204" pitchFamily="34" charset="0"/>
              <a:buChar char="•"/>
            </a:pPr>
            <a:r>
              <a:rPr lang="en-US" sz="1600" dirty="0" smtClean="0">
                <a:latin typeface="+mj-lt"/>
              </a:rPr>
              <a:t>Mid-year of diagnosis – Mid-year of age at diagnosis</a:t>
            </a:r>
          </a:p>
          <a:p>
            <a:pPr lvl="1">
              <a:lnSpc>
                <a:spcPct val="110000"/>
              </a:lnSpc>
              <a:spcBef>
                <a:spcPts val="0"/>
              </a:spcBef>
              <a:spcAft>
                <a:spcPts val="0"/>
              </a:spcAft>
            </a:pPr>
            <a:r>
              <a:rPr lang="en-US" sz="2000" dirty="0" smtClean="0">
                <a:latin typeface="+mj-lt"/>
              </a:rPr>
              <a:t>Sex</a:t>
            </a:r>
          </a:p>
          <a:p>
            <a:pPr lvl="1">
              <a:lnSpc>
                <a:spcPct val="110000"/>
              </a:lnSpc>
              <a:spcBef>
                <a:spcPts val="0"/>
              </a:spcBef>
              <a:spcAft>
                <a:spcPts val="0"/>
              </a:spcAft>
            </a:pPr>
            <a:r>
              <a:rPr lang="en-US" sz="2000" dirty="0" smtClean="0">
                <a:latin typeface="+mj-lt"/>
              </a:rPr>
              <a:t>Major histologic types</a:t>
            </a:r>
          </a:p>
          <a:p>
            <a:pPr marL="201168" lvl="1" indent="0">
              <a:lnSpc>
                <a:spcPct val="110000"/>
              </a:lnSpc>
              <a:spcBef>
                <a:spcPts val="0"/>
              </a:spcBef>
              <a:spcAft>
                <a:spcPts val="0"/>
              </a:spcAft>
              <a:buClr>
                <a:srgbClr val="0070C0"/>
              </a:buClr>
              <a:buNone/>
            </a:pPr>
            <a:endParaRPr lang="en-US" dirty="0" smtClean="0">
              <a:latin typeface="+mj-lt"/>
            </a:endParaRPr>
          </a:p>
          <a:p>
            <a:pPr>
              <a:lnSpc>
                <a:spcPct val="110000"/>
              </a:lnSpc>
              <a:spcBef>
                <a:spcPts val="0"/>
              </a:spcBef>
              <a:spcAft>
                <a:spcPts val="0"/>
              </a:spcAft>
            </a:pPr>
            <a:r>
              <a:rPr lang="en-US" sz="2600" b="1" dirty="0" smtClean="0">
                <a:solidFill>
                  <a:srgbClr val="0070C0"/>
                </a:solidFill>
                <a:latin typeface="+mj-lt"/>
              </a:rPr>
              <a:t>Global Burden of Disease Study 2015</a:t>
            </a:r>
          </a:p>
          <a:p>
            <a:pPr>
              <a:lnSpc>
                <a:spcPct val="110000"/>
              </a:lnSpc>
              <a:spcBef>
                <a:spcPts val="0"/>
              </a:spcBef>
              <a:spcAft>
                <a:spcPts val="0"/>
              </a:spcAft>
              <a:buFont typeface="Arial" panose="020B0604020202020204" pitchFamily="34" charset="0"/>
              <a:buChar char="•"/>
            </a:pPr>
            <a:r>
              <a:rPr lang="en-US" sz="2400" dirty="0" smtClean="0">
                <a:latin typeface="+mj-lt"/>
              </a:rPr>
              <a:t>  Country-specific </a:t>
            </a:r>
            <a:r>
              <a:rPr lang="en-US" sz="2400" dirty="0">
                <a:latin typeface="+mj-lt"/>
              </a:rPr>
              <a:t>daily smoking prevalence data for the period </a:t>
            </a:r>
            <a:r>
              <a:rPr lang="en-US" sz="2400" dirty="0" smtClean="0">
                <a:latin typeface="+mj-lt"/>
              </a:rPr>
              <a:t>1980-2015</a:t>
            </a:r>
            <a:endParaRPr lang="en-US" sz="2400" dirty="0">
              <a:latin typeface="+mj-lt"/>
            </a:endParaRPr>
          </a:p>
        </p:txBody>
      </p:sp>
    </p:spTree>
    <p:extLst>
      <p:ext uri="{BB962C8B-B14F-4D97-AF65-F5344CB8AC3E}">
        <p14:creationId xmlns:p14="http://schemas.microsoft.com/office/powerpoint/2010/main" val="224568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Analyses</a:t>
            </a:r>
            <a:endParaRPr lang="en-US" dirty="0"/>
          </a:p>
        </p:txBody>
      </p:sp>
      <p:sp>
        <p:nvSpPr>
          <p:cNvPr id="3" name="Content Placeholder 2"/>
          <p:cNvSpPr>
            <a:spLocks noGrp="1"/>
          </p:cNvSpPr>
          <p:nvPr>
            <p:ph sz="half" idx="1"/>
          </p:nvPr>
        </p:nvSpPr>
        <p:spPr>
          <a:xfrm>
            <a:off x="1097280" y="1845734"/>
            <a:ext cx="10058400" cy="4615028"/>
          </a:xfrm>
        </p:spPr>
        <p:txBody>
          <a:bodyPr>
            <a:normAutofit fontScale="92500" lnSpcReduction="20000"/>
          </a:bodyPr>
          <a:lstStyle/>
          <a:p>
            <a:pPr>
              <a:lnSpc>
                <a:spcPct val="110000"/>
              </a:lnSpc>
              <a:spcBef>
                <a:spcPts val="0"/>
              </a:spcBef>
              <a:spcAft>
                <a:spcPts val="0"/>
              </a:spcAft>
            </a:pPr>
            <a:r>
              <a:rPr lang="en-US" sz="2600" b="1" dirty="0" smtClean="0">
                <a:solidFill>
                  <a:schemeClr val="accent2"/>
                </a:solidFill>
                <a:latin typeface="+mj-lt"/>
              </a:rPr>
              <a:t>Sex- and age-specific incidence rates </a:t>
            </a:r>
            <a:r>
              <a:rPr lang="en-US" sz="2600" dirty="0" smtClean="0">
                <a:solidFill>
                  <a:schemeClr val="tx1"/>
                </a:solidFill>
                <a:latin typeface="+mj-lt"/>
              </a:rPr>
              <a:t>per 100,000 person-years, with corresponding 95% confidence intervals</a:t>
            </a:r>
          </a:p>
          <a:p>
            <a:pPr lvl="1">
              <a:lnSpc>
                <a:spcPct val="110000"/>
              </a:lnSpc>
              <a:spcBef>
                <a:spcPts val="0"/>
              </a:spcBef>
              <a:spcAft>
                <a:spcPts val="0"/>
              </a:spcAft>
              <a:buFont typeface="Arial" panose="020B0604020202020204" pitchFamily="34" charset="0"/>
              <a:buChar char="•"/>
            </a:pPr>
            <a:r>
              <a:rPr lang="en-US" sz="2400" dirty="0" smtClean="0">
                <a:solidFill>
                  <a:schemeClr val="tx1"/>
                </a:solidFill>
                <a:latin typeface="+mj-lt"/>
              </a:rPr>
              <a:t>Period (diagnosis year)</a:t>
            </a:r>
          </a:p>
          <a:p>
            <a:pPr lvl="1">
              <a:lnSpc>
                <a:spcPct val="110000"/>
              </a:lnSpc>
              <a:spcBef>
                <a:spcPts val="0"/>
              </a:spcBef>
              <a:spcAft>
                <a:spcPts val="0"/>
              </a:spcAft>
              <a:buFont typeface="Arial" panose="020B0604020202020204" pitchFamily="34" charset="0"/>
              <a:buChar char="•"/>
            </a:pPr>
            <a:r>
              <a:rPr lang="en-US" sz="2400" dirty="0" smtClean="0">
                <a:solidFill>
                  <a:schemeClr val="tx1"/>
                </a:solidFill>
                <a:latin typeface="+mj-lt"/>
              </a:rPr>
              <a:t>Birth cohort</a:t>
            </a:r>
          </a:p>
          <a:p>
            <a:pPr lvl="1">
              <a:lnSpc>
                <a:spcPct val="110000"/>
              </a:lnSpc>
              <a:spcBef>
                <a:spcPts val="0"/>
              </a:spcBef>
              <a:spcAft>
                <a:spcPts val="0"/>
              </a:spcAft>
              <a:buFont typeface="Arial" panose="020B0604020202020204" pitchFamily="34" charset="0"/>
              <a:buChar char="•"/>
            </a:pPr>
            <a:endParaRPr lang="en-US" sz="1200" dirty="0" smtClean="0">
              <a:solidFill>
                <a:schemeClr val="tx1"/>
              </a:solidFill>
              <a:latin typeface="+mj-lt"/>
            </a:endParaRPr>
          </a:p>
          <a:p>
            <a:pPr>
              <a:lnSpc>
                <a:spcPct val="110000"/>
              </a:lnSpc>
              <a:spcBef>
                <a:spcPts val="0"/>
              </a:spcBef>
              <a:spcAft>
                <a:spcPts val="0"/>
              </a:spcAft>
            </a:pPr>
            <a:r>
              <a:rPr lang="en-US" sz="2600" b="1" dirty="0">
                <a:solidFill>
                  <a:schemeClr val="accent2"/>
                </a:solidFill>
                <a:latin typeface="+mj-lt"/>
              </a:rPr>
              <a:t>Sex- and age-specific </a:t>
            </a:r>
            <a:r>
              <a:rPr lang="en-US" sz="2600" b="1" dirty="0" smtClean="0">
                <a:solidFill>
                  <a:schemeClr val="accent2"/>
                </a:solidFill>
                <a:latin typeface="+mj-lt"/>
              </a:rPr>
              <a:t>smoking prevalence</a:t>
            </a:r>
            <a:r>
              <a:rPr lang="en-US" sz="2600" dirty="0" smtClean="0">
                <a:solidFill>
                  <a:schemeClr val="tx1"/>
                </a:solidFill>
                <a:latin typeface="+mj-lt"/>
              </a:rPr>
              <a:t>, </a:t>
            </a:r>
            <a:r>
              <a:rPr lang="en-US" sz="2600" dirty="0">
                <a:solidFill>
                  <a:schemeClr val="tx1"/>
                </a:solidFill>
                <a:latin typeface="+mj-lt"/>
              </a:rPr>
              <a:t>with corresponding 95% confidence intervals</a:t>
            </a:r>
          </a:p>
          <a:p>
            <a:pPr lvl="1">
              <a:lnSpc>
                <a:spcPct val="110000"/>
              </a:lnSpc>
              <a:spcBef>
                <a:spcPts val="0"/>
              </a:spcBef>
              <a:spcAft>
                <a:spcPts val="0"/>
              </a:spcAft>
              <a:buFont typeface="Arial" panose="020B0604020202020204" pitchFamily="34" charset="0"/>
              <a:buChar char="•"/>
            </a:pPr>
            <a:r>
              <a:rPr lang="en-US" sz="2400" dirty="0">
                <a:solidFill>
                  <a:schemeClr val="tx1"/>
                </a:solidFill>
                <a:latin typeface="+mj-lt"/>
              </a:rPr>
              <a:t>Period (diagnosis year)</a:t>
            </a:r>
          </a:p>
          <a:p>
            <a:pPr lvl="1">
              <a:lnSpc>
                <a:spcPct val="110000"/>
              </a:lnSpc>
              <a:spcBef>
                <a:spcPts val="0"/>
              </a:spcBef>
              <a:spcAft>
                <a:spcPts val="0"/>
              </a:spcAft>
              <a:buFont typeface="Arial" panose="020B0604020202020204" pitchFamily="34" charset="0"/>
              <a:buChar char="•"/>
            </a:pPr>
            <a:r>
              <a:rPr lang="en-US" sz="2400" dirty="0">
                <a:solidFill>
                  <a:schemeClr val="tx1"/>
                </a:solidFill>
                <a:latin typeface="+mj-lt"/>
              </a:rPr>
              <a:t>Birth cohort</a:t>
            </a:r>
          </a:p>
          <a:p>
            <a:pPr marL="201168" lvl="1" indent="0">
              <a:lnSpc>
                <a:spcPct val="110000"/>
              </a:lnSpc>
              <a:spcBef>
                <a:spcPts val="0"/>
              </a:spcBef>
              <a:spcAft>
                <a:spcPts val="0"/>
              </a:spcAft>
              <a:buNone/>
            </a:pPr>
            <a:endParaRPr lang="en-US" sz="1200" dirty="0" smtClean="0">
              <a:solidFill>
                <a:schemeClr val="tx1"/>
              </a:solidFill>
              <a:latin typeface="+mj-lt"/>
            </a:endParaRPr>
          </a:p>
          <a:p>
            <a:pPr>
              <a:lnSpc>
                <a:spcPct val="110000"/>
              </a:lnSpc>
              <a:spcBef>
                <a:spcPts val="0"/>
              </a:spcBef>
              <a:spcAft>
                <a:spcPts val="0"/>
              </a:spcAft>
            </a:pPr>
            <a:r>
              <a:rPr lang="en-US" sz="2600" b="1" dirty="0" smtClean="0">
                <a:solidFill>
                  <a:schemeClr val="accent2"/>
                </a:solidFill>
                <a:latin typeface="+mj-lt"/>
              </a:rPr>
              <a:t>Female-to-male incidence rate ratios (IRRs)</a:t>
            </a:r>
            <a:r>
              <a:rPr lang="en-US" sz="2600" b="1" dirty="0" smtClean="0">
                <a:solidFill>
                  <a:schemeClr val="tx1"/>
                </a:solidFill>
                <a:latin typeface="+mj-lt"/>
              </a:rPr>
              <a:t> </a:t>
            </a:r>
            <a:r>
              <a:rPr lang="en-US" sz="2600" dirty="0" smtClean="0">
                <a:solidFill>
                  <a:schemeClr val="tx1"/>
                </a:solidFill>
                <a:latin typeface="+mj-lt"/>
              </a:rPr>
              <a:t>with corresponding 95% confidence intervals</a:t>
            </a:r>
          </a:p>
          <a:p>
            <a:pPr lvl="1">
              <a:lnSpc>
                <a:spcPct val="110000"/>
              </a:lnSpc>
              <a:spcBef>
                <a:spcPts val="0"/>
              </a:spcBef>
              <a:spcAft>
                <a:spcPts val="0"/>
              </a:spcAft>
              <a:buFont typeface="Arial" panose="020B0604020202020204" pitchFamily="34" charset="0"/>
              <a:buChar char="•"/>
            </a:pPr>
            <a:r>
              <a:rPr lang="en-US" sz="2600" dirty="0">
                <a:solidFill>
                  <a:schemeClr val="tx1"/>
                </a:solidFill>
                <a:latin typeface="+mj-lt"/>
              </a:rPr>
              <a:t>Generalized linear </a:t>
            </a:r>
            <a:r>
              <a:rPr lang="en-US" sz="2600" dirty="0" smtClean="0">
                <a:solidFill>
                  <a:schemeClr val="tx1"/>
                </a:solidFill>
                <a:latin typeface="+mj-lt"/>
              </a:rPr>
              <a:t>Poisson </a:t>
            </a:r>
            <a:r>
              <a:rPr lang="en-US" sz="2600" dirty="0">
                <a:solidFill>
                  <a:schemeClr val="tx1"/>
                </a:solidFill>
                <a:latin typeface="+mj-lt"/>
              </a:rPr>
              <a:t>model</a:t>
            </a:r>
          </a:p>
          <a:p>
            <a:pPr>
              <a:lnSpc>
                <a:spcPct val="110000"/>
              </a:lnSpc>
              <a:spcBef>
                <a:spcPts val="0"/>
              </a:spcBef>
              <a:spcAft>
                <a:spcPts val="0"/>
              </a:spcAft>
            </a:pPr>
            <a:endParaRPr lang="en-US" sz="1100" dirty="0">
              <a:solidFill>
                <a:schemeClr val="tx1"/>
              </a:solidFill>
              <a:latin typeface="+mj-lt"/>
            </a:endParaRPr>
          </a:p>
          <a:p>
            <a:pPr>
              <a:lnSpc>
                <a:spcPct val="110000"/>
              </a:lnSpc>
              <a:spcBef>
                <a:spcPts val="0"/>
              </a:spcBef>
              <a:spcAft>
                <a:spcPts val="0"/>
              </a:spcAft>
            </a:pPr>
            <a:r>
              <a:rPr lang="en-US" sz="2600" dirty="0" smtClean="0">
                <a:solidFill>
                  <a:schemeClr val="tx1"/>
                </a:solidFill>
                <a:latin typeface="+mj-lt"/>
              </a:rPr>
              <a:t>Stata – version 14.2</a:t>
            </a:r>
          </a:p>
          <a:p>
            <a:pPr marL="201168" lvl="1" indent="0">
              <a:lnSpc>
                <a:spcPct val="110000"/>
              </a:lnSpc>
              <a:spcBef>
                <a:spcPts val="0"/>
              </a:spcBef>
              <a:spcAft>
                <a:spcPts val="0"/>
              </a:spcAft>
              <a:buNone/>
            </a:pPr>
            <a:endParaRPr lang="en-US" sz="2200" dirty="0">
              <a:solidFill>
                <a:schemeClr val="tx1"/>
              </a:solidFill>
              <a:latin typeface="+mj-lt"/>
            </a:endParaRPr>
          </a:p>
        </p:txBody>
      </p:sp>
    </p:spTree>
    <p:extLst>
      <p:ext uri="{BB962C8B-B14F-4D97-AF65-F5344CB8AC3E}">
        <p14:creationId xmlns:p14="http://schemas.microsoft.com/office/powerpoint/2010/main" val="217559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half" idx="1"/>
          </p:nvPr>
        </p:nvSpPr>
        <p:spPr>
          <a:xfrm>
            <a:off x="1097280" y="1770783"/>
            <a:ext cx="10819900" cy="4674987"/>
          </a:xfrm>
        </p:spPr>
        <p:txBody>
          <a:bodyPr>
            <a:normAutofit/>
          </a:bodyPr>
          <a:lstStyle/>
          <a:p>
            <a:pPr marL="201168" lvl="1" indent="0">
              <a:lnSpc>
                <a:spcPct val="110000"/>
              </a:lnSpc>
              <a:spcBef>
                <a:spcPts val="0"/>
              </a:spcBef>
              <a:spcAft>
                <a:spcPts val="0"/>
              </a:spcAft>
              <a:buNone/>
            </a:pPr>
            <a:r>
              <a:rPr lang="en-US" sz="2600" dirty="0" smtClean="0">
                <a:solidFill>
                  <a:schemeClr val="tx1"/>
                </a:solidFill>
                <a:latin typeface="+mj-lt"/>
              </a:rPr>
              <a:t>Initial investigations identified three groups:</a:t>
            </a:r>
          </a:p>
          <a:p>
            <a:pPr lvl="1">
              <a:lnSpc>
                <a:spcPct val="110000"/>
              </a:lnSpc>
              <a:spcBef>
                <a:spcPts val="0"/>
              </a:spcBef>
              <a:spcAft>
                <a:spcPts val="0"/>
              </a:spcAft>
              <a:buFont typeface="Arial" panose="020B0604020202020204" pitchFamily="34" charset="0"/>
              <a:buChar char="•"/>
            </a:pPr>
            <a:r>
              <a:rPr lang="en-US" sz="2600" u="sng" dirty="0" smtClean="0">
                <a:solidFill>
                  <a:schemeClr val="tx1"/>
                </a:solidFill>
                <a:latin typeface="+mj-lt"/>
              </a:rPr>
              <a:t>Countries with a significant crossover from male to female dominance (n=6)</a:t>
            </a:r>
          </a:p>
          <a:p>
            <a:pPr lvl="2">
              <a:lnSpc>
                <a:spcPct val="110000"/>
              </a:lnSpc>
              <a:spcBef>
                <a:spcPts val="0"/>
              </a:spcBef>
              <a:spcAft>
                <a:spcPts val="0"/>
              </a:spcAft>
              <a:buSzPct val="75000"/>
              <a:buFont typeface="Courier New" panose="02070309020205020404" pitchFamily="49" charset="0"/>
              <a:buChar char="o"/>
            </a:pPr>
            <a:r>
              <a:rPr lang="en-US" sz="2400" dirty="0" smtClean="0">
                <a:solidFill>
                  <a:schemeClr val="tx1"/>
                </a:solidFill>
                <a:latin typeface="+mj-lt"/>
              </a:rPr>
              <a:t>Canada, Denmark, Germany, New Zealand, The Netherlands, and the USA</a:t>
            </a:r>
          </a:p>
          <a:p>
            <a:pPr marL="384048" lvl="2" indent="0">
              <a:lnSpc>
                <a:spcPct val="110000"/>
              </a:lnSpc>
              <a:spcBef>
                <a:spcPts val="0"/>
              </a:spcBef>
              <a:spcAft>
                <a:spcPts val="0"/>
              </a:spcAft>
              <a:buSzPct val="75000"/>
              <a:buNone/>
            </a:pPr>
            <a:endParaRPr lang="en-US" sz="1100" dirty="0" smtClean="0">
              <a:solidFill>
                <a:schemeClr val="tx1"/>
              </a:solidFill>
              <a:latin typeface="+mj-lt"/>
            </a:endParaRPr>
          </a:p>
          <a:p>
            <a:pPr lvl="1">
              <a:lnSpc>
                <a:spcPct val="110000"/>
              </a:lnSpc>
              <a:spcBef>
                <a:spcPts val="0"/>
              </a:spcBef>
              <a:spcAft>
                <a:spcPts val="0"/>
              </a:spcAft>
              <a:buFont typeface="Arial" panose="020B0604020202020204" pitchFamily="34" charset="0"/>
              <a:buChar char="•"/>
            </a:pPr>
            <a:r>
              <a:rPr lang="en-US" sz="2600" u="sng" dirty="0" smtClean="0">
                <a:solidFill>
                  <a:schemeClr val="tx1"/>
                </a:solidFill>
                <a:latin typeface="+mj-lt"/>
              </a:rPr>
              <a:t>Countries with a insignificant crossover from male to female dominance (n=23)</a:t>
            </a:r>
          </a:p>
          <a:p>
            <a:pPr lvl="2">
              <a:lnSpc>
                <a:spcPct val="110000"/>
              </a:lnSpc>
              <a:spcBef>
                <a:spcPts val="0"/>
              </a:spcBef>
              <a:spcAft>
                <a:spcPts val="0"/>
              </a:spcAft>
              <a:buSzPct val="75000"/>
              <a:buFont typeface="Courier New" panose="02070309020205020404" pitchFamily="49" charset="0"/>
              <a:buChar char="o"/>
            </a:pPr>
            <a:r>
              <a:rPr lang="en-US" sz="2400" dirty="0" smtClean="0">
                <a:solidFill>
                  <a:schemeClr val="tx1"/>
                </a:solidFill>
                <a:latin typeface="+mj-lt"/>
              </a:rPr>
              <a:t>Australia, Austria, Brazil, Colombia, Costa Rica, Croatia, Czech Republic, Ecuador, Iceland, India, Ireland, Israel, Italy, Kuwait, Malta, Norway, Korea, Slovenia, Spain, Thailand, Uganda, and the UK</a:t>
            </a:r>
          </a:p>
          <a:p>
            <a:pPr marL="384048" lvl="2" indent="0">
              <a:lnSpc>
                <a:spcPct val="110000"/>
              </a:lnSpc>
              <a:spcBef>
                <a:spcPts val="0"/>
              </a:spcBef>
              <a:spcAft>
                <a:spcPts val="0"/>
              </a:spcAft>
              <a:buSzPct val="75000"/>
              <a:buNone/>
            </a:pPr>
            <a:endParaRPr lang="en-US" sz="1200" dirty="0" smtClean="0">
              <a:solidFill>
                <a:schemeClr val="tx1"/>
              </a:solidFill>
              <a:latin typeface="+mj-lt"/>
            </a:endParaRPr>
          </a:p>
          <a:p>
            <a:pPr lvl="1">
              <a:lnSpc>
                <a:spcPct val="110000"/>
              </a:lnSpc>
              <a:spcBef>
                <a:spcPts val="0"/>
              </a:spcBef>
              <a:spcAft>
                <a:spcPts val="0"/>
              </a:spcAft>
              <a:buFont typeface="Arial" panose="020B0604020202020204" pitchFamily="34" charset="0"/>
              <a:buChar char="•"/>
            </a:pPr>
            <a:r>
              <a:rPr lang="en-US" sz="2600" u="sng" dirty="0" smtClean="0">
                <a:solidFill>
                  <a:schemeClr val="tx1"/>
                </a:solidFill>
                <a:latin typeface="+mj-lt"/>
              </a:rPr>
              <a:t>Countries with continued male dominance in lung cancer (n=11)</a:t>
            </a:r>
          </a:p>
          <a:p>
            <a:pPr lvl="2">
              <a:lnSpc>
                <a:spcPct val="110000"/>
              </a:lnSpc>
              <a:spcBef>
                <a:spcPts val="0"/>
              </a:spcBef>
              <a:spcAft>
                <a:spcPts val="0"/>
              </a:spcAft>
              <a:buSzPct val="75000"/>
              <a:buFont typeface="Courier New" panose="02070309020205020404" pitchFamily="49" charset="0"/>
              <a:buChar char="o"/>
            </a:pPr>
            <a:r>
              <a:rPr lang="en-US" sz="2400" dirty="0" smtClean="0">
                <a:solidFill>
                  <a:schemeClr val="tx1"/>
                </a:solidFill>
                <a:latin typeface="+mj-lt"/>
              </a:rPr>
              <a:t>Belarus, China, Estonia, France, Japan, Latvia, Lithuania, Philippines, Poland, Slovakia, Switzerland</a:t>
            </a:r>
            <a:endParaRPr lang="en-US" sz="2400" dirty="0">
              <a:solidFill>
                <a:schemeClr val="tx1"/>
              </a:solidFill>
              <a:latin typeface="+mj-lt"/>
            </a:endParaRPr>
          </a:p>
        </p:txBody>
      </p:sp>
    </p:spTree>
    <p:extLst>
      <p:ext uri="{BB962C8B-B14F-4D97-AF65-F5344CB8AC3E}">
        <p14:creationId xmlns:p14="http://schemas.microsoft.com/office/powerpoint/2010/main" val="202854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728</TotalTime>
  <Words>1589</Words>
  <Application>Microsoft Office PowerPoint</Application>
  <PresentationFormat>Widescreen</PresentationFormat>
  <Paragraphs>196</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Courier New</vt:lpstr>
      <vt:lpstr>Wingdings</vt:lpstr>
      <vt:lpstr>Retrospect</vt:lpstr>
      <vt:lpstr>Lung cancer incidence rates in young women versus young men: A systematic analysis in 40 countries</vt:lpstr>
      <vt:lpstr>Background</vt:lpstr>
      <vt:lpstr>Background</vt:lpstr>
      <vt:lpstr>Background</vt:lpstr>
      <vt:lpstr>Background</vt:lpstr>
      <vt:lpstr>Objectives</vt:lpstr>
      <vt:lpstr>Data Sources</vt:lpstr>
      <vt:lpstr>Statistical Analyses</vt:lpstr>
      <vt:lpstr>Results</vt:lpstr>
      <vt:lpstr>Results</vt:lpstr>
      <vt:lpstr>Results – Period effect</vt:lpstr>
      <vt:lpstr>Results – Period effect</vt:lpstr>
      <vt:lpstr>Results – Period effect</vt:lpstr>
      <vt:lpstr>Results – Birth cohort effect</vt:lpstr>
      <vt:lpstr>Results – Birth cohort effect</vt:lpstr>
      <vt:lpstr>Results – Birth cohort effect</vt:lpstr>
      <vt:lpstr>Results – Smoking prevalence</vt:lpstr>
      <vt:lpstr>Discussion</vt:lpstr>
      <vt:lpstr>Discussion – Possible explanations</vt:lpstr>
      <vt:lpstr>Discussion – Unlikely explanations</vt:lpstr>
      <vt:lpstr>Limitations</vt:lpstr>
      <vt:lpstr>Implications</vt:lpstr>
      <vt:lpstr>Thank you for your attention!</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incidence rates in young women versus young men: A systematic analysis in 40 countries</dc:title>
  <dc:creator>Miranda Fidler-Benaoudia</dc:creator>
  <cp:lastModifiedBy>Miranda Fidler-Benaoudia</cp:lastModifiedBy>
  <cp:revision>104</cp:revision>
  <dcterms:created xsi:type="dcterms:W3CDTF">2019-05-12T16:35:13Z</dcterms:created>
  <dcterms:modified xsi:type="dcterms:W3CDTF">2019-06-11T18:02:49Z</dcterms:modified>
</cp:coreProperties>
</file>