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58" r:id="rId3"/>
    <p:sldId id="435" r:id="rId4"/>
    <p:sldId id="434" r:id="rId5"/>
    <p:sldId id="436" r:id="rId6"/>
    <p:sldId id="438" r:id="rId7"/>
    <p:sldId id="439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9" r:id="rId16"/>
    <p:sldId id="448" r:id="rId17"/>
    <p:sldId id="450" r:id="rId18"/>
    <p:sldId id="452" r:id="rId19"/>
    <p:sldId id="453" r:id="rId20"/>
    <p:sldId id="459" r:id="rId21"/>
    <p:sldId id="455" r:id="rId22"/>
    <p:sldId id="456" r:id="rId23"/>
    <p:sldId id="423" r:id="rId24"/>
    <p:sldId id="457" r:id="rId25"/>
    <p:sldId id="413" r:id="rId26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ey Laberge" initials="TL" lastIdx="4" clrIdx="0">
    <p:extLst>
      <p:ext uri="{19B8F6BF-5375-455C-9EA6-DF929625EA0E}">
        <p15:presenceInfo xmlns:p15="http://schemas.microsoft.com/office/powerpoint/2012/main" userId="a1e43b930d68de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81"/>
    <a:srgbClr val="89CCFF"/>
    <a:srgbClr val="B686DA"/>
    <a:srgbClr val="F14541"/>
    <a:srgbClr val="FB33C2"/>
    <a:srgbClr val="AE5AA4"/>
    <a:srgbClr val="8BE1FF"/>
    <a:srgbClr val="B9EDFF"/>
    <a:srgbClr val="A3E7FF"/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3" autoAdjust="0"/>
    <p:restoredTop sz="81818" autoAdjust="0"/>
  </p:normalViewPr>
  <p:slideViewPr>
    <p:cSldViewPr snapToGrid="0" snapToObjects="1">
      <p:cViewPr varScale="1">
        <p:scale>
          <a:sx n="77" d="100"/>
          <a:sy n="77" d="100"/>
        </p:scale>
        <p:origin x="84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2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2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7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5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7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7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7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spc="0" baseline="0" dirty="0">
                <a:latin typeface="+mn-lt"/>
              </a:rPr>
              <a:t>Delivering insight through data for a better Canada</a:t>
            </a:r>
            <a:endParaRPr lang="en-US" sz="1700" b="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=""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8" Type="http://schemas.openxmlformats.org/officeDocument/2006/relationships/image" Target="../media/image12.sv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8.svg"/><Relationship Id="rId10" Type="http://schemas.openxmlformats.org/officeDocument/2006/relationships/image" Target="../media/image14.sv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18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309" y="2580086"/>
            <a:ext cx="10067636" cy="1281333"/>
          </a:xfrm>
        </p:spPr>
        <p:txBody>
          <a:bodyPr/>
          <a:lstStyle/>
          <a:p>
            <a:r>
              <a:rPr lang="en-CA" sz="3600" dirty="0"/>
              <a:t>Changing trends in thyroid cancer incidence in Canada: A histologic examination, 1992-2016 </a:t>
            </a:r>
            <a:endParaRPr lang="en-US" sz="3600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EAE707F7-BC74-7A48-A8B4-5834787C5F5D}"/>
              </a:ext>
            </a:extLst>
          </p:cNvPr>
          <p:cNvSpPr txBox="1">
            <a:spLocks/>
          </p:cNvSpPr>
          <p:nvPr/>
        </p:nvSpPr>
        <p:spPr>
          <a:xfrm>
            <a:off x="1528624" y="4187537"/>
            <a:ext cx="9144000" cy="617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10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Larry F Ellison (presenter</a:t>
            </a:r>
            <a:r>
              <a:rPr lang="en-US" sz="1800" dirty="0" smtClean="0"/>
              <a:t>), Centre for Population Health Data </a:t>
            </a:r>
          </a:p>
          <a:p>
            <a:r>
              <a:rPr lang="en-US" sz="1800" dirty="0" smtClean="0"/>
              <a:t>and </a:t>
            </a:r>
            <a:r>
              <a:rPr lang="en-US" sz="1800" dirty="0"/>
              <a:t>Tracey </a:t>
            </a:r>
            <a:r>
              <a:rPr lang="en-US" sz="1800" dirty="0" smtClean="0"/>
              <a:t>Bushnik, Health Analysis Division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74" y="935571"/>
            <a:ext cx="5496080" cy="4830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2012-2016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4279" y="2660290"/>
            <a:ext cx="2920972" cy="928130"/>
            <a:chOff x="7624279" y="2660290"/>
            <a:chExt cx="2920972" cy="928130"/>
          </a:xfrm>
        </p:grpSpPr>
        <p:sp>
          <p:nvSpPr>
            <p:cNvPr id="19" name="TextBox 18"/>
            <p:cNvSpPr txBox="1"/>
            <p:nvPr/>
          </p:nvSpPr>
          <p:spPr>
            <a:xfrm>
              <a:off x="7624279" y="2660290"/>
              <a:ext cx="2920972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Newfoundland and Labrador (21.5)</a:t>
              </a:r>
            </a:p>
          </p:txBody>
        </p:sp>
        <p:sp>
          <p:nvSpPr>
            <p:cNvPr id="6" name="Left Arrow 5"/>
            <p:cNvSpPr/>
            <p:nvPr/>
          </p:nvSpPr>
          <p:spPr>
            <a:xfrm rot="19943937">
              <a:off x="8048331" y="3434866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82216" y="4053434"/>
            <a:ext cx="3281674" cy="454465"/>
            <a:chOff x="7982216" y="4053434"/>
            <a:chExt cx="3281674" cy="454465"/>
          </a:xfrm>
        </p:grpSpPr>
        <p:sp>
          <p:nvSpPr>
            <p:cNvPr id="20" name="TextBox 19"/>
            <p:cNvSpPr txBox="1"/>
            <p:nvPr/>
          </p:nvSpPr>
          <p:spPr>
            <a:xfrm>
              <a:off x="8608724" y="4053434"/>
              <a:ext cx="2655166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Prince Edward Island (7.7)</a:t>
              </a:r>
            </a:p>
          </p:txBody>
        </p:sp>
        <p:sp>
          <p:nvSpPr>
            <p:cNvPr id="27" name="Left Arrow 26"/>
            <p:cNvSpPr/>
            <p:nvPr/>
          </p:nvSpPr>
          <p:spPr>
            <a:xfrm rot="19943937">
              <a:off x="7982216" y="4354345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33856" y="4849117"/>
            <a:ext cx="2539579" cy="383605"/>
            <a:chOff x="8033856" y="4849117"/>
            <a:chExt cx="2539579" cy="383605"/>
          </a:xfrm>
        </p:grpSpPr>
        <p:sp>
          <p:nvSpPr>
            <p:cNvPr id="22" name="TextBox 21"/>
            <p:cNvSpPr txBox="1"/>
            <p:nvPr/>
          </p:nvSpPr>
          <p:spPr>
            <a:xfrm>
              <a:off x="8627127" y="4863390"/>
              <a:ext cx="194630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Nova Scotia (13.0)</a:t>
              </a:r>
            </a:p>
          </p:txBody>
        </p:sp>
        <p:sp>
          <p:nvSpPr>
            <p:cNvPr id="28" name="Left Arrow 27"/>
            <p:cNvSpPr/>
            <p:nvPr/>
          </p:nvSpPr>
          <p:spPr>
            <a:xfrm rot="1454341">
              <a:off x="8033856" y="4849117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97786" y="4920181"/>
            <a:ext cx="2344859" cy="1001448"/>
            <a:chOff x="7097786" y="4920181"/>
            <a:chExt cx="2344859" cy="1001448"/>
          </a:xfrm>
        </p:grpSpPr>
        <p:sp>
          <p:nvSpPr>
            <p:cNvPr id="21" name="TextBox 20"/>
            <p:cNvSpPr txBox="1"/>
            <p:nvPr/>
          </p:nvSpPr>
          <p:spPr>
            <a:xfrm>
              <a:off x="7097786" y="5552297"/>
              <a:ext cx="2344859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New Brunswick (14.4)</a:t>
              </a:r>
            </a:p>
          </p:txBody>
        </p:sp>
        <p:sp>
          <p:nvSpPr>
            <p:cNvPr id="29" name="Left Arrow 28"/>
            <p:cNvSpPr/>
            <p:nvPr/>
          </p:nvSpPr>
          <p:spPr>
            <a:xfrm rot="5826660">
              <a:off x="7327016" y="5131404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2455" y="3965241"/>
            <a:ext cx="1685063" cy="655096"/>
            <a:chOff x="6092455" y="3965241"/>
            <a:chExt cx="1685063" cy="655096"/>
          </a:xfrm>
        </p:grpSpPr>
        <p:sp>
          <p:nvSpPr>
            <p:cNvPr id="17" name="TextBox 16"/>
            <p:cNvSpPr txBox="1"/>
            <p:nvPr/>
          </p:nvSpPr>
          <p:spPr>
            <a:xfrm>
              <a:off x="6199725" y="3965241"/>
              <a:ext cx="1577793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Ontario (23.1)</a:t>
              </a:r>
            </a:p>
          </p:txBody>
        </p:sp>
        <p:sp>
          <p:nvSpPr>
            <p:cNvPr id="30" name="Left Arrow 29"/>
            <p:cNvSpPr/>
            <p:nvPr/>
          </p:nvSpPr>
          <p:spPr>
            <a:xfrm rot="19943937">
              <a:off x="6092455" y="4466783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22325" y="4826140"/>
            <a:ext cx="1946308" cy="995398"/>
            <a:chOff x="4522325" y="4826140"/>
            <a:chExt cx="1946308" cy="995398"/>
          </a:xfrm>
        </p:grpSpPr>
        <p:sp>
          <p:nvSpPr>
            <p:cNvPr id="15" name="TextBox 14"/>
            <p:cNvSpPr txBox="1"/>
            <p:nvPr/>
          </p:nvSpPr>
          <p:spPr>
            <a:xfrm>
              <a:off x="4522325" y="5452206"/>
              <a:ext cx="194630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Manitoba (12.2)</a:t>
              </a:r>
            </a:p>
          </p:txBody>
        </p:sp>
        <p:sp>
          <p:nvSpPr>
            <p:cNvPr id="31" name="Left Arrow 30"/>
            <p:cNvSpPr/>
            <p:nvPr/>
          </p:nvSpPr>
          <p:spPr>
            <a:xfrm rot="5170374">
              <a:off x="5021013" y="5037363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64927" y="4615500"/>
            <a:ext cx="2073646" cy="936797"/>
            <a:chOff x="2464927" y="4615500"/>
            <a:chExt cx="2073646" cy="936797"/>
          </a:xfrm>
        </p:grpSpPr>
        <p:sp>
          <p:nvSpPr>
            <p:cNvPr id="14" name="TextBox 13"/>
            <p:cNvSpPr txBox="1"/>
            <p:nvPr/>
          </p:nvSpPr>
          <p:spPr>
            <a:xfrm>
              <a:off x="2464927" y="5182965"/>
              <a:ext cx="19714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Saskatchewan (9.5)</a:t>
              </a:r>
            </a:p>
          </p:txBody>
        </p:sp>
        <p:sp>
          <p:nvSpPr>
            <p:cNvPr id="32" name="Left Arrow 31"/>
            <p:cNvSpPr/>
            <p:nvPr/>
          </p:nvSpPr>
          <p:spPr>
            <a:xfrm rot="7516324">
              <a:off x="4173796" y="4826723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08505" y="4576483"/>
            <a:ext cx="2226513" cy="471573"/>
            <a:chOff x="2108505" y="4576483"/>
            <a:chExt cx="2226513" cy="471573"/>
          </a:xfrm>
        </p:grpSpPr>
        <p:sp>
          <p:nvSpPr>
            <p:cNvPr id="13" name="TextBox 12"/>
            <p:cNvSpPr txBox="1"/>
            <p:nvPr/>
          </p:nvSpPr>
          <p:spPr>
            <a:xfrm>
              <a:off x="2108505" y="4678724"/>
              <a:ext cx="167178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Alberta (13.0)</a:t>
              </a:r>
            </a:p>
          </p:txBody>
        </p:sp>
        <p:sp>
          <p:nvSpPr>
            <p:cNvPr id="33" name="Left Arrow 32"/>
            <p:cNvSpPr/>
            <p:nvPr/>
          </p:nvSpPr>
          <p:spPr>
            <a:xfrm rot="8110516">
              <a:off x="3759018" y="4576483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51174" y="2016451"/>
            <a:ext cx="1348653" cy="659062"/>
            <a:chOff x="2351174" y="2016451"/>
            <a:chExt cx="1348653" cy="659062"/>
          </a:xfrm>
        </p:grpSpPr>
        <p:sp>
          <p:nvSpPr>
            <p:cNvPr id="23" name="TextBox 22"/>
            <p:cNvSpPr txBox="1"/>
            <p:nvPr/>
          </p:nvSpPr>
          <p:spPr>
            <a:xfrm>
              <a:off x="2351174" y="2016451"/>
              <a:ext cx="1348653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Yukon (5.5)</a:t>
              </a:r>
            </a:p>
          </p:txBody>
        </p:sp>
        <p:sp>
          <p:nvSpPr>
            <p:cNvPr id="34" name="Left Arrow 33"/>
            <p:cNvSpPr/>
            <p:nvPr/>
          </p:nvSpPr>
          <p:spPr>
            <a:xfrm rot="12755425">
              <a:off x="2855664" y="2521959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6158" y="1009789"/>
            <a:ext cx="1348653" cy="1508353"/>
            <a:chOff x="3936158" y="1009789"/>
            <a:chExt cx="1348653" cy="1508353"/>
          </a:xfrm>
        </p:grpSpPr>
        <p:sp>
          <p:nvSpPr>
            <p:cNvPr id="24" name="TextBox 23"/>
            <p:cNvSpPr txBox="1"/>
            <p:nvPr/>
          </p:nvSpPr>
          <p:spPr>
            <a:xfrm>
              <a:off x="3936158" y="1009789"/>
              <a:ext cx="1348653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Northwest Territories (4.1)</a:t>
              </a:r>
            </a:p>
          </p:txBody>
        </p:sp>
        <p:sp>
          <p:nvSpPr>
            <p:cNvPr id="35" name="Left Arrow 34"/>
            <p:cNvSpPr/>
            <p:nvPr/>
          </p:nvSpPr>
          <p:spPr>
            <a:xfrm rot="17382325">
              <a:off x="4091945" y="2153365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61959" y="2298462"/>
            <a:ext cx="1855646" cy="661456"/>
            <a:chOff x="5461959" y="2298462"/>
            <a:chExt cx="1855646" cy="661456"/>
          </a:xfrm>
        </p:grpSpPr>
        <p:sp>
          <p:nvSpPr>
            <p:cNvPr id="25" name="TextBox 24"/>
            <p:cNvSpPr txBox="1"/>
            <p:nvPr/>
          </p:nvSpPr>
          <p:spPr>
            <a:xfrm>
              <a:off x="5724188" y="2298462"/>
              <a:ext cx="1593417" cy="369332"/>
            </a:xfrm>
            <a:prstGeom prst="rect">
              <a:avLst/>
            </a:prstGeom>
            <a:pattFill prst="pct25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Nunavut (14.5)</a:t>
              </a:r>
            </a:p>
          </p:txBody>
        </p:sp>
        <p:sp>
          <p:nvSpPr>
            <p:cNvPr id="36" name="Left Arrow 35"/>
            <p:cNvSpPr/>
            <p:nvPr/>
          </p:nvSpPr>
          <p:spPr>
            <a:xfrm rot="19943937">
              <a:off x="5461959" y="2806364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4013" y="4099550"/>
            <a:ext cx="2772510" cy="480084"/>
            <a:chOff x="871465" y="4112155"/>
            <a:chExt cx="2772510" cy="480084"/>
          </a:xfrm>
        </p:grpSpPr>
        <p:sp>
          <p:nvSpPr>
            <p:cNvPr id="2" name="TextBox 1"/>
            <p:cNvSpPr txBox="1"/>
            <p:nvPr/>
          </p:nvSpPr>
          <p:spPr>
            <a:xfrm>
              <a:off x="871465" y="4222907"/>
              <a:ext cx="220264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British Columbia (9.1)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 rot="8310379">
              <a:off x="3067975" y="4112155"/>
              <a:ext cx="576000" cy="153554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5" name="Rectangle: Rounded Corners 11">
            <a:extLst>
              <a:ext uri="{FF2B5EF4-FFF2-40B4-BE49-F238E27FC236}">
                <a16:creationId xmlns="" xmlns:a16="http://schemas.microsoft.com/office/drawing/2014/main" id="{61849911-526C-4A39-9256-F2C204ED877A}"/>
              </a:ext>
            </a:extLst>
          </p:cNvPr>
          <p:cNvSpPr/>
          <p:nvPr/>
        </p:nvSpPr>
        <p:spPr>
          <a:xfrm>
            <a:off x="7317605" y="1091429"/>
            <a:ext cx="4425578" cy="1183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ASIRs </a:t>
            </a:r>
            <a:r>
              <a:rPr lang="en-US" sz="2400" dirty="0" smtClean="0"/>
              <a:t>per 100,000 were </a:t>
            </a:r>
            <a:r>
              <a:rPr lang="en-US" sz="2400" dirty="0"/>
              <a:t>higher in Ontario and Newfoundland and Labrador than anywhere else</a:t>
            </a:r>
            <a:endParaRPr lang="en-CA" sz="2000" dirty="0"/>
          </a:p>
        </p:txBody>
      </p:sp>
      <p:pic>
        <p:nvPicPr>
          <p:cNvPr id="50" name="Graphic 49" descr="World">
            <a:extLst>
              <a:ext uri="{FF2B5EF4-FFF2-40B4-BE49-F238E27FC236}">
                <a16:creationId xmlns="" xmlns:a16="http://schemas.microsoft.com/office/drawing/2014/main" id="{99CCFF91-826C-47F6-BDBF-00144FDB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5368" y="3395637"/>
            <a:ext cx="648000" cy="648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05286CB-158F-41CB-8145-A299BC28FB3D}"/>
              </a:ext>
            </a:extLst>
          </p:cNvPr>
          <p:cNvSpPr txBox="1"/>
          <p:nvPr/>
        </p:nvSpPr>
        <p:spPr>
          <a:xfrm>
            <a:off x="529218" y="3504245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6914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24A4F5-6C36-4702-B8EB-5B3E8A5AE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760" y="1070080"/>
            <a:ext cx="8053514" cy="477358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D935DC8-CD3A-41D3-842B-C39AE6AFE666}"/>
              </a:ext>
            </a:extLst>
          </p:cNvPr>
          <p:cNvCxnSpPr/>
          <p:nvPr/>
        </p:nvCxnSpPr>
        <p:spPr>
          <a:xfrm>
            <a:off x="9251500" y="1559379"/>
            <a:ext cx="0" cy="72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C0A5920-D24D-4033-93EC-64A379E3A246}"/>
              </a:ext>
            </a:extLst>
          </p:cNvPr>
          <p:cNvCxnSpPr/>
          <p:nvPr/>
        </p:nvCxnSpPr>
        <p:spPr>
          <a:xfrm>
            <a:off x="10398581" y="1899092"/>
            <a:ext cx="0" cy="72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8F31E6-7D31-44EA-8DDA-BD59C630A85A}"/>
              </a:ext>
            </a:extLst>
          </p:cNvPr>
          <p:cNvSpPr txBox="1"/>
          <p:nvPr/>
        </p:nvSpPr>
        <p:spPr>
          <a:xfrm>
            <a:off x="9342542" y="1428613"/>
            <a:ext cx="118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APC -3.7%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346148A-7A5B-457C-8585-AC6D1A1E6401}"/>
              </a:ext>
            </a:extLst>
          </p:cNvPr>
          <p:cNvCxnSpPr/>
          <p:nvPr/>
        </p:nvCxnSpPr>
        <p:spPr>
          <a:xfrm>
            <a:off x="4984704" y="3626893"/>
            <a:ext cx="0" cy="72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F3E91BC-FF82-4784-89A3-F6BCC8A3FFBF}"/>
              </a:ext>
            </a:extLst>
          </p:cNvPr>
          <p:cNvCxnSpPr/>
          <p:nvPr/>
        </p:nvCxnSpPr>
        <p:spPr>
          <a:xfrm>
            <a:off x="6394404" y="3091543"/>
            <a:ext cx="0" cy="72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06F3ED-9410-4CB8-A5B8-6D48FAA9239B}"/>
              </a:ext>
            </a:extLst>
          </p:cNvPr>
          <p:cNvSpPr txBox="1"/>
          <p:nvPr/>
        </p:nvSpPr>
        <p:spPr>
          <a:xfrm>
            <a:off x="5075992" y="3079314"/>
            <a:ext cx="1224000" cy="369332"/>
          </a:xfrm>
          <a:prstGeom prst="rect">
            <a:avLst/>
          </a:prstGeom>
          <a:solidFill>
            <a:srgbClr val="B686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APC 12.9%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D5854A7-5B13-44AD-839C-D2728F076B24}"/>
              </a:ext>
            </a:extLst>
          </p:cNvPr>
          <p:cNvSpPr txBox="1"/>
          <p:nvPr/>
        </p:nvSpPr>
        <p:spPr>
          <a:xfrm>
            <a:off x="7152015" y="1958446"/>
            <a:ext cx="1152000" cy="369332"/>
          </a:xfrm>
          <a:prstGeom prst="rect">
            <a:avLst/>
          </a:prstGeom>
          <a:solidFill>
            <a:srgbClr val="B686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APC 7.7%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9AE603D1-61A8-4FE1-873F-85D422F56DDE}"/>
              </a:ext>
            </a:extLst>
          </p:cNvPr>
          <p:cNvCxnSpPr/>
          <p:nvPr/>
        </p:nvCxnSpPr>
        <p:spPr>
          <a:xfrm>
            <a:off x="9245100" y="3511644"/>
            <a:ext cx="0" cy="72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5086C7-37D7-4DC4-A38A-4789FF0D6661}"/>
              </a:ext>
            </a:extLst>
          </p:cNvPr>
          <p:cNvSpPr txBox="1"/>
          <p:nvPr/>
        </p:nvSpPr>
        <p:spPr>
          <a:xfrm>
            <a:off x="7140498" y="3716388"/>
            <a:ext cx="1152000" cy="369332"/>
          </a:xfrm>
          <a:prstGeom prst="rect">
            <a:avLst/>
          </a:prstGeom>
          <a:solidFill>
            <a:srgbClr val="8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APC 8.1%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167C3A6-83AB-4E3D-9E42-93F1B6AEFFC4}"/>
              </a:ext>
            </a:extLst>
          </p:cNvPr>
          <p:cNvCxnSpPr/>
          <p:nvPr/>
        </p:nvCxnSpPr>
        <p:spPr>
          <a:xfrm>
            <a:off x="3584530" y="4346893"/>
            <a:ext cx="0" cy="57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C5E06B2-6B14-43CA-BD79-9A0E35460D64}"/>
              </a:ext>
            </a:extLst>
          </p:cNvPr>
          <p:cNvCxnSpPr/>
          <p:nvPr/>
        </p:nvCxnSpPr>
        <p:spPr>
          <a:xfrm>
            <a:off x="10397862" y="3511644"/>
            <a:ext cx="0" cy="72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8528C80-D636-44CE-A4EF-00E6FBD67FCE}"/>
              </a:ext>
            </a:extLst>
          </p:cNvPr>
          <p:cNvSpPr txBox="1"/>
          <p:nvPr/>
        </p:nvSpPr>
        <p:spPr>
          <a:xfrm>
            <a:off x="9249302" y="3080122"/>
            <a:ext cx="118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APC stable</a:t>
            </a:r>
          </a:p>
        </p:txBody>
      </p:sp>
      <p:pic>
        <p:nvPicPr>
          <p:cNvPr id="33" name="Graphic 32" descr="Microscope">
            <a:extLst>
              <a:ext uri="{FF2B5EF4-FFF2-40B4-BE49-F238E27FC236}">
                <a16:creationId xmlns="" xmlns:a16="http://schemas.microsoft.com/office/drawing/2014/main" id="{E9BFC368-F2F1-4231-B6EC-77AAA2929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5797" y="3438325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5C810AB-7EAB-4DB1-9DEB-4404D58FD87F}"/>
              </a:ext>
            </a:extLst>
          </p:cNvPr>
          <p:cNvSpPr txBox="1"/>
          <p:nvPr/>
        </p:nvSpPr>
        <p:spPr>
          <a:xfrm>
            <a:off x="497349" y="3546933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Histology</a:t>
            </a:r>
          </a:p>
        </p:txBody>
      </p:sp>
    </p:spTree>
    <p:extLst>
      <p:ext uri="{BB962C8B-B14F-4D97-AF65-F5344CB8AC3E}">
        <p14:creationId xmlns:p14="http://schemas.microsoft.com/office/powerpoint/2010/main" val="41715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24A4F5-6C36-4702-B8EB-5B3E8A5AE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760" y="1070080"/>
            <a:ext cx="8053514" cy="47735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06F3ED-9410-4CB8-A5B8-6D48FAA9239B}"/>
              </a:ext>
            </a:extLst>
          </p:cNvPr>
          <p:cNvSpPr txBox="1"/>
          <p:nvPr/>
        </p:nvSpPr>
        <p:spPr>
          <a:xfrm>
            <a:off x="3984791" y="3118811"/>
            <a:ext cx="2922195" cy="1477328"/>
          </a:xfrm>
          <a:prstGeom prst="rect">
            <a:avLst/>
          </a:prstGeom>
          <a:solidFill>
            <a:srgbClr val="B686DA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Females</a:t>
            </a:r>
          </a:p>
          <a:p>
            <a:r>
              <a:rPr lang="en-CA" dirty="0"/>
              <a:t>Non-papillary: stable</a:t>
            </a:r>
          </a:p>
          <a:p>
            <a:r>
              <a:rPr lang="en-CA" i="1" dirty="0"/>
              <a:t>    Medullary</a:t>
            </a:r>
            <a:r>
              <a:rPr lang="en-CA" dirty="0"/>
              <a:t>: APC 1.9%</a:t>
            </a:r>
          </a:p>
          <a:p>
            <a:r>
              <a:rPr lang="en-CA" i="1" dirty="0"/>
              <a:t>    Anaplastic</a:t>
            </a:r>
            <a:r>
              <a:rPr lang="en-CA" dirty="0"/>
              <a:t>: APC -1.7%</a:t>
            </a:r>
          </a:p>
          <a:p>
            <a:r>
              <a:rPr lang="en-CA" i="1" dirty="0"/>
              <a:t>    Other specified</a:t>
            </a:r>
            <a:r>
              <a:rPr lang="en-CA" dirty="0"/>
              <a:t>: APC 2.3%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5086C7-37D7-4DC4-A38A-4789FF0D6661}"/>
              </a:ext>
            </a:extLst>
          </p:cNvPr>
          <p:cNvSpPr txBox="1"/>
          <p:nvPr/>
        </p:nvSpPr>
        <p:spPr>
          <a:xfrm>
            <a:off x="7378860" y="3118811"/>
            <a:ext cx="2715664" cy="923330"/>
          </a:xfrm>
          <a:prstGeom prst="rect">
            <a:avLst/>
          </a:prstGeom>
          <a:solidFill>
            <a:srgbClr val="89CCFF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Males</a:t>
            </a:r>
            <a:r>
              <a:rPr lang="en-CA" dirty="0"/>
              <a:t> </a:t>
            </a:r>
          </a:p>
          <a:p>
            <a:r>
              <a:rPr lang="en-CA" dirty="0"/>
              <a:t>Non-papillary: APC 1.1%</a:t>
            </a:r>
          </a:p>
          <a:p>
            <a:r>
              <a:rPr lang="en-CA" i="1" dirty="0"/>
              <a:t>    Medullary</a:t>
            </a:r>
            <a:r>
              <a:rPr lang="en-CA" dirty="0"/>
              <a:t>: APC 3.0%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E9DDBC4-39C1-4A15-8977-B9F168A7CA7A}"/>
              </a:ext>
            </a:extLst>
          </p:cNvPr>
          <p:cNvCxnSpPr/>
          <p:nvPr/>
        </p:nvCxnSpPr>
        <p:spPr>
          <a:xfrm>
            <a:off x="3584530" y="4346893"/>
            <a:ext cx="0" cy="57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A36BC04-354E-4B0E-9B7C-3EA097FC7B8D}"/>
              </a:ext>
            </a:extLst>
          </p:cNvPr>
          <p:cNvCxnSpPr/>
          <p:nvPr/>
        </p:nvCxnSpPr>
        <p:spPr>
          <a:xfrm>
            <a:off x="10362347" y="4346893"/>
            <a:ext cx="0" cy="57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Microscope">
            <a:extLst>
              <a:ext uri="{FF2B5EF4-FFF2-40B4-BE49-F238E27FC236}">
                <a16:creationId xmlns="" xmlns:a16="http://schemas.microsoft.com/office/drawing/2014/main" id="{A9285781-E7F8-4C2F-BB86-D148F520B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5797" y="3438325"/>
            <a:ext cx="648000" cy="64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E6CA038-66E8-487A-A59E-22053D0CB0A4}"/>
              </a:ext>
            </a:extLst>
          </p:cNvPr>
          <p:cNvSpPr txBox="1"/>
          <p:nvPr/>
        </p:nvSpPr>
        <p:spPr>
          <a:xfrm>
            <a:off x="497349" y="3546933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Histology</a:t>
            </a:r>
          </a:p>
        </p:txBody>
      </p:sp>
    </p:spTree>
    <p:extLst>
      <p:ext uri="{BB962C8B-B14F-4D97-AF65-F5344CB8AC3E}">
        <p14:creationId xmlns:p14="http://schemas.microsoft.com/office/powerpoint/2010/main" val="11352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35DD72-9904-4268-A4E1-266194096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16" y="1421824"/>
            <a:ext cx="5377138" cy="40359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15" name="Graphic 14" descr="Hourglass">
            <a:extLst>
              <a:ext uri="{FF2B5EF4-FFF2-40B4-BE49-F238E27FC236}">
                <a16:creationId xmlns="" xmlns:a16="http://schemas.microsoft.com/office/drawing/2014/main" id="{FF6EEA24-137A-46D2-B7A3-BC53C0295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893" y="3420893"/>
            <a:ext cx="648000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64B7BB-1D12-42CF-8CFB-17F0B426E55A}"/>
              </a:ext>
            </a:extLst>
          </p:cNvPr>
          <p:cNvSpPr txBox="1"/>
          <p:nvPr/>
        </p:nvSpPr>
        <p:spPr>
          <a:xfrm>
            <a:off x="790962" y="3529501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93411A-6411-459B-8156-E0A36EFC8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2371" y="1415135"/>
            <a:ext cx="518814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422F684-389E-40F5-A442-07626AAF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76" y="1430139"/>
            <a:ext cx="5377138" cy="4029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15" name="Graphic 14" descr="Hourglass">
            <a:extLst>
              <a:ext uri="{FF2B5EF4-FFF2-40B4-BE49-F238E27FC236}">
                <a16:creationId xmlns="" xmlns:a16="http://schemas.microsoft.com/office/drawing/2014/main" id="{FF6EEA24-137A-46D2-B7A3-BC53C0295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893" y="3420893"/>
            <a:ext cx="648000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64B7BB-1D12-42CF-8CFB-17F0B426E55A}"/>
              </a:ext>
            </a:extLst>
          </p:cNvPr>
          <p:cNvSpPr txBox="1"/>
          <p:nvPr/>
        </p:nvSpPr>
        <p:spPr>
          <a:xfrm>
            <a:off x="790962" y="3529501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5D53E6-8228-4F0F-AB66-1B7E80B53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9975" y="1407200"/>
            <a:ext cx="518814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C3D284-32B9-46C8-9FDF-554D7EE5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03" y="1408655"/>
            <a:ext cx="5377138" cy="40359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15" name="Graphic 14" descr="Hourglass">
            <a:extLst>
              <a:ext uri="{FF2B5EF4-FFF2-40B4-BE49-F238E27FC236}">
                <a16:creationId xmlns="" xmlns:a16="http://schemas.microsoft.com/office/drawing/2014/main" id="{FF6EEA24-137A-46D2-B7A3-BC53C0295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893" y="3420893"/>
            <a:ext cx="648000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64B7BB-1D12-42CF-8CFB-17F0B426E55A}"/>
              </a:ext>
            </a:extLst>
          </p:cNvPr>
          <p:cNvSpPr txBox="1"/>
          <p:nvPr/>
        </p:nvSpPr>
        <p:spPr>
          <a:xfrm>
            <a:off x="790962" y="3529501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50B1E7-705D-4D5E-B1D2-B30BEA1A1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953" y="1407200"/>
            <a:ext cx="518814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AC69F-2B01-4F72-9CB6-25615F5C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854" y="1414097"/>
            <a:ext cx="5383235" cy="4029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15" name="Graphic 14" descr="Hourglass">
            <a:extLst>
              <a:ext uri="{FF2B5EF4-FFF2-40B4-BE49-F238E27FC236}">
                <a16:creationId xmlns="" xmlns:a16="http://schemas.microsoft.com/office/drawing/2014/main" id="{FF6EEA24-137A-46D2-B7A3-BC53C0295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893" y="3420893"/>
            <a:ext cx="648000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64B7BB-1D12-42CF-8CFB-17F0B426E55A}"/>
              </a:ext>
            </a:extLst>
          </p:cNvPr>
          <p:cNvSpPr txBox="1"/>
          <p:nvPr/>
        </p:nvSpPr>
        <p:spPr>
          <a:xfrm>
            <a:off x="790962" y="3529501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C1BEB3-DD73-4EB8-AB1C-FB1348FA8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950" y="1423242"/>
            <a:ext cx="518814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661F50-6B03-4709-B658-79A0B63C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852" y="1424697"/>
            <a:ext cx="5383235" cy="40359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1992-2016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15" name="Graphic 14" descr="Hourglass">
            <a:extLst>
              <a:ext uri="{FF2B5EF4-FFF2-40B4-BE49-F238E27FC236}">
                <a16:creationId xmlns="" xmlns:a16="http://schemas.microsoft.com/office/drawing/2014/main" id="{FF6EEA24-137A-46D2-B7A3-BC53C0295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893" y="3420893"/>
            <a:ext cx="648000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64B7BB-1D12-42CF-8CFB-17F0B426E55A}"/>
              </a:ext>
            </a:extLst>
          </p:cNvPr>
          <p:cNvSpPr txBox="1"/>
          <p:nvPr/>
        </p:nvSpPr>
        <p:spPr>
          <a:xfrm>
            <a:off x="790962" y="3529501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7E8096-CFE6-4299-BEB0-077B2FEEC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953" y="1423242"/>
            <a:ext cx="518814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860EF0F-4A2A-4E07-A047-08C2B587B9AF}"/>
              </a:ext>
            </a:extLst>
          </p:cNvPr>
          <p:cNvGrpSpPr/>
          <p:nvPr/>
        </p:nvGrpSpPr>
        <p:grpSpPr>
          <a:xfrm>
            <a:off x="291143" y="1356443"/>
            <a:ext cx="1989940" cy="2125681"/>
            <a:chOff x="7551365" y="1285385"/>
            <a:chExt cx="1989940" cy="2125681"/>
          </a:xfrm>
        </p:grpSpPr>
        <p:pic>
          <p:nvPicPr>
            <p:cNvPr id="13" name="Graphic 12" descr="Skeleton">
              <a:extLst>
                <a:ext uri="{FF2B5EF4-FFF2-40B4-BE49-F238E27FC236}">
                  <a16:creationId xmlns="" xmlns:a16="http://schemas.microsoft.com/office/drawing/2014/main" id="{9C12D07C-E6E2-4A30-AAF9-9C0E10E89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47313" y="1285385"/>
              <a:ext cx="1584000" cy="1584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03A1CA3-C015-41F1-A882-A2FB06ED083D}"/>
                </a:ext>
              </a:extLst>
            </p:cNvPr>
            <p:cNvSpPr txBox="1"/>
            <p:nvPr/>
          </p:nvSpPr>
          <p:spPr>
            <a:xfrm>
              <a:off x="7551365" y="2918623"/>
              <a:ext cx="19899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mortality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D93E080-633D-4630-8554-E7923558DD79}"/>
              </a:ext>
            </a:extLst>
          </p:cNvPr>
          <p:cNvGrpSpPr/>
          <p:nvPr/>
        </p:nvGrpSpPr>
        <p:grpSpPr>
          <a:xfrm>
            <a:off x="2388536" y="2127679"/>
            <a:ext cx="6032668" cy="3697497"/>
            <a:chOff x="2388536" y="2036089"/>
            <a:chExt cx="6032668" cy="369749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8D18789-048F-435B-A8E8-EE23A067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8536" y="2036089"/>
              <a:ext cx="6032668" cy="3384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A82F3FC-3116-4D44-A870-BA88B3DD4BA4}"/>
                </a:ext>
              </a:extLst>
            </p:cNvPr>
            <p:cNvSpPr txBox="1"/>
            <p:nvPr/>
          </p:nvSpPr>
          <p:spPr>
            <a:xfrm>
              <a:off x="6516552" y="4223800"/>
              <a:ext cx="960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0.27</a:t>
              </a:r>
              <a:endParaRPr lang="en-CA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B143B982-F820-4447-BBD3-1BD9130239F3}"/>
                </a:ext>
              </a:extLst>
            </p:cNvPr>
            <p:cNvCxnSpPr/>
            <p:nvPr/>
          </p:nvCxnSpPr>
          <p:spPr>
            <a:xfrm flipH="1">
              <a:off x="6171573" y="4407019"/>
              <a:ext cx="3600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3979C2E-42E2-4D61-B1C4-E0FE66436EFC}"/>
                </a:ext>
              </a:extLst>
            </p:cNvPr>
            <p:cNvSpPr txBox="1"/>
            <p:nvPr/>
          </p:nvSpPr>
          <p:spPr>
            <a:xfrm>
              <a:off x="6435036" y="4867900"/>
              <a:ext cx="960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0.03</a:t>
              </a:r>
              <a:endParaRPr lang="en-CA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ADF1864-32CB-46A7-BAF6-C4219BAC0153}"/>
                </a:ext>
              </a:extLst>
            </p:cNvPr>
            <p:cNvCxnSpPr/>
            <p:nvPr/>
          </p:nvCxnSpPr>
          <p:spPr>
            <a:xfrm flipH="1">
              <a:off x="6090057" y="5051119"/>
              <a:ext cx="3600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87E52E-7AE5-446B-9FB3-D52536FDEC1D}"/>
                </a:ext>
              </a:extLst>
            </p:cNvPr>
            <p:cNvSpPr txBox="1"/>
            <p:nvPr/>
          </p:nvSpPr>
          <p:spPr>
            <a:xfrm>
              <a:off x="3657600" y="5395032"/>
              <a:ext cx="3766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Mortality rate (per 100,000) in 2012-2016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4D96EC6-267F-404A-AAFE-AE79068AB3C6}"/>
              </a:ext>
            </a:extLst>
          </p:cNvPr>
          <p:cNvSpPr txBox="1"/>
          <p:nvPr/>
        </p:nvSpPr>
        <p:spPr>
          <a:xfrm>
            <a:off x="7771460" y="3785595"/>
            <a:ext cx="394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</a:rPr>
              <a:t>Overall ASMR = </a:t>
            </a:r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0.60 per 100,000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Rectangle: Rounded Corners 11">
            <a:extLst>
              <a:ext uri="{FF2B5EF4-FFF2-40B4-BE49-F238E27FC236}">
                <a16:creationId xmlns="" xmlns:a16="http://schemas.microsoft.com/office/drawing/2014/main" id="{61717A8E-65AB-4366-8495-2D9DF38D85D3}"/>
              </a:ext>
            </a:extLst>
          </p:cNvPr>
          <p:cNvSpPr/>
          <p:nvPr/>
        </p:nvSpPr>
        <p:spPr>
          <a:xfrm>
            <a:off x="3320716" y="1112317"/>
            <a:ext cx="5317958" cy="971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There was a stepwise increase in mortality rates with increasing age</a:t>
            </a:r>
            <a:endParaRPr lang="en-CA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395358" y="2989681"/>
            <a:ext cx="4473299" cy="2303779"/>
            <a:chOff x="7284805" y="3071010"/>
            <a:chExt cx="4473299" cy="2303779"/>
          </a:xfrm>
        </p:grpSpPr>
        <p:sp>
          <p:nvSpPr>
            <p:cNvPr id="33" name="Arrow: Left 32">
              <a:extLst>
                <a:ext uri="{FF2B5EF4-FFF2-40B4-BE49-F238E27FC236}">
                  <a16:creationId xmlns="" xmlns:a16="http://schemas.microsoft.com/office/drawing/2014/main" id="{136BCE31-8ACB-45CF-8064-FE6E8250B15C}"/>
                </a:ext>
              </a:extLst>
            </p:cNvPr>
            <p:cNvSpPr/>
            <p:nvPr/>
          </p:nvSpPr>
          <p:spPr>
            <a:xfrm>
              <a:off x="7300112" y="3071010"/>
              <a:ext cx="4416595" cy="230377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26D87CB-CC31-47DF-B70B-9456139F441E}"/>
                </a:ext>
              </a:extLst>
            </p:cNvPr>
            <p:cNvSpPr txBox="1"/>
            <p:nvPr/>
          </p:nvSpPr>
          <p:spPr>
            <a:xfrm>
              <a:off x="7284805" y="3175269"/>
              <a:ext cx="447329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Overall ASMR = 0.60 per 100,000;   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similar </a:t>
              </a:r>
              <a:r>
                <a:rPr lang="en-US" sz="2200" dirty="0">
                  <a:solidFill>
                    <a:schemeClr val="bg1"/>
                  </a:solidFill>
                </a:rPr>
                <a:t>by sex and by </a:t>
              </a:r>
              <a:r>
                <a:rPr lang="en-US" sz="2200" dirty="0" smtClean="0">
                  <a:solidFill>
                    <a:schemeClr val="bg1"/>
                  </a:solidFill>
                </a:rPr>
                <a:t>province</a:t>
              </a:r>
            </a:p>
            <a:p>
              <a:pPr algn="ctr"/>
              <a:endParaRPr lang="en-US" sz="2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Trend between 1992-2016 remained stable for females and increased </a:t>
              </a:r>
              <a:r>
                <a:rPr lang="en-CA" sz="2200" dirty="0">
                  <a:solidFill>
                    <a:schemeClr val="bg1"/>
                  </a:solidFill>
                </a:rPr>
                <a:t>slightly (APC 1.2%) for </a:t>
              </a:r>
              <a:r>
                <a:rPr lang="en-CA" sz="2200" dirty="0" smtClean="0">
                  <a:solidFill>
                    <a:schemeClr val="bg1"/>
                  </a:solidFill>
                </a:rPr>
                <a:t>males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17" y="1900833"/>
            <a:ext cx="6804000" cy="3924000"/>
          </a:xfrm>
          <a:prstGeom prst="rect">
            <a:avLst/>
          </a:prstGeom>
        </p:spPr>
      </p:pic>
      <p:sp>
        <p:nvSpPr>
          <p:cNvPr id="3" name="Left Bracket 2">
            <a:extLst>
              <a:ext uri="{FF2B5EF4-FFF2-40B4-BE49-F238E27FC236}">
                <a16:creationId xmlns="" xmlns:a16="http://schemas.microsoft.com/office/drawing/2014/main" id="{42284D12-F70F-4702-B7AB-90D1110C3C2C}"/>
              </a:ext>
            </a:extLst>
          </p:cNvPr>
          <p:cNvSpPr/>
          <p:nvPr/>
        </p:nvSpPr>
        <p:spPr>
          <a:xfrm>
            <a:off x="3240510" y="3429000"/>
            <a:ext cx="288758" cy="1576137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58BDC3-F06A-4F98-A375-B3C8A598218F}"/>
              </a:ext>
            </a:extLst>
          </p:cNvPr>
          <p:cNvSpPr txBox="1"/>
          <p:nvPr/>
        </p:nvSpPr>
        <p:spPr>
          <a:xfrm>
            <a:off x="2119065" y="3828504"/>
            <a:ext cx="115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non-papillary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762D24-99AF-42FE-8A0C-C4BD54259D3F}"/>
              </a:ext>
            </a:extLst>
          </p:cNvPr>
          <p:cNvGrpSpPr/>
          <p:nvPr/>
        </p:nvGrpSpPr>
        <p:grpSpPr>
          <a:xfrm>
            <a:off x="312127" y="1312172"/>
            <a:ext cx="2089411" cy="2263639"/>
            <a:chOff x="1398600" y="3911754"/>
            <a:chExt cx="2089411" cy="2263639"/>
          </a:xfrm>
        </p:grpSpPr>
        <p:pic>
          <p:nvPicPr>
            <p:cNvPr id="28" name="Graphic 27" descr="Stethoscope">
              <a:extLst>
                <a:ext uri="{FF2B5EF4-FFF2-40B4-BE49-F238E27FC236}">
                  <a16:creationId xmlns="" xmlns:a16="http://schemas.microsoft.com/office/drawing/2014/main" id="{DCE404A1-834A-444F-8080-6CB84A05E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7801" y="3911754"/>
              <a:ext cx="1800000" cy="180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A2CF62-2EEA-4E99-ACE9-9C47F44279D7}"/>
                </a:ext>
              </a:extLst>
            </p:cNvPr>
            <p:cNvSpPr txBox="1"/>
            <p:nvPr/>
          </p:nvSpPr>
          <p:spPr>
            <a:xfrm>
              <a:off x="1398600" y="5682950"/>
              <a:ext cx="20894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net survival</a:t>
              </a:r>
            </a:p>
          </p:txBody>
        </p:sp>
      </p:grpSp>
      <p:pic>
        <p:nvPicPr>
          <p:cNvPr id="30" name="Graphic 29" descr="Microscope">
            <a:extLst>
              <a:ext uri="{FF2B5EF4-FFF2-40B4-BE49-F238E27FC236}">
                <a16:creationId xmlns="" xmlns:a16="http://schemas.microsoft.com/office/drawing/2014/main" id="{05981D4B-8BAC-4767-BAD3-675DC283C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5797" y="3550619"/>
            <a:ext cx="648000" cy="64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B65A7E-AAEF-402A-8D1F-568BD8DBA139}"/>
              </a:ext>
            </a:extLst>
          </p:cNvPr>
          <p:cNvSpPr txBox="1"/>
          <p:nvPr/>
        </p:nvSpPr>
        <p:spPr>
          <a:xfrm>
            <a:off x="497349" y="3659227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Histology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8D0BBC1-56D3-4474-A46E-6EB66D8706E7}"/>
              </a:ext>
            </a:extLst>
          </p:cNvPr>
          <p:cNvGrpSpPr/>
          <p:nvPr/>
        </p:nvGrpSpPr>
        <p:grpSpPr>
          <a:xfrm>
            <a:off x="9494666" y="1815403"/>
            <a:ext cx="2167750" cy="2002225"/>
            <a:chOff x="7049048" y="1940626"/>
            <a:chExt cx="4851808" cy="1440000"/>
          </a:xfrm>
        </p:grpSpPr>
        <p:sp>
          <p:nvSpPr>
            <p:cNvPr id="40" name="Arrow: Left 39">
              <a:extLst>
                <a:ext uri="{FF2B5EF4-FFF2-40B4-BE49-F238E27FC236}">
                  <a16:creationId xmlns="" xmlns:a16="http://schemas.microsoft.com/office/drawing/2014/main" id="{5318B3A7-8956-44C0-A4F5-474E500217E8}"/>
                </a:ext>
              </a:extLst>
            </p:cNvPr>
            <p:cNvSpPr/>
            <p:nvPr/>
          </p:nvSpPr>
          <p:spPr>
            <a:xfrm>
              <a:off x="7049048" y="1940626"/>
              <a:ext cx="4851808" cy="1440000"/>
            </a:xfrm>
            <a:prstGeom prst="leftArrow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27588C0-9935-4B79-BD2E-32A179891F4A}"/>
                </a:ext>
              </a:extLst>
            </p:cNvPr>
            <p:cNvSpPr txBox="1"/>
            <p:nvPr/>
          </p:nvSpPr>
          <p:spPr>
            <a:xfrm>
              <a:off x="7482428" y="2369852"/>
              <a:ext cx="4418428" cy="55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NS higher among females</a:t>
              </a:r>
            </a:p>
          </p:txBody>
        </p:sp>
      </p:grpSp>
      <p:sp>
        <p:nvSpPr>
          <p:cNvPr id="38" name="Rectangle: Rounded Corners 11">
            <a:extLst>
              <a:ext uri="{FF2B5EF4-FFF2-40B4-BE49-F238E27FC236}">
                <a16:creationId xmlns="" xmlns:a16="http://schemas.microsoft.com/office/drawing/2014/main" id="{61717A8E-65AB-4366-8495-2D9DF38D85D3}"/>
              </a:ext>
            </a:extLst>
          </p:cNvPr>
          <p:cNvSpPr/>
          <p:nvPr/>
        </p:nvSpPr>
        <p:spPr>
          <a:xfrm>
            <a:off x="2704289" y="948137"/>
            <a:ext cx="7431127" cy="971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Excellent prognosis for papillary TC; poor outlook for anaplastic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148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47" y="1129534"/>
            <a:ext cx="5496080" cy="4830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Background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66FD44-F502-463A-8DA0-87919B071AC1}"/>
              </a:ext>
            </a:extLst>
          </p:cNvPr>
          <p:cNvSpPr txBox="1"/>
          <p:nvPr/>
        </p:nvSpPr>
        <p:spPr>
          <a:xfrm>
            <a:off x="695434" y="1428432"/>
            <a:ext cx="2688305" cy="170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</a:rPr>
              <a:t>Up to 2012, rapid increases in TC incidence have occurred…</a:t>
            </a:r>
          </a:p>
          <a:p>
            <a:pPr algn="ctr"/>
            <a:endParaRPr lang="en-CA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4057" y="1428433"/>
            <a:ext cx="2773785" cy="3094732"/>
            <a:chOff x="651933" y="1588654"/>
            <a:chExt cx="3794230" cy="3297776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673573" y="1588654"/>
              <a:ext cx="3685612" cy="3131127"/>
            </a:xfrm>
            <a:prstGeom prst="roundRect">
              <a:avLst/>
            </a:prstGeom>
            <a:solidFill>
              <a:srgbClr val="F14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651933" y="1642131"/>
              <a:ext cx="3794230" cy="324429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In Canada, thyroid cancer (TC) was the fifth most diagnosed cancer among females in 2016…</a:t>
              </a: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98173" y="4589348"/>
            <a:ext cx="1937673" cy="1421369"/>
            <a:chOff x="4925331" y="397526"/>
            <a:chExt cx="2516530" cy="2003265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C053757-1347-4A6B-AED0-68551506D5A3}"/>
                </a:ext>
              </a:extLst>
            </p:cNvPr>
            <p:cNvSpPr/>
            <p:nvPr/>
          </p:nvSpPr>
          <p:spPr>
            <a:xfrm>
              <a:off x="4993004" y="397526"/>
              <a:ext cx="2381187" cy="20032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B922264-4C9A-45C0-BD6C-C32ADC37B4B1}"/>
                </a:ext>
              </a:extLst>
            </p:cNvPr>
            <p:cNvSpPr txBox="1"/>
            <p:nvPr/>
          </p:nvSpPr>
          <p:spPr>
            <a:xfrm>
              <a:off x="4925331" y="397526"/>
              <a:ext cx="2516530" cy="191878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…and the 13</a:t>
              </a:r>
              <a:r>
                <a:rPr lang="en-US" sz="26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th</a:t>
              </a:r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 among males</a:t>
              </a: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16385" y="1145187"/>
            <a:ext cx="3201425" cy="2103854"/>
            <a:chOff x="673573" y="1588654"/>
            <a:chExt cx="6546068" cy="1555370"/>
          </a:xfrm>
          <a:solidFill>
            <a:srgbClr val="00B0F0"/>
          </a:solidFill>
        </p:grpSpPr>
        <p:sp>
          <p:nvSpPr>
            <p:cNvPr id="30" name="Flowchart: Alternate Process 29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673573" y="1588654"/>
              <a:ext cx="6546068" cy="147901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731543" y="1665028"/>
              <a:ext cx="6430125" cy="147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Rapid </a:t>
              </a:r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increases in TC incidence have </a:t>
              </a:r>
              <a:r>
                <a:rPr lang="en-US" sz="2600" b="1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occurred over the past couple of decades…</a:t>
              </a:r>
              <a:endParaRPr lang="en-US" sz="2600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60765" y="3424280"/>
            <a:ext cx="2842004" cy="2444094"/>
            <a:chOff x="8641339" y="3392381"/>
            <a:chExt cx="2842004" cy="2645520"/>
          </a:xfrm>
        </p:grpSpPr>
        <p:sp>
          <p:nvSpPr>
            <p:cNvPr id="33" name="Flowchart: Alternate Process 32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8641339" y="3392381"/>
              <a:ext cx="2827448" cy="2645520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8712717" y="3582858"/>
              <a:ext cx="2770626" cy="22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…and short- and long-term projections indicate this increase will continue</a:t>
              </a:r>
              <a:endParaRPr lang="en-CA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Graphic 4" descr="Upward trend">
            <a:extLst>
              <a:ext uri="{FF2B5EF4-FFF2-40B4-BE49-F238E27FC236}">
                <a16:creationId xmlns="" xmlns:a16="http://schemas.microsoft.com/office/drawing/2014/main" id="{7DCBF79E-C97F-4AFE-96A7-AA7CDB76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1153" y="2352187"/>
            <a:ext cx="3655232" cy="29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762D24-99AF-42FE-8A0C-C4BD54259D3F}"/>
              </a:ext>
            </a:extLst>
          </p:cNvPr>
          <p:cNvGrpSpPr/>
          <p:nvPr/>
        </p:nvGrpSpPr>
        <p:grpSpPr>
          <a:xfrm>
            <a:off x="312127" y="1312172"/>
            <a:ext cx="2089411" cy="2263639"/>
            <a:chOff x="1398600" y="3911754"/>
            <a:chExt cx="2089411" cy="2263639"/>
          </a:xfrm>
        </p:grpSpPr>
        <p:pic>
          <p:nvPicPr>
            <p:cNvPr id="28" name="Graphic 27" descr="Stethoscope">
              <a:extLst>
                <a:ext uri="{FF2B5EF4-FFF2-40B4-BE49-F238E27FC236}">
                  <a16:creationId xmlns="" xmlns:a16="http://schemas.microsoft.com/office/drawing/2014/main" id="{DCE404A1-834A-444F-8080-6CB84A05E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7801" y="3911754"/>
              <a:ext cx="1800000" cy="180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A2CF62-2EEA-4E99-ACE9-9C47F44279D7}"/>
                </a:ext>
              </a:extLst>
            </p:cNvPr>
            <p:cNvSpPr txBox="1"/>
            <p:nvPr/>
          </p:nvSpPr>
          <p:spPr>
            <a:xfrm>
              <a:off x="1398600" y="5682950"/>
              <a:ext cx="20894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net survival</a:t>
              </a:r>
            </a:p>
          </p:txBody>
        </p:sp>
      </p:grpSp>
      <p:pic>
        <p:nvPicPr>
          <p:cNvPr id="30" name="Graphic 29" descr="Microscope">
            <a:extLst>
              <a:ext uri="{FF2B5EF4-FFF2-40B4-BE49-F238E27FC236}">
                <a16:creationId xmlns="" xmlns:a16="http://schemas.microsoft.com/office/drawing/2014/main" id="{05981D4B-8BAC-4767-BAD3-675DC283C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5797" y="3550619"/>
            <a:ext cx="648000" cy="64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B65A7E-AAEF-402A-8D1F-568BD8DBA139}"/>
              </a:ext>
            </a:extLst>
          </p:cNvPr>
          <p:cNvSpPr txBox="1"/>
          <p:nvPr/>
        </p:nvSpPr>
        <p:spPr>
          <a:xfrm>
            <a:off x="497349" y="3659227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Histology</a:t>
            </a:r>
          </a:p>
        </p:txBody>
      </p:sp>
      <p:sp>
        <p:nvSpPr>
          <p:cNvPr id="38" name="Rectangle: Rounded Corners 11">
            <a:extLst>
              <a:ext uri="{FF2B5EF4-FFF2-40B4-BE49-F238E27FC236}">
                <a16:creationId xmlns="" xmlns:a16="http://schemas.microsoft.com/office/drawing/2014/main" id="{61717A8E-65AB-4366-8495-2D9DF38D85D3}"/>
              </a:ext>
            </a:extLst>
          </p:cNvPr>
          <p:cNvSpPr/>
          <p:nvPr/>
        </p:nvSpPr>
        <p:spPr>
          <a:xfrm>
            <a:off x="3462281" y="948137"/>
            <a:ext cx="6192000" cy="54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NS for non-papillary decreased with age</a:t>
            </a:r>
            <a:endParaRPr lang="en-C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5424" y="1515173"/>
            <a:ext cx="6137828" cy="44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B80C99F-D0A9-498F-AF6D-EB4FBEB74A57}"/>
              </a:ext>
            </a:extLst>
          </p:cNvPr>
          <p:cNvGrpSpPr/>
          <p:nvPr/>
        </p:nvGrpSpPr>
        <p:grpSpPr>
          <a:xfrm>
            <a:off x="2644032" y="1036540"/>
            <a:ext cx="6521313" cy="4680000"/>
            <a:chOff x="2644032" y="1036540"/>
            <a:chExt cx="6521313" cy="4680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42D17D1-9174-4422-9CD0-CE983E1B4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4032" y="1036540"/>
              <a:ext cx="6521313" cy="468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A785C15-73EF-41A9-9906-181F6967761F}"/>
                </a:ext>
              </a:extLst>
            </p:cNvPr>
            <p:cNvSpPr txBox="1"/>
            <p:nvPr/>
          </p:nvSpPr>
          <p:spPr>
            <a:xfrm>
              <a:off x="3384886" y="4724420"/>
              <a:ext cx="20694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5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Age, sex, case-mix standardized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A51FE91-811D-4045-BD29-3F60045E4810}"/>
                </a:ext>
              </a:extLst>
            </p:cNvPr>
            <p:cNvSpPr txBox="1"/>
            <p:nvPr/>
          </p:nvSpPr>
          <p:spPr>
            <a:xfrm>
              <a:off x="6387582" y="4724420"/>
              <a:ext cx="252512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5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Age and case-mix standardized 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762D24-99AF-42FE-8A0C-C4BD54259D3F}"/>
              </a:ext>
            </a:extLst>
          </p:cNvPr>
          <p:cNvGrpSpPr/>
          <p:nvPr/>
        </p:nvGrpSpPr>
        <p:grpSpPr>
          <a:xfrm>
            <a:off x="312127" y="1312172"/>
            <a:ext cx="2089411" cy="2263639"/>
            <a:chOff x="1398600" y="3911754"/>
            <a:chExt cx="2089411" cy="2263639"/>
          </a:xfrm>
        </p:grpSpPr>
        <p:pic>
          <p:nvPicPr>
            <p:cNvPr id="28" name="Graphic 27" descr="Stethoscope">
              <a:extLst>
                <a:ext uri="{FF2B5EF4-FFF2-40B4-BE49-F238E27FC236}">
                  <a16:creationId xmlns="" xmlns:a16="http://schemas.microsoft.com/office/drawing/2014/main" id="{DCE404A1-834A-444F-8080-6CB84A05E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7801" y="3911754"/>
              <a:ext cx="1800000" cy="180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A2CF62-2EEA-4E99-ACE9-9C47F44279D7}"/>
                </a:ext>
              </a:extLst>
            </p:cNvPr>
            <p:cNvSpPr txBox="1"/>
            <p:nvPr/>
          </p:nvSpPr>
          <p:spPr>
            <a:xfrm>
              <a:off x="1398600" y="5682950"/>
              <a:ext cx="20894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net survival</a:t>
              </a:r>
            </a:p>
          </p:txBody>
        </p:sp>
      </p:grpSp>
      <p:pic>
        <p:nvPicPr>
          <p:cNvPr id="30" name="Graphic 29" descr="Microscope">
            <a:extLst>
              <a:ext uri="{FF2B5EF4-FFF2-40B4-BE49-F238E27FC236}">
                <a16:creationId xmlns="" xmlns:a16="http://schemas.microsoft.com/office/drawing/2014/main" id="{05981D4B-8BAC-4767-BAD3-675DC283C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5797" y="3550619"/>
            <a:ext cx="648000" cy="64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B65A7E-AAEF-402A-8D1F-568BD8DBA139}"/>
              </a:ext>
            </a:extLst>
          </p:cNvPr>
          <p:cNvSpPr txBox="1"/>
          <p:nvPr/>
        </p:nvSpPr>
        <p:spPr>
          <a:xfrm>
            <a:off x="497349" y="3659227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Histology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8D0BBC1-56D3-4474-A46E-6EB66D8706E7}"/>
              </a:ext>
            </a:extLst>
          </p:cNvPr>
          <p:cNvGrpSpPr/>
          <p:nvPr/>
        </p:nvGrpSpPr>
        <p:grpSpPr>
          <a:xfrm>
            <a:off x="8912706" y="1225254"/>
            <a:ext cx="3025243" cy="2973365"/>
            <a:chOff x="7049048" y="1940626"/>
            <a:chExt cx="4851808" cy="1440000"/>
          </a:xfrm>
        </p:grpSpPr>
        <p:sp>
          <p:nvSpPr>
            <p:cNvPr id="40" name="Arrow: Left 39">
              <a:extLst>
                <a:ext uri="{FF2B5EF4-FFF2-40B4-BE49-F238E27FC236}">
                  <a16:creationId xmlns="" xmlns:a16="http://schemas.microsoft.com/office/drawing/2014/main" id="{5318B3A7-8956-44C0-A4F5-474E500217E8}"/>
                </a:ext>
              </a:extLst>
            </p:cNvPr>
            <p:cNvSpPr/>
            <p:nvPr/>
          </p:nvSpPr>
          <p:spPr>
            <a:xfrm>
              <a:off x="7049048" y="1940626"/>
              <a:ext cx="4851808" cy="1440000"/>
            </a:xfrm>
            <a:prstGeom prst="leftArrow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27588C0-9935-4B79-BD2E-32A179891F4A}"/>
                </a:ext>
              </a:extLst>
            </p:cNvPr>
            <p:cNvSpPr txBox="1"/>
            <p:nvPr/>
          </p:nvSpPr>
          <p:spPr>
            <a:xfrm>
              <a:off x="7446088" y="2317509"/>
              <a:ext cx="4418428" cy="70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Standardized NS increased slightly over time overall and for both sexes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9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Discussion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3D2EF0C-9C05-48AC-BAAC-0B6FDD6E915B}"/>
              </a:ext>
            </a:extLst>
          </p:cNvPr>
          <p:cNvGrpSpPr/>
          <p:nvPr/>
        </p:nvGrpSpPr>
        <p:grpSpPr>
          <a:xfrm>
            <a:off x="581572" y="4378162"/>
            <a:ext cx="10709856" cy="1154838"/>
            <a:chOff x="644627" y="4532226"/>
            <a:chExt cx="10709856" cy="1154838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C952B2E-1769-4201-9BC4-5018EF28577B}"/>
                </a:ext>
              </a:extLst>
            </p:cNvPr>
            <p:cNvSpPr txBox="1"/>
            <p:nvPr/>
          </p:nvSpPr>
          <p:spPr>
            <a:xfrm>
              <a:off x="1674211" y="4532226"/>
              <a:ext cx="96802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survival in Canada influenced by histology</a:t>
              </a:r>
            </a:p>
          </p:txBody>
        </p:sp>
        <p:pic>
          <p:nvPicPr>
            <p:cNvPr id="88" name="Graphic 87" descr="Stethoscope">
              <a:extLst>
                <a:ext uri="{FF2B5EF4-FFF2-40B4-BE49-F238E27FC236}">
                  <a16:creationId xmlns="" xmlns:a16="http://schemas.microsoft.com/office/drawing/2014/main" id="{4DC55695-1985-4B9A-9499-A4C180D77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627" y="4607064"/>
              <a:ext cx="1080000" cy="10800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F15AEDBE-71CD-42B1-AFB7-D8699DC33DB2}"/>
              </a:ext>
            </a:extLst>
          </p:cNvPr>
          <p:cNvGrpSpPr/>
          <p:nvPr/>
        </p:nvGrpSpPr>
        <p:grpSpPr>
          <a:xfrm>
            <a:off x="581572" y="1309772"/>
            <a:ext cx="10772911" cy="1080000"/>
            <a:chOff x="581572" y="1309772"/>
            <a:chExt cx="10772911" cy="108000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1674211" y="1336536"/>
              <a:ext cx="96802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Following years of rapid increases, TC incidence declined among females and stabilized among males between 2012 and 2016</a:t>
              </a:r>
            </a:p>
          </p:txBody>
        </p:sp>
        <p:pic>
          <p:nvPicPr>
            <p:cNvPr id="92" name="Graphic 91" descr="Target Audience">
              <a:extLst>
                <a:ext uri="{FF2B5EF4-FFF2-40B4-BE49-F238E27FC236}">
                  <a16:creationId xmlns="" xmlns:a16="http://schemas.microsoft.com/office/drawing/2014/main" id="{5C80C178-CFDE-45A1-9886-0479D1DF2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572" y="1309772"/>
              <a:ext cx="1080000" cy="108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5D4769B-9566-482D-B650-A1ED60475ACD}"/>
              </a:ext>
            </a:extLst>
          </p:cNvPr>
          <p:cNvGrpSpPr/>
          <p:nvPr/>
        </p:nvGrpSpPr>
        <p:grpSpPr>
          <a:xfrm>
            <a:off x="1917861" y="2220151"/>
            <a:ext cx="9615041" cy="492443"/>
            <a:chOff x="1917861" y="2153854"/>
            <a:chExt cx="9615041" cy="492443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65F3547-A64E-43FB-BAFC-42471879E10B}"/>
                </a:ext>
              </a:extLst>
            </p:cNvPr>
            <p:cNvSpPr txBox="1"/>
            <p:nvPr/>
          </p:nvSpPr>
          <p:spPr>
            <a:xfrm>
              <a:off x="2241861" y="2153854"/>
              <a:ext cx="92910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primarily due to papillary TC</a:t>
              </a:r>
            </a:p>
          </p:txBody>
        </p:sp>
        <p:pic>
          <p:nvPicPr>
            <p:cNvPr id="19" name="Graphic 18" descr="Document">
              <a:extLst>
                <a:ext uri="{FF2B5EF4-FFF2-40B4-BE49-F238E27FC236}">
                  <a16:creationId xmlns="" xmlns:a16="http://schemas.microsoft.com/office/drawing/2014/main" id="{A89B1FB1-CC5D-4F13-8FC8-C13DBCBA0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7861" y="2238331"/>
              <a:ext cx="324000" cy="32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AF01FF7-25BB-4427-A672-884C8A5DD196}"/>
              </a:ext>
            </a:extLst>
          </p:cNvPr>
          <p:cNvGrpSpPr/>
          <p:nvPr/>
        </p:nvGrpSpPr>
        <p:grpSpPr>
          <a:xfrm>
            <a:off x="1917861" y="2677203"/>
            <a:ext cx="9615041" cy="892552"/>
            <a:chOff x="1917861" y="2153854"/>
            <a:chExt cx="9615041" cy="89255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5C51884-F2EB-465E-9B43-403A64E47F0A}"/>
                </a:ext>
              </a:extLst>
            </p:cNvPr>
            <p:cNvSpPr txBox="1"/>
            <p:nvPr/>
          </p:nvSpPr>
          <p:spPr>
            <a:xfrm>
              <a:off x="2241861" y="2153854"/>
              <a:ext cx="9291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recent shift in overall trend coincides with revisions to TC management guidelines</a:t>
              </a:r>
            </a:p>
          </p:txBody>
        </p:sp>
        <p:pic>
          <p:nvPicPr>
            <p:cNvPr id="23" name="Graphic 22" descr="Document">
              <a:extLst>
                <a:ext uri="{FF2B5EF4-FFF2-40B4-BE49-F238E27FC236}">
                  <a16:creationId xmlns="" xmlns:a16="http://schemas.microsoft.com/office/drawing/2014/main" id="{9B90024B-176F-4A34-8068-999F51451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7861" y="2238331"/>
              <a:ext cx="324000" cy="324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9A5758B-F100-4615-99F2-620972F3DBA9}"/>
              </a:ext>
            </a:extLst>
          </p:cNvPr>
          <p:cNvGrpSpPr/>
          <p:nvPr/>
        </p:nvGrpSpPr>
        <p:grpSpPr>
          <a:xfrm>
            <a:off x="1917861" y="3506948"/>
            <a:ext cx="9615041" cy="892552"/>
            <a:chOff x="1917861" y="2153854"/>
            <a:chExt cx="9615041" cy="89255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8B367F8-7CAE-4BDA-876F-F49CAD4D021B}"/>
                </a:ext>
              </a:extLst>
            </p:cNvPr>
            <p:cNvSpPr txBox="1"/>
            <p:nvPr/>
          </p:nvSpPr>
          <p:spPr>
            <a:xfrm>
              <a:off x="2241861" y="2153854"/>
              <a:ext cx="9291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medullary TC increased over time for both sexes while overall mortality increased among males and remained stable among females</a:t>
              </a:r>
            </a:p>
          </p:txBody>
        </p:sp>
        <p:pic>
          <p:nvPicPr>
            <p:cNvPr id="36" name="Graphic 35" descr="Document">
              <a:extLst>
                <a:ext uri="{FF2B5EF4-FFF2-40B4-BE49-F238E27FC236}">
                  <a16:creationId xmlns="" xmlns:a16="http://schemas.microsoft.com/office/drawing/2014/main" id="{7A548618-FF6C-47DA-9C75-20E554402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7861" y="223833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DE8E204-FA1E-4E3B-8971-0BCC706F6AA5}"/>
              </a:ext>
            </a:extLst>
          </p:cNvPr>
          <p:cNvGrpSpPr/>
          <p:nvPr/>
        </p:nvGrpSpPr>
        <p:grpSpPr>
          <a:xfrm>
            <a:off x="1917861" y="4810804"/>
            <a:ext cx="9615041" cy="937967"/>
            <a:chOff x="1917861" y="4810804"/>
            <a:chExt cx="9615041" cy="937967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D80E2705-348F-4FCE-92C0-88BF3E56E40D}"/>
                </a:ext>
              </a:extLst>
            </p:cNvPr>
            <p:cNvGrpSpPr/>
            <p:nvPr/>
          </p:nvGrpSpPr>
          <p:grpSpPr>
            <a:xfrm>
              <a:off x="1917861" y="4810804"/>
              <a:ext cx="9615041" cy="492443"/>
              <a:chOff x="1917861" y="2201980"/>
              <a:chExt cx="9615041" cy="492443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5F1F91C4-BF27-4057-905A-588544A140AE}"/>
                  </a:ext>
                </a:extLst>
              </p:cNvPr>
              <p:cNvSpPr txBox="1"/>
              <p:nvPr/>
            </p:nvSpPr>
            <p:spPr>
              <a:xfrm>
                <a:off x="2241861" y="2201980"/>
                <a:ext cx="92910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accent1"/>
                    </a:solidFill>
                    <a:latin typeface="Calibri Light" panose="020F0302020204030204" pitchFamily="34" charset="0"/>
                  </a:rPr>
                  <a:t>prognosis for TC increased slightly since early 1990s</a:t>
                </a:r>
              </a:p>
            </p:txBody>
          </p:sp>
          <p:pic>
            <p:nvPicPr>
              <p:cNvPr id="33" name="Graphic 32" descr="Document">
                <a:extLst>
                  <a:ext uri="{FF2B5EF4-FFF2-40B4-BE49-F238E27FC236}">
                    <a16:creationId xmlns="" xmlns:a16="http://schemas.microsoft.com/office/drawing/2014/main" id="{6AF5D7B9-4DC4-45F7-AA17-F08B159C1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17861" y="2286457"/>
                <a:ext cx="324000" cy="324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FAA947D8-40C8-441B-99C7-A971C26375AD}"/>
                </a:ext>
              </a:extLst>
            </p:cNvPr>
            <p:cNvGrpSpPr/>
            <p:nvPr/>
          </p:nvGrpSpPr>
          <p:grpSpPr>
            <a:xfrm>
              <a:off x="1917861" y="5256328"/>
              <a:ext cx="9615041" cy="492443"/>
              <a:chOff x="1917861" y="2201980"/>
              <a:chExt cx="9615041" cy="492443"/>
            </a:xfrm>
          </p:grpSpPr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3BDE369-3390-49F5-B008-98C4F77B70A5}"/>
                  </a:ext>
                </a:extLst>
              </p:cNvPr>
              <p:cNvSpPr txBox="1"/>
              <p:nvPr/>
            </p:nvSpPr>
            <p:spPr>
              <a:xfrm>
                <a:off x="2241861" y="2201980"/>
                <a:ext cx="92910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accent1"/>
                    </a:solidFill>
                    <a:latin typeface="Calibri Light" panose="020F0302020204030204" pitchFamily="34" charset="0"/>
                  </a:rPr>
                  <a:t>recent survival estimates closely aligned with U.S. </a:t>
                </a:r>
              </a:p>
            </p:txBody>
          </p:sp>
          <p:pic>
            <p:nvPicPr>
              <p:cNvPr id="39" name="Graphic 38" descr="Document">
                <a:extLst>
                  <a:ext uri="{FF2B5EF4-FFF2-40B4-BE49-F238E27FC236}">
                    <a16:creationId xmlns="" xmlns:a16="http://schemas.microsoft.com/office/drawing/2014/main" id="{0BAA57D8-6C92-4B8B-B1D3-5E9C5D0F2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17861" y="2286457"/>
                <a:ext cx="324000" cy="32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0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92E9558-4B0B-4715-A267-636BF5410FD4}"/>
              </a:ext>
            </a:extLst>
          </p:cNvPr>
          <p:cNvGrpSpPr/>
          <p:nvPr/>
        </p:nvGrpSpPr>
        <p:grpSpPr>
          <a:xfrm>
            <a:off x="306822" y="1205780"/>
            <a:ext cx="3043003" cy="2657878"/>
            <a:chOff x="867398" y="3167743"/>
            <a:chExt cx="3043003" cy="2657878"/>
          </a:xfrm>
          <a:solidFill>
            <a:srgbClr val="AE5AA4"/>
          </a:solidFill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336A9045-41AE-4873-9D34-9E49A8842C82}"/>
                </a:ext>
              </a:extLst>
            </p:cNvPr>
            <p:cNvSpPr/>
            <p:nvPr/>
          </p:nvSpPr>
          <p:spPr>
            <a:xfrm>
              <a:off x="867398" y="3167743"/>
              <a:ext cx="3043003" cy="2657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FC3F799-6692-4B15-9072-4A4E35F600D1}"/>
                </a:ext>
              </a:extLst>
            </p:cNvPr>
            <p:cNvSpPr txBox="1"/>
            <p:nvPr/>
          </p:nvSpPr>
          <p:spPr>
            <a:xfrm>
              <a:off x="867398" y="3994543"/>
              <a:ext cx="304300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Validated national cancer data</a:t>
              </a: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4FDA77-0754-450A-B4A0-94A77BF5A2CA}"/>
              </a:ext>
            </a:extLst>
          </p:cNvPr>
          <p:cNvSpPr txBox="1"/>
          <p:nvPr/>
        </p:nvSpPr>
        <p:spPr>
          <a:xfrm>
            <a:off x="1971096" y="4154911"/>
            <a:ext cx="2343463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Trends in histology-specific incidence and sur</a:t>
            </a:r>
            <a:endParaRPr lang="en-CA" sz="2000" dirty="0">
              <a:solidFill>
                <a:schemeClr val="bg1"/>
              </a:solidFill>
            </a:endParaRPr>
          </a:p>
          <a:p>
            <a:pPr algn="ctr"/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71FD229-E94C-41B6-919F-F113F662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65" y="375200"/>
            <a:ext cx="2111204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Strengths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39035" y="2304946"/>
            <a:ext cx="3846207" cy="3632636"/>
            <a:chOff x="3321513" y="1784992"/>
            <a:chExt cx="2657766" cy="2444241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C0C8DD0-0AF4-4D31-9099-B40AC995C991}"/>
                </a:ext>
              </a:extLst>
            </p:cNvPr>
            <p:cNvSpPr/>
            <p:nvPr/>
          </p:nvSpPr>
          <p:spPr>
            <a:xfrm>
              <a:off x="3321513" y="1784992"/>
              <a:ext cx="2657766" cy="24442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E4FDA77-0754-450A-B4A0-94A77BF5A2CA}"/>
                </a:ext>
              </a:extLst>
            </p:cNvPr>
            <p:cNvSpPr txBox="1"/>
            <p:nvPr/>
          </p:nvSpPr>
          <p:spPr>
            <a:xfrm>
              <a:off x="3501955" y="2567846"/>
              <a:ext cx="2343463" cy="113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Trends in histology-specific incidence and survival </a:t>
              </a:r>
              <a:endParaRPr lang="en-CA" sz="2000" dirty="0">
                <a:solidFill>
                  <a:schemeClr val="bg1"/>
                </a:solidFill>
              </a:endParaRP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AE586C6-CF9C-4CE8-9C41-4D38E562B9DE}"/>
              </a:ext>
            </a:extLst>
          </p:cNvPr>
          <p:cNvSpPr txBox="1">
            <a:spLocks/>
          </p:cNvSpPr>
          <p:nvPr/>
        </p:nvSpPr>
        <p:spPr>
          <a:xfrm>
            <a:off x="8356706" y="375200"/>
            <a:ext cx="2111204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Limitations</a:t>
            </a:r>
            <a:endParaRPr lang="en-US"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A7C7648-6D0B-47CA-9DF3-8BE0BDD6ED76}"/>
              </a:ext>
            </a:extLst>
          </p:cNvPr>
          <p:cNvGrpSpPr/>
          <p:nvPr/>
        </p:nvGrpSpPr>
        <p:grpSpPr>
          <a:xfrm>
            <a:off x="6614906" y="1411705"/>
            <a:ext cx="3249978" cy="3098398"/>
            <a:chOff x="1154243" y="3167743"/>
            <a:chExt cx="3043003" cy="2657878"/>
          </a:xfrm>
          <a:solidFill>
            <a:srgbClr val="A3E7FF"/>
          </a:solidFill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80DDBFFA-DF5E-41C3-A77B-BC101EDD6377}"/>
                </a:ext>
              </a:extLst>
            </p:cNvPr>
            <p:cNvSpPr/>
            <p:nvPr/>
          </p:nvSpPr>
          <p:spPr>
            <a:xfrm>
              <a:off x="1154243" y="3167743"/>
              <a:ext cx="3043003" cy="2657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3606760-8DD1-4197-93E1-DD4463B3F57F}"/>
                </a:ext>
              </a:extLst>
            </p:cNvPr>
            <p:cNvSpPr txBox="1"/>
            <p:nvPr/>
          </p:nvSpPr>
          <p:spPr>
            <a:xfrm>
              <a:off x="1412313" y="4108567"/>
              <a:ext cx="2450655" cy="157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Exclusion of Quebec </a:t>
              </a:r>
              <a:endPara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CBA68FD-58BC-461C-A603-C24D27B6EA1A}"/>
              </a:ext>
            </a:extLst>
          </p:cNvPr>
          <p:cNvGrpSpPr/>
          <p:nvPr/>
        </p:nvGrpSpPr>
        <p:grpSpPr>
          <a:xfrm>
            <a:off x="9020211" y="2935450"/>
            <a:ext cx="2895397" cy="2759124"/>
            <a:chOff x="3477717" y="1545506"/>
            <a:chExt cx="3043003" cy="2657878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ECC284CC-B058-43CB-87ED-32020A4ACA92}"/>
                </a:ext>
              </a:extLst>
            </p:cNvPr>
            <p:cNvSpPr/>
            <p:nvPr/>
          </p:nvSpPr>
          <p:spPr>
            <a:xfrm>
              <a:off x="3477717" y="1545506"/>
              <a:ext cx="3043003" cy="2657878"/>
            </a:xfrm>
            <a:prstGeom prst="ellipse">
              <a:avLst/>
            </a:prstGeom>
            <a:solidFill>
              <a:srgbClr val="FA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6671A47-61BE-4E32-BCA4-BC5482E3D59D}"/>
                </a:ext>
              </a:extLst>
            </p:cNvPr>
            <p:cNvSpPr txBox="1"/>
            <p:nvPr/>
          </p:nvSpPr>
          <p:spPr>
            <a:xfrm>
              <a:off x="3782309" y="2008715"/>
              <a:ext cx="2349367" cy="204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Information on tumour size or stage very limited</a:t>
              </a: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0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Conclusion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F15AEDBE-71CD-42B1-AFB7-D8699DC33DB2}"/>
              </a:ext>
            </a:extLst>
          </p:cNvPr>
          <p:cNvGrpSpPr/>
          <p:nvPr/>
        </p:nvGrpSpPr>
        <p:grpSpPr>
          <a:xfrm>
            <a:off x="581572" y="1871245"/>
            <a:ext cx="10772911" cy="1080000"/>
            <a:chOff x="581572" y="1309772"/>
            <a:chExt cx="10772911" cy="108000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1674211" y="1403496"/>
              <a:ext cx="96802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To what extent this recent trend in TC incidence will continue in Canada or what the impact may be on TC survival is not yet clear</a:t>
              </a:r>
            </a:p>
          </p:txBody>
        </p:sp>
        <p:pic>
          <p:nvPicPr>
            <p:cNvPr id="92" name="Graphic 91" descr="Target Audience">
              <a:extLst>
                <a:ext uri="{FF2B5EF4-FFF2-40B4-BE49-F238E27FC236}">
                  <a16:creationId xmlns="" xmlns:a16="http://schemas.microsoft.com/office/drawing/2014/main" id="{5C80C178-CFDE-45A1-9886-0479D1DF2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572" y="1309772"/>
              <a:ext cx="1080000" cy="1080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AD8C842-C1D4-4368-A2C5-076CEAA9F9E1}"/>
              </a:ext>
            </a:extLst>
          </p:cNvPr>
          <p:cNvGrpSpPr/>
          <p:nvPr/>
        </p:nvGrpSpPr>
        <p:grpSpPr>
          <a:xfrm>
            <a:off x="581572" y="2966473"/>
            <a:ext cx="10772911" cy="1386386"/>
            <a:chOff x="581572" y="1309772"/>
            <a:chExt cx="10772911" cy="138638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F720F61-C3B2-41B6-AD55-071E2CEFE56D}"/>
                </a:ext>
              </a:extLst>
            </p:cNvPr>
            <p:cNvSpPr txBox="1"/>
            <p:nvPr/>
          </p:nvSpPr>
          <p:spPr>
            <a:xfrm>
              <a:off x="1674211" y="1403496"/>
              <a:ext cx="96802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A re-examination of projected TC incidence rates past 2016 and continued monitoring of histology-specific TC incidence and survival is </a:t>
              </a:r>
              <a:r>
                <a:rPr lang="en-US" sz="2600" b="1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recommended </a:t>
              </a:r>
              <a:endParaRPr lang="en-US" sz="2600" b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27" name="Graphic 26" descr="Target Audience">
              <a:extLst>
                <a:ext uri="{FF2B5EF4-FFF2-40B4-BE49-F238E27FC236}">
                  <a16:creationId xmlns="" xmlns:a16="http://schemas.microsoft.com/office/drawing/2014/main" id="{6CC7CE02-DA6D-4940-9EAA-52CD7571F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572" y="130977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5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33D8906-03EF-462A-8C77-E1ED6A19E599}"/>
              </a:ext>
            </a:extLst>
          </p:cNvPr>
          <p:cNvSpPr/>
          <p:nvPr/>
        </p:nvSpPr>
        <p:spPr>
          <a:xfrm>
            <a:off x="1154243" y="1387929"/>
            <a:ext cx="4646950" cy="3996821"/>
          </a:xfrm>
          <a:prstGeom prst="ellipse">
            <a:avLst/>
          </a:prstGeom>
          <a:solidFill>
            <a:srgbClr val="FF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053757-1347-4A6B-AED0-68551506D5A3}"/>
              </a:ext>
            </a:extLst>
          </p:cNvPr>
          <p:cNvSpPr/>
          <p:nvPr/>
        </p:nvSpPr>
        <p:spPr>
          <a:xfrm>
            <a:off x="6603166" y="1357948"/>
            <a:ext cx="4646950" cy="3996821"/>
          </a:xfrm>
          <a:prstGeom prst="ellipse">
            <a:avLst/>
          </a:prstGeom>
          <a:solidFill>
            <a:srgbClr val="53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E9FF9E7-6A42-4F07-BA3F-6EFCD32FE7CA}"/>
              </a:ext>
            </a:extLst>
          </p:cNvPr>
          <p:cNvSpPr/>
          <p:nvPr/>
        </p:nvSpPr>
        <p:spPr>
          <a:xfrm>
            <a:off x="2999015" y="639846"/>
            <a:ext cx="6144986" cy="5320688"/>
          </a:xfrm>
          <a:prstGeom prst="ellipse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6A788BA-2E35-4919-9F11-2DE976C6162B}"/>
              </a:ext>
            </a:extLst>
          </p:cNvPr>
          <p:cNvSpPr txBox="1"/>
          <p:nvPr/>
        </p:nvSpPr>
        <p:spPr>
          <a:xfrm>
            <a:off x="4302579" y="2263162"/>
            <a:ext cx="3581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Thank you!</a:t>
            </a:r>
          </a:p>
          <a:p>
            <a:pPr algn="ctr"/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5CF004-3AE1-4293-B0F4-467F6C975DC7}"/>
              </a:ext>
            </a:extLst>
          </p:cNvPr>
          <p:cNvSpPr txBox="1"/>
          <p:nvPr/>
        </p:nvSpPr>
        <p:spPr>
          <a:xfrm>
            <a:off x="4468587" y="3456066"/>
            <a:ext cx="346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>
                <a:solidFill>
                  <a:schemeClr val="bg2">
                    <a:lumMod val="25000"/>
                  </a:schemeClr>
                </a:solidFill>
              </a:rPr>
              <a:t>larry.ellison@canada.ca</a:t>
            </a:r>
            <a:endParaRPr lang="en-C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1.85185E-6 L -0.23216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0 L 0.21484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/>
        </p:blipFill>
        <p:spPr>
          <a:xfrm>
            <a:off x="1478395" y="1215140"/>
            <a:ext cx="10058400" cy="4828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Background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66FD44-F502-463A-8DA0-87919B071AC1}"/>
              </a:ext>
            </a:extLst>
          </p:cNvPr>
          <p:cNvSpPr txBox="1"/>
          <p:nvPr/>
        </p:nvSpPr>
        <p:spPr>
          <a:xfrm>
            <a:off x="695434" y="1428432"/>
            <a:ext cx="2688305" cy="170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</a:rPr>
              <a:t>Up to 2012, rapid increases in TC incidence have occurred…</a:t>
            </a:r>
          </a:p>
          <a:p>
            <a:pPr algn="ctr"/>
            <a:endParaRPr lang="en-CA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5434" y="3135306"/>
            <a:ext cx="3588632" cy="1350591"/>
            <a:chOff x="651934" y="1525776"/>
            <a:chExt cx="3707253" cy="3194005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673573" y="1588654"/>
              <a:ext cx="3685612" cy="3131127"/>
            </a:xfrm>
            <a:prstGeom prst="roundRect">
              <a:avLst/>
            </a:prstGeom>
            <a:solidFill>
              <a:srgbClr val="F14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651934" y="1525776"/>
              <a:ext cx="3707253" cy="188687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TC incidence has also increased in many parts of the world…</a:t>
              </a: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2166" y="4372896"/>
            <a:ext cx="3615461" cy="1430179"/>
            <a:chOff x="1365810" y="4181774"/>
            <a:chExt cx="3615461" cy="1430179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C053757-1347-4A6B-AED0-68551506D5A3}"/>
                </a:ext>
              </a:extLst>
            </p:cNvPr>
            <p:cNvSpPr/>
            <p:nvPr/>
          </p:nvSpPr>
          <p:spPr>
            <a:xfrm>
              <a:off x="1543291" y="4245827"/>
              <a:ext cx="3421016" cy="135141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B922264-4C9A-45C0-BD6C-C32ADC37B4B1}"/>
                </a:ext>
              </a:extLst>
            </p:cNvPr>
            <p:cNvSpPr txBox="1"/>
            <p:nvPr/>
          </p:nvSpPr>
          <p:spPr>
            <a:xfrm>
              <a:off x="1365810" y="4181774"/>
              <a:ext cx="3615461" cy="14301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…primarily due to increased detection of </a:t>
              </a:r>
              <a:r>
                <a:rPr lang="en-US" sz="26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papillary</a:t>
              </a:r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 TC</a:t>
              </a:r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58225" y="2641114"/>
            <a:ext cx="3904081" cy="2157088"/>
            <a:chOff x="673571" y="1588654"/>
            <a:chExt cx="7608750" cy="1594724"/>
          </a:xfrm>
          <a:solidFill>
            <a:srgbClr val="00B0F0"/>
          </a:solidFill>
        </p:grpSpPr>
        <p:sp>
          <p:nvSpPr>
            <p:cNvPr id="30" name="Flowchart: Alternate Process 29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673571" y="1588654"/>
              <a:ext cx="7608750" cy="147901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932464" y="1704382"/>
              <a:ext cx="7211403" cy="147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The 5-year survival rate of papillary TC in much of Europe and North America exceeds 95%...</a:t>
              </a:r>
            </a:p>
            <a:p>
              <a:pPr algn="ctr"/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80052" y="3330285"/>
            <a:ext cx="3050076" cy="2622796"/>
            <a:chOff x="7906644" y="4076237"/>
            <a:chExt cx="3956843" cy="2814913"/>
          </a:xfrm>
        </p:grpSpPr>
        <p:sp>
          <p:nvSpPr>
            <p:cNvPr id="33" name="Flowchart: Alternate Process 32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8002354" y="4076237"/>
              <a:ext cx="3817929" cy="2814913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7906644" y="4160340"/>
              <a:ext cx="3956843" cy="202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…however the prognosis of the less common </a:t>
              </a:r>
              <a:r>
                <a:rPr lang="en-US" sz="2600" b="1" dirty="0" err="1">
                  <a:solidFill>
                    <a:schemeClr val="bg1"/>
                  </a:solidFill>
                  <a:latin typeface="Calibri Light" panose="020F0302020204030204" pitchFamily="34" charset="0"/>
                </a:rPr>
                <a:t>histologies</a:t>
              </a:r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 is less </a:t>
              </a:r>
              <a:r>
                <a:rPr lang="en-US" sz="2600" b="1" dirty="0" err="1">
                  <a:solidFill>
                    <a:schemeClr val="bg1"/>
                  </a:solidFill>
                  <a:latin typeface="Calibri Light" panose="020F0302020204030204" pitchFamily="34" charset="0"/>
                </a:rPr>
                <a:t>favourable</a:t>
              </a:r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 and incidence and survival patterns vary</a:t>
              </a:r>
              <a:endParaRPr lang="en-CA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6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47" y="1129534"/>
            <a:ext cx="5496080" cy="4830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Background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2175" y="1357544"/>
            <a:ext cx="3423426" cy="2315528"/>
            <a:chOff x="502029" y="1357544"/>
            <a:chExt cx="3423426" cy="2315528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33D8906-03EF-462A-8C77-E1ED6A19E599}"/>
                </a:ext>
              </a:extLst>
            </p:cNvPr>
            <p:cNvSpPr/>
            <p:nvPr/>
          </p:nvSpPr>
          <p:spPr>
            <a:xfrm>
              <a:off x="502029" y="1428434"/>
              <a:ext cx="3423426" cy="2173748"/>
            </a:xfrm>
            <a:prstGeom prst="roundRect">
              <a:avLst/>
            </a:prstGeom>
            <a:solidFill>
              <a:srgbClr val="F14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552698" y="1357544"/>
              <a:ext cx="3322087" cy="231552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Back in Canada, an analysis of TC incidence and survival by histologic subtype has been lacking</a:t>
              </a:r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81298" y="3494569"/>
            <a:ext cx="3702217" cy="2350311"/>
            <a:chOff x="7693891" y="3494569"/>
            <a:chExt cx="3702217" cy="2350311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29E837C0-79B1-4D72-BC5C-091CFBE3BC9B}"/>
                </a:ext>
              </a:extLst>
            </p:cNvPr>
            <p:cNvSpPr/>
            <p:nvPr/>
          </p:nvSpPr>
          <p:spPr>
            <a:xfrm>
              <a:off x="7693891" y="3494569"/>
              <a:ext cx="3702217" cy="235031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7744561" y="3494569"/>
              <a:ext cx="3445989" cy="231552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…moreover, recent data points suggest that the era of rising TC incidence may have come to an end</a:t>
              </a:r>
              <a:endParaRPr lang="en-CA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4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Objectives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5DB24CA-9FC6-4C22-8054-A689DFE56267}"/>
              </a:ext>
            </a:extLst>
          </p:cNvPr>
          <p:cNvGrpSpPr/>
          <p:nvPr/>
        </p:nvGrpSpPr>
        <p:grpSpPr>
          <a:xfrm>
            <a:off x="595640" y="3074535"/>
            <a:ext cx="10723498" cy="1145460"/>
            <a:chOff x="595640" y="3074535"/>
            <a:chExt cx="10723498" cy="1145460"/>
          </a:xfrm>
        </p:grpSpPr>
        <p:pic>
          <p:nvPicPr>
            <p:cNvPr id="68" name="Graphic 67" descr="Skeleton">
              <a:extLst>
                <a:ext uri="{FF2B5EF4-FFF2-40B4-BE49-F238E27FC236}">
                  <a16:creationId xmlns="" xmlns:a16="http://schemas.microsoft.com/office/drawing/2014/main" id="{102E8630-2A49-40A1-B11B-98F8ABE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5640" y="3139995"/>
              <a:ext cx="1080000" cy="1080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A2C799C-6E7A-47DD-9F6B-DD3089E3BC17}"/>
                </a:ext>
              </a:extLst>
            </p:cNvPr>
            <p:cNvSpPr txBox="1"/>
            <p:nvPr/>
          </p:nvSpPr>
          <p:spPr>
            <a:xfrm>
              <a:off x="1638866" y="3074535"/>
              <a:ext cx="96802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Examine recent (2012-2016) and trends (1992-2016) in TC </a:t>
              </a:r>
              <a:r>
                <a:rPr lang="en-US" sz="2600" b="1" dirty="0">
                  <a:solidFill>
                    <a:schemeClr val="accent2"/>
                  </a:solidFill>
                  <a:latin typeface="Calibri Light" panose="020F0302020204030204" pitchFamily="34" charset="0"/>
                </a:rPr>
                <a:t>mortality </a:t>
              </a:r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by: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4EAC74-F432-4C22-B5D3-C0B4E0F2F919}"/>
              </a:ext>
            </a:extLst>
          </p:cNvPr>
          <p:cNvGrpSpPr/>
          <p:nvPr/>
        </p:nvGrpSpPr>
        <p:grpSpPr>
          <a:xfrm>
            <a:off x="1813478" y="3495971"/>
            <a:ext cx="6703593" cy="914400"/>
            <a:chOff x="1813478" y="3414326"/>
            <a:chExt cx="6703593" cy="914400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53405CA-D406-4147-A546-92A7E0B16BF6}"/>
                </a:ext>
              </a:extLst>
            </p:cNvPr>
            <p:cNvGrpSpPr/>
            <p:nvPr/>
          </p:nvGrpSpPr>
          <p:grpSpPr>
            <a:xfrm>
              <a:off x="1813478" y="3574591"/>
              <a:ext cx="6703593" cy="679173"/>
              <a:chOff x="1887676" y="3332563"/>
              <a:chExt cx="6703593" cy="67917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4D61C9FA-2010-48FD-93C6-36F1D1DC67B1}"/>
                  </a:ext>
                </a:extLst>
              </p:cNvPr>
              <p:cNvGrpSpPr/>
              <p:nvPr/>
            </p:nvGrpSpPr>
            <p:grpSpPr>
              <a:xfrm>
                <a:off x="1887676" y="3363736"/>
                <a:ext cx="1224931" cy="648000"/>
                <a:chOff x="1887676" y="3363736"/>
                <a:chExt cx="1224931" cy="648000"/>
              </a:xfrm>
            </p:grpSpPr>
            <p:pic>
              <p:nvPicPr>
                <p:cNvPr id="65" name="Graphic 64" descr="Hourglass">
                  <a:extLst>
                    <a:ext uri="{FF2B5EF4-FFF2-40B4-BE49-F238E27FC236}">
                      <a16:creationId xmlns="" xmlns:a16="http://schemas.microsoft.com/office/drawing/2014/main" id="{13C03D09-AEE2-4908-859E-054C7A2D73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4607" y="3363736"/>
                  <a:ext cx="648000" cy="648000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0A46A409-E370-4560-ACD7-364D903A1181}"/>
                    </a:ext>
                  </a:extLst>
                </p:cNvPr>
                <p:cNvSpPr txBox="1"/>
                <p:nvPr/>
              </p:nvSpPr>
              <p:spPr>
                <a:xfrm>
                  <a:off x="1887676" y="3441171"/>
                  <a:ext cx="914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>
                      <a:solidFill>
                        <a:schemeClr val="bg1">
                          <a:lumMod val="50000"/>
                        </a:schemeClr>
                      </a:solidFill>
                      <a:latin typeface="Calibri Light" panose="020F0302020204030204" pitchFamily="34" charset="0"/>
                    </a:rPr>
                    <a:t>Age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C5399643-850C-4C9F-A9A0-A96939ADEF32}"/>
                  </a:ext>
                </a:extLst>
              </p:cNvPr>
              <p:cNvGrpSpPr/>
              <p:nvPr/>
            </p:nvGrpSpPr>
            <p:grpSpPr>
              <a:xfrm>
                <a:off x="6677119" y="3332563"/>
                <a:ext cx="1914150" cy="648000"/>
                <a:chOff x="6677119" y="3332563"/>
                <a:chExt cx="1914150" cy="648000"/>
              </a:xfrm>
            </p:grpSpPr>
            <p:pic>
              <p:nvPicPr>
                <p:cNvPr id="61" name="Graphic 60" descr="World">
                  <a:extLst>
                    <a:ext uri="{FF2B5EF4-FFF2-40B4-BE49-F238E27FC236}">
                      <a16:creationId xmlns="" xmlns:a16="http://schemas.microsoft.com/office/drawing/2014/main" id="{B0772DB6-6AB6-45A7-BC0D-FFAADE4BB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3269" y="3332563"/>
                  <a:ext cx="648000" cy="648000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94EF8C49-2938-4401-A76C-CEA7D1632350}"/>
                    </a:ext>
                  </a:extLst>
                </p:cNvPr>
                <p:cNvSpPr txBox="1"/>
                <p:nvPr/>
              </p:nvSpPr>
              <p:spPr>
                <a:xfrm>
                  <a:off x="6677119" y="3441171"/>
                  <a:ext cx="139681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>
                      <a:solidFill>
                        <a:schemeClr val="bg1">
                          <a:lumMod val="50000"/>
                        </a:schemeClr>
                      </a:solidFill>
                      <a:latin typeface="Calibri Light" panose="020F0302020204030204" pitchFamily="34" charset="0"/>
                    </a:rPr>
                    <a:t>Province</a:t>
                  </a:r>
                </a:p>
              </p:txBody>
            </p:sp>
          </p:grpSp>
        </p:grp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38EFA463-5CE9-4CDA-AB46-EB4BC8D909DF}"/>
                </a:ext>
              </a:extLst>
            </p:cNvPr>
            <p:cNvSpPr txBox="1"/>
            <p:nvPr/>
          </p:nvSpPr>
          <p:spPr>
            <a:xfrm>
              <a:off x="3994864" y="3690621"/>
              <a:ext cx="914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Sex</a:t>
              </a:r>
            </a:p>
          </p:txBody>
        </p:sp>
        <p:pic>
          <p:nvPicPr>
            <p:cNvPr id="84" name="Graphic 83" descr="Group">
              <a:extLst>
                <a:ext uri="{FF2B5EF4-FFF2-40B4-BE49-F238E27FC236}">
                  <a16:creationId xmlns="" xmlns:a16="http://schemas.microsoft.com/office/drawing/2014/main" id="{4A7071B6-79A2-41E8-9055-317787F57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19498" y="3414326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FEDCAB5-B084-4E58-9F21-783B2B60A003}"/>
              </a:ext>
            </a:extLst>
          </p:cNvPr>
          <p:cNvGrpSpPr/>
          <p:nvPr/>
        </p:nvGrpSpPr>
        <p:grpSpPr>
          <a:xfrm>
            <a:off x="595640" y="4532226"/>
            <a:ext cx="10709856" cy="1154838"/>
            <a:chOff x="595640" y="4532226"/>
            <a:chExt cx="10709856" cy="1154838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C952B2E-1769-4201-9BC4-5018EF28577B}"/>
                </a:ext>
              </a:extLst>
            </p:cNvPr>
            <p:cNvSpPr txBox="1"/>
            <p:nvPr/>
          </p:nvSpPr>
          <p:spPr>
            <a:xfrm>
              <a:off x="1625224" y="4532226"/>
              <a:ext cx="96802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Examine recent (2010-2014) and change (1992-1996) in 5-year TC net </a:t>
              </a:r>
              <a:r>
                <a:rPr lang="en-US" sz="2600" b="1" dirty="0">
                  <a:solidFill>
                    <a:schemeClr val="accent2"/>
                  </a:solidFill>
                  <a:latin typeface="Calibri Light" panose="020F0302020204030204" pitchFamily="34" charset="0"/>
                </a:rPr>
                <a:t>survival </a:t>
              </a:r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by:</a:t>
              </a:r>
            </a:p>
          </p:txBody>
        </p:sp>
        <p:pic>
          <p:nvPicPr>
            <p:cNvPr id="88" name="Graphic 87" descr="Stethoscope">
              <a:extLst>
                <a:ext uri="{FF2B5EF4-FFF2-40B4-BE49-F238E27FC236}">
                  <a16:creationId xmlns="" xmlns:a16="http://schemas.microsoft.com/office/drawing/2014/main" id="{4DC55695-1985-4B9A-9499-A4C180D77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95640" y="4607064"/>
              <a:ext cx="1080000" cy="1080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F78221D-DEE0-4D10-838D-9EF127B1F79D}"/>
              </a:ext>
            </a:extLst>
          </p:cNvPr>
          <p:cNvGrpSpPr/>
          <p:nvPr/>
        </p:nvGrpSpPr>
        <p:grpSpPr>
          <a:xfrm>
            <a:off x="1811707" y="2244816"/>
            <a:ext cx="6670926" cy="679173"/>
            <a:chOff x="1850560" y="3740787"/>
            <a:chExt cx="6670926" cy="679173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7EE27888-88CF-4EA5-A83F-0A23D0023F18}"/>
                </a:ext>
              </a:extLst>
            </p:cNvPr>
            <p:cNvGrpSpPr/>
            <p:nvPr/>
          </p:nvGrpSpPr>
          <p:grpSpPr>
            <a:xfrm>
              <a:off x="1850560" y="3771960"/>
              <a:ext cx="1224931" cy="648000"/>
              <a:chOff x="1850560" y="3771960"/>
              <a:chExt cx="1224931" cy="648000"/>
            </a:xfrm>
          </p:grpSpPr>
          <p:pic>
            <p:nvPicPr>
              <p:cNvPr id="10" name="Graphic 9" descr="Hourglass">
                <a:extLst>
                  <a:ext uri="{FF2B5EF4-FFF2-40B4-BE49-F238E27FC236}">
                    <a16:creationId xmlns="" xmlns:a16="http://schemas.microsoft.com/office/drawing/2014/main" id="{8E70A19D-03E4-475D-9F08-A5D63E228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27491" y="3771960"/>
                <a:ext cx="648000" cy="6480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CD5648FC-121C-4B0E-A6B3-399C61F5F539}"/>
                  </a:ext>
                </a:extLst>
              </p:cNvPr>
              <p:cNvSpPr txBox="1"/>
              <p:nvPr/>
            </p:nvSpPr>
            <p:spPr>
              <a:xfrm>
                <a:off x="1850560" y="3849395"/>
                <a:ext cx="914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</a:rPr>
                  <a:t>Age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53D493CB-34E7-4A73-AC77-30F0BCF1106E}"/>
                </a:ext>
              </a:extLst>
            </p:cNvPr>
            <p:cNvGrpSpPr/>
            <p:nvPr/>
          </p:nvGrpSpPr>
          <p:grpSpPr>
            <a:xfrm>
              <a:off x="3920218" y="3740787"/>
              <a:ext cx="1886448" cy="648000"/>
              <a:chOff x="3920218" y="3740787"/>
              <a:chExt cx="1886448" cy="648000"/>
            </a:xfrm>
          </p:grpSpPr>
          <p:pic>
            <p:nvPicPr>
              <p:cNvPr id="8" name="Graphic 7" descr="Microscope">
                <a:extLst>
                  <a:ext uri="{FF2B5EF4-FFF2-40B4-BE49-F238E27FC236}">
                    <a16:creationId xmlns="" xmlns:a16="http://schemas.microsoft.com/office/drawing/2014/main" id="{BF670B01-BDF9-478D-A433-A16F523F9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58666" y="3740787"/>
                <a:ext cx="648000" cy="6480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F9430BF-FD92-486E-A49D-B07C72089C22}"/>
                  </a:ext>
                </a:extLst>
              </p:cNvPr>
              <p:cNvSpPr txBox="1"/>
              <p:nvPr/>
            </p:nvSpPr>
            <p:spPr>
              <a:xfrm>
                <a:off x="3920218" y="3849395"/>
                <a:ext cx="13968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</a:rPr>
                  <a:t>Histology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27BEB8A-D5DD-414C-98D3-E0708CE795E3}"/>
                </a:ext>
              </a:extLst>
            </p:cNvPr>
            <p:cNvGrpSpPr/>
            <p:nvPr/>
          </p:nvGrpSpPr>
          <p:grpSpPr>
            <a:xfrm>
              <a:off x="6607336" y="3740787"/>
              <a:ext cx="1914150" cy="648000"/>
              <a:chOff x="6607336" y="3740787"/>
              <a:chExt cx="1914150" cy="648000"/>
            </a:xfrm>
          </p:grpSpPr>
          <p:pic>
            <p:nvPicPr>
              <p:cNvPr id="13" name="Graphic 12" descr="World">
                <a:extLst>
                  <a:ext uri="{FF2B5EF4-FFF2-40B4-BE49-F238E27FC236}">
                    <a16:creationId xmlns="" xmlns:a16="http://schemas.microsoft.com/office/drawing/2014/main" id="{7B47043D-8135-4C13-8A12-0FD7E12A6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873486" y="3740787"/>
                <a:ext cx="648000" cy="64800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BCBACA9A-5F5E-4301-9A81-0B6D40E058A0}"/>
                  </a:ext>
                </a:extLst>
              </p:cNvPr>
              <p:cNvSpPr txBox="1"/>
              <p:nvPr/>
            </p:nvSpPr>
            <p:spPr>
              <a:xfrm>
                <a:off x="6607336" y="3849395"/>
                <a:ext cx="13968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</a:rPr>
                  <a:t>Province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A9E6780-C9FA-47CC-A053-50B1D50FA9F4}"/>
              </a:ext>
            </a:extLst>
          </p:cNvPr>
          <p:cNvGrpSpPr/>
          <p:nvPr/>
        </p:nvGrpSpPr>
        <p:grpSpPr>
          <a:xfrm>
            <a:off x="581572" y="1309772"/>
            <a:ext cx="10772911" cy="1080000"/>
            <a:chOff x="581572" y="1309772"/>
            <a:chExt cx="10772911" cy="108000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1674211" y="1336536"/>
              <a:ext cx="96802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Examine recent (2012-2016) and trends (1992-2016) in sex-specific TC </a:t>
              </a:r>
              <a:r>
                <a:rPr lang="en-US" sz="2600" b="1" dirty="0">
                  <a:solidFill>
                    <a:schemeClr val="accent2"/>
                  </a:solidFill>
                  <a:latin typeface="Calibri Light" panose="020F0302020204030204" pitchFamily="34" charset="0"/>
                </a:rPr>
                <a:t>incidence</a:t>
              </a:r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by:</a:t>
              </a:r>
            </a:p>
          </p:txBody>
        </p:sp>
        <p:pic>
          <p:nvPicPr>
            <p:cNvPr id="92" name="Graphic 91" descr="Target Audience">
              <a:extLst>
                <a:ext uri="{FF2B5EF4-FFF2-40B4-BE49-F238E27FC236}">
                  <a16:creationId xmlns="" xmlns:a16="http://schemas.microsoft.com/office/drawing/2014/main" id="{5C80C178-CFDE-45A1-9886-0479D1DF2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1572" y="1309772"/>
              <a:ext cx="1080000" cy="1080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802262" y="5239385"/>
            <a:ext cx="9091066" cy="914400"/>
            <a:chOff x="1802262" y="5239385"/>
            <a:chExt cx="9091066" cy="914400"/>
          </a:xfrm>
        </p:grpSpPr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9DFEE8C9-FCAC-44E0-9999-CA1368E4159B}"/>
                </a:ext>
              </a:extLst>
            </p:cNvPr>
            <p:cNvGrpSpPr/>
            <p:nvPr/>
          </p:nvGrpSpPr>
          <p:grpSpPr>
            <a:xfrm>
              <a:off x="6627542" y="5338076"/>
              <a:ext cx="1886448" cy="648000"/>
              <a:chOff x="3920220" y="3430537"/>
              <a:chExt cx="1886448" cy="648000"/>
            </a:xfrm>
          </p:grpSpPr>
          <p:pic>
            <p:nvPicPr>
              <p:cNvPr id="78" name="Graphic 77" descr="Microscope">
                <a:extLst>
                  <a:ext uri="{FF2B5EF4-FFF2-40B4-BE49-F238E27FC236}">
                    <a16:creationId xmlns="" xmlns:a16="http://schemas.microsoft.com/office/drawing/2014/main" id="{33D48963-D67A-4B57-B3AA-EA2E3CD5B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58668" y="3430537"/>
                <a:ext cx="648000" cy="648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B2B3B9C1-091B-47BA-8C3F-180465B76800}"/>
                  </a:ext>
                </a:extLst>
              </p:cNvPr>
              <p:cNvSpPr txBox="1"/>
              <p:nvPr/>
            </p:nvSpPr>
            <p:spPr>
              <a:xfrm>
                <a:off x="3920220" y="3539145"/>
                <a:ext cx="13968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</a:rPr>
                  <a:t>Histology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8EFA463-5CE9-4CDA-AB46-EB4BC8D909DF}"/>
                </a:ext>
              </a:extLst>
            </p:cNvPr>
            <p:cNvSpPr txBox="1"/>
            <p:nvPr/>
          </p:nvSpPr>
          <p:spPr>
            <a:xfrm>
              <a:off x="4007997" y="5515680"/>
              <a:ext cx="914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Sex</a:t>
              </a:r>
            </a:p>
          </p:txBody>
        </p:sp>
        <p:pic>
          <p:nvPicPr>
            <p:cNvPr id="40" name="Graphic 83" descr="Group">
              <a:extLst>
                <a:ext uri="{FF2B5EF4-FFF2-40B4-BE49-F238E27FC236}">
                  <a16:creationId xmlns="" xmlns:a16="http://schemas.microsoft.com/office/drawing/2014/main" id="{4A7071B6-79A2-41E8-9055-317787F57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32631" y="5239385"/>
              <a:ext cx="914400" cy="914400"/>
            </a:xfrm>
            <a:prstGeom prst="rect">
              <a:avLst/>
            </a:prstGeom>
          </p:spPr>
        </p:pic>
        <p:pic>
          <p:nvPicPr>
            <p:cNvPr id="41" name="Graphic 60" descr="World">
              <a:extLst>
                <a:ext uri="{FF2B5EF4-FFF2-40B4-BE49-F238E27FC236}">
                  <a16:creationId xmlns="" xmlns:a16="http://schemas.microsoft.com/office/drawing/2014/main" id="{B0772DB6-6AB6-45A7-BC0D-FFAADE4BB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45328" y="5356673"/>
              <a:ext cx="648000" cy="64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4EF8C49-2938-4401-A76C-CEA7D1632350}"/>
                </a:ext>
              </a:extLst>
            </p:cNvPr>
            <p:cNvSpPr txBox="1"/>
            <p:nvPr/>
          </p:nvSpPr>
          <p:spPr>
            <a:xfrm>
              <a:off x="8979178" y="5465281"/>
              <a:ext cx="13968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Province</a:t>
              </a:r>
            </a:p>
          </p:txBody>
        </p:sp>
        <p:pic>
          <p:nvPicPr>
            <p:cNvPr id="45" name="Graphic 64" descr="Hourglass">
              <a:extLst>
                <a:ext uri="{FF2B5EF4-FFF2-40B4-BE49-F238E27FC236}">
                  <a16:creationId xmlns="" xmlns:a16="http://schemas.microsoft.com/office/drawing/2014/main" id="{13C03D09-AEE2-4908-859E-054C7A2D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79193" y="5387846"/>
              <a:ext cx="648000" cy="648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A46A409-E370-4560-ACD7-364D903A1181}"/>
                </a:ext>
              </a:extLst>
            </p:cNvPr>
            <p:cNvSpPr txBox="1"/>
            <p:nvPr/>
          </p:nvSpPr>
          <p:spPr>
            <a:xfrm>
              <a:off x="1802262" y="5465281"/>
              <a:ext cx="914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2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Data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3D2EF0C-9C05-48AC-BAAC-0B6FDD6E915B}"/>
              </a:ext>
            </a:extLst>
          </p:cNvPr>
          <p:cNvGrpSpPr/>
          <p:nvPr/>
        </p:nvGrpSpPr>
        <p:grpSpPr>
          <a:xfrm>
            <a:off x="595640" y="4793490"/>
            <a:ext cx="10709856" cy="1154838"/>
            <a:chOff x="644627" y="4532226"/>
            <a:chExt cx="10709856" cy="1154838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C952B2E-1769-4201-9BC4-5018EF28577B}"/>
                </a:ext>
              </a:extLst>
            </p:cNvPr>
            <p:cNvSpPr txBox="1"/>
            <p:nvPr/>
          </p:nvSpPr>
          <p:spPr>
            <a:xfrm>
              <a:off x="1674211" y="4532226"/>
              <a:ext cx="96802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The survival data were created by linking the CCR to the CVSD and mortality information from tax files through December 31, 2014</a:t>
              </a:r>
            </a:p>
          </p:txBody>
        </p:sp>
        <p:pic>
          <p:nvPicPr>
            <p:cNvPr id="88" name="Graphic 87" descr="Stethoscope">
              <a:extLst>
                <a:ext uri="{FF2B5EF4-FFF2-40B4-BE49-F238E27FC236}">
                  <a16:creationId xmlns="" xmlns:a16="http://schemas.microsoft.com/office/drawing/2014/main" id="{4DC55695-1985-4B9A-9499-A4C180D77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627" y="4607064"/>
              <a:ext cx="1080000" cy="1080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3DD182D-D35B-401E-A209-686511E7F0A0}"/>
              </a:ext>
            </a:extLst>
          </p:cNvPr>
          <p:cNvGrpSpPr/>
          <p:nvPr/>
        </p:nvGrpSpPr>
        <p:grpSpPr>
          <a:xfrm>
            <a:off x="581572" y="1309772"/>
            <a:ext cx="11221197" cy="1432552"/>
            <a:chOff x="581572" y="1309772"/>
            <a:chExt cx="11221197" cy="1432552"/>
          </a:xfrm>
        </p:grpSpPr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F15AEDBE-71CD-42B1-AFB7-D8699DC33DB2}"/>
                </a:ext>
              </a:extLst>
            </p:cNvPr>
            <p:cNvGrpSpPr/>
            <p:nvPr/>
          </p:nvGrpSpPr>
          <p:grpSpPr>
            <a:xfrm>
              <a:off x="581572" y="1309772"/>
              <a:ext cx="10772911" cy="1080000"/>
              <a:chOff x="581572" y="1309772"/>
              <a:chExt cx="10772911" cy="10800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F66FD44-F502-463A-8DA0-87919B071AC1}"/>
                  </a:ext>
                </a:extLst>
              </p:cNvPr>
              <p:cNvSpPr txBox="1"/>
              <p:nvPr/>
            </p:nvSpPr>
            <p:spPr>
              <a:xfrm>
                <a:off x="1674211" y="1336536"/>
                <a:ext cx="96802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B050"/>
                    </a:solidFill>
                    <a:latin typeface="Calibri Light" panose="020F0302020204030204" pitchFamily="34" charset="0"/>
                  </a:rPr>
                  <a:t>Incidence data are from the 1992-2016 Canadian Cancer Registry (CCR)</a:t>
                </a:r>
              </a:p>
            </p:txBody>
          </p:sp>
          <p:pic>
            <p:nvPicPr>
              <p:cNvPr id="92" name="Graphic 91" descr="Target Audience">
                <a:extLst>
                  <a:ext uri="{FF2B5EF4-FFF2-40B4-BE49-F238E27FC236}">
                    <a16:creationId xmlns="" xmlns:a16="http://schemas.microsoft.com/office/drawing/2014/main" id="{5C80C178-CFDE-45A1-9886-0479D1DF2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1572" y="1309772"/>
                <a:ext cx="1080000" cy="1080000"/>
              </a:xfrm>
              <a:prstGeom prst="rect">
                <a:avLst/>
              </a:prstGeom>
            </p:spPr>
          </p:pic>
        </p:grpSp>
        <p:pic>
          <p:nvPicPr>
            <p:cNvPr id="45" name="Graphic 44" descr="Document">
              <a:extLst>
                <a:ext uri="{FF2B5EF4-FFF2-40B4-BE49-F238E27FC236}">
                  <a16:creationId xmlns="" xmlns:a16="http://schemas.microsoft.com/office/drawing/2014/main" id="{75428AFE-37F5-4A61-AAE1-F9622A9C0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7861" y="1924645"/>
              <a:ext cx="648000" cy="648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65F3547-A64E-43FB-BAFC-42471879E10B}"/>
                </a:ext>
              </a:extLst>
            </p:cNvPr>
            <p:cNvSpPr txBox="1"/>
            <p:nvPr/>
          </p:nvSpPr>
          <p:spPr>
            <a:xfrm>
              <a:off x="2511728" y="1849772"/>
              <a:ext cx="9291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The CCR is a dynamic, person-oriented, population-based database comprised of cancer cases diagnosed among Canadian residents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E257D9A-F32B-4E65-B682-ADDC00625537}"/>
              </a:ext>
            </a:extLst>
          </p:cNvPr>
          <p:cNvGrpSpPr/>
          <p:nvPr/>
        </p:nvGrpSpPr>
        <p:grpSpPr>
          <a:xfrm>
            <a:off x="595640" y="2943903"/>
            <a:ext cx="11207129" cy="1721660"/>
            <a:chOff x="595640" y="3074535"/>
            <a:chExt cx="11207129" cy="172166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A25E13CF-25C7-44FB-AE84-3D3EA88B97C8}"/>
                </a:ext>
              </a:extLst>
            </p:cNvPr>
            <p:cNvGrpSpPr/>
            <p:nvPr/>
          </p:nvGrpSpPr>
          <p:grpSpPr>
            <a:xfrm>
              <a:off x="595640" y="3074535"/>
              <a:ext cx="11207128" cy="1145460"/>
              <a:chOff x="595640" y="3074535"/>
              <a:chExt cx="11207128" cy="1145460"/>
            </a:xfrm>
          </p:grpSpPr>
          <p:pic>
            <p:nvPicPr>
              <p:cNvPr id="68" name="Graphic 67" descr="Skeleton">
                <a:extLst>
                  <a:ext uri="{FF2B5EF4-FFF2-40B4-BE49-F238E27FC236}">
                    <a16:creationId xmlns="" xmlns:a16="http://schemas.microsoft.com/office/drawing/2014/main" id="{102E8630-2A49-40A1-B11B-98F8ABE44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5640" y="3139995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8A2C799C-6E7A-47DD-9F6B-DD3089E3BC17}"/>
                  </a:ext>
                </a:extLst>
              </p:cNvPr>
              <p:cNvSpPr txBox="1"/>
              <p:nvPr/>
            </p:nvSpPr>
            <p:spPr>
              <a:xfrm>
                <a:off x="1638865" y="3074535"/>
                <a:ext cx="1016390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B050"/>
                    </a:solidFill>
                    <a:latin typeface="Calibri Light" panose="020F0302020204030204" pitchFamily="34" charset="0"/>
                  </a:rPr>
                  <a:t>Mortality data are from the 1992-2016 Canadian Vital Statistics – Death database (CVSD)</a:t>
                </a:r>
              </a:p>
            </p:txBody>
          </p:sp>
        </p:grpSp>
        <p:pic>
          <p:nvPicPr>
            <p:cNvPr id="47" name="Graphic 46" descr="Document">
              <a:extLst>
                <a:ext uri="{FF2B5EF4-FFF2-40B4-BE49-F238E27FC236}">
                  <a16:creationId xmlns="" xmlns:a16="http://schemas.microsoft.com/office/drawing/2014/main" id="{D34F4283-C3BE-48E8-8181-180036A6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7861" y="3978516"/>
              <a:ext cx="648000" cy="6480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233B756-8FDF-4E24-9930-D98A360D41EA}"/>
                </a:ext>
              </a:extLst>
            </p:cNvPr>
            <p:cNvSpPr txBox="1"/>
            <p:nvPr/>
          </p:nvSpPr>
          <p:spPr>
            <a:xfrm>
              <a:off x="2511728" y="3903643"/>
              <a:ext cx="9291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The CVSD includes demographic and cause of death information for all deaths in Canada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4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Methods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E3218C7-36A8-4C79-B584-B7B4317F348C}"/>
              </a:ext>
            </a:extLst>
          </p:cNvPr>
          <p:cNvGrpSpPr/>
          <p:nvPr/>
        </p:nvGrpSpPr>
        <p:grpSpPr>
          <a:xfrm>
            <a:off x="2275725" y="1372752"/>
            <a:ext cx="4796328" cy="5562040"/>
            <a:chOff x="1916486" y="1487055"/>
            <a:chExt cx="9291041" cy="5562040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65F3547-A64E-43FB-BAFC-42471879E10B}"/>
                </a:ext>
              </a:extLst>
            </p:cNvPr>
            <p:cNvSpPr txBox="1"/>
            <p:nvPr/>
          </p:nvSpPr>
          <p:spPr>
            <a:xfrm>
              <a:off x="1916486" y="1487055"/>
              <a:ext cx="9291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Site code 73.9 </a:t>
              </a:r>
            </a:p>
            <a:p>
              <a:r>
                <a:rPr lang="en-US" sz="24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</a:t>
              </a:r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(excluding 9050-9055; 9590-9992)</a:t>
              </a:r>
              <a:endParaRPr lang="en-US" sz="2400" b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FDB5D88-D2B9-4F11-BAFC-C3A874F8B7D6}"/>
                </a:ext>
              </a:extLst>
            </p:cNvPr>
            <p:cNvSpPr txBox="1"/>
            <p:nvPr/>
          </p:nvSpPr>
          <p:spPr>
            <a:xfrm>
              <a:off x="1916486" y="2240952"/>
              <a:ext cx="92910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Only malignant cases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9B8BD9-2E97-428E-8970-0B8C676B19CC}"/>
                </a:ext>
              </a:extLst>
            </p:cNvPr>
            <p:cNvSpPr txBox="1"/>
            <p:nvPr/>
          </p:nvSpPr>
          <p:spPr>
            <a:xfrm>
              <a:off x="1916486" y="2647890"/>
              <a:ext cx="929104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Histologic types: 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Papillary </a:t>
              </a:r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(8050, 8260, 8340-8344, </a:t>
              </a:r>
            </a:p>
            <a:p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                       8350, 8450-8460)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Non-papillary 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     Follicular </a:t>
              </a:r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(8290, 8330-8335)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     Medullary </a:t>
              </a:r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(8345, 8510-8513)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     Anaplastic </a:t>
              </a:r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(8020-8035)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     Other specified</a:t>
              </a:r>
            </a:p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     Unspecified </a:t>
              </a:r>
              <a:r>
                <a:rPr lang="en-US" sz="2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(8000-8005, 8010-8015)</a:t>
              </a:r>
            </a:p>
            <a:p>
              <a:endParaRPr lang="en-US" sz="2600" b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  <a:p>
              <a:endParaRPr lang="en-US" sz="2600" b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A2F7AE6-4A85-42B9-91F6-5F83E33D3918}"/>
              </a:ext>
            </a:extLst>
          </p:cNvPr>
          <p:cNvGrpSpPr/>
          <p:nvPr/>
        </p:nvGrpSpPr>
        <p:grpSpPr>
          <a:xfrm>
            <a:off x="6757273" y="1356443"/>
            <a:ext cx="1989940" cy="2354287"/>
            <a:chOff x="7551365" y="1285385"/>
            <a:chExt cx="1989940" cy="2354287"/>
          </a:xfrm>
        </p:grpSpPr>
        <p:pic>
          <p:nvPicPr>
            <p:cNvPr id="33" name="Graphic 32" descr="Skeleton">
              <a:extLst>
                <a:ext uri="{FF2B5EF4-FFF2-40B4-BE49-F238E27FC236}">
                  <a16:creationId xmlns="" xmlns:a16="http://schemas.microsoft.com/office/drawing/2014/main" id="{DA406D09-B6AF-45DA-A342-58E3F5AC9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33010" y="1285385"/>
              <a:ext cx="1800000" cy="180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6DA40F7-A8D6-47C0-9CD6-CC2A9CBC8B57}"/>
                </a:ext>
              </a:extLst>
            </p:cNvPr>
            <p:cNvSpPr txBox="1"/>
            <p:nvPr/>
          </p:nvSpPr>
          <p:spPr>
            <a:xfrm>
              <a:off x="7551365" y="3147229"/>
              <a:ext cx="19899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mortality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8002B84-ED4F-4CAE-A6A7-4742DA057E6B}"/>
              </a:ext>
            </a:extLst>
          </p:cNvPr>
          <p:cNvGrpSpPr/>
          <p:nvPr/>
        </p:nvGrpSpPr>
        <p:grpSpPr>
          <a:xfrm>
            <a:off x="8861737" y="1377727"/>
            <a:ext cx="3321567" cy="2526576"/>
            <a:chOff x="8649460" y="1377727"/>
            <a:chExt cx="3321567" cy="2526576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894DB3-2DA6-4E76-9A74-1F6809B99412}"/>
                </a:ext>
              </a:extLst>
            </p:cNvPr>
            <p:cNvSpPr txBox="1"/>
            <p:nvPr/>
          </p:nvSpPr>
          <p:spPr>
            <a:xfrm>
              <a:off x="8649460" y="1377727"/>
              <a:ext cx="331906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ICD-9 code 193 for deaths from 1992 to 1999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5E3BB68-2733-42A5-9487-E5C9163607D2}"/>
                </a:ext>
              </a:extLst>
            </p:cNvPr>
            <p:cNvSpPr txBox="1"/>
            <p:nvPr/>
          </p:nvSpPr>
          <p:spPr>
            <a:xfrm>
              <a:off x="8651966" y="2611641"/>
              <a:ext cx="331906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ICD-10 code C73 for deaths from 2000 onward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828613"/>
            <a:chOff x="270940" y="1083141"/>
            <a:chExt cx="1989940" cy="282861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based on ICDO-3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9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Methods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A2F7AE6-4A85-42B9-91F6-5F83E33D3918}"/>
              </a:ext>
            </a:extLst>
          </p:cNvPr>
          <p:cNvGrpSpPr/>
          <p:nvPr/>
        </p:nvGrpSpPr>
        <p:grpSpPr>
          <a:xfrm>
            <a:off x="6757273" y="1356443"/>
            <a:ext cx="1989940" cy="2354287"/>
            <a:chOff x="7551365" y="1285385"/>
            <a:chExt cx="1989940" cy="2354287"/>
          </a:xfrm>
        </p:grpSpPr>
        <p:pic>
          <p:nvPicPr>
            <p:cNvPr id="33" name="Graphic 32" descr="Skeleton">
              <a:extLst>
                <a:ext uri="{FF2B5EF4-FFF2-40B4-BE49-F238E27FC236}">
                  <a16:creationId xmlns="" xmlns:a16="http://schemas.microsoft.com/office/drawing/2014/main" id="{DA406D09-B6AF-45DA-A342-58E3F5AC9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33010" y="1285385"/>
              <a:ext cx="1800000" cy="180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6DA40F7-A8D6-47C0-9CD6-CC2A9CBC8B57}"/>
                </a:ext>
              </a:extLst>
            </p:cNvPr>
            <p:cNvSpPr txBox="1"/>
            <p:nvPr/>
          </p:nvSpPr>
          <p:spPr>
            <a:xfrm>
              <a:off x="7551365" y="3147229"/>
              <a:ext cx="19899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mortality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828613"/>
            <a:chOff x="270940" y="1083141"/>
            <a:chExt cx="1989940" cy="282861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based on ICDO-3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C2D53E7-D5EF-4763-A7F0-8153D92EDFEE}"/>
              </a:ext>
            </a:extLst>
          </p:cNvPr>
          <p:cNvGrpSpPr/>
          <p:nvPr/>
        </p:nvGrpSpPr>
        <p:grpSpPr>
          <a:xfrm>
            <a:off x="5542203" y="1216995"/>
            <a:ext cx="4358461" cy="2694759"/>
            <a:chOff x="3718301" y="1524044"/>
            <a:chExt cx="4358461" cy="269475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D42913E-BC6E-4D17-A869-8CB102C2FE84}"/>
                </a:ext>
              </a:extLst>
            </p:cNvPr>
            <p:cNvSpPr txBox="1"/>
            <p:nvPr/>
          </p:nvSpPr>
          <p:spPr>
            <a:xfrm>
              <a:off x="4143677" y="1524044"/>
              <a:ext cx="29980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Age-specific rates</a:t>
              </a:r>
              <a:endParaRPr lang="en-US" sz="3000" b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FBA69EB-B9A9-49CE-BCFA-422F3A2728C7}"/>
                </a:ext>
              </a:extLst>
            </p:cNvPr>
            <p:cNvSpPr txBox="1"/>
            <p:nvPr/>
          </p:nvSpPr>
          <p:spPr>
            <a:xfrm>
              <a:off x="4143677" y="2119888"/>
              <a:ext cx="3933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Age-standardized rates (direct method)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CF3E8A0-80A1-4FE5-B784-D408758B45F1}"/>
                </a:ext>
              </a:extLst>
            </p:cNvPr>
            <p:cNvSpPr txBox="1"/>
            <p:nvPr/>
          </p:nvSpPr>
          <p:spPr>
            <a:xfrm>
              <a:off x="4143677" y="3203140"/>
              <a:ext cx="3426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Annual percent </a:t>
              </a:r>
              <a:r>
                <a:rPr lang="en-US" sz="3000" b="1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change (APC)</a:t>
              </a:r>
              <a:endParaRPr lang="en-US" sz="3000" b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30" name="Graphic 29" descr="Chevron arrows">
              <a:extLst>
                <a:ext uri="{FF2B5EF4-FFF2-40B4-BE49-F238E27FC236}">
                  <a16:creationId xmlns="" xmlns:a16="http://schemas.microsoft.com/office/drawing/2014/main" id="{7499BE9C-F273-4AD0-8DED-4C5D3133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8301" y="1644957"/>
              <a:ext cx="360000" cy="360000"/>
            </a:xfrm>
            <a:prstGeom prst="rect">
              <a:avLst/>
            </a:prstGeom>
          </p:spPr>
        </p:pic>
        <p:pic>
          <p:nvPicPr>
            <p:cNvPr id="31" name="Graphic 30" descr="Chevron arrows">
              <a:extLst>
                <a:ext uri="{FF2B5EF4-FFF2-40B4-BE49-F238E27FC236}">
                  <a16:creationId xmlns="" xmlns:a16="http://schemas.microsoft.com/office/drawing/2014/main" id="{9C8BF400-5649-4B54-932C-D8BB05032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8301" y="2399602"/>
              <a:ext cx="360000" cy="360000"/>
            </a:xfrm>
            <a:prstGeom prst="rect">
              <a:avLst/>
            </a:prstGeom>
          </p:spPr>
        </p:pic>
        <p:pic>
          <p:nvPicPr>
            <p:cNvPr id="32" name="Graphic 31" descr="Chevron arrows">
              <a:extLst>
                <a:ext uri="{FF2B5EF4-FFF2-40B4-BE49-F238E27FC236}">
                  <a16:creationId xmlns="" xmlns:a16="http://schemas.microsoft.com/office/drawing/2014/main" id="{4352C083-6758-4044-8960-8A14B754D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8301" y="3515328"/>
              <a:ext cx="360000" cy="360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F6CBB6-2698-41D1-91AA-4ED630148A08}"/>
              </a:ext>
            </a:extLst>
          </p:cNvPr>
          <p:cNvGrpSpPr/>
          <p:nvPr/>
        </p:nvGrpSpPr>
        <p:grpSpPr>
          <a:xfrm>
            <a:off x="1315453" y="3911754"/>
            <a:ext cx="2187318" cy="2183075"/>
            <a:chOff x="1315453" y="3911754"/>
            <a:chExt cx="2187318" cy="2183075"/>
          </a:xfrm>
        </p:grpSpPr>
        <p:pic>
          <p:nvPicPr>
            <p:cNvPr id="35" name="Graphic 34" descr="Stethoscope">
              <a:extLst>
                <a:ext uri="{FF2B5EF4-FFF2-40B4-BE49-F238E27FC236}">
                  <a16:creationId xmlns="" xmlns:a16="http://schemas.microsoft.com/office/drawing/2014/main" id="{BE5C9EA0-6011-429D-8347-68D326BA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07801" y="3911754"/>
              <a:ext cx="1800000" cy="180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A352BB9-680B-4470-9E5F-79433FF7DC5F}"/>
                </a:ext>
              </a:extLst>
            </p:cNvPr>
            <p:cNvSpPr txBox="1"/>
            <p:nvPr/>
          </p:nvSpPr>
          <p:spPr>
            <a:xfrm>
              <a:off x="1315453" y="5602386"/>
              <a:ext cx="21873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net survival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98A7EA-A338-457D-B4B9-5C6852FD7B03}"/>
              </a:ext>
            </a:extLst>
          </p:cNvPr>
          <p:cNvGrpSpPr/>
          <p:nvPr/>
        </p:nvGrpSpPr>
        <p:grpSpPr>
          <a:xfrm>
            <a:off x="5532740" y="4541971"/>
            <a:ext cx="3852277" cy="1015663"/>
            <a:chOff x="5532740" y="4541971"/>
            <a:chExt cx="3852277" cy="101566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5B1C04C-08A0-4D57-A81B-A864BB2FA7BD}"/>
                </a:ext>
              </a:extLst>
            </p:cNvPr>
            <p:cNvSpPr txBox="1"/>
            <p:nvPr/>
          </p:nvSpPr>
          <p:spPr>
            <a:xfrm>
              <a:off x="5958116" y="4541971"/>
              <a:ext cx="3426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accent1"/>
                  </a:solidFill>
                  <a:latin typeface="Calibri Light" panose="020F0302020204030204" pitchFamily="34" charset="0"/>
                </a:rPr>
                <a:t>Pohar</a:t>
              </a:r>
              <a:r>
                <a:rPr lang="en-US" sz="3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3000" b="1" dirty="0" err="1">
                  <a:solidFill>
                    <a:schemeClr val="accent1"/>
                  </a:solidFill>
                  <a:latin typeface="Calibri Light" panose="020F0302020204030204" pitchFamily="34" charset="0"/>
                </a:rPr>
                <a:t>Perme</a:t>
              </a:r>
              <a:r>
                <a:rPr lang="en-US" sz="3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 estimator</a:t>
              </a:r>
            </a:p>
          </p:txBody>
        </p:sp>
        <p:pic>
          <p:nvPicPr>
            <p:cNvPr id="39" name="Graphic 38" descr="Chevron arrows">
              <a:extLst>
                <a:ext uri="{FF2B5EF4-FFF2-40B4-BE49-F238E27FC236}">
                  <a16:creationId xmlns="" xmlns:a16="http://schemas.microsoft.com/office/drawing/2014/main" id="{D85DBD6A-F0E1-46A3-B4F1-44A555DCA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32740" y="4854159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9930726-194A-4FCB-A522-0ACA1BD1CF6F}"/>
              </a:ext>
            </a:extLst>
          </p:cNvPr>
          <p:cNvGrpSpPr/>
          <p:nvPr/>
        </p:nvGrpSpPr>
        <p:grpSpPr>
          <a:xfrm>
            <a:off x="8965669" y="3719521"/>
            <a:ext cx="1989940" cy="1447113"/>
            <a:chOff x="8641339" y="3315010"/>
            <a:chExt cx="2827448" cy="2645520"/>
          </a:xfrm>
          <a:solidFill>
            <a:schemeClr val="accent2"/>
          </a:solidFill>
        </p:grpSpPr>
        <p:sp>
          <p:nvSpPr>
            <p:cNvPr id="43" name="Flowchart: Alternate Process 42">
              <a:extLst>
                <a:ext uri="{FF2B5EF4-FFF2-40B4-BE49-F238E27FC236}">
                  <a16:creationId xmlns="" xmlns:a16="http://schemas.microsoft.com/office/drawing/2014/main" id="{72D36FC1-3747-42B3-840D-DB37A92BF1F6}"/>
                </a:ext>
              </a:extLst>
            </p:cNvPr>
            <p:cNvSpPr/>
            <p:nvPr/>
          </p:nvSpPr>
          <p:spPr>
            <a:xfrm>
              <a:off x="8641339" y="3315010"/>
              <a:ext cx="2827448" cy="264552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B7ECB7E-4E98-49FE-9072-208FD0865AE7}"/>
                </a:ext>
              </a:extLst>
            </p:cNvPr>
            <p:cNvSpPr txBox="1"/>
            <p:nvPr/>
          </p:nvSpPr>
          <p:spPr>
            <a:xfrm>
              <a:off x="8778675" y="3769679"/>
              <a:ext cx="2492250" cy="17442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Quebec excluded</a:t>
              </a:r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3C8FB71-BE46-4D09-981F-4733A1A2471E}"/>
              </a:ext>
            </a:extLst>
          </p:cNvPr>
          <p:cNvGrpSpPr/>
          <p:nvPr/>
        </p:nvGrpSpPr>
        <p:grpSpPr>
          <a:xfrm>
            <a:off x="5532740" y="5558338"/>
            <a:ext cx="3423466" cy="553998"/>
            <a:chOff x="5532740" y="5558338"/>
            <a:chExt cx="3423466" cy="553998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CAA3E39-77D4-4A9D-A9E2-E8C528247C24}"/>
                </a:ext>
              </a:extLst>
            </p:cNvPr>
            <p:cNvSpPr txBox="1"/>
            <p:nvPr/>
          </p:nvSpPr>
          <p:spPr>
            <a:xfrm>
              <a:off x="5958116" y="5558338"/>
              <a:ext cx="29980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case-mix </a:t>
              </a:r>
            </a:p>
          </p:txBody>
        </p:sp>
        <p:pic>
          <p:nvPicPr>
            <p:cNvPr id="40" name="Graphic 39" descr="Chevron arrows">
              <a:extLst>
                <a:ext uri="{FF2B5EF4-FFF2-40B4-BE49-F238E27FC236}">
                  <a16:creationId xmlns="" xmlns:a16="http://schemas.microsoft.com/office/drawing/2014/main" id="{4BD059D4-9DF6-4BAF-95FA-81A3B9D7E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32740" y="5679251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3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-2.96296E-6 L -0.36667 0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64" y="2428337"/>
            <a:ext cx="5627096" cy="2932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197" y="2428337"/>
            <a:ext cx="4017612" cy="33165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D4C41C1-A7AA-4E88-99E1-98FEA65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70362"/>
            <a:ext cx="10880957" cy="895042"/>
          </a:xfrm>
        </p:spPr>
        <p:txBody>
          <a:bodyPr>
            <a:normAutofit/>
          </a:bodyPr>
          <a:lstStyle/>
          <a:p>
            <a:r>
              <a:rPr lang="en-US" sz="2800" b="1" dirty="0"/>
              <a:t>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1899352-BFDE-4F7C-842C-EAF0990277C8}"/>
              </a:ext>
            </a:extLst>
          </p:cNvPr>
          <p:cNvGrpSpPr/>
          <p:nvPr/>
        </p:nvGrpSpPr>
        <p:grpSpPr>
          <a:xfrm>
            <a:off x="401572" y="1083141"/>
            <a:ext cx="1989940" cy="2428503"/>
            <a:chOff x="270940" y="1083141"/>
            <a:chExt cx="1989940" cy="242850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66FD44-F502-463A-8DA0-87919B071AC1}"/>
                </a:ext>
              </a:extLst>
            </p:cNvPr>
            <p:cNvSpPr txBox="1"/>
            <p:nvPr/>
          </p:nvSpPr>
          <p:spPr>
            <a:xfrm>
              <a:off x="270940" y="2619092"/>
              <a:ext cx="1989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TC incidence 2012-2016</a:t>
              </a:r>
            </a:p>
          </p:txBody>
        </p:sp>
        <p:pic>
          <p:nvPicPr>
            <p:cNvPr id="42" name="Graphic 41" descr="Target Audience">
              <a:extLst>
                <a:ext uri="{FF2B5EF4-FFF2-40B4-BE49-F238E27FC236}">
                  <a16:creationId xmlns="" xmlns:a16="http://schemas.microsoft.com/office/drawing/2014/main" id="{A7FA8C6E-9A8B-47C8-A837-B47A7601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5910" y="1083141"/>
              <a:ext cx="1800000" cy="1800000"/>
            </a:xfrm>
            <a:prstGeom prst="rect">
              <a:avLst/>
            </a:prstGeom>
          </p:spPr>
        </p:pic>
      </p:grpSp>
      <p:sp>
        <p:nvSpPr>
          <p:cNvPr id="45" name="Rectangle: Rounded Corners 11">
            <a:extLst>
              <a:ext uri="{FF2B5EF4-FFF2-40B4-BE49-F238E27FC236}">
                <a16:creationId xmlns="" xmlns:a16="http://schemas.microsoft.com/office/drawing/2014/main" id="{E5862AD2-1237-440D-986C-067BF6A41E19}"/>
              </a:ext>
            </a:extLst>
          </p:cNvPr>
          <p:cNvSpPr/>
          <p:nvPr/>
        </p:nvSpPr>
        <p:spPr>
          <a:xfrm>
            <a:off x="2890981" y="1097671"/>
            <a:ext cx="8577805" cy="118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ASIR of papillary TC was 14 times greater than </a:t>
            </a:r>
            <a:r>
              <a:rPr lang="en-US" sz="2400" dirty="0" smtClean="0"/>
              <a:t>non-papillary subtypes; </a:t>
            </a:r>
            <a:r>
              <a:rPr lang="en-US" sz="2400" dirty="0"/>
              <a:t>while the rate of diagnosis among females was almost three times higher than among males</a:t>
            </a:r>
            <a:endParaRPr lang="en-CA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8DB41F-F3D5-4C6D-A130-FF83B3169478}"/>
              </a:ext>
            </a:extLst>
          </p:cNvPr>
          <p:cNvSpPr txBox="1"/>
          <p:nvPr/>
        </p:nvSpPr>
        <p:spPr>
          <a:xfrm>
            <a:off x="283094" y="5944809"/>
            <a:ext cx="96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+mj-lt"/>
              </a:rPr>
              <a:t>Source: Ellison LF, Bushnik T. Changing trends in thyroid cancer incidence in Canada: A histologic examination, 1992-2016 .  </a:t>
            </a:r>
            <a:r>
              <a:rPr lang="en-CA" sz="1200" i="1" dirty="0">
                <a:latin typeface="+mj-lt"/>
              </a:rPr>
              <a:t>Health Reports (under review)</a:t>
            </a:r>
            <a:r>
              <a:rPr lang="en-CA" sz="1200" dirty="0">
                <a:latin typeface="+mj-lt"/>
              </a:rPr>
              <a:t>.</a:t>
            </a:r>
          </a:p>
        </p:txBody>
      </p:sp>
      <p:pic>
        <p:nvPicPr>
          <p:cNvPr id="12" name="Graphic 11" descr="Microscope">
            <a:extLst>
              <a:ext uri="{FF2B5EF4-FFF2-40B4-BE49-F238E27FC236}">
                <a16:creationId xmlns="" xmlns:a16="http://schemas.microsoft.com/office/drawing/2014/main" id="{A62CF7B1-8AC4-4D90-910B-A5F1F1D88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5797" y="3438325"/>
            <a:ext cx="648000" cy="6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D76F14-BD0F-415A-96C9-B50092205836}"/>
              </a:ext>
            </a:extLst>
          </p:cNvPr>
          <p:cNvSpPr txBox="1"/>
          <p:nvPr/>
        </p:nvSpPr>
        <p:spPr>
          <a:xfrm>
            <a:off x="497349" y="3546933"/>
            <a:ext cx="1396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Histology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="" xmlns:a16="http://schemas.microsoft.com/office/drawing/2014/main" id="{42284D12-F70F-4702-B7AB-90D1110C3C2C}"/>
              </a:ext>
            </a:extLst>
          </p:cNvPr>
          <p:cNvSpPr/>
          <p:nvPr/>
        </p:nvSpPr>
        <p:spPr>
          <a:xfrm rot="16200000">
            <a:off x="8729980" y="3312292"/>
            <a:ext cx="155863" cy="3936491"/>
          </a:xfrm>
          <a:prstGeom prst="leftBracket">
            <a:avLst>
              <a:gd name="adj" fmla="val 513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58BDC3-F06A-4F98-A375-B3C8A598218F}"/>
              </a:ext>
            </a:extLst>
          </p:cNvPr>
          <p:cNvSpPr txBox="1"/>
          <p:nvPr/>
        </p:nvSpPr>
        <p:spPr>
          <a:xfrm>
            <a:off x="8280329" y="5347951"/>
            <a:ext cx="128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non-papillary</a:t>
            </a:r>
          </a:p>
        </p:txBody>
      </p:sp>
    </p:spTree>
    <p:extLst>
      <p:ext uri="{BB962C8B-B14F-4D97-AF65-F5344CB8AC3E}">
        <p14:creationId xmlns:p14="http://schemas.microsoft.com/office/powerpoint/2010/main" val="36196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32b22037-bde8-4d10-8f0d-a2016f4317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2-eng.potx [Read-Only]" id="{880E1B55-4AC2-4D31-883D-9EC43AA3F55F}" vid="{ADCAE2E1-ADF6-4F39-8BEB-6E252D5D6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CSEB_CanCHECs</Template>
  <TotalTime>4666</TotalTime>
  <Words>1352</Words>
  <Application>Microsoft Office PowerPoint</Application>
  <PresentationFormat>Widescreen</PresentationFormat>
  <Paragraphs>224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MT Std</vt:lpstr>
      <vt:lpstr>Calibri</vt:lpstr>
      <vt:lpstr>Calibri Light</vt:lpstr>
      <vt:lpstr>Office Theme</vt:lpstr>
      <vt:lpstr>Changing trends in thyroid cancer incidence in Canada: A histologic examination, 1992-2016 </vt:lpstr>
      <vt:lpstr>Background</vt:lpstr>
      <vt:lpstr>Background</vt:lpstr>
      <vt:lpstr>Background</vt:lpstr>
      <vt:lpstr>Objectives</vt:lpstr>
      <vt:lpstr>Data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Strengths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Laberge</dc:creator>
  <cp:lastModifiedBy>Ellison, Larry - HSD/DSS</cp:lastModifiedBy>
  <cp:revision>590</cp:revision>
  <cp:lastPrinted>2019-05-27T15:24:20Z</cp:lastPrinted>
  <dcterms:created xsi:type="dcterms:W3CDTF">2019-04-12T13:23:59Z</dcterms:created>
  <dcterms:modified xsi:type="dcterms:W3CDTF">2019-06-04T12:39:19Z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-773954385</vt:i4>
  </property>
  <property fmtid="{D5CDD505-2E9C-101B-9397-08002B2CF9AE}" pid="3" name="_NewReviewCycle">
    <vt:lpwstr/>
  </property>
  <property fmtid="{D5CDD505-2E9C-101B-9397-08002B2CF9AE}" pid="4" name="_EmailSubject">
    <vt:lpwstr>presentation</vt:lpwstr>
  </property>
  <property fmtid="{D5CDD505-2E9C-101B-9397-08002B2CF9AE}" pid="5" name="_AuthorEmail">
    <vt:lpwstr>larry.ellison@canada.ca</vt:lpwstr>
  </property>
  <property fmtid="{D5CDD505-2E9C-101B-9397-08002B2CF9AE}" pid="6" name="_AuthorEmailDisplayName">
    <vt:lpwstr>Ellison, Larry (STATCAN)</vt:lpwstr>
  </property>
</Properties>
</file>