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257" r:id="rId2"/>
    <p:sldId id="277" r:id="rId3"/>
    <p:sldId id="281" r:id="rId4"/>
    <p:sldId id="258" r:id="rId5"/>
    <p:sldId id="278" r:id="rId6"/>
    <p:sldId id="264" r:id="rId7"/>
    <p:sldId id="262" r:id="rId8"/>
    <p:sldId id="263" r:id="rId9"/>
    <p:sldId id="271" r:id="rId10"/>
    <p:sldId id="272" r:id="rId11"/>
    <p:sldId id="267" r:id="rId12"/>
    <p:sldId id="268" r:id="rId13"/>
    <p:sldId id="273" r:id="rId14"/>
    <p:sldId id="269" r:id="rId15"/>
    <p:sldId id="274" r:id="rId16"/>
    <p:sldId id="282" r:id="rId17"/>
    <p:sldId id="27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C7E7"/>
    <a:srgbClr val="C5E0B4"/>
    <a:srgbClr val="CFB87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86" d="100"/>
          <a:sy n="86" d="100"/>
        </p:scale>
        <p:origin x="110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9F3807-F18B-42E2-89E7-4BAEA97EDAC9}"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55734E7-0597-4144-BB49-64AA73FE57FE}">
      <dgm:prSet phldrT="[Text]"/>
      <dgm:spPr/>
      <dgm:t>
        <a:bodyPr/>
        <a:lstStyle/>
        <a:p>
          <a:r>
            <a:rPr lang="en-US" dirty="0"/>
            <a:t>Colorado Central Cancer Registry (CCCR)</a:t>
          </a:r>
        </a:p>
      </dgm:t>
    </dgm:pt>
    <dgm:pt modelId="{DF304557-AE98-4476-9D65-DBAF37BCBB48}" type="parTrans" cxnId="{DFBD21D8-CD93-458B-9651-22DEDA2898B4}">
      <dgm:prSet/>
      <dgm:spPr/>
      <dgm:t>
        <a:bodyPr/>
        <a:lstStyle/>
        <a:p>
          <a:endParaRPr lang="en-US"/>
        </a:p>
      </dgm:t>
    </dgm:pt>
    <dgm:pt modelId="{0982CF7D-DBF2-4302-B4D8-5921E30055AE}" type="sibTrans" cxnId="{DFBD21D8-CD93-458B-9651-22DEDA2898B4}">
      <dgm:prSet/>
      <dgm:spPr/>
      <dgm:t>
        <a:bodyPr/>
        <a:lstStyle/>
        <a:p>
          <a:endParaRPr lang="en-US"/>
        </a:p>
      </dgm:t>
    </dgm:pt>
    <dgm:pt modelId="{8230F052-B2D0-4624-9D10-B9EE899D5CFB}">
      <dgm:prSet phldrT="[Text]"/>
      <dgm:spPr/>
      <dgm:t>
        <a:bodyPr/>
        <a:lstStyle/>
        <a:p>
          <a:r>
            <a:rPr lang="en-US" dirty="0"/>
            <a:t>HPV-related cancer diagnosis</a:t>
          </a:r>
        </a:p>
      </dgm:t>
    </dgm:pt>
    <dgm:pt modelId="{9EE2F613-8BB5-415A-8C01-B47435825E80}" type="parTrans" cxnId="{CEECD319-B089-4280-81DA-94AD1239A2E4}">
      <dgm:prSet/>
      <dgm:spPr/>
      <dgm:t>
        <a:bodyPr/>
        <a:lstStyle/>
        <a:p>
          <a:endParaRPr lang="en-US"/>
        </a:p>
      </dgm:t>
    </dgm:pt>
    <dgm:pt modelId="{E8461D09-311B-4A30-9F84-628E5CB82C91}" type="sibTrans" cxnId="{CEECD319-B089-4280-81DA-94AD1239A2E4}">
      <dgm:prSet/>
      <dgm:spPr/>
      <dgm:t>
        <a:bodyPr/>
        <a:lstStyle/>
        <a:p>
          <a:endParaRPr lang="en-US"/>
        </a:p>
      </dgm:t>
    </dgm:pt>
    <dgm:pt modelId="{B6B3B54A-0CC5-4A1F-AB76-AD14947D17FD}">
      <dgm:prSet phldrT="[Text]"/>
      <dgm:spPr/>
      <dgm:t>
        <a:bodyPr/>
        <a:lstStyle/>
        <a:p>
          <a:r>
            <a:rPr lang="en-US" dirty="0"/>
            <a:t>Ages &lt;65</a:t>
          </a:r>
        </a:p>
      </dgm:t>
    </dgm:pt>
    <dgm:pt modelId="{D143C22A-31CB-4BF8-B754-C3F36CAB6B2F}" type="parTrans" cxnId="{B6CC7185-BC9D-4278-84D1-651119917EEE}">
      <dgm:prSet/>
      <dgm:spPr/>
      <dgm:t>
        <a:bodyPr/>
        <a:lstStyle/>
        <a:p>
          <a:endParaRPr lang="en-US"/>
        </a:p>
      </dgm:t>
    </dgm:pt>
    <dgm:pt modelId="{C4F6B26D-37A1-4316-B602-5D14D7120665}" type="sibTrans" cxnId="{B6CC7185-BC9D-4278-84D1-651119917EEE}">
      <dgm:prSet/>
      <dgm:spPr/>
      <dgm:t>
        <a:bodyPr/>
        <a:lstStyle/>
        <a:p>
          <a:endParaRPr lang="en-US"/>
        </a:p>
      </dgm:t>
    </dgm:pt>
    <dgm:pt modelId="{D4966989-46B5-4C57-A748-BCBF96E91AB6}">
      <dgm:prSet phldrT="[Text]"/>
      <dgm:spPr/>
      <dgm:t>
        <a:bodyPr/>
        <a:lstStyle/>
        <a:p>
          <a:r>
            <a:rPr lang="en-US" dirty="0"/>
            <a:t>Colorado Immunization Information System (CIIS)</a:t>
          </a:r>
        </a:p>
      </dgm:t>
    </dgm:pt>
    <dgm:pt modelId="{3630B152-1E6C-4E0F-833D-B812D996C15C}" type="parTrans" cxnId="{6BEB896D-4502-4B20-8D0D-85633E82656E}">
      <dgm:prSet/>
      <dgm:spPr/>
      <dgm:t>
        <a:bodyPr/>
        <a:lstStyle/>
        <a:p>
          <a:endParaRPr lang="en-US"/>
        </a:p>
      </dgm:t>
    </dgm:pt>
    <dgm:pt modelId="{218657CF-737A-4FC8-B48B-96A687AA5BAB}" type="sibTrans" cxnId="{6BEB896D-4502-4B20-8D0D-85633E82656E}">
      <dgm:prSet/>
      <dgm:spPr/>
      <dgm:t>
        <a:bodyPr/>
        <a:lstStyle/>
        <a:p>
          <a:endParaRPr lang="en-US"/>
        </a:p>
      </dgm:t>
    </dgm:pt>
    <dgm:pt modelId="{691C0A29-7E43-43AC-A09C-7D0D92908475}">
      <dgm:prSet phldrT="[Text]"/>
      <dgm:spPr/>
      <dgm:t>
        <a:bodyPr/>
        <a:lstStyle/>
        <a:p>
          <a:r>
            <a:rPr lang="en-US" dirty="0"/>
            <a:t>Up-to-date with HPV vaccine</a:t>
          </a:r>
        </a:p>
      </dgm:t>
    </dgm:pt>
    <dgm:pt modelId="{25ABBD4B-F63A-4BFB-A8D9-4D04B8B0D27B}" type="parTrans" cxnId="{F2ADFEE0-C763-4A42-A1F4-8B0D0A6B7578}">
      <dgm:prSet/>
      <dgm:spPr/>
      <dgm:t>
        <a:bodyPr/>
        <a:lstStyle/>
        <a:p>
          <a:endParaRPr lang="en-US"/>
        </a:p>
      </dgm:t>
    </dgm:pt>
    <dgm:pt modelId="{643EC08D-0D9F-49C8-BBCF-DEE1C1523D45}" type="sibTrans" cxnId="{F2ADFEE0-C763-4A42-A1F4-8B0D0A6B7578}">
      <dgm:prSet/>
      <dgm:spPr/>
      <dgm:t>
        <a:bodyPr/>
        <a:lstStyle/>
        <a:p>
          <a:endParaRPr lang="en-US"/>
        </a:p>
      </dgm:t>
    </dgm:pt>
    <dgm:pt modelId="{88D51300-DC23-4949-A81B-B8C881FF7DD8}">
      <dgm:prSet phldrT="[Text]"/>
      <dgm:spPr/>
      <dgm:t>
        <a:bodyPr/>
        <a:lstStyle/>
        <a:p>
          <a:r>
            <a:rPr lang="en-US" dirty="0"/>
            <a:t>Ages 11-17</a:t>
          </a:r>
        </a:p>
      </dgm:t>
    </dgm:pt>
    <dgm:pt modelId="{2A62F640-DF78-4385-AECD-562D4E3162A8}" type="parTrans" cxnId="{3DC9A27D-568B-401B-A012-A281C1681F93}">
      <dgm:prSet/>
      <dgm:spPr/>
      <dgm:t>
        <a:bodyPr/>
        <a:lstStyle/>
        <a:p>
          <a:endParaRPr lang="en-US"/>
        </a:p>
      </dgm:t>
    </dgm:pt>
    <dgm:pt modelId="{3F5C3983-234D-413A-A3B5-10EBE5CF3104}" type="sibTrans" cxnId="{3DC9A27D-568B-401B-A012-A281C1681F93}">
      <dgm:prSet/>
      <dgm:spPr/>
      <dgm:t>
        <a:bodyPr/>
        <a:lstStyle/>
        <a:p>
          <a:endParaRPr lang="en-US"/>
        </a:p>
      </dgm:t>
    </dgm:pt>
    <dgm:pt modelId="{32355630-9712-4B47-A1A3-40D13E64AA32}">
      <dgm:prSet phldrT="[Text]"/>
      <dgm:spPr/>
      <dgm:t>
        <a:bodyPr/>
        <a:lstStyle/>
        <a:p>
          <a:r>
            <a:rPr lang="en-US" dirty="0"/>
            <a:t>American Community Survey </a:t>
          </a:r>
        </a:p>
        <a:p>
          <a:r>
            <a:rPr lang="en-US" dirty="0"/>
            <a:t>(ACS)</a:t>
          </a:r>
        </a:p>
      </dgm:t>
    </dgm:pt>
    <dgm:pt modelId="{AA0B099E-D2E8-435E-8D52-4B7094B9F951}" type="parTrans" cxnId="{31C85606-066D-40EB-98A9-D5BD22825B6E}">
      <dgm:prSet/>
      <dgm:spPr/>
      <dgm:t>
        <a:bodyPr/>
        <a:lstStyle/>
        <a:p>
          <a:endParaRPr lang="en-US"/>
        </a:p>
      </dgm:t>
    </dgm:pt>
    <dgm:pt modelId="{96AD53A7-DAAD-4306-943D-AE74DB90134C}" type="sibTrans" cxnId="{31C85606-066D-40EB-98A9-D5BD22825B6E}">
      <dgm:prSet/>
      <dgm:spPr/>
      <dgm:t>
        <a:bodyPr/>
        <a:lstStyle/>
        <a:p>
          <a:endParaRPr lang="en-US"/>
        </a:p>
      </dgm:t>
    </dgm:pt>
    <dgm:pt modelId="{AFD1848B-59FC-4C41-AFFF-D67ED4C99C42}">
      <dgm:prSet phldrT="[Text]"/>
      <dgm:spPr/>
      <dgm:t>
        <a:bodyPr/>
        <a:lstStyle/>
        <a:p>
          <a:r>
            <a:rPr lang="en-US" dirty="0"/>
            <a:t>Population estimates</a:t>
          </a:r>
        </a:p>
      </dgm:t>
    </dgm:pt>
    <dgm:pt modelId="{719A47A3-99E8-426F-922C-0363B9993B0C}" type="parTrans" cxnId="{9A17F902-16BA-4F0A-87E3-149338D94D55}">
      <dgm:prSet/>
      <dgm:spPr/>
      <dgm:t>
        <a:bodyPr/>
        <a:lstStyle/>
        <a:p>
          <a:endParaRPr lang="en-US"/>
        </a:p>
      </dgm:t>
    </dgm:pt>
    <dgm:pt modelId="{B682FBA8-4EE8-43CC-BD1B-30ABB058BE1B}" type="sibTrans" cxnId="{9A17F902-16BA-4F0A-87E3-149338D94D55}">
      <dgm:prSet/>
      <dgm:spPr/>
      <dgm:t>
        <a:bodyPr/>
        <a:lstStyle/>
        <a:p>
          <a:endParaRPr lang="en-US"/>
        </a:p>
      </dgm:t>
    </dgm:pt>
    <dgm:pt modelId="{8F1AD994-224A-4D50-94AD-B85A29B4F979}">
      <dgm:prSet phldrT="[Text]"/>
      <dgm:spPr/>
      <dgm:t>
        <a:bodyPr/>
        <a:lstStyle/>
        <a:p>
          <a:r>
            <a:rPr lang="en-US" dirty="0"/>
            <a:t>2013-2017</a:t>
          </a:r>
        </a:p>
      </dgm:t>
    </dgm:pt>
    <dgm:pt modelId="{3928FC14-B2E8-4D8F-AB39-A78931ED0960}" type="parTrans" cxnId="{FBE228FC-ECE7-4F76-B418-22B7570B8703}">
      <dgm:prSet/>
      <dgm:spPr/>
      <dgm:t>
        <a:bodyPr/>
        <a:lstStyle/>
        <a:p>
          <a:endParaRPr lang="en-US"/>
        </a:p>
      </dgm:t>
    </dgm:pt>
    <dgm:pt modelId="{09879840-686B-4456-84C7-CD15C3047982}" type="sibTrans" cxnId="{FBE228FC-ECE7-4F76-B418-22B7570B8703}">
      <dgm:prSet/>
      <dgm:spPr/>
      <dgm:t>
        <a:bodyPr/>
        <a:lstStyle/>
        <a:p>
          <a:endParaRPr lang="en-US"/>
        </a:p>
      </dgm:t>
    </dgm:pt>
    <dgm:pt modelId="{624E03B1-DD88-4006-9ACA-F505A0F5391E}">
      <dgm:prSet phldrT="[Text]"/>
      <dgm:spPr/>
      <dgm:t>
        <a:bodyPr/>
        <a:lstStyle/>
        <a:p>
          <a:r>
            <a:rPr lang="en-US" dirty="0"/>
            <a:t>2006-2015</a:t>
          </a:r>
        </a:p>
      </dgm:t>
    </dgm:pt>
    <dgm:pt modelId="{068D0C71-6CBB-469B-930F-3CCCA57C77B1}" type="parTrans" cxnId="{51773440-3C0D-403A-8E8B-5B787B139EFC}">
      <dgm:prSet/>
      <dgm:spPr/>
      <dgm:t>
        <a:bodyPr/>
        <a:lstStyle/>
        <a:p>
          <a:endParaRPr lang="en-US"/>
        </a:p>
      </dgm:t>
    </dgm:pt>
    <dgm:pt modelId="{3215B22F-C901-4415-B819-13DC296C9E30}" type="sibTrans" cxnId="{51773440-3C0D-403A-8E8B-5B787B139EFC}">
      <dgm:prSet/>
      <dgm:spPr/>
      <dgm:t>
        <a:bodyPr/>
        <a:lstStyle/>
        <a:p>
          <a:endParaRPr lang="en-US"/>
        </a:p>
      </dgm:t>
    </dgm:pt>
    <dgm:pt modelId="{5FE1925B-3D24-4160-B583-816D1A24E4B4}">
      <dgm:prSet phldrT="[Text]"/>
      <dgm:spPr/>
      <dgm:t>
        <a:bodyPr/>
        <a:lstStyle/>
        <a:p>
          <a:r>
            <a:rPr lang="en-US" dirty="0"/>
            <a:t>Latitude/Longitude</a:t>
          </a:r>
        </a:p>
      </dgm:t>
    </dgm:pt>
    <dgm:pt modelId="{CBE8C5BE-C7F8-416F-8F64-E63A9AE4097A}" type="parTrans" cxnId="{44AC4912-5414-46F5-8C05-A82E3AF39B8F}">
      <dgm:prSet/>
      <dgm:spPr/>
      <dgm:t>
        <a:bodyPr/>
        <a:lstStyle/>
        <a:p>
          <a:endParaRPr lang="en-US"/>
        </a:p>
      </dgm:t>
    </dgm:pt>
    <dgm:pt modelId="{12B2C6DA-7274-4813-8159-22B0A7BFD3A2}" type="sibTrans" cxnId="{44AC4912-5414-46F5-8C05-A82E3AF39B8F}">
      <dgm:prSet/>
      <dgm:spPr/>
      <dgm:t>
        <a:bodyPr/>
        <a:lstStyle/>
        <a:p>
          <a:endParaRPr lang="en-US"/>
        </a:p>
      </dgm:t>
    </dgm:pt>
    <dgm:pt modelId="{4514560E-2AD7-406A-9A74-0EEA430E8C55}">
      <dgm:prSet phldrT="[Text]"/>
      <dgm:spPr/>
      <dgm:t>
        <a:bodyPr/>
        <a:lstStyle/>
        <a:p>
          <a:r>
            <a:rPr lang="en-US" dirty="0"/>
            <a:t>2018</a:t>
          </a:r>
        </a:p>
      </dgm:t>
    </dgm:pt>
    <dgm:pt modelId="{7DC2BADE-A26F-430A-AF23-3609DAA5C586}" type="parTrans" cxnId="{582FA91E-6ACE-4D15-B0C9-01F515439D23}">
      <dgm:prSet/>
      <dgm:spPr/>
      <dgm:t>
        <a:bodyPr/>
        <a:lstStyle/>
        <a:p>
          <a:endParaRPr lang="en-US"/>
        </a:p>
      </dgm:t>
    </dgm:pt>
    <dgm:pt modelId="{FC99EF3B-A2AB-4663-8114-95C7F5F35CC8}" type="sibTrans" cxnId="{582FA91E-6ACE-4D15-B0C9-01F515439D23}">
      <dgm:prSet/>
      <dgm:spPr/>
      <dgm:t>
        <a:bodyPr/>
        <a:lstStyle/>
        <a:p>
          <a:endParaRPr lang="en-US"/>
        </a:p>
      </dgm:t>
    </dgm:pt>
    <dgm:pt modelId="{CC84A0F1-862D-4C9F-9D18-DC8F93B21067}">
      <dgm:prSet phldrT="[Text]"/>
      <dgm:spPr/>
      <dgm:t>
        <a:bodyPr/>
        <a:lstStyle/>
        <a:p>
          <a:r>
            <a:rPr lang="en-US" dirty="0"/>
            <a:t>Zip code</a:t>
          </a:r>
        </a:p>
      </dgm:t>
    </dgm:pt>
    <dgm:pt modelId="{C0395738-1FC5-47CD-8E87-AD3F3C4C9602}" type="parTrans" cxnId="{84008232-1FD0-4320-A13D-15B29DB1826E}">
      <dgm:prSet/>
      <dgm:spPr/>
      <dgm:t>
        <a:bodyPr/>
        <a:lstStyle/>
        <a:p>
          <a:endParaRPr lang="en-US"/>
        </a:p>
      </dgm:t>
    </dgm:pt>
    <dgm:pt modelId="{8FDAC546-E6A6-48A7-A086-8E67D4822DEB}" type="sibTrans" cxnId="{84008232-1FD0-4320-A13D-15B29DB1826E}">
      <dgm:prSet/>
      <dgm:spPr/>
      <dgm:t>
        <a:bodyPr/>
        <a:lstStyle/>
        <a:p>
          <a:endParaRPr lang="en-US"/>
        </a:p>
      </dgm:t>
    </dgm:pt>
    <dgm:pt modelId="{F3D9621B-3D9F-445E-B6C8-DE88BBAC23CB}">
      <dgm:prSet phldrT="[Text]"/>
      <dgm:spPr/>
      <dgm:t>
        <a:bodyPr/>
        <a:lstStyle/>
        <a:p>
          <a:r>
            <a:rPr lang="en-US"/>
            <a:t>Ages </a:t>
          </a:r>
          <a:r>
            <a:rPr lang="en-US" smtClean="0"/>
            <a:t>10-17 </a:t>
          </a:r>
          <a:r>
            <a:rPr lang="en-US" dirty="0"/>
            <a:t>and ages &lt;65</a:t>
          </a:r>
        </a:p>
      </dgm:t>
    </dgm:pt>
    <dgm:pt modelId="{880CD843-E583-4537-B842-A042712F0334}" type="parTrans" cxnId="{01DC91AB-5BD2-45DB-9561-4DD6932F57E3}">
      <dgm:prSet/>
      <dgm:spPr/>
      <dgm:t>
        <a:bodyPr/>
        <a:lstStyle/>
        <a:p>
          <a:endParaRPr lang="en-US"/>
        </a:p>
      </dgm:t>
    </dgm:pt>
    <dgm:pt modelId="{CD487571-EE50-4507-A887-7998EF1C94FF}" type="sibTrans" cxnId="{01DC91AB-5BD2-45DB-9561-4DD6932F57E3}">
      <dgm:prSet/>
      <dgm:spPr/>
      <dgm:t>
        <a:bodyPr/>
        <a:lstStyle/>
        <a:p>
          <a:endParaRPr lang="en-US"/>
        </a:p>
      </dgm:t>
    </dgm:pt>
    <dgm:pt modelId="{6E143622-71FC-40DC-90E2-6F39E76D9A74}">
      <dgm:prSet phldrT="[Text]"/>
      <dgm:spPr/>
      <dgm:t>
        <a:bodyPr/>
        <a:lstStyle/>
        <a:p>
          <a:r>
            <a:rPr lang="en-US" dirty="0"/>
            <a:t>Block group</a:t>
          </a:r>
        </a:p>
      </dgm:t>
    </dgm:pt>
    <dgm:pt modelId="{7393E5E0-972A-412F-A912-F60B57344D72}" type="parTrans" cxnId="{4BA74AE0-F4A9-4A28-A86B-94BE43028C33}">
      <dgm:prSet/>
      <dgm:spPr/>
      <dgm:t>
        <a:bodyPr/>
        <a:lstStyle/>
        <a:p>
          <a:endParaRPr lang="en-US"/>
        </a:p>
      </dgm:t>
    </dgm:pt>
    <dgm:pt modelId="{476B49A9-F51B-4A2F-8040-FA64E1C8E650}" type="sibTrans" cxnId="{4BA74AE0-F4A9-4A28-A86B-94BE43028C33}">
      <dgm:prSet/>
      <dgm:spPr/>
      <dgm:t>
        <a:bodyPr/>
        <a:lstStyle/>
        <a:p>
          <a:endParaRPr lang="en-US"/>
        </a:p>
      </dgm:t>
    </dgm:pt>
    <dgm:pt modelId="{96045047-8C36-4AB3-855D-F468F7DDAD40}" type="pres">
      <dgm:prSet presAssocID="{529F3807-F18B-42E2-89E7-4BAEA97EDAC9}" presName="theList" presStyleCnt="0">
        <dgm:presLayoutVars>
          <dgm:dir/>
          <dgm:animLvl val="lvl"/>
          <dgm:resizeHandles val="exact"/>
        </dgm:presLayoutVars>
      </dgm:prSet>
      <dgm:spPr/>
      <dgm:t>
        <a:bodyPr/>
        <a:lstStyle/>
        <a:p>
          <a:endParaRPr lang="en-US"/>
        </a:p>
      </dgm:t>
    </dgm:pt>
    <dgm:pt modelId="{0D75581C-B080-4808-AE41-B88D4A4AE357}" type="pres">
      <dgm:prSet presAssocID="{655734E7-0597-4144-BB49-64AA73FE57FE}" presName="compNode" presStyleCnt="0"/>
      <dgm:spPr/>
    </dgm:pt>
    <dgm:pt modelId="{64063CF7-E541-4057-B121-E93EDC435038}" type="pres">
      <dgm:prSet presAssocID="{655734E7-0597-4144-BB49-64AA73FE57FE}" presName="aNode" presStyleLbl="bgShp" presStyleIdx="0" presStyleCnt="3"/>
      <dgm:spPr/>
      <dgm:t>
        <a:bodyPr/>
        <a:lstStyle/>
        <a:p>
          <a:endParaRPr lang="en-US"/>
        </a:p>
      </dgm:t>
    </dgm:pt>
    <dgm:pt modelId="{B248D6FF-A8CF-4A46-815F-4D988766BFDF}" type="pres">
      <dgm:prSet presAssocID="{655734E7-0597-4144-BB49-64AA73FE57FE}" presName="textNode" presStyleLbl="bgShp" presStyleIdx="0" presStyleCnt="3"/>
      <dgm:spPr/>
      <dgm:t>
        <a:bodyPr/>
        <a:lstStyle/>
        <a:p>
          <a:endParaRPr lang="en-US"/>
        </a:p>
      </dgm:t>
    </dgm:pt>
    <dgm:pt modelId="{A5AAC9DC-C4EC-4D3F-9C0A-6DA86747D7D9}" type="pres">
      <dgm:prSet presAssocID="{655734E7-0597-4144-BB49-64AA73FE57FE}" presName="compChildNode" presStyleCnt="0"/>
      <dgm:spPr/>
    </dgm:pt>
    <dgm:pt modelId="{52F1AC82-1F5C-4FB7-B60F-6AC9DD2B8D77}" type="pres">
      <dgm:prSet presAssocID="{655734E7-0597-4144-BB49-64AA73FE57FE}" presName="theInnerList" presStyleCnt="0"/>
      <dgm:spPr/>
    </dgm:pt>
    <dgm:pt modelId="{BAFB0465-800C-462C-A2D5-DCF312E645D6}" type="pres">
      <dgm:prSet presAssocID="{8230F052-B2D0-4624-9D10-B9EE899D5CFB}" presName="childNode" presStyleLbl="node1" presStyleIdx="0" presStyleCnt="12">
        <dgm:presLayoutVars>
          <dgm:bulletEnabled val="1"/>
        </dgm:presLayoutVars>
      </dgm:prSet>
      <dgm:spPr/>
      <dgm:t>
        <a:bodyPr/>
        <a:lstStyle/>
        <a:p>
          <a:endParaRPr lang="en-US"/>
        </a:p>
      </dgm:t>
    </dgm:pt>
    <dgm:pt modelId="{628E8064-9B46-43F4-A526-606CA28548BA}" type="pres">
      <dgm:prSet presAssocID="{8230F052-B2D0-4624-9D10-B9EE899D5CFB}" presName="aSpace2" presStyleCnt="0"/>
      <dgm:spPr/>
    </dgm:pt>
    <dgm:pt modelId="{405A4F48-2DD2-4E51-B586-9B38E91633CD}" type="pres">
      <dgm:prSet presAssocID="{B6B3B54A-0CC5-4A1F-AB76-AD14947D17FD}" presName="childNode" presStyleLbl="node1" presStyleIdx="1" presStyleCnt="12">
        <dgm:presLayoutVars>
          <dgm:bulletEnabled val="1"/>
        </dgm:presLayoutVars>
      </dgm:prSet>
      <dgm:spPr/>
      <dgm:t>
        <a:bodyPr/>
        <a:lstStyle/>
        <a:p>
          <a:endParaRPr lang="en-US"/>
        </a:p>
      </dgm:t>
    </dgm:pt>
    <dgm:pt modelId="{A46D08F2-D16E-4512-B511-57038BA06921}" type="pres">
      <dgm:prSet presAssocID="{B6B3B54A-0CC5-4A1F-AB76-AD14947D17FD}" presName="aSpace2" presStyleCnt="0"/>
      <dgm:spPr/>
    </dgm:pt>
    <dgm:pt modelId="{E6513360-50A9-4064-9F38-E653C849B1FA}" type="pres">
      <dgm:prSet presAssocID="{624E03B1-DD88-4006-9ACA-F505A0F5391E}" presName="childNode" presStyleLbl="node1" presStyleIdx="2" presStyleCnt="12">
        <dgm:presLayoutVars>
          <dgm:bulletEnabled val="1"/>
        </dgm:presLayoutVars>
      </dgm:prSet>
      <dgm:spPr/>
      <dgm:t>
        <a:bodyPr/>
        <a:lstStyle/>
        <a:p>
          <a:endParaRPr lang="en-US"/>
        </a:p>
      </dgm:t>
    </dgm:pt>
    <dgm:pt modelId="{5B81AF41-09BC-4B9D-A66B-F123543F4E41}" type="pres">
      <dgm:prSet presAssocID="{624E03B1-DD88-4006-9ACA-F505A0F5391E}" presName="aSpace2" presStyleCnt="0"/>
      <dgm:spPr/>
    </dgm:pt>
    <dgm:pt modelId="{7455AA46-1EFE-4A53-8CEA-A0361CD5836A}" type="pres">
      <dgm:prSet presAssocID="{5FE1925B-3D24-4160-B583-816D1A24E4B4}" presName="childNode" presStyleLbl="node1" presStyleIdx="3" presStyleCnt="12">
        <dgm:presLayoutVars>
          <dgm:bulletEnabled val="1"/>
        </dgm:presLayoutVars>
      </dgm:prSet>
      <dgm:spPr/>
      <dgm:t>
        <a:bodyPr/>
        <a:lstStyle/>
        <a:p>
          <a:endParaRPr lang="en-US"/>
        </a:p>
      </dgm:t>
    </dgm:pt>
    <dgm:pt modelId="{34B1400B-FFA9-43B1-AA24-244C699B232E}" type="pres">
      <dgm:prSet presAssocID="{655734E7-0597-4144-BB49-64AA73FE57FE}" presName="aSpace" presStyleCnt="0"/>
      <dgm:spPr/>
    </dgm:pt>
    <dgm:pt modelId="{8941FEDC-0009-4824-8F6D-9B7616807F38}" type="pres">
      <dgm:prSet presAssocID="{D4966989-46B5-4C57-A748-BCBF96E91AB6}" presName="compNode" presStyleCnt="0"/>
      <dgm:spPr/>
    </dgm:pt>
    <dgm:pt modelId="{3D9ACC61-D23F-49E3-9F70-14B4C423198D}" type="pres">
      <dgm:prSet presAssocID="{D4966989-46B5-4C57-A748-BCBF96E91AB6}" presName="aNode" presStyleLbl="bgShp" presStyleIdx="1" presStyleCnt="3"/>
      <dgm:spPr/>
      <dgm:t>
        <a:bodyPr/>
        <a:lstStyle/>
        <a:p>
          <a:endParaRPr lang="en-US"/>
        </a:p>
      </dgm:t>
    </dgm:pt>
    <dgm:pt modelId="{05727580-B3E5-4B81-86CE-6D5381829964}" type="pres">
      <dgm:prSet presAssocID="{D4966989-46B5-4C57-A748-BCBF96E91AB6}" presName="textNode" presStyleLbl="bgShp" presStyleIdx="1" presStyleCnt="3"/>
      <dgm:spPr/>
      <dgm:t>
        <a:bodyPr/>
        <a:lstStyle/>
        <a:p>
          <a:endParaRPr lang="en-US"/>
        </a:p>
      </dgm:t>
    </dgm:pt>
    <dgm:pt modelId="{8F900FDF-48FD-41E0-AE93-2ABB92766E1D}" type="pres">
      <dgm:prSet presAssocID="{D4966989-46B5-4C57-A748-BCBF96E91AB6}" presName="compChildNode" presStyleCnt="0"/>
      <dgm:spPr/>
    </dgm:pt>
    <dgm:pt modelId="{015E9BD1-B126-4BF4-95C6-AD1B9D89C4F6}" type="pres">
      <dgm:prSet presAssocID="{D4966989-46B5-4C57-A748-BCBF96E91AB6}" presName="theInnerList" presStyleCnt="0"/>
      <dgm:spPr/>
    </dgm:pt>
    <dgm:pt modelId="{29254829-9A64-4768-B654-EA4584F22CFA}" type="pres">
      <dgm:prSet presAssocID="{691C0A29-7E43-43AC-A09C-7D0D92908475}" presName="childNode" presStyleLbl="node1" presStyleIdx="4" presStyleCnt="12">
        <dgm:presLayoutVars>
          <dgm:bulletEnabled val="1"/>
        </dgm:presLayoutVars>
      </dgm:prSet>
      <dgm:spPr/>
      <dgm:t>
        <a:bodyPr/>
        <a:lstStyle/>
        <a:p>
          <a:endParaRPr lang="en-US"/>
        </a:p>
      </dgm:t>
    </dgm:pt>
    <dgm:pt modelId="{A9993FE1-705A-443C-BD35-4E90BE89A67F}" type="pres">
      <dgm:prSet presAssocID="{691C0A29-7E43-43AC-A09C-7D0D92908475}" presName="aSpace2" presStyleCnt="0"/>
      <dgm:spPr/>
    </dgm:pt>
    <dgm:pt modelId="{E8E9AF38-FA2D-400A-94C7-C72F1F785213}" type="pres">
      <dgm:prSet presAssocID="{88D51300-DC23-4949-A81B-B8C881FF7DD8}" presName="childNode" presStyleLbl="node1" presStyleIdx="5" presStyleCnt="12">
        <dgm:presLayoutVars>
          <dgm:bulletEnabled val="1"/>
        </dgm:presLayoutVars>
      </dgm:prSet>
      <dgm:spPr/>
      <dgm:t>
        <a:bodyPr/>
        <a:lstStyle/>
        <a:p>
          <a:endParaRPr lang="en-US"/>
        </a:p>
      </dgm:t>
    </dgm:pt>
    <dgm:pt modelId="{8BE8FF27-09A0-4513-8413-DE766A5EF624}" type="pres">
      <dgm:prSet presAssocID="{88D51300-DC23-4949-A81B-B8C881FF7DD8}" presName="aSpace2" presStyleCnt="0"/>
      <dgm:spPr/>
    </dgm:pt>
    <dgm:pt modelId="{282D7D96-E2E4-499A-88B2-B4603E36CEA5}" type="pres">
      <dgm:prSet presAssocID="{4514560E-2AD7-406A-9A74-0EEA430E8C55}" presName="childNode" presStyleLbl="node1" presStyleIdx="6" presStyleCnt="12">
        <dgm:presLayoutVars>
          <dgm:bulletEnabled val="1"/>
        </dgm:presLayoutVars>
      </dgm:prSet>
      <dgm:spPr/>
      <dgm:t>
        <a:bodyPr/>
        <a:lstStyle/>
        <a:p>
          <a:endParaRPr lang="en-US"/>
        </a:p>
      </dgm:t>
    </dgm:pt>
    <dgm:pt modelId="{0A478887-40D6-4FEF-A4E9-164DB244D125}" type="pres">
      <dgm:prSet presAssocID="{4514560E-2AD7-406A-9A74-0EEA430E8C55}" presName="aSpace2" presStyleCnt="0"/>
      <dgm:spPr/>
    </dgm:pt>
    <dgm:pt modelId="{C448613A-61B3-4085-B63E-B1FE7DC6129E}" type="pres">
      <dgm:prSet presAssocID="{CC84A0F1-862D-4C9F-9D18-DC8F93B21067}" presName="childNode" presStyleLbl="node1" presStyleIdx="7" presStyleCnt="12">
        <dgm:presLayoutVars>
          <dgm:bulletEnabled val="1"/>
        </dgm:presLayoutVars>
      </dgm:prSet>
      <dgm:spPr/>
      <dgm:t>
        <a:bodyPr/>
        <a:lstStyle/>
        <a:p>
          <a:endParaRPr lang="en-US"/>
        </a:p>
      </dgm:t>
    </dgm:pt>
    <dgm:pt modelId="{C1CBEC9D-86DE-4C30-9450-14EA294D73EB}" type="pres">
      <dgm:prSet presAssocID="{D4966989-46B5-4C57-A748-BCBF96E91AB6}" presName="aSpace" presStyleCnt="0"/>
      <dgm:spPr/>
    </dgm:pt>
    <dgm:pt modelId="{3C3C7869-749C-463C-B877-0134B7E53645}" type="pres">
      <dgm:prSet presAssocID="{32355630-9712-4B47-A1A3-40D13E64AA32}" presName="compNode" presStyleCnt="0"/>
      <dgm:spPr/>
    </dgm:pt>
    <dgm:pt modelId="{33AD3CE8-3ED8-4CC3-AE9A-A1B77102A82C}" type="pres">
      <dgm:prSet presAssocID="{32355630-9712-4B47-A1A3-40D13E64AA32}" presName="aNode" presStyleLbl="bgShp" presStyleIdx="2" presStyleCnt="3"/>
      <dgm:spPr/>
      <dgm:t>
        <a:bodyPr/>
        <a:lstStyle/>
        <a:p>
          <a:endParaRPr lang="en-US"/>
        </a:p>
      </dgm:t>
    </dgm:pt>
    <dgm:pt modelId="{34EBFFD7-2AEE-43B6-B67B-BFFDA551534B}" type="pres">
      <dgm:prSet presAssocID="{32355630-9712-4B47-A1A3-40D13E64AA32}" presName="textNode" presStyleLbl="bgShp" presStyleIdx="2" presStyleCnt="3"/>
      <dgm:spPr/>
      <dgm:t>
        <a:bodyPr/>
        <a:lstStyle/>
        <a:p>
          <a:endParaRPr lang="en-US"/>
        </a:p>
      </dgm:t>
    </dgm:pt>
    <dgm:pt modelId="{EABF9271-BEC2-4982-8FF2-108D52145284}" type="pres">
      <dgm:prSet presAssocID="{32355630-9712-4B47-A1A3-40D13E64AA32}" presName="compChildNode" presStyleCnt="0"/>
      <dgm:spPr/>
    </dgm:pt>
    <dgm:pt modelId="{B6E57F53-63E4-4B47-8846-136875F6F276}" type="pres">
      <dgm:prSet presAssocID="{32355630-9712-4B47-A1A3-40D13E64AA32}" presName="theInnerList" presStyleCnt="0"/>
      <dgm:spPr/>
    </dgm:pt>
    <dgm:pt modelId="{52211CCD-A4DF-443B-BFBE-51BE42A3CD52}" type="pres">
      <dgm:prSet presAssocID="{AFD1848B-59FC-4C41-AFFF-D67ED4C99C42}" presName="childNode" presStyleLbl="node1" presStyleIdx="8" presStyleCnt="12">
        <dgm:presLayoutVars>
          <dgm:bulletEnabled val="1"/>
        </dgm:presLayoutVars>
      </dgm:prSet>
      <dgm:spPr/>
      <dgm:t>
        <a:bodyPr/>
        <a:lstStyle/>
        <a:p>
          <a:endParaRPr lang="en-US"/>
        </a:p>
      </dgm:t>
    </dgm:pt>
    <dgm:pt modelId="{20B90B9E-92A1-4A83-AC60-8ED50630CF1D}" type="pres">
      <dgm:prSet presAssocID="{AFD1848B-59FC-4C41-AFFF-D67ED4C99C42}" presName="aSpace2" presStyleCnt="0"/>
      <dgm:spPr/>
    </dgm:pt>
    <dgm:pt modelId="{C5C8DACB-2F6D-4665-84F9-8CB50939C30D}" type="pres">
      <dgm:prSet presAssocID="{F3D9621B-3D9F-445E-B6C8-DE88BBAC23CB}" presName="childNode" presStyleLbl="node1" presStyleIdx="9" presStyleCnt="12">
        <dgm:presLayoutVars>
          <dgm:bulletEnabled val="1"/>
        </dgm:presLayoutVars>
      </dgm:prSet>
      <dgm:spPr/>
      <dgm:t>
        <a:bodyPr/>
        <a:lstStyle/>
        <a:p>
          <a:endParaRPr lang="en-US"/>
        </a:p>
      </dgm:t>
    </dgm:pt>
    <dgm:pt modelId="{DCF69E2B-9083-4D4B-9FA6-7480703DFD1E}" type="pres">
      <dgm:prSet presAssocID="{F3D9621B-3D9F-445E-B6C8-DE88BBAC23CB}" presName="aSpace2" presStyleCnt="0"/>
      <dgm:spPr/>
    </dgm:pt>
    <dgm:pt modelId="{AE25FA06-B3CF-4125-9DEE-E3A306EA42AB}" type="pres">
      <dgm:prSet presAssocID="{8F1AD994-224A-4D50-94AD-B85A29B4F979}" presName="childNode" presStyleLbl="node1" presStyleIdx="10" presStyleCnt="12">
        <dgm:presLayoutVars>
          <dgm:bulletEnabled val="1"/>
        </dgm:presLayoutVars>
      </dgm:prSet>
      <dgm:spPr/>
      <dgm:t>
        <a:bodyPr/>
        <a:lstStyle/>
        <a:p>
          <a:endParaRPr lang="en-US"/>
        </a:p>
      </dgm:t>
    </dgm:pt>
    <dgm:pt modelId="{5806EE20-5F53-407E-90D4-8121429577B5}" type="pres">
      <dgm:prSet presAssocID="{8F1AD994-224A-4D50-94AD-B85A29B4F979}" presName="aSpace2" presStyleCnt="0"/>
      <dgm:spPr/>
    </dgm:pt>
    <dgm:pt modelId="{359C73FF-EB68-4EA5-BD83-B1955F811FFC}" type="pres">
      <dgm:prSet presAssocID="{6E143622-71FC-40DC-90E2-6F39E76D9A74}" presName="childNode" presStyleLbl="node1" presStyleIdx="11" presStyleCnt="12">
        <dgm:presLayoutVars>
          <dgm:bulletEnabled val="1"/>
        </dgm:presLayoutVars>
      </dgm:prSet>
      <dgm:spPr/>
      <dgm:t>
        <a:bodyPr/>
        <a:lstStyle/>
        <a:p>
          <a:endParaRPr lang="en-US"/>
        </a:p>
      </dgm:t>
    </dgm:pt>
  </dgm:ptLst>
  <dgm:cxnLst>
    <dgm:cxn modelId="{6BEB896D-4502-4B20-8D0D-85633E82656E}" srcId="{529F3807-F18B-42E2-89E7-4BAEA97EDAC9}" destId="{D4966989-46B5-4C57-A748-BCBF96E91AB6}" srcOrd="1" destOrd="0" parTransId="{3630B152-1E6C-4E0F-833D-B812D996C15C}" sibTransId="{218657CF-737A-4FC8-B48B-96A687AA5BAB}"/>
    <dgm:cxn modelId="{0FEECB3A-AB1B-4509-9E60-12BEFEE79BF2}" type="presOf" srcId="{B6B3B54A-0CC5-4A1F-AB76-AD14947D17FD}" destId="{405A4F48-2DD2-4E51-B586-9B38E91633CD}" srcOrd="0" destOrd="0" presId="urn:microsoft.com/office/officeart/2005/8/layout/lProcess2"/>
    <dgm:cxn modelId="{6C1F3C71-7DC5-4DF3-854F-5FE836788C43}" type="presOf" srcId="{4514560E-2AD7-406A-9A74-0EEA430E8C55}" destId="{282D7D96-E2E4-499A-88B2-B4603E36CEA5}" srcOrd="0" destOrd="0" presId="urn:microsoft.com/office/officeart/2005/8/layout/lProcess2"/>
    <dgm:cxn modelId="{FBE228FC-ECE7-4F76-B418-22B7570B8703}" srcId="{32355630-9712-4B47-A1A3-40D13E64AA32}" destId="{8F1AD994-224A-4D50-94AD-B85A29B4F979}" srcOrd="2" destOrd="0" parTransId="{3928FC14-B2E8-4D8F-AB39-A78931ED0960}" sibTransId="{09879840-686B-4456-84C7-CD15C3047982}"/>
    <dgm:cxn modelId="{2725CB98-F780-4E90-9227-CBF1193CBD59}" type="presOf" srcId="{6E143622-71FC-40DC-90E2-6F39E76D9A74}" destId="{359C73FF-EB68-4EA5-BD83-B1955F811FFC}" srcOrd="0" destOrd="0" presId="urn:microsoft.com/office/officeart/2005/8/layout/lProcess2"/>
    <dgm:cxn modelId="{4BA74AE0-F4A9-4A28-A86B-94BE43028C33}" srcId="{32355630-9712-4B47-A1A3-40D13E64AA32}" destId="{6E143622-71FC-40DC-90E2-6F39E76D9A74}" srcOrd="3" destOrd="0" parTransId="{7393E5E0-972A-412F-A912-F60B57344D72}" sibTransId="{476B49A9-F51B-4A2F-8040-FA64E1C8E650}"/>
    <dgm:cxn modelId="{51773440-3C0D-403A-8E8B-5B787B139EFC}" srcId="{655734E7-0597-4144-BB49-64AA73FE57FE}" destId="{624E03B1-DD88-4006-9ACA-F505A0F5391E}" srcOrd="2" destOrd="0" parTransId="{068D0C71-6CBB-469B-930F-3CCCA57C77B1}" sibTransId="{3215B22F-C901-4415-B819-13DC296C9E30}"/>
    <dgm:cxn modelId="{31C85606-066D-40EB-98A9-D5BD22825B6E}" srcId="{529F3807-F18B-42E2-89E7-4BAEA97EDAC9}" destId="{32355630-9712-4B47-A1A3-40D13E64AA32}" srcOrd="2" destOrd="0" parTransId="{AA0B099E-D2E8-435E-8D52-4B7094B9F951}" sibTransId="{96AD53A7-DAAD-4306-943D-AE74DB90134C}"/>
    <dgm:cxn modelId="{E4B82675-F8EF-46B1-8B7D-C56182B22CCA}" type="presOf" srcId="{529F3807-F18B-42E2-89E7-4BAEA97EDAC9}" destId="{96045047-8C36-4AB3-855D-F468F7DDAD40}" srcOrd="0" destOrd="0" presId="urn:microsoft.com/office/officeart/2005/8/layout/lProcess2"/>
    <dgm:cxn modelId="{4E9E0CAE-AFAC-400F-A3CA-6EF1902C91B7}" type="presOf" srcId="{32355630-9712-4B47-A1A3-40D13E64AA32}" destId="{33AD3CE8-3ED8-4CC3-AE9A-A1B77102A82C}" srcOrd="0" destOrd="0" presId="urn:microsoft.com/office/officeart/2005/8/layout/lProcess2"/>
    <dgm:cxn modelId="{9A17F902-16BA-4F0A-87E3-149338D94D55}" srcId="{32355630-9712-4B47-A1A3-40D13E64AA32}" destId="{AFD1848B-59FC-4C41-AFFF-D67ED4C99C42}" srcOrd="0" destOrd="0" parTransId="{719A47A3-99E8-426F-922C-0363B9993B0C}" sibTransId="{B682FBA8-4EE8-43CC-BD1B-30ABB058BE1B}"/>
    <dgm:cxn modelId="{E1B0598F-9770-47CA-8E08-0E7EB19FCE89}" type="presOf" srcId="{D4966989-46B5-4C57-A748-BCBF96E91AB6}" destId="{05727580-B3E5-4B81-86CE-6D5381829964}" srcOrd="1" destOrd="0" presId="urn:microsoft.com/office/officeart/2005/8/layout/lProcess2"/>
    <dgm:cxn modelId="{04C0A115-92D8-473D-875D-E0342237839F}" type="presOf" srcId="{655734E7-0597-4144-BB49-64AA73FE57FE}" destId="{B248D6FF-A8CF-4A46-815F-4D988766BFDF}" srcOrd="1" destOrd="0" presId="urn:microsoft.com/office/officeart/2005/8/layout/lProcess2"/>
    <dgm:cxn modelId="{44AC4912-5414-46F5-8C05-A82E3AF39B8F}" srcId="{655734E7-0597-4144-BB49-64AA73FE57FE}" destId="{5FE1925B-3D24-4160-B583-816D1A24E4B4}" srcOrd="3" destOrd="0" parTransId="{CBE8C5BE-C7F8-416F-8F64-E63A9AE4097A}" sibTransId="{12B2C6DA-7274-4813-8159-22B0A7BFD3A2}"/>
    <dgm:cxn modelId="{F2ADFEE0-C763-4A42-A1F4-8B0D0A6B7578}" srcId="{D4966989-46B5-4C57-A748-BCBF96E91AB6}" destId="{691C0A29-7E43-43AC-A09C-7D0D92908475}" srcOrd="0" destOrd="0" parTransId="{25ABBD4B-F63A-4BFB-A8D9-4D04B8B0D27B}" sibTransId="{643EC08D-0D9F-49C8-BBCF-DEE1C1523D45}"/>
    <dgm:cxn modelId="{62EBD372-AC69-4323-9778-F0E243F9FAC9}" type="presOf" srcId="{624E03B1-DD88-4006-9ACA-F505A0F5391E}" destId="{E6513360-50A9-4064-9F38-E653C849B1FA}" srcOrd="0" destOrd="0" presId="urn:microsoft.com/office/officeart/2005/8/layout/lProcess2"/>
    <dgm:cxn modelId="{CEECD319-B089-4280-81DA-94AD1239A2E4}" srcId="{655734E7-0597-4144-BB49-64AA73FE57FE}" destId="{8230F052-B2D0-4624-9D10-B9EE899D5CFB}" srcOrd="0" destOrd="0" parTransId="{9EE2F613-8BB5-415A-8C01-B47435825E80}" sibTransId="{E8461D09-311B-4A30-9F84-628E5CB82C91}"/>
    <dgm:cxn modelId="{4E0B4D5D-BA54-4D7B-B0B6-B1814578C861}" type="presOf" srcId="{5FE1925B-3D24-4160-B583-816D1A24E4B4}" destId="{7455AA46-1EFE-4A53-8CEA-A0361CD5836A}" srcOrd="0" destOrd="0" presId="urn:microsoft.com/office/officeart/2005/8/layout/lProcess2"/>
    <dgm:cxn modelId="{DFBD21D8-CD93-458B-9651-22DEDA2898B4}" srcId="{529F3807-F18B-42E2-89E7-4BAEA97EDAC9}" destId="{655734E7-0597-4144-BB49-64AA73FE57FE}" srcOrd="0" destOrd="0" parTransId="{DF304557-AE98-4476-9D65-DBAF37BCBB48}" sibTransId="{0982CF7D-DBF2-4302-B4D8-5921E30055AE}"/>
    <dgm:cxn modelId="{3DC9A27D-568B-401B-A012-A281C1681F93}" srcId="{D4966989-46B5-4C57-A748-BCBF96E91AB6}" destId="{88D51300-DC23-4949-A81B-B8C881FF7DD8}" srcOrd="1" destOrd="0" parTransId="{2A62F640-DF78-4385-AECD-562D4E3162A8}" sibTransId="{3F5C3983-234D-413A-A3B5-10EBE5CF3104}"/>
    <dgm:cxn modelId="{B6CC7185-BC9D-4278-84D1-651119917EEE}" srcId="{655734E7-0597-4144-BB49-64AA73FE57FE}" destId="{B6B3B54A-0CC5-4A1F-AB76-AD14947D17FD}" srcOrd="1" destOrd="0" parTransId="{D143C22A-31CB-4BF8-B754-C3F36CAB6B2F}" sibTransId="{C4F6B26D-37A1-4316-B602-5D14D7120665}"/>
    <dgm:cxn modelId="{740D7AB5-50E3-465E-A152-F8F7C4C906BC}" type="presOf" srcId="{AFD1848B-59FC-4C41-AFFF-D67ED4C99C42}" destId="{52211CCD-A4DF-443B-BFBE-51BE42A3CD52}" srcOrd="0" destOrd="0" presId="urn:microsoft.com/office/officeart/2005/8/layout/lProcess2"/>
    <dgm:cxn modelId="{582FA91E-6ACE-4D15-B0C9-01F515439D23}" srcId="{D4966989-46B5-4C57-A748-BCBF96E91AB6}" destId="{4514560E-2AD7-406A-9A74-0EEA430E8C55}" srcOrd="2" destOrd="0" parTransId="{7DC2BADE-A26F-430A-AF23-3609DAA5C586}" sibTransId="{FC99EF3B-A2AB-4663-8114-95C7F5F35CC8}"/>
    <dgm:cxn modelId="{64C2156C-D236-40F7-BC9D-8BA92C9476ED}" type="presOf" srcId="{CC84A0F1-862D-4C9F-9D18-DC8F93B21067}" destId="{C448613A-61B3-4085-B63E-B1FE7DC6129E}" srcOrd="0" destOrd="0" presId="urn:microsoft.com/office/officeart/2005/8/layout/lProcess2"/>
    <dgm:cxn modelId="{C0D2C743-727C-405C-97B7-26E736AB9599}" type="presOf" srcId="{88D51300-DC23-4949-A81B-B8C881FF7DD8}" destId="{E8E9AF38-FA2D-400A-94C7-C72F1F785213}" srcOrd="0" destOrd="0" presId="urn:microsoft.com/office/officeart/2005/8/layout/lProcess2"/>
    <dgm:cxn modelId="{84008232-1FD0-4320-A13D-15B29DB1826E}" srcId="{D4966989-46B5-4C57-A748-BCBF96E91AB6}" destId="{CC84A0F1-862D-4C9F-9D18-DC8F93B21067}" srcOrd="3" destOrd="0" parTransId="{C0395738-1FC5-47CD-8E87-AD3F3C4C9602}" sibTransId="{8FDAC546-E6A6-48A7-A086-8E67D4822DEB}"/>
    <dgm:cxn modelId="{01DC91AB-5BD2-45DB-9561-4DD6932F57E3}" srcId="{32355630-9712-4B47-A1A3-40D13E64AA32}" destId="{F3D9621B-3D9F-445E-B6C8-DE88BBAC23CB}" srcOrd="1" destOrd="0" parTransId="{880CD843-E583-4537-B842-A042712F0334}" sibTransId="{CD487571-EE50-4507-A887-7998EF1C94FF}"/>
    <dgm:cxn modelId="{C57A6C10-8239-4650-8A0F-5D54D495DB0F}" type="presOf" srcId="{691C0A29-7E43-43AC-A09C-7D0D92908475}" destId="{29254829-9A64-4768-B654-EA4584F22CFA}" srcOrd="0" destOrd="0" presId="urn:microsoft.com/office/officeart/2005/8/layout/lProcess2"/>
    <dgm:cxn modelId="{47C63A46-A8F2-44EF-BB8B-0F4E49AE3BC5}" type="presOf" srcId="{F3D9621B-3D9F-445E-B6C8-DE88BBAC23CB}" destId="{C5C8DACB-2F6D-4665-84F9-8CB50939C30D}" srcOrd="0" destOrd="0" presId="urn:microsoft.com/office/officeart/2005/8/layout/lProcess2"/>
    <dgm:cxn modelId="{821775F7-455D-44C2-A19F-FF4511ED5416}" type="presOf" srcId="{D4966989-46B5-4C57-A748-BCBF96E91AB6}" destId="{3D9ACC61-D23F-49E3-9F70-14B4C423198D}" srcOrd="0" destOrd="0" presId="urn:microsoft.com/office/officeart/2005/8/layout/lProcess2"/>
    <dgm:cxn modelId="{FA32280D-5B0E-421A-ACAD-65982A7ADFF7}" type="presOf" srcId="{32355630-9712-4B47-A1A3-40D13E64AA32}" destId="{34EBFFD7-2AEE-43B6-B67B-BFFDA551534B}" srcOrd="1" destOrd="0" presId="urn:microsoft.com/office/officeart/2005/8/layout/lProcess2"/>
    <dgm:cxn modelId="{68DFF181-4D62-4087-9E07-7AE43848B3A4}" type="presOf" srcId="{8230F052-B2D0-4624-9D10-B9EE899D5CFB}" destId="{BAFB0465-800C-462C-A2D5-DCF312E645D6}" srcOrd="0" destOrd="0" presId="urn:microsoft.com/office/officeart/2005/8/layout/lProcess2"/>
    <dgm:cxn modelId="{DCE6B0AE-1597-4FE2-ADAD-FAA57160B63E}" type="presOf" srcId="{655734E7-0597-4144-BB49-64AA73FE57FE}" destId="{64063CF7-E541-4057-B121-E93EDC435038}" srcOrd="0" destOrd="0" presId="urn:microsoft.com/office/officeart/2005/8/layout/lProcess2"/>
    <dgm:cxn modelId="{9C4D8658-F6F1-44CE-8783-2E6CF8C35E34}" type="presOf" srcId="{8F1AD994-224A-4D50-94AD-B85A29B4F979}" destId="{AE25FA06-B3CF-4125-9DEE-E3A306EA42AB}" srcOrd="0" destOrd="0" presId="urn:microsoft.com/office/officeart/2005/8/layout/lProcess2"/>
    <dgm:cxn modelId="{63B632F0-7EA6-42DC-B09F-7BB80CFCEF0F}" type="presParOf" srcId="{96045047-8C36-4AB3-855D-F468F7DDAD40}" destId="{0D75581C-B080-4808-AE41-B88D4A4AE357}" srcOrd="0" destOrd="0" presId="urn:microsoft.com/office/officeart/2005/8/layout/lProcess2"/>
    <dgm:cxn modelId="{A4AD919F-EFCC-4E0D-980C-58991AD42066}" type="presParOf" srcId="{0D75581C-B080-4808-AE41-B88D4A4AE357}" destId="{64063CF7-E541-4057-B121-E93EDC435038}" srcOrd="0" destOrd="0" presId="urn:microsoft.com/office/officeart/2005/8/layout/lProcess2"/>
    <dgm:cxn modelId="{C0938060-8A47-4FEB-9BCC-1BFC45C0E4F8}" type="presParOf" srcId="{0D75581C-B080-4808-AE41-B88D4A4AE357}" destId="{B248D6FF-A8CF-4A46-815F-4D988766BFDF}" srcOrd="1" destOrd="0" presId="urn:microsoft.com/office/officeart/2005/8/layout/lProcess2"/>
    <dgm:cxn modelId="{DDFB57A7-DA93-4CE9-9F0E-8B196758AA41}" type="presParOf" srcId="{0D75581C-B080-4808-AE41-B88D4A4AE357}" destId="{A5AAC9DC-C4EC-4D3F-9C0A-6DA86747D7D9}" srcOrd="2" destOrd="0" presId="urn:microsoft.com/office/officeart/2005/8/layout/lProcess2"/>
    <dgm:cxn modelId="{ACE9AEBA-2891-442A-9EC1-4A7DE6FF60EC}" type="presParOf" srcId="{A5AAC9DC-C4EC-4D3F-9C0A-6DA86747D7D9}" destId="{52F1AC82-1F5C-4FB7-B60F-6AC9DD2B8D77}" srcOrd="0" destOrd="0" presId="urn:microsoft.com/office/officeart/2005/8/layout/lProcess2"/>
    <dgm:cxn modelId="{2D723DFB-AF21-47BD-9683-0662BE766464}" type="presParOf" srcId="{52F1AC82-1F5C-4FB7-B60F-6AC9DD2B8D77}" destId="{BAFB0465-800C-462C-A2D5-DCF312E645D6}" srcOrd="0" destOrd="0" presId="urn:microsoft.com/office/officeart/2005/8/layout/lProcess2"/>
    <dgm:cxn modelId="{836E2579-0DE7-4C3C-88CC-48C692A71193}" type="presParOf" srcId="{52F1AC82-1F5C-4FB7-B60F-6AC9DD2B8D77}" destId="{628E8064-9B46-43F4-A526-606CA28548BA}" srcOrd="1" destOrd="0" presId="urn:microsoft.com/office/officeart/2005/8/layout/lProcess2"/>
    <dgm:cxn modelId="{D2B661A0-31F1-4772-A317-EBFB0962D6F5}" type="presParOf" srcId="{52F1AC82-1F5C-4FB7-B60F-6AC9DD2B8D77}" destId="{405A4F48-2DD2-4E51-B586-9B38E91633CD}" srcOrd="2" destOrd="0" presId="urn:microsoft.com/office/officeart/2005/8/layout/lProcess2"/>
    <dgm:cxn modelId="{99CD89FF-C3B5-4CE2-8E65-6949C81FA2B0}" type="presParOf" srcId="{52F1AC82-1F5C-4FB7-B60F-6AC9DD2B8D77}" destId="{A46D08F2-D16E-4512-B511-57038BA06921}" srcOrd="3" destOrd="0" presId="urn:microsoft.com/office/officeart/2005/8/layout/lProcess2"/>
    <dgm:cxn modelId="{DF427385-EAF6-4763-9753-2D9300BC3BED}" type="presParOf" srcId="{52F1AC82-1F5C-4FB7-B60F-6AC9DD2B8D77}" destId="{E6513360-50A9-4064-9F38-E653C849B1FA}" srcOrd="4" destOrd="0" presId="urn:microsoft.com/office/officeart/2005/8/layout/lProcess2"/>
    <dgm:cxn modelId="{86F3F33C-92E8-40C7-8CE7-BBAFA61A15AF}" type="presParOf" srcId="{52F1AC82-1F5C-4FB7-B60F-6AC9DD2B8D77}" destId="{5B81AF41-09BC-4B9D-A66B-F123543F4E41}" srcOrd="5" destOrd="0" presId="urn:microsoft.com/office/officeart/2005/8/layout/lProcess2"/>
    <dgm:cxn modelId="{CC5D58B2-7E20-454D-A465-4D84C33BD011}" type="presParOf" srcId="{52F1AC82-1F5C-4FB7-B60F-6AC9DD2B8D77}" destId="{7455AA46-1EFE-4A53-8CEA-A0361CD5836A}" srcOrd="6" destOrd="0" presId="urn:microsoft.com/office/officeart/2005/8/layout/lProcess2"/>
    <dgm:cxn modelId="{40EE37DF-9ECD-4A5C-AADE-0C6CB750F533}" type="presParOf" srcId="{96045047-8C36-4AB3-855D-F468F7DDAD40}" destId="{34B1400B-FFA9-43B1-AA24-244C699B232E}" srcOrd="1" destOrd="0" presId="urn:microsoft.com/office/officeart/2005/8/layout/lProcess2"/>
    <dgm:cxn modelId="{C378C395-B410-4E1E-A0D4-FBAEF1DF7F7C}" type="presParOf" srcId="{96045047-8C36-4AB3-855D-F468F7DDAD40}" destId="{8941FEDC-0009-4824-8F6D-9B7616807F38}" srcOrd="2" destOrd="0" presId="urn:microsoft.com/office/officeart/2005/8/layout/lProcess2"/>
    <dgm:cxn modelId="{2393C1DC-3371-4BB6-BFA4-D821E932A414}" type="presParOf" srcId="{8941FEDC-0009-4824-8F6D-9B7616807F38}" destId="{3D9ACC61-D23F-49E3-9F70-14B4C423198D}" srcOrd="0" destOrd="0" presId="urn:microsoft.com/office/officeart/2005/8/layout/lProcess2"/>
    <dgm:cxn modelId="{5EDB2A23-B418-48EA-9FAD-832EC2256739}" type="presParOf" srcId="{8941FEDC-0009-4824-8F6D-9B7616807F38}" destId="{05727580-B3E5-4B81-86CE-6D5381829964}" srcOrd="1" destOrd="0" presId="urn:microsoft.com/office/officeart/2005/8/layout/lProcess2"/>
    <dgm:cxn modelId="{3E4A513F-FB3C-4B98-9805-393A08DB8568}" type="presParOf" srcId="{8941FEDC-0009-4824-8F6D-9B7616807F38}" destId="{8F900FDF-48FD-41E0-AE93-2ABB92766E1D}" srcOrd="2" destOrd="0" presId="urn:microsoft.com/office/officeart/2005/8/layout/lProcess2"/>
    <dgm:cxn modelId="{157AC35D-F8DB-4B0A-AA53-9BDF6ED2E0A4}" type="presParOf" srcId="{8F900FDF-48FD-41E0-AE93-2ABB92766E1D}" destId="{015E9BD1-B126-4BF4-95C6-AD1B9D89C4F6}" srcOrd="0" destOrd="0" presId="urn:microsoft.com/office/officeart/2005/8/layout/lProcess2"/>
    <dgm:cxn modelId="{D89E2D2E-82CF-4B9F-9992-6B39A5826891}" type="presParOf" srcId="{015E9BD1-B126-4BF4-95C6-AD1B9D89C4F6}" destId="{29254829-9A64-4768-B654-EA4584F22CFA}" srcOrd="0" destOrd="0" presId="urn:microsoft.com/office/officeart/2005/8/layout/lProcess2"/>
    <dgm:cxn modelId="{03E23257-FA3A-448E-B75C-EBD70CC845E0}" type="presParOf" srcId="{015E9BD1-B126-4BF4-95C6-AD1B9D89C4F6}" destId="{A9993FE1-705A-443C-BD35-4E90BE89A67F}" srcOrd="1" destOrd="0" presId="urn:microsoft.com/office/officeart/2005/8/layout/lProcess2"/>
    <dgm:cxn modelId="{B226854B-9C3A-4F00-8354-6615A95AAE6E}" type="presParOf" srcId="{015E9BD1-B126-4BF4-95C6-AD1B9D89C4F6}" destId="{E8E9AF38-FA2D-400A-94C7-C72F1F785213}" srcOrd="2" destOrd="0" presId="urn:microsoft.com/office/officeart/2005/8/layout/lProcess2"/>
    <dgm:cxn modelId="{7E80580E-6C42-4619-8ED4-360E775253BC}" type="presParOf" srcId="{015E9BD1-B126-4BF4-95C6-AD1B9D89C4F6}" destId="{8BE8FF27-09A0-4513-8413-DE766A5EF624}" srcOrd="3" destOrd="0" presId="urn:microsoft.com/office/officeart/2005/8/layout/lProcess2"/>
    <dgm:cxn modelId="{14169B51-F6A2-4CC0-B5FE-319B40C8784B}" type="presParOf" srcId="{015E9BD1-B126-4BF4-95C6-AD1B9D89C4F6}" destId="{282D7D96-E2E4-499A-88B2-B4603E36CEA5}" srcOrd="4" destOrd="0" presId="urn:microsoft.com/office/officeart/2005/8/layout/lProcess2"/>
    <dgm:cxn modelId="{CAAC0A39-0B7F-45F4-88ED-FB0429637BBC}" type="presParOf" srcId="{015E9BD1-B126-4BF4-95C6-AD1B9D89C4F6}" destId="{0A478887-40D6-4FEF-A4E9-164DB244D125}" srcOrd="5" destOrd="0" presId="urn:microsoft.com/office/officeart/2005/8/layout/lProcess2"/>
    <dgm:cxn modelId="{6230F148-0DDB-4951-A77E-0FB5AB96FD9C}" type="presParOf" srcId="{015E9BD1-B126-4BF4-95C6-AD1B9D89C4F6}" destId="{C448613A-61B3-4085-B63E-B1FE7DC6129E}" srcOrd="6" destOrd="0" presId="urn:microsoft.com/office/officeart/2005/8/layout/lProcess2"/>
    <dgm:cxn modelId="{E32C47E0-487A-47B7-8632-90CC6036B583}" type="presParOf" srcId="{96045047-8C36-4AB3-855D-F468F7DDAD40}" destId="{C1CBEC9D-86DE-4C30-9450-14EA294D73EB}" srcOrd="3" destOrd="0" presId="urn:microsoft.com/office/officeart/2005/8/layout/lProcess2"/>
    <dgm:cxn modelId="{32065154-DEE8-4452-87AF-48309923FFAA}" type="presParOf" srcId="{96045047-8C36-4AB3-855D-F468F7DDAD40}" destId="{3C3C7869-749C-463C-B877-0134B7E53645}" srcOrd="4" destOrd="0" presId="urn:microsoft.com/office/officeart/2005/8/layout/lProcess2"/>
    <dgm:cxn modelId="{7D33E462-AED6-4F7E-86B1-F3039D9F0592}" type="presParOf" srcId="{3C3C7869-749C-463C-B877-0134B7E53645}" destId="{33AD3CE8-3ED8-4CC3-AE9A-A1B77102A82C}" srcOrd="0" destOrd="0" presId="urn:microsoft.com/office/officeart/2005/8/layout/lProcess2"/>
    <dgm:cxn modelId="{FFD4037A-6781-46AE-B570-708CA51B5B88}" type="presParOf" srcId="{3C3C7869-749C-463C-B877-0134B7E53645}" destId="{34EBFFD7-2AEE-43B6-B67B-BFFDA551534B}" srcOrd="1" destOrd="0" presId="urn:microsoft.com/office/officeart/2005/8/layout/lProcess2"/>
    <dgm:cxn modelId="{D75EEC85-2798-4EC3-BC84-C9BCB7C61919}" type="presParOf" srcId="{3C3C7869-749C-463C-B877-0134B7E53645}" destId="{EABF9271-BEC2-4982-8FF2-108D52145284}" srcOrd="2" destOrd="0" presId="urn:microsoft.com/office/officeart/2005/8/layout/lProcess2"/>
    <dgm:cxn modelId="{C592ED4A-C8C1-4132-BE54-8101DF34814D}" type="presParOf" srcId="{EABF9271-BEC2-4982-8FF2-108D52145284}" destId="{B6E57F53-63E4-4B47-8846-136875F6F276}" srcOrd="0" destOrd="0" presId="urn:microsoft.com/office/officeart/2005/8/layout/lProcess2"/>
    <dgm:cxn modelId="{B4FBD885-ED48-4562-B91B-5A66867FE7EF}" type="presParOf" srcId="{B6E57F53-63E4-4B47-8846-136875F6F276}" destId="{52211CCD-A4DF-443B-BFBE-51BE42A3CD52}" srcOrd="0" destOrd="0" presId="urn:microsoft.com/office/officeart/2005/8/layout/lProcess2"/>
    <dgm:cxn modelId="{620616D8-E351-4088-832F-E0585AB4611F}" type="presParOf" srcId="{B6E57F53-63E4-4B47-8846-136875F6F276}" destId="{20B90B9E-92A1-4A83-AC60-8ED50630CF1D}" srcOrd="1" destOrd="0" presId="urn:microsoft.com/office/officeart/2005/8/layout/lProcess2"/>
    <dgm:cxn modelId="{82420E02-FF27-46BB-AEF4-C7E416A09798}" type="presParOf" srcId="{B6E57F53-63E4-4B47-8846-136875F6F276}" destId="{C5C8DACB-2F6D-4665-84F9-8CB50939C30D}" srcOrd="2" destOrd="0" presId="urn:microsoft.com/office/officeart/2005/8/layout/lProcess2"/>
    <dgm:cxn modelId="{E57454E1-E0B9-45FB-968C-1EAEBE9FE480}" type="presParOf" srcId="{B6E57F53-63E4-4B47-8846-136875F6F276}" destId="{DCF69E2B-9083-4D4B-9FA6-7480703DFD1E}" srcOrd="3" destOrd="0" presId="urn:microsoft.com/office/officeart/2005/8/layout/lProcess2"/>
    <dgm:cxn modelId="{C6365213-8D9B-40BB-882D-C26CFF38A7E8}" type="presParOf" srcId="{B6E57F53-63E4-4B47-8846-136875F6F276}" destId="{AE25FA06-B3CF-4125-9DEE-E3A306EA42AB}" srcOrd="4" destOrd="0" presId="urn:microsoft.com/office/officeart/2005/8/layout/lProcess2"/>
    <dgm:cxn modelId="{8F3F6AA7-BA01-4CF5-867B-FE7592668F1C}" type="presParOf" srcId="{B6E57F53-63E4-4B47-8846-136875F6F276}" destId="{5806EE20-5F53-407E-90D4-8121429577B5}" srcOrd="5" destOrd="0" presId="urn:microsoft.com/office/officeart/2005/8/layout/lProcess2"/>
    <dgm:cxn modelId="{2A2ADC53-4B1E-4112-9F45-A635E5F54636}" type="presParOf" srcId="{B6E57F53-63E4-4B47-8846-136875F6F276}" destId="{359C73FF-EB68-4EA5-BD83-B1955F811FFC}" srcOrd="6" destOrd="0" presId="urn:microsoft.com/office/officeart/2005/8/layout/l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063CF7-E541-4057-B121-E93EDC435038}">
      <dsp:nvSpPr>
        <dsp:cNvPr id="0" name=""/>
        <dsp:cNvSpPr/>
      </dsp:nvSpPr>
      <dsp:spPr>
        <a:xfrm>
          <a:off x="1097" y="0"/>
          <a:ext cx="2852771" cy="5262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Colorado Central Cancer Registry (CCCR)</a:t>
          </a:r>
        </a:p>
      </dsp:txBody>
      <dsp:txXfrm>
        <a:off x="1097" y="0"/>
        <a:ext cx="2852771" cy="1578768"/>
      </dsp:txXfrm>
    </dsp:sp>
    <dsp:sp modelId="{BAFB0465-800C-462C-A2D5-DCF312E645D6}">
      <dsp:nvSpPr>
        <dsp:cNvPr id="0" name=""/>
        <dsp:cNvSpPr/>
      </dsp:nvSpPr>
      <dsp:spPr>
        <a:xfrm>
          <a:off x="286374" y="1578897"/>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HPV-related cancer diagnosis</a:t>
          </a:r>
        </a:p>
      </dsp:txBody>
      <dsp:txXfrm>
        <a:off x="308828" y="1601351"/>
        <a:ext cx="2237309" cy="721735"/>
      </dsp:txXfrm>
    </dsp:sp>
    <dsp:sp modelId="{405A4F48-2DD2-4E51-B586-9B38E91633CD}">
      <dsp:nvSpPr>
        <dsp:cNvPr id="0" name=""/>
        <dsp:cNvSpPr/>
      </dsp:nvSpPr>
      <dsp:spPr>
        <a:xfrm>
          <a:off x="286374" y="2463485"/>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Ages &lt;65</a:t>
          </a:r>
        </a:p>
      </dsp:txBody>
      <dsp:txXfrm>
        <a:off x="308828" y="2485939"/>
        <a:ext cx="2237309" cy="721735"/>
      </dsp:txXfrm>
    </dsp:sp>
    <dsp:sp modelId="{E6513360-50A9-4064-9F38-E653C849B1FA}">
      <dsp:nvSpPr>
        <dsp:cNvPr id="0" name=""/>
        <dsp:cNvSpPr/>
      </dsp:nvSpPr>
      <dsp:spPr>
        <a:xfrm>
          <a:off x="286374" y="3348073"/>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2006-2015</a:t>
          </a:r>
        </a:p>
      </dsp:txBody>
      <dsp:txXfrm>
        <a:off x="308828" y="3370527"/>
        <a:ext cx="2237309" cy="721735"/>
      </dsp:txXfrm>
    </dsp:sp>
    <dsp:sp modelId="{7455AA46-1EFE-4A53-8CEA-A0361CD5836A}">
      <dsp:nvSpPr>
        <dsp:cNvPr id="0" name=""/>
        <dsp:cNvSpPr/>
      </dsp:nvSpPr>
      <dsp:spPr>
        <a:xfrm>
          <a:off x="286374" y="4232662"/>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Latitude/Longitude</a:t>
          </a:r>
        </a:p>
      </dsp:txBody>
      <dsp:txXfrm>
        <a:off x="308828" y="4255116"/>
        <a:ext cx="2237309" cy="721735"/>
      </dsp:txXfrm>
    </dsp:sp>
    <dsp:sp modelId="{3D9ACC61-D23F-49E3-9F70-14B4C423198D}">
      <dsp:nvSpPr>
        <dsp:cNvPr id="0" name=""/>
        <dsp:cNvSpPr/>
      </dsp:nvSpPr>
      <dsp:spPr>
        <a:xfrm>
          <a:off x="3067826" y="0"/>
          <a:ext cx="2852771" cy="5262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Colorado Immunization Information System (CIIS)</a:t>
          </a:r>
        </a:p>
      </dsp:txBody>
      <dsp:txXfrm>
        <a:off x="3067826" y="0"/>
        <a:ext cx="2852771" cy="1578768"/>
      </dsp:txXfrm>
    </dsp:sp>
    <dsp:sp modelId="{29254829-9A64-4768-B654-EA4584F22CFA}">
      <dsp:nvSpPr>
        <dsp:cNvPr id="0" name=""/>
        <dsp:cNvSpPr/>
      </dsp:nvSpPr>
      <dsp:spPr>
        <a:xfrm>
          <a:off x="3353103" y="1578897"/>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Up-to-date with HPV vaccine</a:t>
          </a:r>
        </a:p>
      </dsp:txBody>
      <dsp:txXfrm>
        <a:off x="3375557" y="1601351"/>
        <a:ext cx="2237309" cy="721735"/>
      </dsp:txXfrm>
    </dsp:sp>
    <dsp:sp modelId="{E8E9AF38-FA2D-400A-94C7-C72F1F785213}">
      <dsp:nvSpPr>
        <dsp:cNvPr id="0" name=""/>
        <dsp:cNvSpPr/>
      </dsp:nvSpPr>
      <dsp:spPr>
        <a:xfrm>
          <a:off x="3353103" y="2463485"/>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Ages 11-17</a:t>
          </a:r>
        </a:p>
      </dsp:txBody>
      <dsp:txXfrm>
        <a:off x="3375557" y="2485939"/>
        <a:ext cx="2237309" cy="721735"/>
      </dsp:txXfrm>
    </dsp:sp>
    <dsp:sp modelId="{282D7D96-E2E4-499A-88B2-B4603E36CEA5}">
      <dsp:nvSpPr>
        <dsp:cNvPr id="0" name=""/>
        <dsp:cNvSpPr/>
      </dsp:nvSpPr>
      <dsp:spPr>
        <a:xfrm>
          <a:off x="3353103" y="3348073"/>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2018</a:t>
          </a:r>
        </a:p>
      </dsp:txBody>
      <dsp:txXfrm>
        <a:off x="3375557" y="3370527"/>
        <a:ext cx="2237309" cy="721735"/>
      </dsp:txXfrm>
    </dsp:sp>
    <dsp:sp modelId="{C448613A-61B3-4085-B63E-B1FE7DC6129E}">
      <dsp:nvSpPr>
        <dsp:cNvPr id="0" name=""/>
        <dsp:cNvSpPr/>
      </dsp:nvSpPr>
      <dsp:spPr>
        <a:xfrm>
          <a:off x="3353103" y="4232662"/>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Zip code</a:t>
          </a:r>
        </a:p>
      </dsp:txBody>
      <dsp:txXfrm>
        <a:off x="3375557" y="4255116"/>
        <a:ext cx="2237309" cy="721735"/>
      </dsp:txXfrm>
    </dsp:sp>
    <dsp:sp modelId="{33AD3CE8-3ED8-4CC3-AE9A-A1B77102A82C}">
      <dsp:nvSpPr>
        <dsp:cNvPr id="0" name=""/>
        <dsp:cNvSpPr/>
      </dsp:nvSpPr>
      <dsp:spPr>
        <a:xfrm>
          <a:off x="6134556" y="0"/>
          <a:ext cx="2852771" cy="5262562"/>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American Community Survey </a:t>
          </a:r>
        </a:p>
        <a:p>
          <a:pPr lvl="0" algn="ctr" defTabSz="1066800">
            <a:lnSpc>
              <a:spcPct val="90000"/>
            </a:lnSpc>
            <a:spcBef>
              <a:spcPct val="0"/>
            </a:spcBef>
            <a:spcAft>
              <a:spcPct val="35000"/>
            </a:spcAft>
          </a:pPr>
          <a:r>
            <a:rPr lang="en-US" sz="2400" kern="1200" dirty="0"/>
            <a:t>(ACS)</a:t>
          </a:r>
        </a:p>
      </dsp:txBody>
      <dsp:txXfrm>
        <a:off x="6134556" y="0"/>
        <a:ext cx="2852771" cy="1578768"/>
      </dsp:txXfrm>
    </dsp:sp>
    <dsp:sp modelId="{52211CCD-A4DF-443B-BFBE-51BE42A3CD52}">
      <dsp:nvSpPr>
        <dsp:cNvPr id="0" name=""/>
        <dsp:cNvSpPr/>
      </dsp:nvSpPr>
      <dsp:spPr>
        <a:xfrm>
          <a:off x="6419833" y="1578897"/>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Population estimates</a:t>
          </a:r>
        </a:p>
      </dsp:txBody>
      <dsp:txXfrm>
        <a:off x="6442287" y="1601351"/>
        <a:ext cx="2237309" cy="721735"/>
      </dsp:txXfrm>
    </dsp:sp>
    <dsp:sp modelId="{C5C8DACB-2F6D-4665-84F9-8CB50939C30D}">
      <dsp:nvSpPr>
        <dsp:cNvPr id="0" name=""/>
        <dsp:cNvSpPr/>
      </dsp:nvSpPr>
      <dsp:spPr>
        <a:xfrm>
          <a:off x="6419833" y="2463485"/>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a:t>Ages </a:t>
          </a:r>
          <a:r>
            <a:rPr lang="en-US" sz="2000" kern="1200" smtClean="0"/>
            <a:t>10-17 </a:t>
          </a:r>
          <a:r>
            <a:rPr lang="en-US" sz="2000" kern="1200" dirty="0"/>
            <a:t>and ages &lt;65</a:t>
          </a:r>
        </a:p>
      </dsp:txBody>
      <dsp:txXfrm>
        <a:off x="6442287" y="2485939"/>
        <a:ext cx="2237309" cy="721735"/>
      </dsp:txXfrm>
    </dsp:sp>
    <dsp:sp modelId="{AE25FA06-B3CF-4125-9DEE-E3A306EA42AB}">
      <dsp:nvSpPr>
        <dsp:cNvPr id="0" name=""/>
        <dsp:cNvSpPr/>
      </dsp:nvSpPr>
      <dsp:spPr>
        <a:xfrm>
          <a:off x="6419833" y="3348073"/>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2013-2017</a:t>
          </a:r>
        </a:p>
      </dsp:txBody>
      <dsp:txXfrm>
        <a:off x="6442287" y="3370527"/>
        <a:ext cx="2237309" cy="721735"/>
      </dsp:txXfrm>
    </dsp:sp>
    <dsp:sp modelId="{359C73FF-EB68-4EA5-BD83-B1955F811FFC}">
      <dsp:nvSpPr>
        <dsp:cNvPr id="0" name=""/>
        <dsp:cNvSpPr/>
      </dsp:nvSpPr>
      <dsp:spPr>
        <a:xfrm>
          <a:off x="6419833" y="4232662"/>
          <a:ext cx="2282217" cy="766643"/>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0800" tIns="38100" rIns="50800" bIns="38100" numCol="1" spcCol="1270" anchor="ctr" anchorCtr="0">
          <a:noAutofit/>
        </a:bodyPr>
        <a:lstStyle/>
        <a:p>
          <a:pPr lvl="0" algn="ctr" defTabSz="889000">
            <a:lnSpc>
              <a:spcPct val="90000"/>
            </a:lnSpc>
            <a:spcBef>
              <a:spcPct val="0"/>
            </a:spcBef>
            <a:spcAft>
              <a:spcPct val="35000"/>
            </a:spcAft>
          </a:pPr>
          <a:r>
            <a:rPr lang="en-US" sz="2000" kern="1200" dirty="0"/>
            <a:t>Block group</a:t>
          </a:r>
        </a:p>
      </dsp:txBody>
      <dsp:txXfrm>
        <a:off x="6442287" y="4255116"/>
        <a:ext cx="2237309" cy="7217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81A096-7089-4B0C-95D0-26D29C5E1D5B}" type="datetimeFigureOut">
              <a:rPr lang="en-US" smtClean="0"/>
              <a:t>6/13/2019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695384-8D9F-44B4-838F-CFB6FEC0F6D9}" type="slidenum">
              <a:rPr lang="en-US" smtClean="0"/>
              <a:t>‹#›</a:t>
            </a:fld>
            <a:endParaRPr lang="en-US"/>
          </a:p>
        </p:txBody>
      </p:sp>
    </p:spTree>
    <p:extLst>
      <p:ext uri="{BB962C8B-B14F-4D97-AF65-F5344CB8AC3E}">
        <p14:creationId xmlns:p14="http://schemas.microsoft.com/office/powerpoint/2010/main" val="3128344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 means there is an opportunity to influence the utilization of the HPV vaccination on a clinic-level that focuses on communication between medical professionals and patients along with their families.</a:t>
            </a:r>
          </a:p>
        </p:txBody>
      </p:sp>
      <p:sp>
        <p:nvSpPr>
          <p:cNvPr id="4" name="Slide Number Placeholder 3"/>
          <p:cNvSpPr>
            <a:spLocks noGrp="1"/>
          </p:cNvSpPr>
          <p:nvPr>
            <p:ph type="sldNum" sz="quarter" idx="10"/>
          </p:nvPr>
        </p:nvSpPr>
        <p:spPr/>
        <p:txBody>
          <a:bodyPr/>
          <a:lstStyle/>
          <a:p>
            <a:fld id="{5D695384-8D9F-44B4-838F-CFB6FEC0F6D9}" type="slidenum">
              <a:rPr lang="en-US" smtClean="0"/>
              <a:t>2</a:t>
            </a:fld>
            <a:endParaRPr lang="en-US"/>
          </a:p>
        </p:txBody>
      </p:sp>
    </p:spTree>
    <p:extLst>
      <p:ext uri="{BB962C8B-B14F-4D97-AF65-F5344CB8AC3E}">
        <p14:creationId xmlns:p14="http://schemas.microsoft.com/office/powerpoint/2010/main" val="26129872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The intervention</a:t>
            </a:r>
            <a:r>
              <a:rPr lang="en-US" sz="1200" b="0" i="0" kern="1200" baseline="0" dirty="0" smtClean="0">
                <a:solidFill>
                  <a:schemeClr val="tx1"/>
                </a:solidFill>
                <a:effectLst/>
                <a:latin typeface="+mn-lt"/>
                <a:ea typeface="+mn-ea"/>
                <a:cs typeface="+mn-cs"/>
              </a:rPr>
              <a:t> </a:t>
            </a:r>
            <a:r>
              <a:rPr lang="en-US" sz="1200" b="0" i="0" kern="1200" dirty="0" smtClean="0">
                <a:solidFill>
                  <a:schemeClr val="tx1"/>
                </a:solidFill>
                <a:effectLst/>
                <a:latin typeface="+mn-lt"/>
                <a:ea typeface="+mn-ea"/>
                <a:cs typeface="+mn-cs"/>
              </a:rPr>
              <a:t>The 5 components of the intervention were an HPV fact sheet library to create customized information sheets relevant to each practice’s patient population, a tailored parent education website, a set of HPV-related disease images, an HPV vaccine decision aid, and 2½ hours of communication training on using a presumptive vaccine recommendation, followed by motivational interviewing if parents were resistant to vaccination. </a:t>
            </a:r>
            <a:endParaRPr lang="en-US" dirty="0"/>
          </a:p>
        </p:txBody>
      </p:sp>
      <p:sp>
        <p:nvSpPr>
          <p:cNvPr id="4" name="Slide Number Placeholder 3"/>
          <p:cNvSpPr>
            <a:spLocks noGrp="1"/>
          </p:cNvSpPr>
          <p:nvPr>
            <p:ph type="sldNum" sz="quarter" idx="10"/>
          </p:nvPr>
        </p:nvSpPr>
        <p:spPr/>
        <p:txBody>
          <a:bodyPr/>
          <a:lstStyle/>
          <a:p>
            <a:fld id="{5D695384-8D9F-44B4-838F-CFB6FEC0F6D9}" type="slidenum">
              <a:rPr lang="en-US" smtClean="0"/>
              <a:t>3</a:t>
            </a:fld>
            <a:endParaRPr lang="en-US"/>
          </a:p>
        </p:txBody>
      </p:sp>
    </p:spTree>
    <p:extLst>
      <p:ext uri="{BB962C8B-B14F-4D97-AF65-F5344CB8AC3E}">
        <p14:creationId xmlns:p14="http://schemas.microsoft.com/office/powerpoint/2010/main" val="3538535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US" sz="1200" b="0" i="0" kern="1200" dirty="0" smtClean="0">
                <a:solidFill>
                  <a:schemeClr val="tx1"/>
                </a:solidFill>
                <a:effectLst/>
                <a:latin typeface="+mn-lt"/>
                <a:ea typeface="+mn-ea"/>
                <a:cs typeface="+mn-cs"/>
              </a:rPr>
              <a:t>PBRN:</a:t>
            </a:r>
            <a:r>
              <a:rPr lang="en-US" sz="1200" b="0" i="0" kern="1200" baseline="0" dirty="0" smtClean="0">
                <a:solidFill>
                  <a:schemeClr val="tx1"/>
                </a:solidFill>
                <a:effectLst/>
                <a:latin typeface="+mn-lt"/>
                <a:ea typeface="+mn-ea"/>
                <a:cs typeface="+mn-cs"/>
              </a:rPr>
              <a:t> a</a:t>
            </a:r>
            <a:r>
              <a:rPr lang="en-US" sz="1200" b="0" i="0" kern="1200" dirty="0" smtClean="0">
                <a:solidFill>
                  <a:schemeClr val="tx1"/>
                </a:solidFill>
                <a:effectLst/>
                <a:latin typeface="+mn-lt"/>
                <a:ea typeface="+mn-ea"/>
                <a:cs typeface="+mn-cs"/>
              </a:rPr>
              <a:t> group of primary care clinicians and practices working together to answer community-based health care questions and translate research findings into practice.</a:t>
            </a:r>
          </a:p>
        </p:txBody>
      </p:sp>
      <p:sp>
        <p:nvSpPr>
          <p:cNvPr id="4" name="Slide Number Placeholder 3"/>
          <p:cNvSpPr>
            <a:spLocks noGrp="1"/>
          </p:cNvSpPr>
          <p:nvPr>
            <p:ph type="sldNum" sz="quarter" idx="10"/>
          </p:nvPr>
        </p:nvSpPr>
        <p:spPr/>
        <p:txBody>
          <a:bodyPr/>
          <a:lstStyle/>
          <a:p>
            <a:fld id="{5D695384-8D9F-44B4-838F-CFB6FEC0F6D9}" type="slidenum">
              <a:rPr lang="en-US" smtClean="0"/>
              <a:t>6</a:t>
            </a:fld>
            <a:endParaRPr lang="en-US"/>
          </a:p>
        </p:txBody>
      </p:sp>
    </p:spTree>
    <p:extLst>
      <p:ext uri="{BB962C8B-B14F-4D97-AF65-F5344CB8AC3E}">
        <p14:creationId xmlns:p14="http://schemas.microsoft.com/office/powerpoint/2010/main" val="95592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2,695 HPV-related cancer diagnoses.</a:t>
            </a:r>
          </a:p>
          <a:p>
            <a:r>
              <a:rPr lang="en-US" dirty="0" smtClean="0"/>
              <a:t>Vaccination</a:t>
            </a:r>
            <a:r>
              <a:rPr lang="en-US" baseline="0" dirty="0" smtClean="0"/>
              <a:t> status for </a:t>
            </a:r>
            <a:r>
              <a:rPr lang="en-US" dirty="0" smtClean="0"/>
              <a:t>791,401 adolescents.</a:t>
            </a:r>
            <a:endParaRPr lang="en-US" dirty="0"/>
          </a:p>
        </p:txBody>
      </p:sp>
      <p:sp>
        <p:nvSpPr>
          <p:cNvPr id="4" name="Slide Number Placeholder 3"/>
          <p:cNvSpPr>
            <a:spLocks noGrp="1"/>
          </p:cNvSpPr>
          <p:nvPr>
            <p:ph type="sldNum" sz="quarter" idx="10"/>
          </p:nvPr>
        </p:nvSpPr>
        <p:spPr/>
        <p:txBody>
          <a:bodyPr/>
          <a:lstStyle/>
          <a:p>
            <a:fld id="{5D695384-8D9F-44B4-838F-CFB6FEC0F6D9}" type="slidenum">
              <a:rPr lang="en-US" smtClean="0"/>
              <a:t>7</a:t>
            </a:fld>
            <a:endParaRPr lang="en-US"/>
          </a:p>
        </p:txBody>
      </p:sp>
    </p:spTree>
    <p:extLst>
      <p:ext uri="{BB962C8B-B14F-4D97-AF65-F5344CB8AC3E}">
        <p14:creationId xmlns:p14="http://schemas.microsoft.com/office/powerpoint/2010/main" val="988309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95384-8D9F-44B4-838F-CFB6FEC0F6D9}" type="slidenum">
              <a:rPr lang="en-US" smtClean="0"/>
              <a:t>9</a:t>
            </a:fld>
            <a:endParaRPr lang="en-US"/>
          </a:p>
        </p:txBody>
      </p:sp>
    </p:spTree>
    <p:extLst>
      <p:ext uri="{BB962C8B-B14F-4D97-AF65-F5344CB8AC3E}">
        <p14:creationId xmlns:p14="http://schemas.microsoft.com/office/powerpoint/2010/main" val="11155001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4"/>
            <a:ext cx="7772400" cy="2387600"/>
          </a:xfrm>
        </p:spPr>
        <p:txBody>
          <a:bodyPr anchor="b"/>
          <a:lstStyle>
            <a:lvl1pPr algn="ctr">
              <a:defRPr sz="6000" b="1">
                <a:ln>
                  <a:solidFill>
                    <a:schemeClr val="tx1"/>
                  </a:solidFill>
                </a:ln>
                <a:solidFill>
                  <a:srgbClr val="CFB87C"/>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b="1">
                <a:ln>
                  <a:solidFill>
                    <a:srgbClr val="CFB87C"/>
                  </a:solidFill>
                </a:ln>
                <a:solidFill>
                  <a:schemeClr val="tx1"/>
                </a:solidFill>
                <a:latin typeface="Arial" panose="020B0604020202020204" pitchFamily="34" charset="0"/>
                <a:ea typeface="Tahoma" panose="020B060403050404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033" y="5976111"/>
            <a:ext cx="3123912" cy="731520"/>
          </a:xfrm>
          <a:prstGeom prst="rect">
            <a:avLst/>
          </a:prstGeom>
        </p:spPr>
      </p:pic>
    </p:spTree>
    <p:extLst>
      <p:ext uri="{BB962C8B-B14F-4D97-AF65-F5344CB8AC3E}">
        <p14:creationId xmlns:p14="http://schemas.microsoft.com/office/powerpoint/2010/main" val="14897908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7"/>
            <a:ext cx="4629151"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Rectangle 7"/>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580507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p:cNvSpPr>
            <a:spLocks noGrp="1"/>
          </p:cNvSpPr>
          <p:nvPr>
            <p:ph type="title"/>
          </p:nvPr>
        </p:nvSpPr>
        <p:spPr>
          <a:xfrm>
            <a:off x="0" y="1"/>
            <a:ext cx="9144000" cy="850455"/>
          </a:xfrm>
          <a:solidFill>
            <a:schemeClr val="bg1"/>
          </a:solidFill>
        </p:spPr>
        <p:txBody>
          <a:bodyPr/>
          <a:lstStyle>
            <a:lvl1pPr>
              <a:defRPr b="1">
                <a:ln>
                  <a:solidFill>
                    <a:schemeClr val="tx1"/>
                  </a:solidFill>
                </a:ln>
                <a:solidFill>
                  <a:srgbClr val="CFB87C"/>
                </a:solidFill>
              </a:defRPr>
            </a:lvl1pPr>
          </a:lstStyle>
          <a:p>
            <a:r>
              <a:rPr lang="en-US" dirty="0"/>
              <a:t>Click to edit Master title style</a:t>
            </a:r>
          </a:p>
        </p:txBody>
      </p:sp>
      <p:grpSp>
        <p:nvGrpSpPr>
          <p:cNvPr id="11" name="Group 10"/>
          <p:cNvGrpSpPr/>
          <p:nvPr userDrawn="1"/>
        </p:nvGrpSpPr>
        <p:grpSpPr>
          <a:xfrm>
            <a:off x="0" y="754517"/>
            <a:ext cx="9144000" cy="95939"/>
            <a:chOff x="0" y="739590"/>
            <a:chExt cx="9144000" cy="95939"/>
          </a:xfrm>
        </p:grpSpPr>
        <p:cxnSp>
          <p:nvCxnSpPr>
            <p:cNvPr id="12" name="Straight Connector 11"/>
            <p:cNvCxnSpPr/>
            <p:nvPr/>
          </p:nvCxnSpPr>
          <p:spPr>
            <a:xfrm>
              <a:off x="0" y="739590"/>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7906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835529"/>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176545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01000" y="0"/>
            <a:ext cx="1143000" cy="6324936"/>
          </a:xfrm>
        </p:spPr>
        <p:txBody>
          <a:bodyPr vert="eaVert">
            <a:noAutofit/>
          </a:bodyPr>
          <a:lstStyle>
            <a:lvl1pPr>
              <a:defRPr sz="4000"/>
            </a:lvl1pPr>
          </a:lstStyle>
          <a:p>
            <a:r>
              <a:rPr lang="en-US" dirty="0"/>
              <a:t>Click to edit Master title style</a:t>
            </a:r>
          </a:p>
        </p:txBody>
      </p:sp>
      <p:sp>
        <p:nvSpPr>
          <p:cNvPr id="3" name="Vertical Text Placeholder 2"/>
          <p:cNvSpPr>
            <a:spLocks noGrp="1"/>
          </p:cNvSpPr>
          <p:nvPr>
            <p:ph type="body" orient="vert" idx="1"/>
          </p:nvPr>
        </p:nvSpPr>
        <p:spPr>
          <a:xfrm>
            <a:off x="628649" y="365126"/>
            <a:ext cx="7137603"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userDrawn="1"/>
        </p:nvSpPr>
        <p:spPr>
          <a:xfrm rot="5400000">
            <a:off x="-3200401" y="3197299"/>
            <a:ext cx="6858000"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rot="5400000">
            <a:off x="-2935399" y="3392899"/>
            <a:ext cx="6858000"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userDrawn="1"/>
        </p:nvGrpSpPr>
        <p:grpSpPr>
          <a:xfrm rot="5400000">
            <a:off x="4683225" y="3149331"/>
            <a:ext cx="6400800" cy="95939"/>
            <a:chOff x="0" y="739590"/>
            <a:chExt cx="9144000" cy="95939"/>
          </a:xfrm>
        </p:grpSpPr>
        <p:cxnSp>
          <p:nvCxnSpPr>
            <p:cNvPr id="11" name="Straight Connector 10"/>
            <p:cNvCxnSpPr/>
            <p:nvPr/>
          </p:nvCxnSpPr>
          <p:spPr>
            <a:xfrm>
              <a:off x="0" y="739590"/>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7906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835529"/>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gr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5400000">
            <a:off x="-1208786" y="1308776"/>
            <a:ext cx="2870966" cy="365760"/>
          </a:xfrm>
          <a:prstGeom prst="rect">
            <a:avLst/>
          </a:prstGeom>
        </p:spPr>
      </p:pic>
    </p:spTree>
    <p:extLst>
      <p:ext uri="{BB962C8B-B14F-4D97-AF65-F5344CB8AC3E}">
        <p14:creationId xmlns:p14="http://schemas.microsoft.com/office/powerpoint/2010/main" val="2003177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alphaModFix amt="70000"/>
            <a:lum/>
          </a:blip>
          <a:srcRect/>
          <a:stretch>
            <a:fillRect l="-7000" r="-7000"/>
          </a:stretch>
        </a:blipFill>
        <a:effectLst/>
      </p:bgPr>
    </p:bg>
    <p:spTree>
      <p:nvGrpSpPr>
        <p:cNvPr id="1" name=""/>
        <p:cNvGrpSpPr/>
        <p:nvPr/>
      </p:nvGrpSpPr>
      <p:grpSpPr>
        <a:xfrm>
          <a:off x="0" y="0"/>
          <a:ext cx="0" cy="0"/>
          <a:chOff x="0" y="0"/>
          <a:chExt cx="0" cy="0"/>
        </a:xfrm>
      </p:grpSpPr>
      <p:sp>
        <p:nvSpPr>
          <p:cNvPr id="5" name="Rectangle 4"/>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1983849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5" name="Rectangle 13"/>
          <p:cNvSpPr>
            <a:spLocks noChangeArrowheads="1"/>
          </p:cNvSpPr>
          <p:nvPr userDrawn="1"/>
        </p:nvSpPr>
        <p:spPr bwMode="auto">
          <a:xfrm>
            <a:off x="0" y="-63500"/>
            <a:ext cx="9144000" cy="5321300"/>
          </a:xfrm>
          <a:prstGeom prst="rect">
            <a:avLst/>
          </a:prstGeom>
          <a:gradFill rotWithShape="0">
            <a:gsLst>
              <a:gs pos="0">
                <a:sysClr val="windowText" lastClr="000000"/>
              </a:gs>
              <a:gs pos="100000">
                <a:srgbClr val="333333"/>
              </a:gs>
            </a:gsLst>
            <a:lin ang="5400000" scaled="1"/>
          </a:gradFill>
          <a:ln w="9525">
            <a:noFill/>
            <a:miter lim="800000"/>
            <a:headEnd/>
            <a:tailEnd/>
          </a:ln>
          <a:effectLst/>
        </p:spPr>
        <p:txBody>
          <a:bodyPr wrap="none" anchor="ctr"/>
          <a:lstStyle/>
          <a:p>
            <a:pPr eaLnBrk="0" fontAlgn="base" hangingPunct="0">
              <a:spcBef>
                <a:spcPct val="0"/>
              </a:spcBef>
              <a:spcAft>
                <a:spcPct val="0"/>
              </a:spcAft>
              <a:defRPr/>
            </a:pPr>
            <a:endParaRPr lang="en-US" sz="2400" kern="0">
              <a:solidFill>
                <a:prstClr val="black"/>
              </a:solidFill>
              <a:latin typeface="Times" charset="0"/>
            </a:endParaRPr>
          </a:p>
        </p:txBody>
      </p:sp>
      <p:sp>
        <p:nvSpPr>
          <p:cNvPr id="2" name="Title 1"/>
          <p:cNvSpPr>
            <a:spLocks noGrp="1"/>
          </p:cNvSpPr>
          <p:nvPr>
            <p:ph type="ctrTitle"/>
          </p:nvPr>
        </p:nvSpPr>
        <p:spPr>
          <a:xfrm>
            <a:off x="685800" y="977632"/>
            <a:ext cx="7772400" cy="2387600"/>
          </a:xfrm>
        </p:spPr>
        <p:txBody>
          <a:bodyPr anchor="b"/>
          <a:lstStyle>
            <a:lvl1pPr algn="ctr">
              <a:defRPr sz="6000" b="1">
                <a:ln>
                  <a:noFill/>
                </a:ln>
                <a:solidFill>
                  <a:srgbClr val="CFB87C"/>
                </a:solidFill>
                <a:latin typeface="Arial" panose="020B0604020202020204" pitchFamily="34" charset="0"/>
                <a:ea typeface="Tahoma" panose="020B0604030504040204" pitchFamily="34" charset="0"/>
                <a:cs typeface="Arial" panose="020B0604020202020204" pitchFamily="34" charset="0"/>
              </a:defRPr>
            </a:lvl1pPr>
          </a:lstStyle>
          <a:p>
            <a:r>
              <a:rPr lang="en-US" dirty="0"/>
              <a:t>Click to edit Master title style</a:t>
            </a:r>
          </a:p>
        </p:txBody>
      </p:sp>
      <p:sp>
        <p:nvSpPr>
          <p:cNvPr id="6" name="Rectangle 7"/>
          <p:cNvSpPr>
            <a:spLocks noChangeArrowheads="1"/>
          </p:cNvSpPr>
          <p:nvPr userDrawn="1"/>
        </p:nvSpPr>
        <p:spPr bwMode="auto">
          <a:xfrm>
            <a:off x="-699" y="5413086"/>
            <a:ext cx="9144000" cy="1444914"/>
          </a:xfrm>
          <a:prstGeom prst="rect">
            <a:avLst/>
          </a:prstGeom>
          <a:solidFill>
            <a:schemeClr val="tx1"/>
          </a:solidFill>
          <a:ln w="9525">
            <a:noFill/>
            <a:miter lim="800000"/>
            <a:headEnd/>
            <a:tailEnd/>
          </a:ln>
          <a:effectLst/>
        </p:spPr>
        <p:txBody>
          <a:bodyPr wrap="none" anchor="ctr"/>
          <a:lstStyle/>
          <a:p>
            <a:endParaRPr lang="en-US">
              <a:solidFill>
                <a:prstClr val="black"/>
              </a:solidFill>
            </a:endParaRPr>
          </a:p>
        </p:txBody>
      </p:sp>
      <p:sp>
        <p:nvSpPr>
          <p:cNvPr id="7" name="TextBox 6"/>
          <p:cNvSpPr txBox="1"/>
          <p:nvPr userDrawn="1"/>
        </p:nvSpPr>
        <p:spPr>
          <a:xfrm>
            <a:off x="1066800" y="914400"/>
            <a:ext cx="6477000" cy="369332"/>
          </a:xfrm>
          <a:prstGeom prst="rect">
            <a:avLst/>
          </a:prstGeom>
          <a:noFill/>
        </p:spPr>
        <p:txBody>
          <a:bodyPr wrap="square" rtlCol="0">
            <a:spAutoFit/>
          </a:bodyPr>
          <a:lstStyle/>
          <a:p>
            <a:endParaRPr lang="en-US" dirty="0">
              <a:solidFill>
                <a:prstClr val="black"/>
              </a:solidFill>
            </a:endParaRPr>
          </a:p>
        </p:txBody>
      </p:sp>
      <p:sp>
        <p:nvSpPr>
          <p:cNvPr id="11" name="Rectangle 7"/>
          <p:cNvSpPr>
            <a:spLocks noChangeArrowheads="1"/>
          </p:cNvSpPr>
          <p:nvPr userDrawn="1"/>
        </p:nvSpPr>
        <p:spPr bwMode="auto">
          <a:xfrm>
            <a:off x="-699" y="5257800"/>
            <a:ext cx="9144000" cy="155286"/>
          </a:xfrm>
          <a:prstGeom prst="rect">
            <a:avLst/>
          </a:prstGeom>
          <a:solidFill>
            <a:srgbClr val="CFB87C"/>
          </a:solidFill>
          <a:ln w="9525">
            <a:noFill/>
            <a:miter lim="800000"/>
            <a:headEnd/>
            <a:tailEnd/>
          </a:ln>
          <a:effectLst/>
        </p:spPr>
        <p:txBody>
          <a:bodyPr wrap="none" anchor="ctr"/>
          <a:lstStyle/>
          <a:p>
            <a:pPr eaLnBrk="0" fontAlgn="base" hangingPunct="0">
              <a:spcBef>
                <a:spcPct val="0"/>
              </a:spcBef>
              <a:spcAft>
                <a:spcPct val="0"/>
              </a:spcAft>
            </a:pPr>
            <a:endParaRPr lang="en-US" sz="2400">
              <a:solidFill>
                <a:prstClr val="black"/>
              </a:solidFill>
              <a:latin typeface="Times" charset="0"/>
            </a:endParaRPr>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331" y="5769783"/>
            <a:ext cx="3757807" cy="731520"/>
          </a:xfrm>
          <a:prstGeom prst="rect">
            <a:avLst/>
          </a:prstGeom>
        </p:spPr>
      </p:pic>
      <p:sp>
        <p:nvSpPr>
          <p:cNvPr id="3" name="Subtitle 2"/>
          <p:cNvSpPr>
            <a:spLocks noGrp="1"/>
          </p:cNvSpPr>
          <p:nvPr>
            <p:ph type="subTitle" idx="1"/>
          </p:nvPr>
        </p:nvSpPr>
        <p:spPr>
          <a:xfrm>
            <a:off x="1143000" y="3457306"/>
            <a:ext cx="6858000" cy="1655762"/>
          </a:xfrm>
        </p:spPr>
        <p:txBody>
          <a:bodyPr/>
          <a:lstStyle>
            <a:lvl1pPr marL="0" indent="0" algn="ctr">
              <a:buNone/>
              <a:defRPr sz="2400" b="1">
                <a:ln>
                  <a:solidFill>
                    <a:srgbClr val="CFB87C"/>
                  </a:solidFill>
                </a:ln>
                <a:solidFill>
                  <a:schemeClr val="bg1"/>
                </a:solidFill>
                <a:latin typeface="Arial" panose="020B0604020202020204" pitchFamily="34" charset="0"/>
                <a:ea typeface="Tahoma" panose="020B0604030504040204" pitchFamily="34" charset="0"/>
                <a:cs typeface="Arial" panose="020B0604020202020204" pitchFamily="34" charset="0"/>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Tree>
    <p:extLst>
      <p:ext uri="{BB962C8B-B14F-4D97-AF65-F5344CB8AC3E}">
        <p14:creationId xmlns:p14="http://schemas.microsoft.com/office/powerpoint/2010/main" val="33052507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724371"/>
          </a:xfrm>
          <a:solidFill>
            <a:schemeClr val="bg1"/>
          </a:solidFill>
        </p:spPr>
        <p:txBody>
          <a:bodyPr/>
          <a:lstStyle>
            <a:lvl1pPr>
              <a:defRPr b="1">
                <a:ln>
                  <a:solidFill>
                    <a:schemeClr val="tx1"/>
                  </a:solidFill>
                </a:ln>
                <a:solidFill>
                  <a:srgbClr val="CFB87C"/>
                </a:solidFill>
              </a:defRPr>
            </a:lvl1pPr>
          </a:lstStyle>
          <a:p>
            <a:r>
              <a:rPr lang="en-US" dirty="0"/>
              <a:t>Click to edit Master title style</a:t>
            </a:r>
          </a:p>
        </p:txBody>
      </p:sp>
      <p:sp>
        <p:nvSpPr>
          <p:cNvPr id="3" name="Content Placeholder 2"/>
          <p:cNvSpPr>
            <a:spLocks noGrp="1"/>
          </p:cNvSpPr>
          <p:nvPr>
            <p:ph idx="1"/>
          </p:nvPr>
        </p:nvSpPr>
        <p:spPr>
          <a:xfrm>
            <a:off x="90732" y="976541"/>
            <a:ext cx="8987955" cy="5261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p:nvPr userDrawn="1"/>
        </p:nvGrpSpPr>
        <p:grpSpPr>
          <a:xfrm>
            <a:off x="0" y="754517"/>
            <a:ext cx="9144000" cy="95939"/>
            <a:chOff x="0" y="739590"/>
            <a:chExt cx="9144000" cy="95939"/>
          </a:xfrm>
        </p:grpSpPr>
        <p:cxnSp>
          <p:nvCxnSpPr>
            <p:cNvPr id="14" name="Straight Connector 13"/>
            <p:cNvCxnSpPr/>
            <p:nvPr/>
          </p:nvCxnSpPr>
          <p:spPr>
            <a:xfrm>
              <a:off x="0" y="739590"/>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7906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835529"/>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gr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2905116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9" y="1709740"/>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9" y="4589465"/>
            <a:ext cx="7886700" cy="1500187"/>
          </a:xfrm>
        </p:spPr>
        <p:txBody>
          <a:bodyPr/>
          <a:lstStyle>
            <a:lvl1pPr marL="0" indent="0">
              <a:buNone/>
              <a:defRPr sz="2400">
                <a:solidFill>
                  <a:schemeClr val="tx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Rectangle 6"/>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959980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0733" y="1007807"/>
            <a:ext cx="4424119" cy="5169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007807"/>
            <a:ext cx="4416879" cy="51691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itle 1"/>
          <p:cNvSpPr>
            <a:spLocks noGrp="1"/>
          </p:cNvSpPr>
          <p:nvPr>
            <p:ph type="title"/>
          </p:nvPr>
        </p:nvSpPr>
        <p:spPr>
          <a:xfrm>
            <a:off x="0" y="1"/>
            <a:ext cx="9144000" cy="850455"/>
          </a:xfrm>
          <a:solidFill>
            <a:schemeClr val="bg1"/>
          </a:solidFill>
        </p:spPr>
        <p:txBody>
          <a:bodyPr/>
          <a:lstStyle>
            <a:lvl1pPr>
              <a:defRPr b="1">
                <a:ln>
                  <a:solidFill>
                    <a:schemeClr val="tx1"/>
                  </a:solidFill>
                </a:ln>
                <a:solidFill>
                  <a:srgbClr val="CFB87C"/>
                </a:solidFill>
              </a:defRPr>
            </a:lvl1pPr>
          </a:lstStyle>
          <a:p>
            <a:r>
              <a:rPr lang="en-US" dirty="0"/>
              <a:t>Click to edit Master title style</a:t>
            </a:r>
          </a:p>
        </p:txBody>
      </p:sp>
      <p:grpSp>
        <p:nvGrpSpPr>
          <p:cNvPr id="12" name="Group 11"/>
          <p:cNvGrpSpPr/>
          <p:nvPr userDrawn="1"/>
        </p:nvGrpSpPr>
        <p:grpSpPr>
          <a:xfrm>
            <a:off x="0" y="754517"/>
            <a:ext cx="9144000" cy="95939"/>
            <a:chOff x="0" y="739590"/>
            <a:chExt cx="9144000" cy="95939"/>
          </a:xfrm>
        </p:grpSpPr>
        <p:cxnSp>
          <p:nvCxnSpPr>
            <p:cNvPr id="13" name="Straight Connector 12"/>
            <p:cNvCxnSpPr/>
            <p:nvPr/>
          </p:nvCxnSpPr>
          <p:spPr>
            <a:xfrm>
              <a:off x="0" y="739590"/>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7906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0" y="835529"/>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gr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2412634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0731" y="953607"/>
            <a:ext cx="4389120" cy="823912"/>
          </a:xfrm>
        </p:spPr>
        <p:txBody>
          <a:bodyPr anchor="b"/>
          <a:lstStyle>
            <a:lvl1pPr marL="0" indent="0">
              <a:buNone/>
              <a:defRPr sz="2400" b="1">
                <a:ln>
                  <a:solidFill>
                    <a:srgbClr val="CFB87C"/>
                  </a:solidFill>
                </a:ln>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90731" y="1777519"/>
            <a:ext cx="4389120" cy="446085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53644" y="953607"/>
            <a:ext cx="4389120" cy="823912"/>
          </a:xfrm>
        </p:spPr>
        <p:txBody>
          <a:bodyPr anchor="b"/>
          <a:lstStyle>
            <a:lvl1pPr marL="0" indent="0">
              <a:buNone/>
              <a:defRPr sz="2400" b="1">
                <a:ln>
                  <a:solidFill>
                    <a:srgbClr val="CFB87C"/>
                  </a:solidFill>
                </a:ln>
                <a:solidFill>
                  <a:schemeClr val="tx1"/>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53644" y="1777519"/>
            <a:ext cx="4389120" cy="446085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itle 1"/>
          <p:cNvSpPr>
            <a:spLocks noGrp="1"/>
          </p:cNvSpPr>
          <p:nvPr>
            <p:ph type="title"/>
          </p:nvPr>
        </p:nvSpPr>
        <p:spPr>
          <a:xfrm>
            <a:off x="0" y="1"/>
            <a:ext cx="9144000" cy="850455"/>
          </a:xfrm>
          <a:solidFill>
            <a:schemeClr val="bg1"/>
          </a:solidFill>
        </p:spPr>
        <p:txBody>
          <a:bodyPr/>
          <a:lstStyle>
            <a:lvl1pPr>
              <a:defRPr b="1">
                <a:ln>
                  <a:solidFill>
                    <a:schemeClr val="tx1"/>
                  </a:solidFill>
                </a:ln>
                <a:solidFill>
                  <a:srgbClr val="CFB87C"/>
                </a:solidFill>
              </a:defRPr>
            </a:lvl1pPr>
          </a:lstStyle>
          <a:p>
            <a:r>
              <a:rPr lang="en-US" dirty="0"/>
              <a:t>Click to edit Master title style</a:t>
            </a:r>
          </a:p>
        </p:txBody>
      </p:sp>
      <p:grpSp>
        <p:nvGrpSpPr>
          <p:cNvPr id="14" name="Group 13"/>
          <p:cNvGrpSpPr/>
          <p:nvPr userDrawn="1"/>
        </p:nvGrpSpPr>
        <p:grpSpPr>
          <a:xfrm>
            <a:off x="0" y="754517"/>
            <a:ext cx="9144000" cy="95939"/>
            <a:chOff x="0" y="739590"/>
            <a:chExt cx="9144000" cy="95939"/>
          </a:xfrm>
        </p:grpSpPr>
        <p:cxnSp>
          <p:nvCxnSpPr>
            <p:cNvPr id="15" name="Straight Connector 14"/>
            <p:cNvCxnSpPr/>
            <p:nvPr/>
          </p:nvCxnSpPr>
          <p:spPr>
            <a:xfrm>
              <a:off x="0" y="739590"/>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0" y="7906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0" y="835529"/>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gr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30120738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p:cNvSpPr>
            <a:spLocks noGrp="1"/>
          </p:cNvSpPr>
          <p:nvPr>
            <p:ph type="title"/>
          </p:nvPr>
        </p:nvSpPr>
        <p:spPr>
          <a:xfrm>
            <a:off x="0" y="1"/>
            <a:ext cx="9144000" cy="850455"/>
          </a:xfrm>
          <a:solidFill>
            <a:schemeClr val="bg1"/>
          </a:solidFill>
        </p:spPr>
        <p:txBody>
          <a:bodyPr/>
          <a:lstStyle>
            <a:lvl1pPr>
              <a:defRPr b="1">
                <a:ln>
                  <a:solidFill>
                    <a:schemeClr val="tx1"/>
                  </a:solidFill>
                </a:ln>
                <a:solidFill>
                  <a:srgbClr val="CFB87C"/>
                </a:solidFill>
              </a:defRPr>
            </a:lvl1pPr>
          </a:lstStyle>
          <a:p>
            <a:r>
              <a:rPr lang="en-US" dirty="0"/>
              <a:t>Click to edit Master title style</a:t>
            </a:r>
          </a:p>
        </p:txBody>
      </p:sp>
      <p:grpSp>
        <p:nvGrpSpPr>
          <p:cNvPr id="11" name="Group 10"/>
          <p:cNvGrpSpPr/>
          <p:nvPr userDrawn="1"/>
        </p:nvGrpSpPr>
        <p:grpSpPr>
          <a:xfrm>
            <a:off x="0" y="754517"/>
            <a:ext cx="9144000" cy="95939"/>
            <a:chOff x="0" y="739590"/>
            <a:chExt cx="9144000" cy="95939"/>
          </a:xfrm>
        </p:grpSpPr>
        <p:cxnSp>
          <p:nvCxnSpPr>
            <p:cNvPr id="12" name="Straight Connector 11"/>
            <p:cNvCxnSpPr/>
            <p:nvPr/>
          </p:nvCxnSpPr>
          <p:spPr>
            <a:xfrm>
              <a:off x="0" y="739590"/>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790654"/>
              <a:ext cx="9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835529"/>
              <a:ext cx="9144000" cy="0"/>
            </a:xfrm>
            <a:prstGeom prst="line">
              <a:avLst/>
            </a:prstGeom>
            <a:ln w="28575">
              <a:solidFill>
                <a:srgbClr val="CFB87C"/>
              </a:solidFill>
            </a:ln>
          </p:spPr>
          <p:style>
            <a:lnRef idx="1">
              <a:schemeClr val="accent1"/>
            </a:lnRef>
            <a:fillRef idx="0">
              <a:schemeClr val="accent1"/>
            </a:fillRef>
            <a:effectRef idx="0">
              <a:schemeClr val="accent1"/>
            </a:effectRef>
            <a:fontRef idx="minor">
              <a:schemeClr val="tx1"/>
            </a:fontRef>
          </p:style>
        </p:cxnSp>
      </p:gr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1059725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Ref idx="1001">
        <a:schemeClr val="bg1"/>
      </p:bgRef>
    </p:bg>
    <p:spTree>
      <p:nvGrpSpPr>
        <p:cNvPr id="1" name=""/>
        <p:cNvGrpSpPr/>
        <p:nvPr/>
      </p:nvGrpSpPr>
      <p:grpSpPr>
        <a:xfrm>
          <a:off x="0" y="0"/>
          <a:ext cx="0" cy="0"/>
          <a:chOff x="0" y="0"/>
          <a:chExt cx="0" cy="0"/>
        </a:xfrm>
      </p:grpSpPr>
      <p:sp>
        <p:nvSpPr>
          <p:cNvPr id="5" name="Rectangle 4"/>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2699273370"/>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9"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7"/>
            <a:ext cx="4629151"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9"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8" name="Rectangle 7"/>
          <p:cNvSpPr/>
          <p:nvPr userDrawn="1"/>
        </p:nvSpPr>
        <p:spPr>
          <a:xfrm>
            <a:off x="1" y="6400800"/>
            <a:ext cx="9144001"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userDrawn="1"/>
        </p:nvSpPr>
        <p:spPr>
          <a:xfrm>
            <a:off x="1" y="6334316"/>
            <a:ext cx="9144001" cy="65999"/>
          </a:xfrm>
          <a:prstGeom prst="rect">
            <a:avLst/>
          </a:prstGeom>
          <a:solidFill>
            <a:srgbClr val="CFB87C"/>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0732" y="6446520"/>
            <a:ext cx="2870966" cy="365760"/>
          </a:xfrm>
          <a:prstGeom prst="rect">
            <a:avLst/>
          </a:prstGeom>
        </p:spPr>
      </p:pic>
    </p:spTree>
    <p:extLst>
      <p:ext uri="{BB962C8B-B14F-4D97-AF65-F5344CB8AC3E}">
        <p14:creationId xmlns:p14="http://schemas.microsoft.com/office/powerpoint/2010/main" val="2424337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1" y="365127"/>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1"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45949167"/>
      </p:ext>
    </p:extLst>
  </p:cSld>
  <p:clrMap bg1="lt1" tx1="dk1" bg2="lt2" tx2="dk2" accent1="accent1" accent2="accent2" accent3="accent3" accent4="accent4" accent5="accent5" accent6="accent6" hlink="hlink" folHlink="folHlink"/>
  <p:sldLayoutIdLst>
    <p:sldLayoutId id="2147483673" r:id="rId1"/>
    <p:sldLayoutId id="2147483661" r:id="rId2"/>
    <p:sldLayoutId id="2147483662" r:id="rId3"/>
    <p:sldLayoutId id="2147483663" r:id="rId4"/>
    <p:sldLayoutId id="2147483664" r:id="rId5"/>
    <p:sldLayoutId id="2147483665" r:id="rId6"/>
    <p:sldLayoutId id="2147483666" r:id="rId7"/>
    <p:sldLayoutId id="2147483672" r:id="rId8"/>
    <p:sldLayoutId id="2147483668" r:id="rId9"/>
    <p:sldLayoutId id="2147483669" r:id="rId10"/>
    <p:sldLayoutId id="2147483670" r:id="rId11"/>
    <p:sldLayoutId id="2147483671" r:id="rId12"/>
    <p:sldLayoutId id="2147483667" r:id="rId13"/>
  </p:sldLayoutIdLst>
  <p:txStyles>
    <p:titleStyle>
      <a:lvl1pPr algn="l" defTabSz="914377" rtl="0" eaLnBrk="1" latinLnBrk="0" hangingPunct="1">
        <a:lnSpc>
          <a:spcPct val="90000"/>
        </a:lnSpc>
        <a:spcBef>
          <a:spcPct val="0"/>
        </a:spcBef>
        <a:buNone/>
        <a:defRPr sz="4400" b="1" kern="1200">
          <a:ln>
            <a:solidFill>
              <a:schemeClr val="tx1"/>
            </a:solidFill>
          </a:ln>
          <a:solidFill>
            <a:srgbClr val="CFB87C"/>
          </a:solidFill>
          <a:latin typeface="Arial" panose="020B0604020202020204" pitchFamily="34" charset="0"/>
          <a:ea typeface="+mj-ea"/>
          <a:cs typeface="Arial" panose="020B0604020202020204" pitchFamily="34" charset="0"/>
        </a:defRPr>
      </a:lvl1pPr>
    </p:titleStyle>
    <p:bodyStyle>
      <a:lvl1pPr marL="228594" indent="-228594" algn="l" defTabSz="914377" rtl="0" eaLnBrk="1" latinLnBrk="0" hangingPunct="1">
        <a:lnSpc>
          <a:spcPct val="90000"/>
        </a:lnSpc>
        <a:spcBef>
          <a:spcPts val="1000"/>
        </a:spcBef>
        <a:buFont typeface="Wingdings" panose="05000000000000000000" pitchFamily="2" charset="2"/>
        <a:buChar char="§"/>
        <a:defRPr sz="2800" kern="1200">
          <a:solidFill>
            <a:schemeClr val="accent1"/>
          </a:solidFill>
          <a:latin typeface="Arial" panose="020B0604020202020204" pitchFamily="34" charset="0"/>
          <a:ea typeface="+mn-ea"/>
          <a:cs typeface="Arial" panose="020B0604020202020204" pitchFamily="34" charset="0"/>
        </a:defRPr>
      </a:lvl1pPr>
      <a:lvl2pPr marL="685783" indent="-228594" algn="l" defTabSz="914377" rtl="0" eaLnBrk="1" latinLnBrk="0" hangingPunct="1">
        <a:lnSpc>
          <a:spcPct val="90000"/>
        </a:lnSpc>
        <a:spcBef>
          <a:spcPts val="500"/>
        </a:spcBef>
        <a:buFont typeface="Wingdings" panose="05000000000000000000" pitchFamily="2" charset="2"/>
        <a:buChar char="Ø"/>
        <a:defRPr sz="2400" kern="1200">
          <a:solidFill>
            <a:schemeClr val="accent2"/>
          </a:solidFill>
          <a:latin typeface="Arial" panose="020B0604020202020204" pitchFamily="34" charset="0"/>
          <a:ea typeface="+mn-ea"/>
          <a:cs typeface="Arial" panose="020B0604020202020204" pitchFamily="34" charset="0"/>
        </a:defRPr>
      </a:lvl2pPr>
      <a:lvl3pPr marL="1142971" indent="-228594" algn="l" defTabSz="914377" rtl="0" eaLnBrk="1" latinLnBrk="0" hangingPunct="1">
        <a:lnSpc>
          <a:spcPct val="90000"/>
        </a:lnSpc>
        <a:spcBef>
          <a:spcPts val="500"/>
        </a:spcBef>
        <a:buFont typeface="Courier New" panose="02070309020205020404" pitchFamily="49" charset="0"/>
        <a:buChar char="o"/>
        <a:defRPr sz="2000" kern="1200">
          <a:solidFill>
            <a:schemeClr val="accent3"/>
          </a:solidFill>
          <a:latin typeface="Arial" panose="020B0604020202020204" pitchFamily="34" charset="0"/>
          <a:ea typeface="+mn-ea"/>
          <a:cs typeface="Arial" panose="020B0604020202020204" pitchFamily="34"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4"/>
          </a:solidFill>
          <a:latin typeface="Arial" panose="020B0604020202020204" pitchFamily="34" charset="0"/>
          <a:ea typeface="+mn-ea"/>
          <a:cs typeface="Arial" panose="020B0604020202020204" pitchFamily="34" charset="0"/>
        </a:defRPr>
      </a:lvl4pPr>
      <a:lvl5pPr marL="2057349" indent="-228594" algn="l" defTabSz="914377" rtl="0" eaLnBrk="1" latinLnBrk="0" hangingPunct="1">
        <a:lnSpc>
          <a:spcPct val="90000"/>
        </a:lnSpc>
        <a:spcBef>
          <a:spcPts val="500"/>
        </a:spcBef>
        <a:buFont typeface="Wingdings" panose="05000000000000000000" pitchFamily="2" charset="2"/>
        <a:buChar char="§"/>
        <a:defRPr sz="1800" kern="1200">
          <a:solidFill>
            <a:schemeClr val="tx1"/>
          </a:solidFill>
          <a:latin typeface="Arial" panose="020B0604020202020204" pitchFamily="34" charset="0"/>
          <a:ea typeface="+mn-ea"/>
          <a:cs typeface="Arial" panose="020B0604020202020204" pitchFamily="34"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63232"/>
            <a:ext cx="9144000" cy="2387600"/>
          </a:xfrm>
        </p:spPr>
        <p:txBody>
          <a:bodyPr>
            <a:noAutofit/>
          </a:bodyPr>
          <a:lstStyle/>
          <a:p>
            <a:r>
              <a:rPr lang="en-US" sz="4400" b="0" dirty="0"/>
              <a:t>Bridging Colorado’s Cancer and Immunization Registries to Improve the Dissemination of a Successful HPV Vaccination Intervention</a:t>
            </a:r>
            <a:endParaRPr lang="en-US" sz="4400" dirty="0"/>
          </a:p>
        </p:txBody>
      </p:sp>
      <p:sp>
        <p:nvSpPr>
          <p:cNvPr id="3" name="Subtitle 2"/>
          <p:cNvSpPr>
            <a:spLocks noGrp="1"/>
          </p:cNvSpPr>
          <p:nvPr>
            <p:ph type="subTitle" idx="1"/>
          </p:nvPr>
        </p:nvSpPr>
        <p:spPr>
          <a:xfrm>
            <a:off x="0" y="2725468"/>
            <a:ext cx="9144000" cy="2387600"/>
          </a:xfrm>
        </p:spPr>
        <p:txBody>
          <a:bodyPr>
            <a:normAutofit fontScale="92500" lnSpcReduction="10000"/>
          </a:bodyPr>
          <a:lstStyle/>
          <a:p>
            <a:pPr algn="r"/>
            <a:r>
              <a:rPr lang="en-US" sz="1900" dirty="0"/>
              <a:t>Amy M. Anderson-</a:t>
            </a:r>
            <a:r>
              <a:rPr lang="en-US" sz="1900" dirty="0" err="1"/>
              <a:t>Mellies</a:t>
            </a:r>
            <a:r>
              <a:rPr lang="en-US" sz="1900" dirty="0"/>
              <a:t>. MPH</a:t>
            </a:r>
            <a:r>
              <a:rPr lang="en-US" sz="1900" baseline="30000" dirty="0"/>
              <a:t>1</a:t>
            </a:r>
            <a:endParaRPr lang="en-US" sz="1900" dirty="0"/>
          </a:p>
          <a:p>
            <a:pPr algn="r"/>
            <a:r>
              <a:rPr lang="en-US" sz="1900" dirty="0"/>
              <a:t>Jessica R. </a:t>
            </a:r>
            <a:r>
              <a:rPr lang="en-US" sz="1900" dirty="0" err="1"/>
              <a:t>Cataldi</a:t>
            </a:r>
            <a:r>
              <a:rPr lang="en-US" sz="1900" dirty="0"/>
              <a:t>, MD</a:t>
            </a:r>
            <a:r>
              <a:rPr lang="en-US" sz="1900" baseline="30000" dirty="0"/>
              <a:t>2,3</a:t>
            </a:r>
            <a:endParaRPr lang="en-US" sz="1900" dirty="0"/>
          </a:p>
          <a:p>
            <a:pPr algn="r"/>
            <a:r>
              <a:rPr lang="en-US" sz="1900" dirty="0"/>
              <a:t>Marian </a:t>
            </a:r>
            <a:r>
              <a:rPr lang="en-US" sz="1900" dirty="0" err="1"/>
              <a:t>Håbesland</a:t>
            </a:r>
            <a:r>
              <a:rPr lang="en-US" sz="1900" dirty="0"/>
              <a:t>, MPH</a:t>
            </a:r>
            <a:r>
              <a:rPr lang="en-US" sz="1900" baseline="30000" dirty="0"/>
              <a:t>4</a:t>
            </a:r>
            <a:endParaRPr lang="en-US" sz="1900" dirty="0"/>
          </a:p>
          <a:p>
            <a:pPr algn="r"/>
            <a:r>
              <a:rPr lang="en-US" sz="1900" dirty="0"/>
              <a:t>Amanda F. Dempsey, MD</a:t>
            </a:r>
            <a:r>
              <a:rPr lang="en-US" sz="1900" baseline="30000" dirty="0"/>
              <a:t>2,3</a:t>
            </a:r>
            <a:endParaRPr lang="en-US" sz="1900" dirty="0"/>
          </a:p>
          <a:p>
            <a:pPr algn="r"/>
            <a:r>
              <a:rPr lang="en-US" sz="1900" dirty="0"/>
              <a:t>Myles G. Cockburn, PhD</a:t>
            </a:r>
            <a:r>
              <a:rPr lang="en-US" sz="1900" baseline="30000" dirty="0"/>
              <a:t>1,4</a:t>
            </a:r>
            <a:endParaRPr lang="en-US" sz="1900" dirty="0"/>
          </a:p>
          <a:p>
            <a:pPr algn="r"/>
            <a:r>
              <a:rPr lang="en-US" sz="1200" baseline="30000" dirty="0">
                <a:ln>
                  <a:noFill/>
                </a:ln>
              </a:rPr>
              <a:t>1</a:t>
            </a:r>
            <a:r>
              <a:rPr lang="en-US" sz="1200" dirty="0">
                <a:ln>
                  <a:noFill/>
                </a:ln>
              </a:rPr>
              <a:t>University of Colorado Cancer Center, Aurora, CO; </a:t>
            </a:r>
            <a:r>
              <a:rPr lang="en-US" sz="1200" baseline="30000" dirty="0">
                <a:ln>
                  <a:noFill/>
                </a:ln>
              </a:rPr>
              <a:t>2</a:t>
            </a:r>
            <a:r>
              <a:rPr lang="en-US" sz="1200" dirty="0">
                <a:ln>
                  <a:noFill/>
                </a:ln>
              </a:rPr>
              <a:t>Adult and Child Consortium for Health Outcomes Research and Delivery Science, University of Colorado Anschutz Medical Campus and Children’s Hospital Colorado, Aurora, CO;</a:t>
            </a:r>
            <a:r>
              <a:rPr lang="en-US" sz="1200" baseline="30000" dirty="0">
                <a:ln>
                  <a:noFill/>
                </a:ln>
              </a:rPr>
              <a:t> 3</a:t>
            </a:r>
            <a:r>
              <a:rPr lang="en-US" sz="1200" dirty="0">
                <a:ln>
                  <a:noFill/>
                </a:ln>
              </a:rPr>
              <a:t>Department of Pediatrics, University of Colorado Anschutz Medical Campus, Aurora, CO; </a:t>
            </a:r>
            <a:r>
              <a:rPr lang="en-US" sz="1200" baseline="30000" dirty="0">
                <a:ln>
                  <a:noFill/>
                </a:ln>
              </a:rPr>
              <a:t>4</a:t>
            </a:r>
            <a:r>
              <a:rPr lang="en-US" sz="1200" dirty="0">
                <a:ln>
                  <a:noFill/>
                </a:ln>
              </a:rPr>
              <a:t>Colorado School of Public Health, Aurora, CO </a:t>
            </a:r>
          </a:p>
          <a:p>
            <a:pPr algn="r"/>
            <a:endParaRPr lang="en-US" dirty="0"/>
          </a:p>
        </p:txBody>
      </p:sp>
    </p:spTree>
    <p:extLst>
      <p:ext uri="{BB962C8B-B14F-4D97-AF65-F5344CB8AC3E}">
        <p14:creationId xmlns:p14="http://schemas.microsoft.com/office/powerpoint/2010/main" val="19071592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74752-490B-44FC-97C3-A69209F337BB}"/>
              </a:ext>
            </a:extLst>
          </p:cNvPr>
          <p:cNvGrpSpPr/>
          <p:nvPr/>
        </p:nvGrpSpPr>
        <p:grpSpPr>
          <a:xfrm>
            <a:off x="0" y="619125"/>
            <a:ext cx="9144000" cy="5796172"/>
            <a:chOff x="0" y="619125"/>
            <a:chExt cx="9144000" cy="5796172"/>
          </a:xfrm>
        </p:grpSpPr>
        <p:pic>
          <p:nvPicPr>
            <p:cNvPr id="2" name="Content Placeholder 5">
              <a:extLst>
                <a:ext uri="{FF2B5EF4-FFF2-40B4-BE49-F238E27FC236}">
                  <a16:creationId xmlns:a16="http://schemas.microsoft.com/office/drawing/2014/main" id="{080216C8-C652-4BA3-9BB8-E398DBAFD3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63" b="15017"/>
            <a:stretch/>
          </p:blipFill>
          <p:spPr>
            <a:xfrm>
              <a:off x="0" y="883921"/>
              <a:ext cx="9039224" cy="4876800"/>
            </a:xfrm>
            <a:prstGeom prst="rect">
              <a:avLst/>
            </a:prstGeom>
          </p:spPr>
        </p:pic>
        <p:sp>
          <p:nvSpPr>
            <p:cNvPr id="3" name="TextBox 2">
              <a:extLst>
                <a:ext uri="{FF2B5EF4-FFF2-40B4-BE49-F238E27FC236}">
                  <a16:creationId xmlns:a16="http://schemas.microsoft.com/office/drawing/2014/main" id="{8EBDFEB8-14B4-49F5-8BAC-88EC5FA6DAE9}"/>
                </a:ext>
              </a:extLst>
            </p:cNvPr>
            <p:cNvSpPr txBox="1"/>
            <p:nvPr/>
          </p:nvSpPr>
          <p:spPr>
            <a:xfrm>
              <a:off x="113711" y="5676633"/>
              <a:ext cx="8811801" cy="738664"/>
            </a:xfrm>
            <a:prstGeom prst="rect">
              <a:avLst/>
            </a:prstGeom>
            <a:noFill/>
          </p:spPr>
          <p:txBody>
            <a:bodyPr wrap="square" rtlCol="0">
              <a:spAutoFit/>
            </a:bodyPr>
            <a:lstStyle/>
            <a:p>
              <a:pPr defTabSz="685800"/>
              <a:r>
                <a:rPr lang="en-US" sz="700" dirty="0">
                  <a:solidFill>
                    <a:prstClr val="black"/>
                  </a:solidFill>
                </a:rPr>
                <a:t>Data represents zip code level vaccination rates for adolescents (who were aged 11-17 between 1/1/2018 to 6/30/2018 and their vaccination status as of 12/31/201</a:t>
              </a:r>
              <a:r>
                <a:rPr lang="en-US" sz="700" dirty="0"/>
                <a:t>8) applied to the population estimate of adolescents (aged 10-17) in underlying block groups. Up-to-date was defined as 2 doses given if started before 15 years of age and 3 doses if started after 15 years of age. Areas in zip codes with a numerator or denominator less than three have been suppressed. </a:t>
              </a:r>
              <a:r>
                <a:rPr lang="en-US" sz="700" dirty="0">
                  <a:solidFill>
                    <a:prstClr val="black"/>
                  </a:solidFill>
                </a:rPr>
                <a:t>Vaccination data were supplied in part by the Colorado Immunization Information System of the Colorado Department of Public Health and Environment, which specifically disclaims responsibility for any analyses, interpretations, or conclusions based on the given data. Block group population estimates were obtained from the 2017 American Community Survey 5-year estimates. Data were managed, analyzed, and mapped in SAS 9.3 and ArcMap 10.3.1 by the University of Colorado Cancer Center. Sources: Zip Code Tabulation Area layer and Block Group layer, US Census Tiger Shapefiles.</a:t>
              </a:r>
            </a:p>
            <a:p>
              <a:pPr algn="r" defTabSz="685800"/>
              <a:r>
                <a:rPr lang="en-US" sz="700" i="1" dirty="0" smtClean="0">
                  <a:solidFill>
                    <a:prstClr val="black"/>
                  </a:solidFill>
                </a:rPr>
                <a:t>Composed </a:t>
              </a:r>
              <a:r>
                <a:rPr lang="en-US" sz="700" i="1" dirty="0">
                  <a:solidFill>
                    <a:prstClr val="black"/>
                  </a:solidFill>
                </a:rPr>
                <a:t>by Amy Mellies and Myles Cockburn</a:t>
              </a:r>
              <a:endParaRPr lang="en-US" sz="700" i="1" dirty="0"/>
            </a:p>
          </p:txBody>
        </p:sp>
        <p:sp>
          <p:nvSpPr>
            <p:cNvPr id="6" name="Title 3">
              <a:extLst>
                <a:ext uri="{FF2B5EF4-FFF2-40B4-BE49-F238E27FC236}">
                  <a16:creationId xmlns:a16="http://schemas.microsoft.com/office/drawing/2014/main" id="{5A6DEE24-6ED2-4952-9BC5-E4F7D4921E3A}"/>
                </a:ext>
              </a:extLst>
            </p:cNvPr>
            <p:cNvSpPr txBox="1">
              <a:spLocks/>
            </p:cNvSpPr>
            <p:nvPr/>
          </p:nvSpPr>
          <p:spPr>
            <a:xfrm>
              <a:off x="0" y="619125"/>
              <a:ext cx="9144000" cy="455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latin typeface="Arial" panose="020B0604020202020204" pitchFamily="34" charset="0"/>
                <a:cs typeface="Arial" panose="020B0604020202020204" pitchFamily="34" charset="0"/>
              </a:endParaRPr>
            </a:p>
          </p:txBody>
        </p:sp>
      </p:grpSp>
      <p:sp>
        <p:nvSpPr>
          <p:cNvPr id="4" name="Title 3"/>
          <p:cNvSpPr>
            <a:spLocks noGrp="1"/>
          </p:cNvSpPr>
          <p:nvPr>
            <p:ph type="title"/>
          </p:nvPr>
        </p:nvSpPr>
        <p:spPr/>
        <p:txBody>
          <a:bodyPr>
            <a:noAutofit/>
          </a:bodyPr>
          <a:lstStyle/>
          <a:p>
            <a:r>
              <a:rPr lang="en-US" sz="2400" dirty="0"/>
              <a:t>Number of adolescents (ages 10-17) not up-to-date with HPV vaccine, by block group, Colorado, </a:t>
            </a:r>
            <a:r>
              <a:rPr lang="en-US" sz="2400" dirty="0" smtClean="0"/>
              <a:t>2018</a:t>
            </a:r>
            <a:endParaRPr lang="en-US" sz="2400" dirty="0"/>
          </a:p>
        </p:txBody>
      </p:sp>
    </p:spTree>
    <p:extLst>
      <p:ext uri="{BB962C8B-B14F-4D97-AF65-F5344CB8AC3E}">
        <p14:creationId xmlns:p14="http://schemas.microsoft.com/office/powerpoint/2010/main" val="24355400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74752-490B-44FC-97C3-A69209F337BB}"/>
              </a:ext>
            </a:extLst>
          </p:cNvPr>
          <p:cNvGrpSpPr/>
          <p:nvPr/>
        </p:nvGrpSpPr>
        <p:grpSpPr>
          <a:xfrm>
            <a:off x="0" y="619125"/>
            <a:ext cx="9144000" cy="5141596"/>
            <a:chOff x="0" y="619125"/>
            <a:chExt cx="9144000" cy="5141596"/>
          </a:xfrm>
        </p:grpSpPr>
        <p:pic>
          <p:nvPicPr>
            <p:cNvPr id="2" name="Content Placeholder 5">
              <a:extLst>
                <a:ext uri="{FF2B5EF4-FFF2-40B4-BE49-F238E27FC236}">
                  <a16:creationId xmlns:a16="http://schemas.microsoft.com/office/drawing/2014/main" id="{080216C8-C652-4BA3-9BB8-E398DBAFD3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272" b="14909"/>
            <a:stretch/>
          </p:blipFill>
          <p:spPr>
            <a:xfrm>
              <a:off x="52388" y="883921"/>
              <a:ext cx="9039225" cy="4876800"/>
            </a:xfrm>
            <a:prstGeom prst="rect">
              <a:avLst/>
            </a:prstGeom>
          </p:spPr>
        </p:pic>
        <p:sp>
          <p:nvSpPr>
            <p:cNvPr id="6" name="Title 3">
              <a:extLst>
                <a:ext uri="{FF2B5EF4-FFF2-40B4-BE49-F238E27FC236}">
                  <a16:creationId xmlns:a16="http://schemas.microsoft.com/office/drawing/2014/main" id="{5A6DEE24-6ED2-4952-9BC5-E4F7D4921E3A}"/>
                </a:ext>
              </a:extLst>
            </p:cNvPr>
            <p:cNvSpPr txBox="1">
              <a:spLocks/>
            </p:cNvSpPr>
            <p:nvPr/>
          </p:nvSpPr>
          <p:spPr>
            <a:xfrm>
              <a:off x="0" y="619125"/>
              <a:ext cx="9144000" cy="455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600" b="1" dirty="0">
                <a:latin typeface="Arial" panose="020B0604020202020204" pitchFamily="34" charset="0"/>
                <a:cs typeface="Arial" panose="020B0604020202020204" pitchFamily="34" charset="0"/>
              </a:endParaRPr>
            </a:p>
          </p:txBody>
        </p:sp>
      </p:grpSp>
      <p:sp>
        <p:nvSpPr>
          <p:cNvPr id="4" name="Title 3"/>
          <p:cNvSpPr>
            <a:spLocks noGrp="1"/>
          </p:cNvSpPr>
          <p:nvPr>
            <p:ph type="title"/>
          </p:nvPr>
        </p:nvSpPr>
        <p:spPr/>
        <p:txBody>
          <a:bodyPr>
            <a:noAutofit/>
          </a:bodyPr>
          <a:lstStyle/>
          <a:p>
            <a:r>
              <a:rPr lang="en-US" sz="2400" dirty="0"/>
              <a:t>Number of adolescents (ages 10-17) not up-to-date with HPV vaccine within 2km of PBRN clinics, Colorado, </a:t>
            </a:r>
            <a:r>
              <a:rPr lang="en-US" sz="2400" dirty="0" smtClean="0"/>
              <a:t>2017-2018</a:t>
            </a:r>
            <a:endParaRPr lang="en-US" sz="2400" dirty="0"/>
          </a:p>
        </p:txBody>
      </p:sp>
      <p:sp>
        <p:nvSpPr>
          <p:cNvPr id="8" name="TextBox 7">
            <a:extLst>
              <a:ext uri="{FF2B5EF4-FFF2-40B4-BE49-F238E27FC236}">
                <a16:creationId xmlns:a16="http://schemas.microsoft.com/office/drawing/2014/main" id="{8EBDFEB8-14B4-49F5-8BAC-88EC5FA6DAE9}"/>
              </a:ext>
            </a:extLst>
          </p:cNvPr>
          <p:cNvSpPr txBox="1"/>
          <p:nvPr/>
        </p:nvSpPr>
        <p:spPr>
          <a:xfrm>
            <a:off x="113711" y="5676633"/>
            <a:ext cx="8811801" cy="738664"/>
          </a:xfrm>
          <a:prstGeom prst="rect">
            <a:avLst/>
          </a:prstGeom>
          <a:noFill/>
        </p:spPr>
        <p:txBody>
          <a:bodyPr wrap="square" rtlCol="0">
            <a:spAutoFit/>
          </a:bodyPr>
          <a:lstStyle/>
          <a:p>
            <a:pPr defTabSz="685800"/>
            <a:r>
              <a:rPr lang="en-US" sz="700" dirty="0">
                <a:solidFill>
                  <a:prstClr val="black"/>
                </a:solidFill>
              </a:rPr>
              <a:t>Data represents zip code level vaccination rates for adolescents (who were aged 11-17 between 1/1/2018 to 6/30/2018 and their vaccination status as of 12/31/201</a:t>
            </a:r>
            <a:r>
              <a:rPr lang="en-US" sz="700" dirty="0"/>
              <a:t>8) applied to the population estimate of adolescents (aged 10-17) in underlying block groups. Up-to-date was defined as 2 doses given if started before 15 years of age and 3 doses if started after 15 years of age. Areas in zip codes with a numerator or denominator less than three have been suppressed. </a:t>
            </a:r>
            <a:r>
              <a:rPr lang="en-US" sz="700" dirty="0">
                <a:solidFill>
                  <a:prstClr val="black"/>
                </a:solidFill>
              </a:rPr>
              <a:t>Vaccination data were supplied in part by the Colorado Immunization Information System of the Colorado Department of Public Health and Environment, which specifically disclaims responsibility for any analyses, interpretations, or conclusions based on the given data. Block group population estimates were obtained from the 2017 American Community Survey 5-year estimates. Data were managed, analyzed, and mapped in SAS 9.3 and ArcMap 10.3.1 by the University of Colorado Cancer Center. Sources: Zip Code Tabulation Area layer and Block Group layer, US Census Tiger Shapefiles.</a:t>
            </a:r>
          </a:p>
          <a:p>
            <a:pPr algn="r" defTabSz="685800"/>
            <a:r>
              <a:rPr lang="en-US" sz="700" i="1" dirty="0" smtClean="0">
                <a:solidFill>
                  <a:prstClr val="black"/>
                </a:solidFill>
              </a:rPr>
              <a:t>Composed </a:t>
            </a:r>
            <a:r>
              <a:rPr lang="en-US" sz="700" i="1" dirty="0">
                <a:solidFill>
                  <a:prstClr val="black"/>
                </a:solidFill>
              </a:rPr>
              <a:t>by Amy Mellies and Myles Cockburn</a:t>
            </a:r>
            <a:endParaRPr lang="en-US" sz="700" i="1" dirty="0"/>
          </a:p>
        </p:txBody>
      </p:sp>
    </p:spTree>
    <p:extLst>
      <p:ext uri="{BB962C8B-B14F-4D97-AF65-F5344CB8AC3E}">
        <p14:creationId xmlns:p14="http://schemas.microsoft.com/office/powerpoint/2010/main" val="2632099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74752-490B-44FC-97C3-A69209F337BB}"/>
              </a:ext>
            </a:extLst>
          </p:cNvPr>
          <p:cNvGrpSpPr/>
          <p:nvPr/>
        </p:nvGrpSpPr>
        <p:grpSpPr>
          <a:xfrm>
            <a:off x="52388" y="883921"/>
            <a:ext cx="9039225" cy="5472845"/>
            <a:chOff x="0" y="883921"/>
            <a:chExt cx="9039225" cy="5472845"/>
          </a:xfrm>
        </p:grpSpPr>
        <p:pic>
          <p:nvPicPr>
            <p:cNvPr id="2" name="Content Placeholder 5">
              <a:extLst>
                <a:ext uri="{FF2B5EF4-FFF2-40B4-BE49-F238E27FC236}">
                  <a16:creationId xmlns:a16="http://schemas.microsoft.com/office/drawing/2014/main" id="{080216C8-C652-4BA3-9BB8-E398DBAFD3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163" b="15017"/>
            <a:stretch/>
          </p:blipFill>
          <p:spPr>
            <a:xfrm>
              <a:off x="0" y="883921"/>
              <a:ext cx="9039225" cy="4876800"/>
            </a:xfrm>
            <a:prstGeom prst="rect">
              <a:avLst/>
            </a:prstGeom>
          </p:spPr>
        </p:pic>
        <p:sp>
          <p:nvSpPr>
            <p:cNvPr id="3" name="TextBox 2">
              <a:extLst>
                <a:ext uri="{FF2B5EF4-FFF2-40B4-BE49-F238E27FC236}">
                  <a16:creationId xmlns:a16="http://schemas.microsoft.com/office/drawing/2014/main" id="{8EBDFEB8-14B4-49F5-8BAC-88EC5FA6DAE9}"/>
                </a:ext>
              </a:extLst>
            </p:cNvPr>
            <p:cNvSpPr txBox="1"/>
            <p:nvPr/>
          </p:nvSpPr>
          <p:spPr>
            <a:xfrm>
              <a:off x="113711" y="5725824"/>
              <a:ext cx="8811801" cy="630942"/>
            </a:xfrm>
            <a:prstGeom prst="rect">
              <a:avLst/>
            </a:prstGeom>
            <a:noFill/>
          </p:spPr>
          <p:txBody>
            <a:bodyPr wrap="square" rtlCol="0">
              <a:spAutoFit/>
            </a:bodyPr>
            <a:lstStyle/>
            <a:p>
              <a:pPr defTabSz="685800"/>
              <a:r>
                <a:rPr lang="en-US" sz="700" dirty="0">
                  <a:solidFill>
                    <a:prstClr val="black"/>
                  </a:solidFill>
                </a:rPr>
                <a:t>Data represents incident cases of HPV-related cancer diagnosed between 1/1/2006 to 12/31/2015. </a:t>
              </a:r>
              <a:r>
                <a:rPr lang="en-US" sz="700" dirty="0"/>
                <a:t>HPV-related cancer was defined as cancer of the cervix, tonsil, and base of tongue. </a:t>
              </a:r>
              <a:r>
                <a:rPr lang="en-US" sz="700" dirty="0" smtClean="0"/>
                <a:t>Rates based </a:t>
              </a:r>
              <a:r>
                <a:rPr lang="en-US" sz="700" dirty="0"/>
                <a:t>on latitude/longitude of patient address at </a:t>
              </a:r>
              <a:r>
                <a:rPr lang="en-US" sz="700" dirty="0" smtClean="0"/>
                <a:t>diagnosis and underlying block group population estimates. </a:t>
              </a:r>
              <a:r>
                <a:rPr lang="en-US" sz="700" dirty="0">
                  <a:solidFill>
                    <a:prstClr val="black"/>
                  </a:solidFill>
                </a:rPr>
                <a:t>Cancer data was provided by the Colorado Central Cancer Registry, Colorado Department of Public Health and Environment, which specifically disclaims responsibility for any analyses, interpretations, or conclusions based on the given data. Data were managed, analyzed, and mapped in SAS 9.3 and ArcMap 10.3.1 in a partnership between the Colorado Central Cancer Registry and the University of Colorado Cancer Center. Sources: County layer, US Census Tiger Shapefiles.</a:t>
              </a:r>
            </a:p>
            <a:p>
              <a:pPr algn="r" defTabSz="685800"/>
              <a:r>
                <a:rPr lang="en-US" sz="700" i="1" dirty="0" smtClean="0">
                  <a:solidFill>
                    <a:prstClr val="black"/>
                  </a:solidFill>
                </a:rPr>
                <a:t>Composed </a:t>
              </a:r>
              <a:r>
                <a:rPr lang="en-US" sz="700" i="1" dirty="0">
                  <a:solidFill>
                    <a:prstClr val="black"/>
                  </a:solidFill>
                </a:rPr>
                <a:t>by Amy Mellies and Myles Cockburn</a:t>
              </a:r>
              <a:endParaRPr lang="en-US" sz="700" i="1" dirty="0"/>
            </a:p>
          </p:txBody>
        </p:sp>
      </p:grpSp>
      <p:sp>
        <p:nvSpPr>
          <p:cNvPr id="4" name="Title 3"/>
          <p:cNvSpPr>
            <a:spLocks noGrp="1"/>
          </p:cNvSpPr>
          <p:nvPr>
            <p:ph type="title"/>
          </p:nvPr>
        </p:nvSpPr>
        <p:spPr/>
        <p:txBody>
          <a:bodyPr>
            <a:noAutofit/>
          </a:bodyPr>
          <a:lstStyle/>
          <a:p>
            <a:r>
              <a:rPr lang="en-US" sz="2400" dirty="0"/>
              <a:t>Rate of HPV-related cancers per 100,000 population (ages &lt;65) within 2km of PBRN clinics, Colorado, </a:t>
            </a:r>
            <a:r>
              <a:rPr lang="en-US" sz="2400" dirty="0" smtClean="0"/>
              <a:t>2006-2015</a:t>
            </a:r>
            <a:endParaRPr lang="en-US" sz="2400" dirty="0"/>
          </a:p>
        </p:txBody>
      </p:sp>
    </p:spTree>
    <p:extLst>
      <p:ext uri="{BB962C8B-B14F-4D97-AF65-F5344CB8AC3E}">
        <p14:creationId xmlns:p14="http://schemas.microsoft.com/office/powerpoint/2010/main" val="27399931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Ranking of PBRN Clinics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74825474"/>
              </p:ext>
            </p:extLst>
          </p:nvPr>
        </p:nvGraphicFramePr>
        <p:xfrm>
          <a:off x="90488" y="976313"/>
          <a:ext cx="8778240" cy="4815205"/>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3588262542"/>
                    </a:ext>
                  </a:extLst>
                </a:gridCol>
                <a:gridCol w="1463040">
                  <a:extLst>
                    <a:ext uri="{9D8B030D-6E8A-4147-A177-3AD203B41FA5}">
                      <a16:colId xmlns:a16="http://schemas.microsoft.com/office/drawing/2014/main" val="1974439853"/>
                    </a:ext>
                  </a:extLst>
                </a:gridCol>
                <a:gridCol w="1463040">
                  <a:extLst>
                    <a:ext uri="{9D8B030D-6E8A-4147-A177-3AD203B41FA5}">
                      <a16:colId xmlns:a16="http://schemas.microsoft.com/office/drawing/2014/main" val="4261726721"/>
                    </a:ext>
                  </a:extLst>
                </a:gridCol>
                <a:gridCol w="1463040">
                  <a:extLst>
                    <a:ext uri="{9D8B030D-6E8A-4147-A177-3AD203B41FA5}">
                      <a16:colId xmlns:a16="http://schemas.microsoft.com/office/drawing/2014/main" val="2112508660"/>
                    </a:ext>
                  </a:extLst>
                </a:gridCol>
                <a:gridCol w="1463040">
                  <a:extLst>
                    <a:ext uri="{9D8B030D-6E8A-4147-A177-3AD203B41FA5}">
                      <a16:colId xmlns:a16="http://schemas.microsoft.com/office/drawing/2014/main" val="1847827655"/>
                    </a:ext>
                  </a:extLst>
                </a:gridCol>
                <a:gridCol w="1463040">
                  <a:extLst>
                    <a:ext uri="{9D8B030D-6E8A-4147-A177-3AD203B41FA5}">
                      <a16:colId xmlns:a16="http://schemas.microsoft.com/office/drawing/2014/main" val="825328586"/>
                    </a:ext>
                  </a:extLst>
                </a:gridCol>
              </a:tblGrid>
              <a:tr h="370840">
                <a:tc>
                  <a:txBody>
                    <a:bodyPr/>
                    <a:lstStyle/>
                    <a:p>
                      <a:pPr algn="ctr" fontAlgn="b"/>
                      <a:r>
                        <a:rPr lang="en-US" sz="1800" b="1" i="0" u="none" strike="noStrike" dirty="0" smtClean="0">
                          <a:solidFill>
                            <a:schemeClr val="bg1"/>
                          </a:solidFill>
                          <a:effectLst/>
                          <a:latin typeface="Calibri" panose="020F0502020204030204" pitchFamily="34" charset="0"/>
                        </a:rPr>
                        <a:t>Clinic</a:t>
                      </a:r>
                    </a:p>
                  </a:txBody>
                  <a:tcPr marL="9525" marR="9525" marT="9525" marB="0"/>
                </a:tc>
                <a:tc>
                  <a:txBody>
                    <a:bodyPr/>
                    <a:lstStyle/>
                    <a:p>
                      <a:pPr algn="ctr" fontAlgn="b"/>
                      <a:r>
                        <a:rPr lang="en-US" sz="1800" b="1" i="0" u="none" strike="noStrike" dirty="0" smtClean="0">
                          <a:solidFill>
                            <a:schemeClr val="bg1"/>
                          </a:solidFill>
                          <a:effectLst/>
                          <a:latin typeface="Calibri" panose="020F0502020204030204" pitchFamily="34" charset="0"/>
                        </a:rPr>
                        <a:t># adolescents not up-to-date with HPV vaccine</a:t>
                      </a:r>
                      <a:endParaRPr lang="en-US" sz="1800" b="1" i="0" u="none" strike="noStrike" dirty="0">
                        <a:solidFill>
                          <a:schemeClr val="bg1"/>
                        </a:solidFill>
                        <a:effectLst/>
                        <a:latin typeface="Calibri" panose="020F0502020204030204" pitchFamily="34" charset="0"/>
                      </a:endParaRPr>
                    </a:p>
                  </a:txBody>
                  <a:tcPr marL="9525" marR="9525" marT="9525" marB="0"/>
                </a:tc>
                <a:tc>
                  <a:txBody>
                    <a:bodyPr/>
                    <a:lstStyle/>
                    <a:p>
                      <a:pPr algn="ctr" fontAlgn="b"/>
                      <a:r>
                        <a:rPr lang="en-US" sz="1800" b="1" i="0" u="none" strike="noStrike" dirty="0" smtClean="0">
                          <a:solidFill>
                            <a:schemeClr val="bg1"/>
                          </a:solidFill>
                          <a:effectLst/>
                          <a:latin typeface="Calibri" panose="020F0502020204030204" pitchFamily="34" charset="0"/>
                        </a:rPr>
                        <a:t>Rate of HPV-related</a:t>
                      </a:r>
                      <a:r>
                        <a:rPr lang="en-US" sz="1800" b="1" i="0" u="none" strike="noStrike" baseline="0" dirty="0" smtClean="0">
                          <a:solidFill>
                            <a:schemeClr val="bg1"/>
                          </a:solidFill>
                          <a:effectLst/>
                          <a:latin typeface="Calibri" panose="020F0502020204030204" pitchFamily="34" charset="0"/>
                        </a:rPr>
                        <a:t> cancers per 100,000</a:t>
                      </a:r>
                      <a:endParaRPr lang="en-US" sz="1800" b="1" i="0" u="none" strike="noStrike" dirty="0">
                        <a:solidFill>
                          <a:schemeClr val="bg1"/>
                        </a:solidFill>
                        <a:effectLst/>
                        <a:latin typeface="Calibri" panose="020F0502020204030204" pitchFamily="34" charset="0"/>
                      </a:endParaRPr>
                    </a:p>
                  </a:txBody>
                  <a:tcPr marL="9525" marR="9525" marT="9525" marB="0"/>
                </a:tc>
                <a:tc>
                  <a:txBody>
                    <a:bodyPr/>
                    <a:lstStyle/>
                    <a:p>
                      <a:pPr algn="ctr" fontAlgn="b"/>
                      <a:r>
                        <a:rPr lang="en-US" sz="1800" b="1" i="0" u="none" strike="noStrike" dirty="0" smtClean="0">
                          <a:solidFill>
                            <a:schemeClr val="bg1"/>
                          </a:solidFill>
                          <a:effectLst/>
                          <a:latin typeface="Calibri" panose="020F0502020204030204" pitchFamily="34" charset="0"/>
                        </a:rPr>
                        <a:t>Vaccination</a:t>
                      </a:r>
                      <a:r>
                        <a:rPr lang="en-US" sz="1800" b="1" i="0" u="none" strike="noStrike" dirty="0">
                          <a:solidFill>
                            <a:schemeClr val="bg1"/>
                          </a:solidFill>
                          <a:effectLst/>
                          <a:latin typeface="Calibri" panose="020F0502020204030204" pitchFamily="34" charset="0"/>
                        </a:rPr>
                        <a:t/>
                      </a:r>
                      <a:br>
                        <a:rPr lang="en-US" sz="1800" b="1" i="0" u="none" strike="noStrike" dirty="0">
                          <a:solidFill>
                            <a:schemeClr val="bg1"/>
                          </a:solidFill>
                          <a:effectLst/>
                          <a:latin typeface="Calibri" panose="020F0502020204030204" pitchFamily="34" charset="0"/>
                        </a:rPr>
                      </a:br>
                      <a:r>
                        <a:rPr lang="en-US" sz="1800" b="1" i="0" u="none" strike="noStrike" dirty="0">
                          <a:solidFill>
                            <a:schemeClr val="bg1"/>
                          </a:solidFill>
                          <a:effectLst/>
                          <a:latin typeface="Calibri" panose="020F0502020204030204" pitchFamily="34" charset="0"/>
                        </a:rPr>
                        <a:t>DECILE</a:t>
                      </a:r>
                    </a:p>
                  </a:txBody>
                  <a:tcPr marL="9525" marR="9525" marT="9525" marB="0">
                    <a:solidFill>
                      <a:schemeClr val="accent2"/>
                    </a:solidFill>
                  </a:tcPr>
                </a:tc>
                <a:tc>
                  <a:txBody>
                    <a:bodyPr/>
                    <a:lstStyle/>
                    <a:p>
                      <a:pPr algn="ctr" fontAlgn="b"/>
                      <a:r>
                        <a:rPr lang="it-IT" sz="1800" b="1" i="0" u="none" strike="noStrike" dirty="0" smtClean="0">
                          <a:solidFill>
                            <a:schemeClr val="bg1"/>
                          </a:solidFill>
                          <a:effectLst/>
                          <a:latin typeface="Calibri" panose="020F0502020204030204" pitchFamily="34" charset="0"/>
                        </a:rPr>
                        <a:t>Cancer</a:t>
                      </a:r>
                      <a:r>
                        <a:rPr lang="it-IT" sz="1800" b="1" i="0" u="none" strike="noStrike" baseline="0" dirty="0" smtClean="0">
                          <a:solidFill>
                            <a:schemeClr val="bg1"/>
                          </a:solidFill>
                          <a:effectLst/>
                          <a:latin typeface="Calibri" panose="020F0502020204030204" pitchFamily="34" charset="0"/>
                        </a:rPr>
                        <a:t> burden</a:t>
                      </a:r>
                      <a:r>
                        <a:rPr lang="it-IT" sz="1800" b="1" i="0" u="none" strike="noStrike" dirty="0">
                          <a:solidFill>
                            <a:schemeClr val="bg1"/>
                          </a:solidFill>
                          <a:effectLst/>
                          <a:latin typeface="Calibri" panose="020F0502020204030204" pitchFamily="34" charset="0"/>
                        </a:rPr>
                        <a:t/>
                      </a:r>
                      <a:br>
                        <a:rPr lang="it-IT" sz="1800" b="1" i="0" u="none" strike="noStrike" dirty="0">
                          <a:solidFill>
                            <a:schemeClr val="bg1"/>
                          </a:solidFill>
                          <a:effectLst/>
                          <a:latin typeface="Calibri" panose="020F0502020204030204" pitchFamily="34" charset="0"/>
                        </a:rPr>
                      </a:br>
                      <a:r>
                        <a:rPr lang="it-IT" sz="1800" b="1" i="0" u="none" strike="noStrike" dirty="0">
                          <a:solidFill>
                            <a:schemeClr val="bg1"/>
                          </a:solidFill>
                          <a:effectLst/>
                          <a:latin typeface="Calibri" panose="020F0502020204030204" pitchFamily="34" charset="0"/>
                        </a:rPr>
                        <a:t>DECILE</a:t>
                      </a:r>
                    </a:p>
                  </a:txBody>
                  <a:tcPr marL="9525" marR="9525" marT="9525" marB="0">
                    <a:solidFill>
                      <a:schemeClr val="accent2"/>
                    </a:solidFill>
                  </a:tcPr>
                </a:tc>
                <a:tc>
                  <a:txBody>
                    <a:bodyPr/>
                    <a:lstStyle/>
                    <a:p>
                      <a:pPr algn="ctr" fontAlgn="b"/>
                      <a:r>
                        <a:rPr lang="en-US" sz="1800" b="1" i="0" u="none" strike="noStrike" dirty="0" smtClean="0">
                          <a:solidFill>
                            <a:schemeClr val="bg1"/>
                          </a:solidFill>
                          <a:effectLst/>
                          <a:latin typeface="Calibri" panose="020F0502020204030204" pitchFamily="34" charset="0"/>
                        </a:rPr>
                        <a:t>DECILE</a:t>
                      </a:r>
                      <a:r>
                        <a:rPr lang="en-US" sz="1800" b="1" i="0" u="none" strike="noStrike" baseline="0" dirty="0" smtClean="0">
                          <a:solidFill>
                            <a:schemeClr val="bg1"/>
                          </a:solidFill>
                          <a:effectLst/>
                          <a:latin typeface="Calibri" panose="020F0502020204030204" pitchFamily="34" charset="0"/>
                        </a:rPr>
                        <a:t> </a:t>
                      </a:r>
                      <a:r>
                        <a:rPr lang="en-US" sz="1800" b="1" i="0" u="none" strike="noStrike" dirty="0" smtClean="0">
                          <a:solidFill>
                            <a:schemeClr val="bg1"/>
                          </a:solidFill>
                          <a:effectLst/>
                          <a:latin typeface="Calibri" panose="020F0502020204030204" pitchFamily="34" charset="0"/>
                        </a:rPr>
                        <a:t>Combined </a:t>
                      </a:r>
                      <a:r>
                        <a:rPr lang="en-US" sz="1800" b="1" i="0" u="none" strike="noStrike" dirty="0">
                          <a:solidFill>
                            <a:schemeClr val="bg1"/>
                          </a:solidFill>
                          <a:effectLst/>
                          <a:latin typeface="Calibri" panose="020F0502020204030204" pitchFamily="34" charset="0"/>
                        </a:rPr>
                        <a:t>Score</a:t>
                      </a:r>
                    </a:p>
                  </a:txBody>
                  <a:tcPr marL="9525" marR="9525" marT="9525" marB="0">
                    <a:solidFill>
                      <a:schemeClr val="accent3"/>
                    </a:solidFill>
                  </a:tcPr>
                </a:tc>
                <a:extLst>
                  <a:ext uri="{0D108BD9-81ED-4DB2-BD59-A6C34878D82A}">
                    <a16:rowId xmlns:a16="http://schemas.microsoft.com/office/drawing/2014/main" val="2533436780"/>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2,270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77.9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18</a:t>
                      </a:r>
                    </a:p>
                  </a:txBody>
                  <a:tcPr marL="9525" marR="9525" marT="9525" marB="0" anchor="b"/>
                </a:tc>
                <a:extLst>
                  <a:ext uri="{0D108BD9-81ED-4DB2-BD59-A6C34878D82A}">
                    <a16:rowId xmlns:a16="http://schemas.microsoft.com/office/drawing/2014/main" val="3819601206"/>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2</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962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109.8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2469692470"/>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3</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896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96.6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2410825281"/>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4</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1,253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88.7</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570329726"/>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5</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1,480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87.8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277785866"/>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6</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1,428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87.3</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497889308"/>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7</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1,180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83.2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3481113696"/>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8</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1,491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80.9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9</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8</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17</a:t>
                      </a:r>
                    </a:p>
                  </a:txBody>
                  <a:tcPr marL="9525" marR="9525" marT="9525" marB="0" anchor="b"/>
                </a:tc>
                <a:extLst>
                  <a:ext uri="{0D108BD9-81ED-4DB2-BD59-A6C34878D82A}">
                    <a16:rowId xmlns:a16="http://schemas.microsoft.com/office/drawing/2014/main" val="1646926794"/>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9</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586</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182.7</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655659805"/>
                  </a:ext>
                </a:extLst>
              </a:tr>
              <a:tr h="370840">
                <a:tc>
                  <a:txBody>
                    <a:bodyPr/>
                    <a:lstStyle/>
                    <a:p>
                      <a:pPr algn="ctr" fontAlgn="b"/>
                      <a:r>
                        <a:rPr lang="en-US" sz="1800" b="0" i="0" u="none" strike="noStrike" dirty="0" smtClean="0">
                          <a:solidFill>
                            <a:srgbClr val="000000"/>
                          </a:solidFill>
                          <a:effectLst/>
                          <a:latin typeface="Calibri" panose="020F0502020204030204" pitchFamily="34" charset="0"/>
                        </a:rPr>
                        <a:t>10</a:t>
                      </a:r>
                      <a:endParaRPr lang="en-US" sz="18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482</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152.1</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10</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16</a:t>
                      </a:r>
                    </a:p>
                  </a:txBody>
                  <a:tcPr marL="9525" marR="9525" marT="9525" marB="0" anchor="b"/>
                </a:tc>
                <a:extLst>
                  <a:ext uri="{0D108BD9-81ED-4DB2-BD59-A6C34878D82A}">
                    <a16:rowId xmlns:a16="http://schemas.microsoft.com/office/drawing/2014/main" val="4201748232"/>
                  </a:ext>
                </a:extLst>
              </a:tr>
            </a:tbl>
          </a:graphicData>
        </a:graphic>
      </p:graphicFrame>
    </p:spTree>
    <p:extLst>
      <p:ext uri="{BB962C8B-B14F-4D97-AF65-F5344CB8AC3E}">
        <p14:creationId xmlns:p14="http://schemas.microsoft.com/office/powerpoint/2010/main" val="8440745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74752-490B-44FC-97C3-A69209F337BB}"/>
              </a:ext>
            </a:extLst>
          </p:cNvPr>
          <p:cNvGrpSpPr/>
          <p:nvPr/>
        </p:nvGrpSpPr>
        <p:grpSpPr>
          <a:xfrm>
            <a:off x="0" y="619125"/>
            <a:ext cx="9144000" cy="5695296"/>
            <a:chOff x="0" y="619125"/>
            <a:chExt cx="9144000" cy="5695296"/>
          </a:xfrm>
        </p:grpSpPr>
        <p:pic>
          <p:nvPicPr>
            <p:cNvPr id="2" name="Content Placeholder 5">
              <a:extLst>
                <a:ext uri="{FF2B5EF4-FFF2-40B4-BE49-F238E27FC236}">
                  <a16:creationId xmlns:a16="http://schemas.microsoft.com/office/drawing/2014/main" id="{080216C8-C652-4BA3-9BB8-E398DBAFD31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5054" b="14908"/>
            <a:stretch/>
          </p:blipFill>
          <p:spPr>
            <a:xfrm>
              <a:off x="52388" y="899161"/>
              <a:ext cx="9039224" cy="4892040"/>
            </a:xfrm>
            <a:prstGeom prst="rect">
              <a:avLst/>
            </a:prstGeom>
          </p:spPr>
        </p:pic>
        <p:sp>
          <p:nvSpPr>
            <p:cNvPr id="3" name="TextBox 2">
              <a:extLst>
                <a:ext uri="{FF2B5EF4-FFF2-40B4-BE49-F238E27FC236}">
                  <a16:creationId xmlns:a16="http://schemas.microsoft.com/office/drawing/2014/main" id="{8EBDFEB8-14B4-49F5-8BAC-88EC5FA6DAE9}"/>
                </a:ext>
              </a:extLst>
            </p:cNvPr>
            <p:cNvSpPr txBox="1"/>
            <p:nvPr/>
          </p:nvSpPr>
          <p:spPr>
            <a:xfrm>
              <a:off x="166099" y="5791201"/>
              <a:ext cx="8811801" cy="523220"/>
            </a:xfrm>
            <a:prstGeom prst="rect">
              <a:avLst/>
            </a:prstGeom>
            <a:noFill/>
          </p:spPr>
          <p:txBody>
            <a:bodyPr wrap="square" rtlCol="0">
              <a:spAutoFit/>
            </a:bodyPr>
            <a:lstStyle/>
            <a:p>
              <a:pPr defTabSz="685800"/>
              <a:r>
                <a:rPr lang="en-US" sz="700" dirty="0">
                  <a:solidFill>
                    <a:prstClr val="black"/>
                  </a:solidFill>
                </a:rPr>
                <a:t>Clinics selected based on highest combined decile score for number of adolescents not up-to-date with HPV vaccine AND incidence rate of HPV-related cancers. Clinic locations (n=39) provided by the SNOCAP Network Coordinator, Department of Family Medicine, University of Colorado. Sources: County layer, US Census Tiger Shapefiles.</a:t>
              </a:r>
            </a:p>
            <a:p>
              <a:pPr defTabSz="685800"/>
              <a:endParaRPr lang="en-US" sz="700" dirty="0">
                <a:solidFill>
                  <a:prstClr val="black"/>
                </a:solidFill>
              </a:endParaRPr>
            </a:p>
            <a:p>
              <a:pPr algn="r" defTabSz="685800"/>
              <a:r>
                <a:rPr lang="en-US" sz="700" i="1" dirty="0">
                  <a:solidFill>
                    <a:prstClr val="black"/>
                  </a:solidFill>
                </a:rPr>
                <a:t>Composed by Amy Mellies and Myles Cockburn</a:t>
              </a:r>
              <a:endParaRPr lang="en-US" sz="700" i="1" dirty="0"/>
            </a:p>
          </p:txBody>
        </p:sp>
        <p:sp>
          <p:nvSpPr>
            <p:cNvPr id="6" name="Title 3">
              <a:extLst>
                <a:ext uri="{FF2B5EF4-FFF2-40B4-BE49-F238E27FC236}">
                  <a16:creationId xmlns:a16="http://schemas.microsoft.com/office/drawing/2014/main" id="{5A6DEE24-6ED2-4952-9BC5-E4F7D4921E3A}"/>
                </a:ext>
              </a:extLst>
            </p:cNvPr>
            <p:cNvSpPr txBox="1">
              <a:spLocks/>
            </p:cNvSpPr>
            <p:nvPr/>
          </p:nvSpPr>
          <p:spPr>
            <a:xfrm>
              <a:off x="0" y="619125"/>
              <a:ext cx="9144000" cy="455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latin typeface="Arial" panose="020B0604020202020204" pitchFamily="34" charset="0"/>
                <a:cs typeface="Arial" panose="020B0604020202020204" pitchFamily="34" charset="0"/>
              </a:endParaRPr>
            </a:p>
          </p:txBody>
        </p:sp>
      </p:grpSp>
      <p:sp>
        <p:nvSpPr>
          <p:cNvPr id="4" name="Title 3"/>
          <p:cNvSpPr>
            <a:spLocks noGrp="1"/>
          </p:cNvSpPr>
          <p:nvPr>
            <p:ph type="title"/>
          </p:nvPr>
        </p:nvSpPr>
        <p:spPr/>
        <p:txBody>
          <a:bodyPr>
            <a:noAutofit/>
          </a:bodyPr>
          <a:lstStyle/>
          <a:p>
            <a:r>
              <a:rPr lang="en-US" sz="2400" dirty="0"/>
              <a:t>Locations of Colorado Practice-Based Research Network Clinics Considered for HPV Vaccination Intervention, </a:t>
            </a:r>
            <a:r>
              <a:rPr lang="en-US" sz="2400" dirty="0" smtClean="0"/>
              <a:t>2019</a:t>
            </a:r>
            <a:endParaRPr lang="en-US" sz="2400" dirty="0"/>
          </a:p>
        </p:txBody>
      </p:sp>
    </p:spTree>
    <p:extLst>
      <p:ext uri="{BB962C8B-B14F-4D97-AF65-F5344CB8AC3E}">
        <p14:creationId xmlns:p14="http://schemas.microsoft.com/office/powerpoint/2010/main" val="30083448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Steps</a:t>
            </a:r>
            <a:endParaRPr lang="en-US" dirty="0"/>
          </a:p>
        </p:txBody>
      </p:sp>
      <p:sp>
        <p:nvSpPr>
          <p:cNvPr id="3" name="Content Placeholder 2"/>
          <p:cNvSpPr>
            <a:spLocks noGrp="1"/>
          </p:cNvSpPr>
          <p:nvPr>
            <p:ph idx="1"/>
          </p:nvPr>
        </p:nvSpPr>
        <p:spPr/>
        <p:txBody>
          <a:bodyPr>
            <a:normAutofit/>
          </a:bodyPr>
          <a:lstStyle/>
          <a:p>
            <a:r>
              <a:rPr lang="en-US" dirty="0" smtClean="0"/>
              <a:t>Approach clinics to </a:t>
            </a:r>
            <a:r>
              <a:rPr lang="en-US" dirty="0"/>
              <a:t>assess readiness to change and acceptance of </a:t>
            </a:r>
            <a:r>
              <a:rPr lang="en-US" dirty="0" smtClean="0"/>
              <a:t>the </a:t>
            </a:r>
            <a:r>
              <a:rPr lang="en-US" dirty="0"/>
              <a:t>evidence-based intervention shown to improve adolescent HPV vaccination </a:t>
            </a:r>
            <a:r>
              <a:rPr lang="en-US" dirty="0" smtClean="0"/>
              <a:t>rates. </a:t>
            </a:r>
          </a:p>
          <a:p>
            <a:r>
              <a:rPr lang="en-US" dirty="0" smtClean="0"/>
              <a:t>These data will assist in </a:t>
            </a:r>
            <a:r>
              <a:rPr lang="en-US" smtClean="0"/>
              <a:t>developing future </a:t>
            </a:r>
            <a:r>
              <a:rPr lang="en-US" dirty="0" smtClean="0"/>
              <a:t>grant applications to implement this intervention in the highest risk regions of Colorado.</a:t>
            </a:r>
          </a:p>
          <a:p>
            <a:endParaRPr lang="en-US" dirty="0"/>
          </a:p>
        </p:txBody>
      </p:sp>
    </p:spTree>
    <p:extLst>
      <p:ext uri="{BB962C8B-B14F-4D97-AF65-F5344CB8AC3E}">
        <p14:creationId xmlns:p14="http://schemas.microsoft.com/office/powerpoint/2010/main" val="8303243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85000" lnSpcReduction="20000"/>
          </a:bodyPr>
          <a:lstStyle/>
          <a:p>
            <a:pPr marL="514350" lvl="0" indent="-514350">
              <a:buFont typeface="+mj-lt"/>
              <a:buAutoNum type="arabicPeriod"/>
            </a:pPr>
            <a:r>
              <a:rPr lang="en-US" dirty="0"/>
              <a:t>Centers for Disease Control and Prevention. Cancers associated with human papillomavirus, United States—2010–2014. USCS data brief, no. 1. (Dec 2017). Accessed 8/9/2018 from: https://www.cdc.gov/cancer/hpv/pdf/USCS-DataBrief-No1-December2017-508.pdf.</a:t>
            </a:r>
          </a:p>
          <a:p>
            <a:pPr marL="514350" lvl="0" indent="-514350">
              <a:buFont typeface="+mj-lt"/>
              <a:buAutoNum type="arabicPeriod"/>
            </a:pPr>
            <a:r>
              <a:rPr lang="en-US" dirty="0"/>
              <a:t>Markowitz LE, Dunne EF, </a:t>
            </a:r>
            <a:r>
              <a:rPr lang="en-US" dirty="0" err="1"/>
              <a:t>Saraiya</a:t>
            </a:r>
            <a:r>
              <a:rPr lang="en-US" dirty="0"/>
              <a:t> M, et al. Human papillomavirus vaccination: recommendations of the Advisory Committee on Immunization Practices (ACIP). MMWR </a:t>
            </a:r>
            <a:r>
              <a:rPr lang="en-US" dirty="0" err="1"/>
              <a:t>Recomm</a:t>
            </a:r>
            <a:r>
              <a:rPr lang="en-US" dirty="0"/>
              <a:t> Rep. 2014;63(No. RR-05).</a:t>
            </a:r>
          </a:p>
          <a:p>
            <a:pPr marL="514350" lvl="0" indent="-514350">
              <a:buFont typeface="+mj-lt"/>
              <a:buAutoNum type="arabicPeriod"/>
            </a:pPr>
            <a:r>
              <a:rPr lang="en-US" dirty="0"/>
              <a:t>Walker  TY, Elam-Evans  LD, Singleton  JA,  et al.  National, regional, state, and selected local area vaccination coverage among adolescents aged 13-17 years: United States, 2016.  MMWR </a:t>
            </a:r>
            <a:r>
              <a:rPr lang="en-US" dirty="0" err="1"/>
              <a:t>Morb</a:t>
            </a:r>
            <a:r>
              <a:rPr lang="en-US" dirty="0"/>
              <a:t> Mortal </a:t>
            </a:r>
            <a:r>
              <a:rPr lang="en-US" dirty="0" err="1"/>
              <a:t>Wkly</a:t>
            </a:r>
            <a:r>
              <a:rPr lang="en-US" dirty="0"/>
              <a:t> Rep. 2017;66(33):874-882.</a:t>
            </a:r>
          </a:p>
          <a:p>
            <a:pPr marL="514350" lvl="0" indent="-514350">
              <a:buFont typeface="+mj-lt"/>
              <a:buAutoNum type="arabicPeriod"/>
            </a:pPr>
            <a:r>
              <a:rPr lang="en-US" dirty="0"/>
              <a:t>Dempsey AF, </a:t>
            </a:r>
            <a:r>
              <a:rPr lang="en-US" dirty="0" err="1"/>
              <a:t>Pyrznawoski</a:t>
            </a:r>
            <a:r>
              <a:rPr lang="en-US" dirty="0"/>
              <a:t> J, Lockhart S, et al. Effect of a Health Care Professional Communication Training Intervention on Adolescent Human Papillomavirus </a:t>
            </a:r>
            <a:r>
              <a:rPr lang="en-US" dirty="0" err="1"/>
              <a:t>VaccinationA</a:t>
            </a:r>
            <a:r>
              <a:rPr lang="en-US" dirty="0"/>
              <a:t> Cluster Randomized Clinical Trial. JAMA </a:t>
            </a:r>
            <a:r>
              <a:rPr lang="en-US" dirty="0" err="1"/>
              <a:t>Pediatr</a:t>
            </a:r>
            <a:r>
              <a:rPr lang="en-US" dirty="0"/>
              <a:t>. 2018;172(5):e180016.</a:t>
            </a:r>
          </a:p>
          <a:p>
            <a:endParaRPr lang="en-US" dirty="0"/>
          </a:p>
        </p:txBody>
      </p:sp>
    </p:spTree>
    <p:extLst>
      <p:ext uri="{BB962C8B-B14F-4D97-AF65-F5344CB8AC3E}">
        <p14:creationId xmlns:p14="http://schemas.microsoft.com/office/powerpoint/2010/main" val="40458516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9144000" cy="723900"/>
          </a:xfrm>
        </p:spPr>
        <p:txBody>
          <a:bodyPr/>
          <a:lstStyle/>
          <a:p>
            <a:pPr algn="ctr"/>
            <a:r>
              <a:rPr lang="en-US" dirty="0" smtClean="0"/>
              <a:t>Questions?</a:t>
            </a:r>
            <a:endParaRPr lang="en-US" dirty="0"/>
          </a:p>
        </p:txBody>
      </p:sp>
      <p:sp>
        <p:nvSpPr>
          <p:cNvPr id="3" name="Content Placeholder 2"/>
          <p:cNvSpPr>
            <a:spLocks noGrp="1"/>
          </p:cNvSpPr>
          <p:nvPr>
            <p:ph idx="4294967295"/>
          </p:nvPr>
        </p:nvSpPr>
        <p:spPr>
          <a:xfrm>
            <a:off x="155575" y="976313"/>
            <a:ext cx="8988425" cy="5262562"/>
          </a:xfrm>
        </p:spPr>
        <p:txBody>
          <a:bodyPr>
            <a:normAutofit/>
          </a:bodyPr>
          <a:lstStyle/>
          <a:p>
            <a:pPr marL="0" indent="0" algn="ctr">
              <a:buNone/>
            </a:pPr>
            <a:endParaRPr lang="en-US" dirty="0" smtClean="0"/>
          </a:p>
          <a:p>
            <a:pPr marL="0" indent="0" algn="ctr">
              <a:buNone/>
            </a:pPr>
            <a:r>
              <a:rPr lang="en-US" b="1" dirty="0" smtClean="0">
                <a:solidFill>
                  <a:schemeClr val="tx1"/>
                </a:solidFill>
              </a:rPr>
              <a:t>amy.mellies@ucdenver.edu</a:t>
            </a:r>
          </a:p>
          <a:p>
            <a:pPr marL="0" indent="0">
              <a:buNone/>
            </a:pPr>
            <a:endParaRPr lang="en-US" sz="1400" dirty="0" smtClean="0">
              <a:solidFill>
                <a:schemeClr val="bg1"/>
              </a:solidFill>
            </a:endParaRPr>
          </a:p>
          <a:p>
            <a:pPr marL="0" indent="0">
              <a:buNone/>
            </a:pPr>
            <a:endParaRPr lang="en-US" sz="1400" dirty="0">
              <a:solidFill>
                <a:schemeClr val="bg1"/>
              </a:solidFill>
            </a:endParaRPr>
          </a:p>
          <a:p>
            <a:pPr marL="0" indent="0">
              <a:buNone/>
            </a:pPr>
            <a:endParaRPr lang="en-US" sz="1400" dirty="0" smtClean="0">
              <a:solidFill>
                <a:schemeClr val="bg1"/>
              </a:solidFill>
            </a:endParaRPr>
          </a:p>
          <a:p>
            <a:pPr marL="0" indent="0">
              <a:buNone/>
            </a:pPr>
            <a:endParaRPr lang="en-US" sz="1400" dirty="0">
              <a:solidFill>
                <a:schemeClr val="bg1"/>
              </a:solidFill>
            </a:endParaRPr>
          </a:p>
          <a:p>
            <a:pPr marL="0" indent="0">
              <a:buNone/>
            </a:pPr>
            <a:endParaRPr lang="en-US" sz="1400" dirty="0" smtClean="0">
              <a:solidFill>
                <a:schemeClr val="bg1"/>
              </a:solidFill>
            </a:endParaRPr>
          </a:p>
          <a:p>
            <a:pPr marL="0" indent="0">
              <a:buNone/>
            </a:pPr>
            <a:endParaRPr lang="en-US" sz="1400" dirty="0">
              <a:solidFill>
                <a:schemeClr val="bg1"/>
              </a:solidFill>
            </a:endParaRPr>
          </a:p>
          <a:p>
            <a:pPr marL="0" indent="0">
              <a:buNone/>
            </a:pPr>
            <a:endParaRPr lang="en-US" sz="1400" dirty="0" smtClean="0">
              <a:solidFill>
                <a:schemeClr val="bg1"/>
              </a:solidFill>
            </a:endParaRPr>
          </a:p>
          <a:p>
            <a:pPr marL="0" indent="0">
              <a:buNone/>
            </a:pPr>
            <a:endParaRPr lang="en-US" sz="1400" dirty="0">
              <a:solidFill>
                <a:schemeClr val="bg1"/>
              </a:solidFill>
            </a:endParaRPr>
          </a:p>
          <a:p>
            <a:pPr marL="0" indent="0">
              <a:buNone/>
            </a:pPr>
            <a:endParaRPr lang="en-US" sz="1400" dirty="0" smtClean="0">
              <a:solidFill>
                <a:schemeClr val="bg1"/>
              </a:solidFill>
            </a:endParaRPr>
          </a:p>
          <a:p>
            <a:pPr marL="0" indent="0">
              <a:buNone/>
            </a:pPr>
            <a:endParaRPr lang="en-US" sz="1400" dirty="0">
              <a:solidFill>
                <a:schemeClr val="bg1"/>
              </a:solidFill>
            </a:endParaRPr>
          </a:p>
          <a:p>
            <a:pPr marL="0" indent="0">
              <a:buNone/>
            </a:pPr>
            <a:endParaRPr lang="en-US" sz="1400" dirty="0" smtClean="0">
              <a:solidFill>
                <a:schemeClr val="bg1"/>
              </a:solidFill>
            </a:endParaRPr>
          </a:p>
          <a:p>
            <a:pPr marL="0" indent="0">
              <a:buNone/>
            </a:pPr>
            <a:r>
              <a:rPr lang="en-US" sz="1400" dirty="0" smtClean="0">
                <a:solidFill>
                  <a:schemeClr val="bg1"/>
                </a:solidFill>
              </a:rPr>
              <a:t>This </a:t>
            </a:r>
            <a:r>
              <a:rPr lang="en-US" sz="1400" dirty="0">
                <a:solidFill>
                  <a:schemeClr val="bg1"/>
                </a:solidFill>
              </a:rPr>
              <a:t>work was supported in part by the Population Health Shared Resource of the University of Colorado Comprehensive Cancer Center funded by the National Cancer Institute grant P30CA046934. </a:t>
            </a:r>
          </a:p>
          <a:p>
            <a:pPr marL="0" indent="0" algn="ctr">
              <a:buNone/>
            </a:pPr>
            <a:endParaRPr lang="en-US" b="1" dirty="0">
              <a:solidFill>
                <a:schemeClr val="tx1"/>
              </a:solidFill>
            </a:endParaRPr>
          </a:p>
        </p:txBody>
      </p:sp>
    </p:spTree>
    <p:extLst>
      <p:ext uri="{BB962C8B-B14F-4D97-AF65-F5344CB8AC3E}">
        <p14:creationId xmlns:p14="http://schemas.microsoft.com/office/powerpoint/2010/main" val="12310004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a:t>
            </a:r>
            <a:endParaRPr lang="en-US" dirty="0"/>
          </a:p>
        </p:txBody>
      </p:sp>
      <p:sp>
        <p:nvSpPr>
          <p:cNvPr id="3" name="Content Placeholder 2"/>
          <p:cNvSpPr>
            <a:spLocks noGrp="1"/>
          </p:cNvSpPr>
          <p:nvPr>
            <p:ph idx="1"/>
          </p:nvPr>
        </p:nvSpPr>
        <p:spPr/>
        <p:txBody>
          <a:bodyPr>
            <a:normAutofit lnSpcReduction="10000"/>
          </a:bodyPr>
          <a:lstStyle/>
          <a:p>
            <a:r>
              <a:rPr lang="en-US" dirty="0"/>
              <a:t>Approximately 32,500 cases of HPV-attributable cancers are diagnosed in the US each year and it is estimated that 30,000 of those </a:t>
            </a:r>
            <a:r>
              <a:rPr lang="en-US"/>
              <a:t>cases </a:t>
            </a:r>
            <a:r>
              <a:rPr lang="en-US" smtClean="0"/>
              <a:t>(92%) could </a:t>
            </a:r>
            <a:r>
              <a:rPr lang="en-US" dirty="0"/>
              <a:t>be prevented with HPV </a:t>
            </a:r>
            <a:r>
              <a:rPr lang="en-US" dirty="0" smtClean="0"/>
              <a:t>vaccination.</a:t>
            </a:r>
            <a:r>
              <a:rPr lang="en-US" baseline="30000" dirty="0"/>
              <a:t>1</a:t>
            </a:r>
            <a:r>
              <a:rPr lang="en-US" dirty="0" smtClean="0"/>
              <a:t> </a:t>
            </a:r>
          </a:p>
          <a:p>
            <a:r>
              <a:rPr lang="en-US" dirty="0" smtClean="0"/>
              <a:t>It </a:t>
            </a:r>
            <a:r>
              <a:rPr lang="en-US" dirty="0"/>
              <a:t>is recommended that adolescents receive the vaccine by ages </a:t>
            </a:r>
            <a:r>
              <a:rPr lang="en-US" dirty="0" smtClean="0"/>
              <a:t>11-12</a:t>
            </a:r>
            <a:r>
              <a:rPr lang="en-US" baseline="30000" dirty="0" smtClean="0"/>
              <a:t>2</a:t>
            </a:r>
            <a:r>
              <a:rPr lang="en-US" dirty="0" smtClean="0"/>
              <a:t>, </a:t>
            </a:r>
            <a:r>
              <a:rPr lang="en-US" dirty="0"/>
              <a:t>but only 60.4% of adolescents aged 13-17 had started the vaccination series as of </a:t>
            </a:r>
            <a:r>
              <a:rPr lang="en-US" dirty="0" smtClean="0"/>
              <a:t>2016.</a:t>
            </a:r>
            <a:r>
              <a:rPr lang="en-US" baseline="30000" dirty="0"/>
              <a:t>3</a:t>
            </a:r>
            <a:r>
              <a:rPr lang="en-US" dirty="0" smtClean="0"/>
              <a:t> </a:t>
            </a:r>
          </a:p>
          <a:p>
            <a:r>
              <a:rPr lang="en-US" dirty="0"/>
              <a:t>It has been found that whether and how a health care professional recommends the HPV vaccine impacts whether an adolescent gets vaccinated, but studies have so far shown that health care professionals are often ineffective at their communication regarding the </a:t>
            </a:r>
            <a:r>
              <a:rPr lang="en-US" dirty="0" smtClean="0"/>
              <a:t>vaccination.</a:t>
            </a:r>
            <a:r>
              <a:rPr lang="en-US" baseline="30000" dirty="0" smtClean="0"/>
              <a:t>4</a:t>
            </a:r>
            <a:endParaRPr lang="en-US" dirty="0"/>
          </a:p>
        </p:txBody>
      </p:sp>
    </p:spTree>
    <p:extLst>
      <p:ext uri="{BB962C8B-B14F-4D97-AF65-F5344CB8AC3E}">
        <p14:creationId xmlns:p14="http://schemas.microsoft.com/office/powerpoint/2010/main" val="1524541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Intervention</a:t>
            </a:r>
            <a:endParaRPr lang="en-US" dirty="0"/>
          </a:p>
        </p:txBody>
      </p:sp>
      <p:sp>
        <p:nvSpPr>
          <p:cNvPr id="6" name="Rectangle 5"/>
          <p:cNvSpPr/>
          <p:nvPr/>
        </p:nvSpPr>
        <p:spPr>
          <a:xfrm>
            <a:off x="-25879" y="2690288"/>
            <a:ext cx="9180512" cy="34563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Oval 6"/>
          <p:cNvSpPr/>
          <p:nvPr/>
        </p:nvSpPr>
        <p:spPr>
          <a:xfrm>
            <a:off x="670528" y="2969964"/>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Oval 7"/>
          <p:cNvSpPr/>
          <p:nvPr/>
        </p:nvSpPr>
        <p:spPr>
          <a:xfrm>
            <a:off x="645385" y="3972912"/>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34079" y="5177364"/>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1311316" y="3171154"/>
            <a:ext cx="2664296" cy="584775"/>
          </a:xfrm>
          <a:prstGeom prst="rect">
            <a:avLst/>
          </a:prstGeom>
          <a:noFill/>
        </p:spPr>
        <p:txBody>
          <a:bodyPr wrap="square" rtlCol="0">
            <a:spAutoFit/>
          </a:bodyPr>
          <a:lstStyle/>
          <a:p>
            <a:r>
              <a:rPr lang="en-US" altLang="ko-KR" sz="1600" dirty="0">
                <a:solidFill>
                  <a:schemeClr val="bg1">
                    <a:lumMod val="85000"/>
                  </a:schemeClr>
                </a:solidFill>
                <a:cs typeface="Arial" pitchFamily="34" charset="0"/>
              </a:rPr>
              <a:t>Practice-specific fact sheet about the HPV vaccination</a:t>
            </a:r>
            <a:endParaRPr lang="ko-KR" altLang="en-US" sz="1600" dirty="0">
              <a:solidFill>
                <a:schemeClr val="bg1">
                  <a:lumMod val="85000"/>
                </a:schemeClr>
              </a:solidFill>
              <a:cs typeface="Arial" pitchFamily="34" charset="0"/>
            </a:endParaRPr>
          </a:p>
        </p:txBody>
      </p:sp>
      <p:grpSp>
        <p:nvGrpSpPr>
          <p:cNvPr id="11" name="Group 10"/>
          <p:cNvGrpSpPr/>
          <p:nvPr/>
        </p:nvGrpSpPr>
        <p:grpSpPr>
          <a:xfrm>
            <a:off x="1311316" y="3895968"/>
            <a:ext cx="3055293" cy="1114294"/>
            <a:chOff x="803640" y="3362835"/>
            <a:chExt cx="2059657" cy="1114294"/>
          </a:xfrm>
        </p:grpSpPr>
        <p:sp>
          <p:nvSpPr>
            <p:cNvPr id="12" name="TextBox 11"/>
            <p:cNvSpPr txBox="1"/>
            <p:nvPr/>
          </p:nvSpPr>
          <p:spPr>
            <a:xfrm>
              <a:off x="803640" y="3646132"/>
              <a:ext cx="2059657" cy="830997"/>
            </a:xfrm>
            <a:prstGeom prst="rect">
              <a:avLst/>
            </a:prstGeom>
            <a:noFill/>
          </p:spPr>
          <p:txBody>
            <a:bodyPr wrap="square" rtlCol="0">
              <a:spAutoFit/>
            </a:bodyPr>
            <a:lstStyle/>
            <a:p>
              <a:r>
                <a:rPr lang="en-US" altLang="ko-KR" sz="1600" dirty="0">
                  <a:solidFill>
                    <a:schemeClr val="bg1">
                      <a:lumMod val="85000"/>
                    </a:schemeClr>
                  </a:solidFill>
                  <a:cs typeface="Arial" pitchFamily="34" charset="0"/>
                </a:rPr>
                <a:t>Parent education website that creates personalized HPV vaccination information</a:t>
              </a:r>
              <a:endParaRPr lang="ko-KR" altLang="en-US" sz="1600" dirty="0">
                <a:solidFill>
                  <a:schemeClr val="bg1">
                    <a:lumMod val="85000"/>
                  </a:schemeClr>
                </a:solidFill>
                <a:cs typeface="Arial" pitchFamily="34" charset="0"/>
              </a:endParaRPr>
            </a:p>
          </p:txBody>
        </p:sp>
        <p:sp>
          <p:nvSpPr>
            <p:cNvPr id="13" name="TextBox 12"/>
            <p:cNvSpPr txBox="1"/>
            <p:nvPr/>
          </p:nvSpPr>
          <p:spPr>
            <a:xfrm>
              <a:off x="803640" y="3362835"/>
              <a:ext cx="2059657" cy="338554"/>
            </a:xfrm>
            <a:prstGeom prst="rect">
              <a:avLst/>
            </a:prstGeom>
            <a:noFill/>
          </p:spPr>
          <p:txBody>
            <a:bodyPr wrap="square" rtlCol="0">
              <a:spAutoFit/>
            </a:bodyPr>
            <a:lstStyle/>
            <a:p>
              <a:r>
                <a:rPr lang="en-US" altLang="ko-KR" sz="1600" b="1" dirty="0">
                  <a:solidFill>
                    <a:schemeClr val="bg1"/>
                  </a:solidFill>
                  <a:cs typeface="Arial" pitchFamily="34" charset="0"/>
                </a:rPr>
                <a:t>Education Website</a:t>
              </a:r>
              <a:endParaRPr lang="ko-KR" altLang="en-US" sz="1600" b="1" dirty="0">
                <a:solidFill>
                  <a:schemeClr val="bg1"/>
                </a:solidFill>
                <a:cs typeface="Arial" pitchFamily="34" charset="0"/>
              </a:endParaRPr>
            </a:p>
          </p:txBody>
        </p:sp>
      </p:grpSp>
      <p:grpSp>
        <p:nvGrpSpPr>
          <p:cNvPr id="14" name="Group 13"/>
          <p:cNvGrpSpPr/>
          <p:nvPr/>
        </p:nvGrpSpPr>
        <p:grpSpPr>
          <a:xfrm>
            <a:off x="1311317" y="5117091"/>
            <a:ext cx="2957331" cy="869510"/>
            <a:chOff x="803640" y="3471072"/>
            <a:chExt cx="2286190" cy="869510"/>
          </a:xfrm>
        </p:grpSpPr>
        <p:sp>
          <p:nvSpPr>
            <p:cNvPr id="15" name="TextBox 14"/>
            <p:cNvSpPr txBox="1"/>
            <p:nvPr/>
          </p:nvSpPr>
          <p:spPr>
            <a:xfrm>
              <a:off x="811407" y="3755807"/>
              <a:ext cx="2278423" cy="584775"/>
            </a:xfrm>
            <a:prstGeom prst="rect">
              <a:avLst/>
            </a:prstGeom>
            <a:noFill/>
          </p:spPr>
          <p:txBody>
            <a:bodyPr wrap="square" rtlCol="0">
              <a:spAutoFit/>
            </a:bodyPr>
            <a:lstStyle/>
            <a:p>
              <a:r>
                <a:rPr lang="en-US" altLang="ko-KR" sz="1600" dirty="0">
                  <a:solidFill>
                    <a:schemeClr val="bg1">
                      <a:lumMod val="85000"/>
                    </a:schemeClr>
                  </a:solidFill>
                  <a:cs typeface="Arial" pitchFamily="34" charset="0"/>
                </a:rPr>
                <a:t>Depicting diseases associated with the HPV virus</a:t>
              </a:r>
            </a:p>
          </p:txBody>
        </p:sp>
        <p:sp>
          <p:nvSpPr>
            <p:cNvPr id="16" name="TextBox 15"/>
            <p:cNvSpPr txBox="1"/>
            <p:nvPr/>
          </p:nvSpPr>
          <p:spPr>
            <a:xfrm>
              <a:off x="803640" y="3471072"/>
              <a:ext cx="2059657" cy="338554"/>
            </a:xfrm>
            <a:prstGeom prst="rect">
              <a:avLst/>
            </a:prstGeom>
            <a:noFill/>
          </p:spPr>
          <p:txBody>
            <a:bodyPr wrap="square" rtlCol="0">
              <a:spAutoFit/>
            </a:bodyPr>
            <a:lstStyle/>
            <a:p>
              <a:r>
                <a:rPr lang="en-US" altLang="ko-KR" sz="1600" b="1" dirty="0">
                  <a:solidFill>
                    <a:schemeClr val="bg1"/>
                  </a:solidFill>
                  <a:cs typeface="Arial" pitchFamily="34" charset="0"/>
                </a:rPr>
                <a:t>Disease Images</a:t>
              </a:r>
              <a:endParaRPr lang="ko-KR" altLang="en-US" sz="1600" b="1" dirty="0">
                <a:solidFill>
                  <a:schemeClr val="bg1"/>
                </a:solidFill>
                <a:cs typeface="Arial" pitchFamily="34" charset="0"/>
              </a:endParaRPr>
            </a:p>
          </p:txBody>
        </p:sp>
      </p:grpSp>
      <p:sp>
        <p:nvSpPr>
          <p:cNvPr id="17" name="Oval 16"/>
          <p:cNvSpPr/>
          <p:nvPr/>
        </p:nvSpPr>
        <p:spPr>
          <a:xfrm>
            <a:off x="5158697" y="2986166"/>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Oval 17"/>
          <p:cNvSpPr/>
          <p:nvPr/>
        </p:nvSpPr>
        <p:spPr>
          <a:xfrm>
            <a:off x="5158697" y="3955530"/>
            <a:ext cx="576064" cy="5760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9" name="Group 18"/>
          <p:cNvGrpSpPr/>
          <p:nvPr/>
        </p:nvGrpSpPr>
        <p:grpSpPr>
          <a:xfrm>
            <a:off x="5801569" y="2923122"/>
            <a:ext cx="3460500" cy="849534"/>
            <a:chOff x="884780" y="2970099"/>
            <a:chExt cx="2675169" cy="849534"/>
          </a:xfrm>
        </p:grpSpPr>
        <p:sp>
          <p:nvSpPr>
            <p:cNvPr id="20" name="TextBox 19"/>
            <p:cNvSpPr txBox="1"/>
            <p:nvPr/>
          </p:nvSpPr>
          <p:spPr>
            <a:xfrm>
              <a:off x="896525" y="3234858"/>
              <a:ext cx="2663424" cy="584775"/>
            </a:xfrm>
            <a:prstGeom prst="rect">
              <a:avLst/>
            </a:prstGeom>
            <a:noFill/>
          </p:spPr>
          <p:txBody>
            <a:bodyPr wrap="square" rtlCol="0">
              <a:spAutoFit/>
            </a:bodyPr>
            <a:lstStyle/>
            <a:p>
              <a:r>
                <a:rPr lang="en-US" altLang="ko-KR" sz="1600" dirty="0">
                  <a:solidFill>
                    <a:schemeClr val="bg1">
                      <a:lumMod val="85000"/>
                    </a:schemeClr>
                  </a:solidFill>
                  <a:cs typeface="Arial" pitchFamily="34" charset="0"/>
                </a:rPr>
                <a:t>Help make the decision of whether to get the HPV vaccination</a:t>
              </a:r>
            </a:p>
          </p:txBody>
        </p:sp>
        <p:sp>
          <p:nvSpPr>
            <p:cNvPr id="21" name="TextBox 20"/>
            <p:cNvSpPr txBox="1"/>
            <p:nvPr/>
          </p:nvSpPr>
          <p:spPr>
            <a:xfrm>
              <a:off x="884780" y="2970099"/>
              <a:ext cx="2059657" cy="338554"/>
            </a:xfrm>
            <a:prstGeom prst="rect">
              <a:avLst/>
            </a:prstGeom>
            <a:noFill/>
          </p:spPr>
          <p:txBody>
            <a:bodyPr wrap="square" rtlCol="0">
              <a:spAutoFit/>
            </a:bodyPr>
            <a:lstStyle/>
            <a:p>
              <a:r>
                <a:rPr lang="en-US" altLang="ko-KR" sz="1600" b="1" dirty="0">
                  <a:solidFill>
                    <a:schemeClr val="bg1"/>
                  </a:solidFill>
                  <a:cs typeface="Arial" pitchFamily="34" charset="0"/>
                </a:rPr>
                <a:t>Decision Aid</a:t>
              </a:r>
              <a:endParaRPr lang="ko-KR" altLang="en-US" sz="1600" b="1" dirty="0">
                <a:solidFill>
                  <a:schemeClr val="bg1"/>
                </a:solidFill>
                <a:cs typeface="Arial" pitchFamily="34" charset="0"/>
              </a:endParaRPr>
            </a:p>
          </p:txBody>
        </p:sp>
      </p:grpSp>
      <p:grpSp>
        <p:nvGrpSpPr>
          <p:cNvPr id="22" name="Group 21"/>
          <p:cNvGrpSpPr/>
          <p:nvPr/>
        </p:nvGrpSpPr>
        <p:grpSpPr>
          <a:xfrm>
            <a:off x="5811962" y="3911983"/>
            <a:ext cx="3337147" cy="868072"/>
            <a:chOff x="803640" y="3362835"/>
            <a:chExt cx="2579811" cy="868072"/>
          </a:xfrm>
        </p:grpSpPr>
        <p:sp>
          <p:nvSpPr>
            <p:cNvPr id="23" name="TextBox 22"/>
            <p:cNvSpPr txBox="1"/>
            <p:nvPr/>
          </p:nvSpPr>
          <p:spPr>
            <a:xfrm>
              <a:off x="803640" y="3646132"/>
              <a:ext cx="2579811" cy="584775"/>
            </a:xfrm>
            <a:prstGeom prst="rect">
              <a:avLst/>
            </a:prstGeom>
            <a:noFill/>
          </p:spPr>
          <p:txBody>
            <a:bodyPr wrap="square" rtlCol="0">
              <a:spAutoFit/>
            </a:bodyPr>
            <a:lstStyle/>
            <a:p>
              <a:r>
                <a:rPr lang="en-US" altLang="ko-KR" sz="1600" dirty="0">
                  <a:solidFill>
                    <a:schemeClr val="bg1">
                      <a:lumMod val="85000"/>
                    </a:schemeClr>
                  </a:solidFill>
                  <a:cs typeface="Arial" pitchFamily="34" charset="0"/>
                </a:rPr>
                <a:t>Improve health care professionals’ recommendation practices</a:t>
              </a:r>
              <a:endParaRPr lang="ko-KR" altLang="en-US" sz="1600" dirty="0">
                <a:solidFill>
                  <a:schemeClr val="bg1">
                    <a:lumMod val="85000"/>
                  </a:schemeClr>
                </a:solidFill>
                <a:cs typeface="Arial" pitchFamily="34" charset="0"/>
              </a:endParaRPr>
            </a:p>
          </p:txBody>
        </p:sp>
        <p:sp>
          <p:nvSpPr>
            <p:cNvPr id="24" name="TextBox 23"/>
            <p:cNvSpPr txBox="1"/>
            <p:nvPr/>
          </p:nvSpPr>
          <p:spPr>
            <a:xfrm>
              <a:off x="803640" y="3362835"/>
              <a:ext cx="2059657" cy="338554"/>
            </a:xfrm>
            <a:prstGeom prst="rect">
              <a:avLst/>
            </a:prstGeom>
            <a:noFill/>
          </p:spPr>
          <p:txBody>
            <a:bodyPr wrap="square" rtlCol="0">
              <a:spAutoFit/>
            </a:bodyPr>
            <a:lstStyle/>
            <a:p>
              <a:r>
                <a:rPr lang="en-US" altLang="ko-KR" sz="1600" b="1" dirty="0">
                  <a:solidFill>
                    <a:schemeClr val="bg1"/>
                  </a:solidFill>
                  <a:cs typeface="Arial" pitchFamily="34" charset="0"/>
                </a:rPr>
                <a:t>Communication Training</a:t>
              </a:r>
              <a:endParaRPr lang="ko-KR" altLang="en-US" sz="1600" b="1" dirty="0">
                <a:solidFill>
                  <a:schemeClr val="bg1"/>
                </a:solidFill>
                <a:cs typeface="Arial" pitchFamily="34" charset="0"/>
              </a:endParaRPr>
            </a:p>
          </p:txBody>
        </p:sp>
      </p:grpSp>
      <p:sp>
        <p:nvSpPr>
          <p:cNvPr id="25" name="Rectangle 24"/>
          <p:cNvSpPr/>
          <p:nvPr/>
        </p:nvSpPr>
        <p:spPr>
          <a:xfrm>
            <a:off x="4564633" y="3010782"/>
            <a:ext cx="36000" cy="27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TextBox 25"/>
          <p:cNvSpPr txBox="1"/>
          <p:nvPr/>
        </p:nvSpPr>
        <p:spPr>
          <a:xfrm>
            <a:off x="634079" y="3017858"/>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1</a:t>
            </a:r>
            <a:endParaRPr lang="ko-KR" altLang="en-US" sz="2400" b="1" dirty="0">
              <a:solidFill>
                <a:schemeClr val="accent1"/>
              </a:solidFill>
              <a:cs typeface="Arial" pitchFamily="34" charset="0"/>
            </a:endParaRPr>
          </a:p>
        </p:txBody>
      </p:sp>
      <p:sp>
        <p:nvSpPr>
          <p:cNvPr id="27" name="TextBox 26"/>
          <p:cNvSpPr txBox="1"/>
          <p:nvPr/>
        </p:nvSpPr>
        <p:spPr>
          <a:xfrm>
            <a:off x="611981" y="4032199"/>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2</a:t>
            </a:r>
            <a:endParaRPr lang="ko-KR" altLang="en-US" sz="2400" b="1" dirty="0">
              <a:solidFill>
                <a:schemeClr val="accent1"/>
              </a:solidFill>
              <a:cs typeface="Arial" pitchFamily="34" charset="0"/>
            </a:endParaRPr>
          </a:p>
        </p:txBody>
      </p:sp>
      <p:sp>
        <p:nvSpPr>
          <p:cNvPr id="28" name="TextBox 27"/>
          <p:cNvSpPr txBox="1"/>
          <p:nvPr/>
        </p:nvSpPr>
        <p:spPr>
          <a:xfrm>
            <a:off x="598883" y="5220628"/>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3</a:t>
            </a:r>
            <a:endParaRPr lang="ko-KR" altLang="en-US" sz="2400" b="1" dirty="0">
              <a:solidFill>
                <a:schemeClr val="accent1"/>
              </a:solidFill>
              <a:cs typeface="Arial" pitchFamily="34" charset="0"/>
            </a:endParaRPr>
          </a:p>
        </p:txBody>
      </p:sp>
      <p:sp>
        <p:nvSpPr>
          <p:cNvPr id="29" name="TextBox 28"/>
          <p:cNvSpPr txBox="1"/>
          <p:nvPr/>
        </p:nvSpPr>
        <p:spPr>
          <a:xfrm>
            <a:off x="5107324" y="3030917"/>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4</a:t>
            </a:r>
            <a:endParaRPr lang="ko-KR" altLang="en-US" sz="2400" b="1" dirty="0">
              <a:solidFill>
                <a:schemeClr val="accent1"/>
              </a:solidFill>
              <a:cs typeface="Arial" pitchFamily="34" charset="0"/>
            </a:endParaRPr>
          </a:p>
        </p:txBody>
      </p:sp>
      <p:sp>
        <p:nvSpPr>
          <p:cNvPr id="30" name="TextBox 29"/>
          <p:cNvSpPr txBox="1"/>
          <p:nvPr/>
        </p:nvSpPr>
        <p:spPr>
          <a:xfrm>
            <a:off x="5107324" y="4012730"/>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5</a:t>
            </a:r>
            <a:endParaRPr lang="ko-KR" altLang="en-US" sz="2400" b="1" dirty="0">
              <a:solidFill>
                <a:schemeClr val="accent1"/>
              </a:solidFill>
              <a:cs typeface="Arial" pitchFamily="34" charset="0"/>
            </a:endParaRPr>
          </a:p>
        </p:txBody>
      </p:sp>
      <p:sp>
        <p:nvSpPr>
          <p:cNvPr id="31" name="TextBox 30"/>
          <p:cNvSpPr txBox="1"/>
          <p:nvPr/>
        </p:nvSpPr>
        <p:spPr>
          <a:xfrm>
            <a:off x="5192605" y="5144488"/>
            <a:ext cx="642872" cy="461665"/>
          </a:xfrm>
          <a:prstGeom prst="rect">
            <a:avLst/>
          </a:prstGeom>
          <a:noFill/>
        </p:spPr>
        <p:txBody>
          <a:bodyPr wrap="square" rtlCol="0">
            <a:spAutoFit/>
          </a:bodyPr>
          <a:lstStyle/>
          <a:p>
            <a:pPr algn="ctr"/>
            <a:r>
              <a:rPr lang="en-US" altLang="ko-KR" sz="2400" b="1" dirty="0">
                <a:solidFill>
                  <a:schemeClr val="accent1"/>
                </a:solidFill>
                <a:cs typeface="Arial" pitchFamily="34" charset="0"/>
              </a:rPr>
              <a:t>06</a:t>
            </a:r>
            <a:endParaRPr lang="ko-KR" altLang="en-US" sz="2400" b="1" dirty="0">
              <a:solidFill>
                <a:schemeClr val="accent1"/>
              </a:solidFill>
              <a:cs typeface="Arial" pitchFamily="34" charset="0"/>
            </a:endParaRPr>
          </a:p>
        </p:txBody>
      </p:sp>
      <p:sp>
        <p:nvSpPr>
          <p:cNvPr id="32" name="TextBox 12">
            <a:extLst>
              <a:ext uri="{FF2B5EF4-FFF2-40B4-BE49-F238E27FC236}">
                <a16:creationId xmlns:a16="http://schemas.microsoft.com/office/drawing/2014/main" id="{EB7D9275-7488-4A88-9DEF-C49789B3CD91}"/>
              </a:ext>
            </a:extLst>
          </p:cNvPr>
          <p:cNvSpPr txBox="1"/>
          <p:nvPr/>
        </p:nvSpPr>
        <p:spPr>
          <a:xfrm>
            <a:off x="1311316" y="2887856"/>
            <a:ext cx="2947284" cy="338554"/>
          </a:xfrm>
          <a:prstGeom prst="rect">
            <a:avLst/>
          </a:prstGeom>
          <a:noFill/>
        </p:spPr>
        <p:txBody>
          <a:bodyPr wrap="square" rtlCol="0">
            <a:spAutoFit/>
          </a:bodyPr>
          <a:lstStyle/>
          <a:p>
            <a:r>
              <a:rPr lang="nb-NO" altLang="ko-KR" sz="1600" b="1" dirty="0">
                <a:solidFill>
                  <a:schemeClr val="bg1"/>
                </a:solidFill>
                <a:cs typeface="Arial" pitchFamily="34" charset="0"/>
              </a:rPr>
              <a:t>H</a:t>
            </a:r>
            <a:r>
              <a:rPr lang="en-US" altLang="ko-KR" sz="1600" b="1" dirty="0">
                <a:solidFill>
                  <a:schemeClr val="bg1"/>
                </a:solidFill>
                <a:cs typeface="Arial" pitchFamily="34" charset="0"/>
              </a:rPr>
              <a:t>PV Vaccination Fact Sheet</a:t>
            </a:r>
            <a:endParaRPr lang="ko-KR" altLang="en-US" sz="1600" b="1" dirty="0">
              <a:solidFill>
                <a:schemeClr val="bg1"/>
              </a:solidFill>
              <a:cs typeface="Arial" pitchFamily="34" charset="0"/>
            </a:endParaRPr>
          </a:p>
        </p:txBody>
      </p:sp>
      <p:pic>
        <p:nvPicPr>
          <p:cNvPr id="33" name="Content Placeholder 32"/>
          <p:cNvPicPr>
            <a:picLocks noGrp="1" noChangeAspect="1"/>
          </p:cNvPicPr>
          <p:nvPr>
            <p:ph idx="1"/>
          </p:nvPr>
        </p:nvPicPr>
        <p:blipFill>
          <a:blip r:embed="rId3"/>
          <a:stretch>
            <a:fillRect/>
          </a:stretch>
        </p:blipFill>
        <p:spPr>
          <a:xfrm>
            <a:off x="37851" y="909182"/>
            <a:ext cx="4181475" cy="1485900"/>
          </a:xfrm>
          <a:prstGeom prst="rect">
            <a:avLst/>
          </a:prstGeom>
        </p:spPr>
      </p:pic>
      <p:sp>
        <p:nvSpPr>
          <p:cNvPr id="34" name="TextBox 33"/>
          <p:cNvSpPr txBox="1"/>
          <p:nvPr/>
        </p:nvSpPr>
        <p:spPr>
          <a:xfrm>
            <a:off x="4564633" y="909182"/>
            <a:ext cx="4387981" cy="1200329"/>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16 family and pediatric clinics in the Denver Metro</a:t>
            </a:r>
          </a:p>
          <a:p>
            <a:pPr marL="742950" lvl="1" indent="-285750">
              <a:buFont typeface="Wingdings" panose="05000000000000000000" pitchFamily="2" charset="2"/>
              <a:buChar char="§"/>
            </a:pPr>
            <a:r>
              <a:rPr lang="en-US" dirty="0" smtClean="0"/>
              <a:t>188 medical professionals</a:t>
            </a:r>
          </a:p>
          <a:p>
            <a:pPr marL="742950" lvl="1" indent="-285750">
              <a:buFont typeface="Wingdings" panose="05000000000000000000" pitchFamily="2" charset="2"/>
              <a:buChar char="§"/>
            </a:pPr>
            <a:r>
              <a:rPr lang="en-US" dirty="0" smtClean="0"/>
              <a:t>43,132 adolescents</a:t>
            </a:r>
            <a:endParaRPr lang="en-US" dirty="0"/>
          </a:p>
        </p:txBody>
      </p:sp>
    </p:spTree>
    <p:extLst>
      <p:ext uri="{BB962C8B-B14F-4D97-AF65-F5344CB8AC3E}">
        <p14:creationId xmlns:p14="http://schemas.microsoft.com/office/powerpoint/2010/main" val="598133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ABDD6-0D41-4B3E-B908-E9C04B2C0150}"/>
              </a:ext>
            </a:extLst>
          </p:cNvPr>
          <p:cNvSpPr>
            <a:spLocks noGrp="1"/>
          </p:cNvSpPr>
          <p:nvPr>
            <p:ph type="title"/>
          </p:nvPr>
        </p:nvSpPr>
        <p:spPr/>
        <p:txBody>
          <a:bodyPr/>
          <a:lstStyle/>
          <a:p>
            <a:r>
              <a:rPr lang="en-US" dirty="0" smtClean="0"/>
              <a:t>The Intervention</a:t>
            </a:r>
            <a:endParaRPr lang="en-US" dirty="0"/>
          </a:p>
        </p:txBody>
      </p:sp>
      <p:pic>
        <p:nvPicPr>
          <p:cNvPr id="4" name="Content Placeholder 3">
            <a:extLst>
              <a:ext uri="{FF2B5EF4-FFF2-40B4-BE49-F238E27FC236}">
                <a16:creationId xmlns:a16="http://schemas.microsoft.com/office/drawing/2014/main" id="{2D51B8A1-C072-4EE0-A9D9-CFFCC9563EC2}"/>
              </a:ext>
            </a:extLst>
          </p:cNvPr>
          <p:cNvPicPr>
            <a:picLocks noGrp="1" noChangeAspect="1"/>
          </p:cNvPicPr>
          <p:nvPr>
            <p:ph idx="1"/>
          </p:nvPr>
        </p:nvPicPr>
        <p:blipFill>
          <a:blip r:embed="rId2"/>
          <a:stretch>
            <a:fillRect/>
          </a:stretch>
        </p:blipFill>
        <p:spPr>
          <a:xfrm>
            <a:off x="77787" y="2530683"/>
            <a:ext cx="8988425" cy="3846144"/>
          </a:xfrm>
          <a:prstGeom prst="rect">
            <a:avLst/>
          </a:prstGeom>
        </p:spPr>
      </p:pic>
      <p:sp>
        <p:nvSpPr>
          <p:cNvPr id="5" name="Oval 4"/>
          <p:cNvSpPr/>
          <p:nvPr/>
        </p:nvSpPr>
        <p:spPr>
          <a:xfrm>
            <a:off x="8161361" y="4276334"/>
            <a:ext cx="904851"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161360" y="4971738"/>
            <a:ext cx="904851" cy="3548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77787" y="884577"/>
            <a:ext cx="4181475" cy="1485900"/>
          </a:xfrm>
          <a:prstGeom prst="rect">
            <a:avLst/>
          </a:prstGeom>
        </p:spPr>
      </p:pic>
    </p:spTree>
    <p:extLst>
      <p:ext uri="{BB962C8B-B14F-4D97-AF65-F5344CB8AC3E}">
        <p14:creationId xmlns:p14="http://schemas.microsoft.com/office/powerpoint/2010/main" val="5332302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a:t>
            </a:r>
            <a:endParaRPr lang="en-US" dirty="0"/>
          </a:p>
        </p:txBody>
      </p:sp>
      <p:sp>
        <p:nvSpPr>
          <p:cNvPr id="3" name="Content Placeholder 2"/>
          <p:cNvSpPr>
            <a:spLocks noGrp="1"/>
          </p:cNvSpPr>
          <p:nvPr>
            <p:ph idx="1"/>
          </p:nvPr>
        </p:nvSpPr>
        <p:spPr/>
        <p:txBody>
          <a:bodyPr/>
          <a:lstStyle/>
          <a:p>
            <a:r>
              <a:rPr lang="en-US" dirty="0"/>
              <a:t>To identify </a:t>
            </a:r>
            <a:r>
              <a:rPr lang="en-US" dirty="0" smtClean="0"/>
              <a:t>specific areas </a:t>
            </a:r>
            <a:r>
              <a:rPr lang="en-US" dirty="0"/>
              <a:t>within UCCC’s overall catchment area (the state of Colorado) most in need of interventions to increase HPV vaccination as a method of primary prevention of HPV-related cancers.</a:t>
            </a:r>
          </a:p>
        </p:txBody>
      </p:sp>
    </p:spTree>
    <p:extLst>
      <p:ext uri="{BB962C8B-B14F-4D97-AF65-F5344CB8AC3E}">
        <p14:creationId xmlns:p14="http://schemas.microsoft.com/office/powerpoint/2010/main" val="29210993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74752-490B-44FC-97C3-A69209F337BB}"/>
              </a:ext>
            </a:extLst>
          </p:cNvPr>
          <p:cNvGrpSpPr/>
          <p:nvPr/>
        </p:nvGrpSpPr>
        <p:grpSpPr>
          <a:xfrm>
            <a:off x="0" y="619125"/>
            <a:ext cx="9144000" cy="5587574"/>
            <a:chOff x="0" y="619125"/>
            <a:chExt cx="9144000" cy="5587574"/>
          </a:xfrm>
        </p:grpSpPr>
        <p:pic>
          <p:nvPicPr>
            <p:cNvPr id="2" name="Content Placeholder 5">
              <a:extLst>
                <a:ext uri="{FF2B5EF4-FFF2-40B4-BE49-F238E27FC236}">
                  <a16:creationId xmlns:a16="http://schemas.microsoft.com/office/drawing/2014/main" id="{080216C8-C652-4BA3-9BB8-E398DBAFD3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054" b="14908"/>
            <a:stretch/>
          </p:blipFill>
          <p:spPr>
            <a:xfrm>
              <a:off x="45720" y="899161"/>
              <a:ext cx="9039225" cy="4892040"/>
            </a:xfrm>
            <a:prstGeom prst="rect">
              <a:avLst/>
            </a:prstGeom>
          </p:spPr>
        </p:pic>
        <p:sp>
          <p:nvSpPr>
            <p:cNvPr id="3" name="TextBox 2">
              <a:extLst>
                <a:ext uri="{FF2B5EF4-FFF2-40B4-BE49-F238E27FC236}">
                  <a16:creationId xmlns:a16="http://schemas.microsoft.com/office/drawing/2014/main" id="{8EBDFEB8-14B4-49F5-8BAC-88EC5FA6DAE9}"/>
                </a:ext>
              </a:extLst>
            </p:cNvPr>
            <p:cNvSpPr txBox="1"/>
            <p:nvPr/>
          </p:nvSpPr>
          <p:spPr>
            <a:xfrm>
              <a:off x="159431" y="5791201"/>
              <a:ext cx="8811801" cy="415498"/>
            </a:xfrm>
            <a:prstGeom prst="rect">
              <a:avLst/>
            </a:prstGeom>
            <a:noFill/>
          </p:spPr>
          <p:txBody>
            <a:bodyPr wrap="square" rtlCol="0">
              <a:spAutoFit/>
            </a:bodyPr>
            <a:lstStyle/>
            <a:p>
              <a:pPr defTabSz="685800"/>
              <a:r>
                <a:rPr lang="en-US" sz="700" dirty="0">
                  <a:solidFill>
                    <a:prstClr val="black"/>
                  </a:solidFill>
                </a:rPr>
                <a:t>Clinic locations (n=227) provided by the SNOCAP Network Coordinator, Department of Family Medicine, University of Colorado. Sources: County layer, US Census Tiger </a:t>
              </a:r>
              <a:r>
                <a:rPr lang="en-US" sz="700" dirty="0" err="1">
                  <a:solidFill>
                    <a:prstClr val="black"/>
                  </a:solidFill>
                </a:rPr>
                <a:t>Shapefiles</a:t>
              </a:r>
              <a:r>
                <a:rPr lang="en-US" sz="700" dirty="0" smtClean="0">
                  <a:solidFill>
                    <a:prstClr val="black"/>
                  </a:solidFill>
                </a:rPr>
                <a:t>.</a:t>
              </a:r>
            </a:p>
            <a:p>
              <a:pPr defTabSz="685800"/>
              <a:endParaRPr lang="en-US" sz="700" dirty="0">
                <a:solidFill>
                  <a:prstClr val="black"/>
                </a:solidFill>
              </a:endParaRPr>
            </a:p>
            <a:p>
              <a:pPr algn="r" defTabSz="685800"/>
              <a:r>
                <a:rPr lang="en-US" sz="700" i="1" dirty="0" smtClean="0">
                  <a:solidFill>
                    <a:prstClr val="black"/>
                  </a:solidFill>
                </a:rPr>
                <a:t>Composed </a:t>
              </a:r>
              <a:r>
                <a:rPr lang="en-US" sz="700" i="1" dirty="0">
                  <a:solidFill>
                    <a:prstClr val="black"/>
                  </a:solidFill>
                </a:rPr>
                <a:t>by Amy Mellies and Myles Cockburn</a:t>
              </a:r>
              <a:endParaRPr lang="en-US" sz="700" i="1" dirty="0"/>
            </a:p>
          </p:txBody>
        </p:sp>
        <p:sp>
          <p:nvSpPr>
            <p:cNvPr id="6" name="Title 3">
              <a:extLst>
                <a:ext uri="{FF2B5EF4-FFF2-40B4-BE49-F238E27FC236}">
                  <a16:creationId xmlns:a16="http://schemas.microsoft.com/office/drawing/2014/main" id="{5A6DEE24-6ED2-4952-9BC5-E4F7D4921E3A}"/>
                </a:ext>
              </a:extLst>
            </p:cNvPr>
            <p:cNvSpPr txBox="1">
              <a:spLocks/>
            </p:cNvSpPr>
            <p:nvPr/>
          </p:nvSpPr>
          <p:spPr>
            <a:xfrm>
              <a:off x="0" y="619125"/>
              <a:ext cx="9144000" cy="455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latin typeface="Arial" panose="020B0604020202020204" pitchFamily="34" charset="0"/>
                <a:cs typeface="Arial" panose="020B0604020202020204" pitchFamily="34" charset="0"/>
              </a:endParaRPr>
            </a:p>
          </p:txBody>
        </p:sp>
      </p:grpSp>
      <p:sp>
        <p:nvSpPr>
          <p:cNvPr id="4" name="Title 3"/>
          <p:cNvSpPr>
            <a:spLocks noGrp="1"/>
          </p:cNvSpPr>
          <p:nvPr>
            <p:ph type="title"/>
          </p:nvPr>
        </p:nvSpPr>
        <p:spPr/>
        <p:txBody>
          <a:bodyPr>
            <a:noAutofit/>
          </a:bodyPr>
          <a:lstStyle/>
          <a:p>
            <a:r>
              <a:rPr lang="en-US" sz="2800" dirty="0"/>
              <a:t>Locations of Colorado Practice-Based Research Network Clinics, </a:t>
            </a:r>
            <a:r>
              <a:rPr lang="en-US" sz="2800" dirty="0" smtClean="0"/>
              <a:t>2019</a:t>
            </a:r>
            <a:endParaRPr lang="en-US" sz="2800" dirty="0"/>
          </a:p>
        </p:txBody>
      </p:sp>
    </p:spTree>
    <p:extLst>
      <p:ext uri="{BB962C8B-B14F-4D97-AF65-F5344CB8AC3E}">
        <p14:creationId xmlns:p14="http://schemas.microsoft.com/office/powerpoint/2010/main" val="8894123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1FC47-403D-4DB0-984A-DBD1904B26B0}"/>
              </a:ext>
            </a:extLst>
          </p:cNvPr>
          <p:cNvSpPr>
            <a:spLocks noGrp="1"/>
          </p:cNvSpPr>
          <p:nvPr>
            <p:ph type="title"/>
          </p:nvPr>
        </p:nvSpPr>
        <p:spPr/>
        <p:txBody>
          <a:bodyPr/>
          <a:lstStyle/>
          <a:p>
            <a:r>
              <a:rPr lang="en-US" dirty="0"/>
              <a:t>Data Sources</a:t>
            </a:r>
          </a:p>
        </p:txBody>
      </p:sp>
      <p:graphicFrame>
        <p:nvGraphicFramePr>
          <p:cNvPr id="4" name="Content Placeholder 3">
            <a:extLst>
              <a:ext uri="{FF2B5EF4-FFF2-40B4-BE49-F238E27FC236}">
                <a16:creationId xmlns:a16="http://schemas.microsoft.com/office/drawing/2014/main" id="{1D41CC11-8EE3-4341-BFE3-EF5D6E87041D}"/>
              </a:ext>
            </a:extLst>
          </p:cNvPr>
          <p:cNvGraphicFramePr>
            <a:graphicFrameLocks noGrp="1"/>
          </p:cNvGraphicFramePr>
          <p:nvPr>
            <p:ph idx="1"/>
            <p:extLst>
              <p:ext uri="{D42A27DB-BD31-4B8C-83A1-F6EECF244321}">
                <p14:modId xmlns:p14="http://schemas.microsoft.com/office/powerpoint/2010/main" val="3894976319"/>
              </p:ext>
            </p:extLst>
          </p:nvPr>
        </p:nvGraphicFramePr>
        <p:xfrm>
          <a:off x="90488" y="976313"/>
          <a:ext cx="8988425" cy="5262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76063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695878"/>
            <a:ext cx="9144000" cy="2004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Rectangle 184"/>
          <p:cNvSpPr/>
          <p:nvPr/>
        </p:nvSpPr>
        <p:spPr>
          <a:xfrm>
            <a:off x="8025566" y="487467"/>
            <a:ext cx="1057473" cy="5841144"/>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1" name="Rectangle 170"/>
          <p:cNvSpPr/>
          <p:nvPr/>
        </p:nvSpPr>
        <p:spPr>
          <a:xfrm>
            <a:off x="6364094" y="487467"/>
            <a:ext cx="1567297" cy="5841144"/>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Rectangle 159"/>
          <p:cNvSpPr/>
          <p:nvPr/>
        </p:nvSpPr>
        <p:spPr>
          <a:xfrm>
            <a:off x="3730258" y="487466"/>
            <a:ext cx="2539661" cy="5841144"/>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9" name="Rectangle 158"/>
          <p:cNvSpPr/>
          <p:nvPr/>
        </p:nvSpPr>
        <p:spPr>
          <a:xfrm>
            <a:off x="2106114" y="487467"/>
            <a:ext cx="1538960" cy="5841144"/>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8" name="Rectangle 157"/>
          <p:cNvSpPr/>
          <p:nvPr/>
        </p:nvSpPr>
        <p:spPr>
          <a:xfrm>
            <a:off x="135767" y="487466"/>
            <a:ext cx="1834580" cy="5841144"/>
          </a:xfrm>
          <a:prstGeom prst="rect">
            <a:avLst/>
          </a:prstGeom>
          <a:solidFill>
            <a:schemeClr val="bg1"/>
          </a:solidFill>
          <a:ln>
            <a:solidFill>
              <a:schemeClr val="bg1">
                <a:lumMod val="5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2" name="Group 161"/>
          <p:cNvGrpSpPr/>
          <p:nvPr/>
        </p:nvGrpSpPr>
        <p:grpSpPr>
          <a:xfrm>
            <a:off x="6477868" y="2221969"/>
            <a:ext cx="1371600" cy="2745086"/>
            <a:chOff x="2865513" y="2132862"/>
            <a:chExt cx="1371600" cy="2745086"/>
          </a:xfrm>
        </p:grpSpPr>
        <p:sp>
          <p:nvSpPr>
            <p:cNvPr id="163" name="Rectangle 162"/>
            <p:cNvSpPr/>
            <p:nvPr/>
          </p:nvSpPr>
          <p:spPr>
            <a:xfrm>
              <a:off x="2865513" y="2132862"/>
              <a:ext cx="1371600" cy="1190606"/>
            </a:xfrm>
            <a:prstGeom prst="rect">
              <a:avLst/>
            </a:prstGeom>
            <a:solidFill>
              <a:srgbClr val="C5E0B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4" name="Rectangle 163"/>
            <p:cNvSpPr/>
            <p:nvPr/>
          </p:nvSpPr>
          <p:spPr>
            <a:xfrm>
              <a:off x="2865513" y="3323468"/>
              <a:ext cx="1371600" cy="1554480"/>
            </a:xfrm>
            <a:prstGeom prst="rect">
              <a:avLst/>
            </a:prstGeom>
            <a:solidFill>
              <a:srgbClr val="B4C7E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p:cNvSpPr txBox="1"/>
          <p:nvPr/>
        </p:nvSpPr>
        <p:spPr>
          <a:xfrm rot="16200000">
            <a:off x="-1037598" y="1869243"/>
            <a:ext cx="2623728" cy="276999"/>
          </a:xfrm>
          <a:prstGeom prst="rect">
            <a:avLst/>
          </a:prstGeom>
          <a:noFill/>
        </p:spPr>
        <p:txBody>
          <a:bodyPr wrap="square" rtlCol="0">
            <a:spAutoFit/>
          </a:bodyPr>
          <a:lstStyle/>
          <a:p>
            <a:pPr algn="ctr"/>
            <a:r>
              <a:rPr lang="en-US" sz="1200" b="1" dirty="0">
                <a:cs typeface="Arial" panose="020B0604020202020204" pitchFamily="34" charset="0"/>
              </a:rPr>
              <a:t>Zip Code Vaccination Rate</a:t>
            </a:r>
          </a:p>
        </p:txBody>
      </p:sp>
      <p:sp>
        <p:nvSpPr>
          <p:cNvPr id="79" name="TextBox 78"/>
          <p:cNvSpPr txBox="1"/>
          <p:nvPr/>
        </p:nvSpPr>
        <p:spPr>
          <a:xfrm rot="16200000">
            <a:off x="-1280577" y="4795268"/>
            <a:ext cx="3128423" cy="276999"/>
          </a:xfrm>
          <a:prstGeom prst="rect">
            <a:avLst/>
          </a:prstGeom>
          <a:noFill/>
        </p:spPr>
        <p:txBody>
          <a:bodyPr wrap="square" rtlCol="0">
            <a:spAutoFit/>
          </a:bodyPr>
          <a:lstStyle/>
          <a:p>
            <a:pPr algn="ctr"/>
            <a:r>
              <a:rPr lang="en-US" sz="1200" b="1" dirty="0">
                <a:cs typeface="Arial" panose="020B0604020202020204" pitchFamily="34" charset="0"/>
              </a:rPr>
              <a:t>Block Group Population Estimate</a:t>
            </a:r>
          </a:p>
        </p:txBody>
      </p:sp>
      <p:grpSp>
        <p:nvGrpSpPr>
          <p:cNvPr id="105" name="Group 104"/>
          <p:cNvGrpSpPr/>
          <p:nvPr/>
        </p:nvGrpSpPr>
        <p:grpSpPr>
          <a:xfrm>
            <a:off x="422134" y="695879"/>
            <a:ext cx="1371600" cy="2745086"/>
            <a:chOff x="1198174" y="595332"/>
            <a:chExt cx="1371600" cy="2745086"/>
          </a:xfrm>
        </p:grpSpPr>
        <p:sp>
          <p:nvSpPr>
            <p:cNvPr id="106" name="Rectangle 105"/>
            <p:cNvSpPr/>
            <p:nvPr/>
          </p:nvSpPr>
          <p:spPr>
            <a:xfrm>
              <a:off x="1198174" y="595332"/>
              <a:ext cx="1371600" cy="1190606"/>
            </a:xfrm>
            <a:prstGeom prst="rect">
              <a:avLst/>
            </a:prstGeom>
            <a:solidFill>
              <a:srgbClr val="C5E0B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7" name="Rectangle 106"/>
            <p:cNvSpPr/>
            <p:nvPr/>
          </p:nvSpPr>
          <p:spPr>
            <a:xfrm>
              <a:off x="1198174" y="1785938"/>
              <a:ext cx="1371600" cy="1554480"/>
            </a:xfrm>
            <a:prstGeom prst="rect">
              <a:avLst/>
            </a:prstGeom>
            <a:solidFill>
              <a:srgbClr val="B4C7E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p:cNvGrpSpPr/>
          <p:nvPr/>
        </p:nvGrpSpPr>
        <p:grpSpPr>
          <a:xfrm>
            <a:off x="2191299" y="2211187"/>
            <a:ext cx="1371600" cy="2745086"/>
            <a:chOff x="2865513" y="2132862"/>
            <a:chExt cx="1371600" cy="2745086"/>
          </a:xfrm>
        </p:grpSpPr>
        <p:sp>
          <p:nvSpPr>
            <p:cNvPr id="135" name="Rectangle 134"/>
            <p:cNvSpPr/>
            <p:nvPr/>
          </p:nvSpPr>
          <p:spPr>
            <a:xfrm>
              <a:off x="2865513" y="2132862"/>
              <a:ext cx="1371600" cy="1190606"/>
            </a:xfrm>
            <a:prstGeom prst="rect">
              <a:avLst/>
            </a:prstGeom>
            <a:solidFill>
              <a:srgbClr val="C5E0B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Rectangle 135"/>
            <p:cNvSpPr/>
            <p:nvPr/>
          </p:nvSpPr>
          <p:spPr>
            <a:xfrm>
              <a:off x="2865513" y="3323468"/>
              <a:ext cx="1371600" cy="1554480"/>
            </a:xfrm>
            <a:prstGeom prst="rect">
              <a:avLst/>
            </a:prstGeom>
            <a:solidFill>
              <a:srgbClr val="B4C7E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139" name="Table 138"/>
          <p:cNvGraphicFramePr>
            <a:graphicFrameLocks noGrp="1"/>
          </p:cNvGraphicFramePr>
          <p:nvPr>
            <p:extLst>
              <p:ext uri="{D42A27DB-BD31-4B8C-83A1-F6EECF244321}">
                <p14:modId xmlns:p14="http://schemas.microsoft.com/office/powerpoint/2010/main" val="2378304026"/>
              </p:ext>
            </p:extLst>
          </p:nvPr>
        </p:nvGraphicFramePr>
        <p:xfrm>
          <a:off x="422134" y="3562168"/>
          <a:ext cx="1371600" cy="2743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62715930"/>
                    </a:ext>
                  </a:extLst>
                </a:gridCol>
                <a:gridCol w="457200">
                  <a:extLst>
                    <a:ext uri="{9D8B030D-6E8A-4147-A177-3AD203B41FA5}">
                      <a16:colId xmlns:a16="http://schemas.microsoft.com/office/drawing/2014/main" val="1798653941"/>
                    </a:ext>
                  </a:extLst>
                </a:gridCol>
                <a:gridCol w="457200">
                  <a:extLst>
                    <a:ext uri="{9D8B030D-6E8A-4147-A177-3AD203B41FA5}">
                      <a16:colId xmlns:a16="http://schemas.microsoft.com/office/drawing/2014/main" val="1255371583"/>
                    </a:ext>
                  </a:extLst>
                </a:gridCol>
              </a:tblGrid>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638296569"/>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885052844"/>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1970599413"/>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176528777"/>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1971982654"/>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918633815"/>
                  </a:ext>
                </a:extLst>
              </a:tr>
            </a:tbl>
          </a:graphicData>
        </a:graphic>
      </p:graphicFrame>
      <p:sp>
        <p:nvSpPr>
          <p:cNvPr id="140" name="TextBox 139"/>
          <p:cNvSpPr txBox="1"/>
          <p:nvPr/>
        </p:nvSpPr>
        <p:spPr>
          <a:xfrm>
            <a:off x="3851627" y="3830727"/>
            <a:ext cx="849131" cy="640080"/>
          </a:xfrm>
          <a:prstGeom prst="rect">
            <a:avLst/>
          </a:prstGeom>
          <a:solidFill>
            <a:srgbClr val="B4C7E7"/>
          </a:solidFill>
        </p:spPr>
        <p:txBody>
          <a:bodyPr wrap="square" rtlCol="0">
            <a:spAutoFit/>
          </a:bodyPr>
          <a:lstStyle/>
          <a:p>
            <a:pPr algn="ctr"/>
            <a:r>
              <a:rPr lang="en-US" sz="1200" dirty="0"/>
              <a:t>x 75% </a:t>
            </a:r>
            <a:r>
              <a:rPr lang="en-US" sz="1200" u="sng" dirty="0"/>
              <a:t>not</a:t>
            </a:r>
            <a:r>
              <a:rPr lang="en-US" sz="1200" dirty="0"/>
              <a:t> up-to-date</a:t>
            </a:r>
          </a:p>
        </p:txBody>
      </p:sp>
      <p:sp>
        <p:nvSpPr>
          <p:cNvPr id="141" name="TextBox 140"/>
          <p:cNvSpPr txBox="1"/>
          <p:nvPr/>
        </p:nvSpPr>
        <p:spPr>
          <a:xfrm>
            <a:off x="3853811" y="2658473"/>
            <a:ext cx="844267" cy="640080"/>
          </a:xfrm>
          <a:prstGeom prst="rect">
            <a:avLst/>
          </a:prstGeom>
          <a:solidFill>
            <a:srgbClr val="C5E0B4"/>
          </a:solidFill>
        </p:spPr>
        <p:txBody>
          <a:bodyPr wrap="square" rtlCol="0">
            <a:spAutoFit/>
          </a:bodyPr>
          <a:lstStyle/>
          <a:p>
            <a:pPr algn="ctr"/>
            <a:r>
              <a:rPr lang="en-US" sz="1200" dirty="0"/>
              <a:t>x 50% </a:t>
            </a:r>
            <a:r>
              <a:rPr lang="en-US" sz="1200" u="sng" dirty="0"/>
              <a:t>not</a:t>
            </a:r>
            <a:r>
              <a:rPr lang="en-US" sz="1200" dirty="0"/>
              <a:t> up-to-date</a:t>
            </a:r>
          </a:p>
        </p:txBody>
      </p:sp>
      <p:sp>
        <p:nvSpPr>
          <p:cNvPr id="143" name="Right Bracket 142"/>
          <p:cNvSpPr/>
          <p:nvPr/>
        </p:nvSpPr>
        <p:spPr>
          <a:xfrm>
            <a:off x="3597446" y="2433833"/>
            <a:ext cx="85725" cy="798758"/>
          </a:xfrm>
          <a:prstGeom prst="rightBracket">
            <a:avLst/>
          </a:prstGeom>
          <a:ln w="38100">
            <a:solidFill>
              <a:schemeClr val="accent4"/>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sp>
        <p:nvSpPr>
          <p:cNvPr id="144" name="Right Bracket 143"/>
          <p:cNvSpPr/>
          <p:nvPr/>
        </p:nvSpPr>
        <p:spPr>
          <a:xfrm>
            <a:off x="3597445" y="3443962"/>
            <a:ext cx="85726" cy="1261387"/>
          </a:xfrm>
          <a:prstGeom prst="rightBracket">
            <a:avLst/>
          </a:prstGeom>
          <a:ln w="38100">
            <a:solidFill>
              <a:srgbClr val="0070C0"/>
            </a:solidFill>
          </a:ln>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dirty="0"/>
          </a:p>
        </p:txBody>
      </p:sp>
      <p:grpSp>
        <p:nvGrpSpPr>
          <p:cNvPr id="146" name="Group 145"/>
          <p:cNvGrpSpPr/>
          <p:nvPr/>
        </p:nvGrpSpPr>
        <p:grpSpPr>
          <a:xfrm>
            <a:off x="4822126" y="2211187"/>
            <a:ext cx="1371600" cy="2745086"/>
            <a:chOff x="2865513" y="2132862"/>
            <a:chExt cx="1371600" cy="2745086"/>
          </a:xfrm>
        </p:grpSpPr>
        <p:sp>
          <p:nvSpPr>
            <p:cNvPr id="147" name="Rectangle 146"/>
            <p:cNvSpPr/>
            <p:nvPr/>
          </p:nvSpPr>
          <p:spPr>
            <a:xfrm>
              <a:off x="2865513" y="2132862"/>
              <a:ext cx="1371600" cy="1190606"/>
            </a:xfrm>
            <a:prstGeom prst="rect">
              <a:avLst/>
            </a:prstGeom>
            <a:solidFill>
              <a:srgbClr val="C5E0B4"/>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8" name="Rectangle 147"/>
            <p:cNvSpPr/>
            <p:nvPr/>
          </p:nvSpPr>
          <p:spPr>
            <a:xfrm>
              <a:off x="2865513" y="3323468"/>
              <a:ext cx="1371600" cy="1554480"/>
            </a:xfrm>
            <a:prstGeom prst="rect">
              <a:avLst/>
            </a:prstGeom>
            <a:solidFill>
              <a:srgbClr val="B4C7E7"/>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1" name="TextBox 150"/>
          <p:cNvSpPr txBox="1"/>
          <p:nvPr/>
        </p:nvSpPr>
        <p:spPr>
          <a:xfrm>
            <a:off x="685800" y="1060355"/>
            <a:ext cx="844267" cy="646331"/>
          </a:xfrm>
          <a:prstGeom prst="rect">
            <a:avLst/>
          </a:prstGeom>
          <a:noFill/>
        </p:spPr>
        <p:txBody>
          <a:bodyPr wrap="square" rtlCol="0">
            <a:spAutoFit/>
          </a:bodyPr>
          <a:lstStyle/>
          <a:p>
            <a:pPr algn="ctr"/>
            <a:r>
              <a:rPr lang="en-US" sz="1200" dirty="0"/>
              <a:t>50% </a:t>
            </a:r>
          </a:p>
          <a:p>
            <a:pPr algn="ctr"/>
            <a:r>
              <a:rPr lang="en-US" sz="1200" u="sng" dirty="0" smtClean="0"/>
              <a:t>not</a:t>
            </a:r>
            <a:r>
              <a:rPr lang="en-US" sz="1200" dirty="0" smtClean="0"/>
              <a:t> up-to-date</a:t>
            </a:r>
            <a:endParaRPr lang="en-US" sz="1200" dirty="0"/>
          </a:p>
        </p:txBody>
      </p:sp>
      <p:sp>
        <p:nvSpPr>
          <p:cNvPr id="152" name="TextBox 151"/>
          <p:cNvSpPr txBox="1"/>
          <p:nvPr/>
        </p:nvSpPr>
        <p:spPr>
          <a:xfrm>
            <a:off x="685799" y="2300094"/>
            <a:ext cx="844267" cy="646331"/>
          </a:xfrm>
          <a:prstGeom prst="rect">
            <a:avLst/>
          </a:prstGeom>
          <a:noFill/>
        </p:spPr>
        <p:txBody>
          <a:bodyPr wrap="square" rtlCol="0">
            <a:spAutoFit/>
          </a:bodyPr>
          <a:lstStyle/>
          <a:p>
            <a:pPr algn="ctr"/>
            <a:r>
              <a:rPr lang="en-US" sz="1200" dirty="0" smtClean="0"/>
              <a:t>75% </a:t>
            </a:r>
            <a:endParaRPr lang="en-US" sz="1200" dirty="0"/>
          </a:p>
          <a:p>
            <a:pPr algn="ctr"/>
            <a:r>
              <a:rPr lang="en-US" sz="1200" u="sng" dirty="0" smtClean="0"/>
              <a:t>no</a:t>
            </a:r>
            <a:r>
              <a:rPr lang="en-US" sz="1200" dirty="0" smtClean="0"/>
              <a:t>t up-to-date</a:t>
            </a:r>
            <a:endParaRPr lang="en-US" sz="1200" dirty="0"/>
          </a:p>
        </p:txBody>
      </p:sp>
      <p:sp>
        <p:nvSpPr>
          <p:cNvPr id="153" name="TextBox 152"/>
          <p:cNvSpPr txBox="1"/>
          <p:nvPr/>
        </p:nvSpPr>
        <p:spPr>
          <a:xfrm>
            <a:off x="2106114" y="441706"/>
            <a:ext cx="1529969" cy="1015663"/>
          </a:xfrm>
          <a:prstGeom prst="rect">
            <a:avLst/>
          </a:prstGeom>
          <a:noFill/>
        </p:spPr>
        <p:txBody>
          <a:bodyPr wrap="square" rtlCol="0">
            <a:spAutoFit/>
          </a:bodyPr>
          <a:lstStyle/>
          <a:p>
            <a:pPr algn="ctr"/>
            <a:r>
              <a:rPr lang="en-US" sz="1200" b="1" dirty="0"/>
              <a:t>Population estimates adjusted proportionally to area contained in zip code</a:t>
            </a:r>
          </a:p>
        </p:txBody>
      </p:sp>
      <p:sp>
        <p:nvSpPr>
          <p:cNvPr id="154" name="TextBox 153"/>
          <p:cNvSpPr txBox="1"/>
          <p:nvPr/>
        </p:nvSpPr>
        <p:spPr>
          <a:xfrm>
            <a:off x="3730258" y="452602"/>
            <a:ext cx="2548652" cy="830997"/>
          </a:xfrm>
          <a:prstGeom prst="rect">
            <a:avLst/>
          </a:prstGeom>
          <a:noFill/>
        </p:spPr>
        <p:txBody>
          <a:bodyPr wrap="square" rtlCol="0">
            <a:spAutoFit/>
          </a:bodyPr>
          <a:lstStyle/>
          <a:p>
            <a:pPr algn="ctr"/>
            <a:r>
              <a:rPr lang="en-US" sz="1200" b="1" dirty="0" smtClean="0"/>
              <a:t>Zip code vaccination rate </a:t>
            </a:r>
            <a:r>
              <a:rPr lang="en-US" sz="1200" b="1" dirty="0"/>
              <a:t>applied to </a:t>
            </a:r>
            <a:r>
              <a:rPr lang="en-US" sz="1200" b="1" dirty="0" smtClean="0"/>
              <a:t>block group population </a:t>
            </a:r>
            <a:r>
              <a:rPr lang="en-US" sz="1200" b="1" dirty="0"/>
              <a:t>estimate to calculate number not up-to-date</a:t>
            </a:r>
          </a:p>
        </p:txBody>
      </p:sp>
      <p:sp>
        <p:nvSpPr>
          <p:cNvPr id="165" name="Oval 164"/>
          <p:cNvSpPr/>
          <p:nvPr/>
        </p:nvSpPr>
        <p:spPr>
          <a:xfrm>
            <a:off x="7008253" y="2879844"/>
            <a:ext cx="6858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7" name="TextBox 166"/>
          <p:cNvSpPr txBox="1"/>
          <p:nvPr/>
        </p:nvSpPr>
        <p:spPr>
          <a:xfrm>
            <a:off x="126398" y="457200"/>
            <a:ext cx="1843949" cy="276999"/>
          </a:xfrm>
          <a:prstGeom prst="rect">
            <a:avLst/>
          </a:prstGeom>
          <a:noFill/>
        </p:spPr>
        <p:txBody>
          <a:bodyPr wrap="square" rtlCol="0">
            <a:spAutoFit/>
          </a:bodyPr>
          <a:lstStyle/>
          <a:p>
            <a:pPr algn="ctr"/>
            <a:r>
              <a:rPr lang="en-US" sz="1200" b="1" dirty="0"/>
              <a:t>Overlay available data</a:t>
            </a:r>
          </a:p>
        </p:txBody>
      </p:sp>
      <p:sp>
        <p:nvSpPr>
          <p:cNvPr id="170" name="Oval 169"/>
          <p:cNvSpPr/>
          <p:nvPr/>
        </p:nvSpPr>
        <p:spPr>
          <a:xfrm>
            <a:off x="7305433" y="317702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TextBox 171"/>
          <p:cNvSpPr txBox="1"/>
          <p:nvPr/>
        </p:nvSpPr>
        <p:spPr>
          <a:xfrm>
            <a:off x="6352062" y="463928"/>
            <a:ext cx="1567297" cy="830997"/>
          </a:xfrm>
          <a:prstGeom prst="rect">
            <a:avLst/>
          </a:prstGeom>
          <a:noFill/>
        </p:spPr>
        <p:txBody>
          <a:bodyPr wrap="square" rtlCol="0">
            <a:spAutoFit/>
          </a:bodyPr>
          <a:lstStyle/>
          <a:p>
            <a:pPr algn="ctr"/>
            <a:r>
              <a:rPr lang="en-US" sz="1200" b="1" dirty="0"/>
              <a:t>Intersect results with 2km buffer surrounding PBRN clinics</a:t>
            </a:r>
          </a:p>
        </p:txBody>
      </p:sp>
      <p:pic>
        <p:nvPicPr>
          <p:cNvPr id="175" name="Picture 174"/>
          <p:cNvPicPr>
            <a:picLocks noChangeAspect="1"/>
          </p:cNvPicPr>
          <p:nvPr/>
        </p:nvPicPr>
        <p:blipFill>
          <a:blip r:embed="rId2"/>
          <a:srcRect l="40223" t="24922" r="13311" b="51241"/>
          <a:stretch>
            <a:fillRect/>
          </a:stretch>
        </p:blipFill>
        <p:spPr>
          <a:xfrm>
            <a:off x="8190757" y="2889691"/>
            <a:ext cx="685800" cy="685800"/>
          </a:xfrm>
          <a:custGeom>
            <a:avLst/>
            <a:gdLst>
              <a:gd name="connsiteX0" fmla="*/ 342900 w 685800"/>
              <a:gd name="connsiteY0" fmla="*/ 0 h 685800"/>
              <a:gd name="connsiteX1" fmla="*/ 685800 w 685800"/>
              <a:gd name="connsiteY1" fmla="*/ 342900 h 685800"/>
              <a:gd name="connsiteX2" fmla="*/ 342900 w 685800"/>
              <a:gd name="connsiteY2" fmla="*/ 685800 h 685800"/>
              <a:gd name="connsiteX3" fmla="*/ 0 w 685800"/>
              <a:gd name="connsiteY3" fmla="*/ 342900 h 685800"/>
              <a:gd name="connsiteX4" fmla="*/ 342900 w 685800"/>
              <a:gd name="connsiteY4" fmla="*/ 0 h 685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00" h="685800">
                <a:moveTo>
                  <a:pt x="342900" y="0"/>
                </a:moveTo>
                <a:cubicBezTo>
                  <a:pt x="532278" y="0"/>
                  <a:pt x="685800" y="153522"/>
                  <a:pt x="685800" y="342900"/>
                </a:cubicBezTo>
                <a:cubicBezTo>
                  <a:pt x="685800" y="532278"/>
                  <a:pt x="532278" y="685800"/>
                  <a:pt x="342900" y="685800"/>
                </a:cubicBezTo>
                <a:cubicBezTo>
                  <a:pt x="153522" y="685800"/>
                  <a:pt x="0" y="532278"/>
                  <a:pt x="0" y="342900"/>
                </a:cubicBezTo>
                <a:cubicBezTo>
                  <a:pt x="0" y="153522"/>
                  <a:pt x="153522" y="0"/>
                  <a:pt x="342900" y="0"/>
                </a:cubicBezTo>
                <a:close/>
              </a:path>
            </a:pathLst>
          </a:custGeom>
        </p:spPr>
      </p:pic>
      <p:sp>
        <p:nvSpPr>
          <p:cNvPr id="176" name="Oval 175"/>
          <p:cNvSpPr/>
          <p:nvPr/>
        </p:nvSpPr>
        <p:spPr>
          <a:xfrm>
            <a:off x="8190232" y="2879844"/>
            <a:ext cx="685800" cy="685800"/>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p:cNvSpPr/>
          <p:nvPr/>
        </p:nvSpPr>
        <p:spPr>
          <a:xfrm>
            <a:off x="8487412" y="3177024"/>
            <a:ext cx="91440" cy="9144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TextBox 177"/>
          <p:cNvSpPr txBox="1"/>
          <p:nvPr/>
        </p:nvSpPr>
        <p:spPr>
          <a:xfrm>
            <a:off x="8224438" y="2918634"/>
            <a:ext cx="370819" cy="276999"/>
          </a:xfrm>
          <a:prstGeom prst="rect">
            <a:avLst/>
          </a:prstGeom>
          <a:noFill/>
        </p:spPr>
        <p:txBody>
          <a:bodyPr wrap="square" rtlCol="0">
            <a:spAutoFit/>
          </a:bodyPr>
          <a:lstStyle/>
          <a:p>
            <a:r>
              <a:rPr lang="en-US" sz="1200" dirty="0"/>
              <a:t>15</a:t>
            </a:r>
          </a:p>
        </p:txBody>
      </p:sp>
      <p:sp>
        <p:nvSpPr>
          <p:cNvPr id="179" name="TextBox 178"/>
          <p:cNvSpPr txBox="1"/>
          <p:nvPr/>
        </p:nvSpPr>
        <p:spPr>
          <a:xfrm>
            <a:off x="8514258" y="2918635"/>
            <a:ext cx="358147" cy="276999"/>
          </a:xfrm>
          <a:prstGeom prst="rect">
            <a:avLst/>
          </a:prstGeom>
          <a:noFill/>
        </p:spPr>
        <p:txBody>
          <a:bodyPr wrap="square" rtlCol="0">
            <a:spAutoFit/>
          </a:bodyPr>
          <a:lstStyle/>
          <a:p>
            <a:r>
              <a:rPr lang="en-US" sz="1200" dirty="0"/>
              <a:t>10</a:t>
            </a:r>
          </a:p>
        </p:txBody>
      </p:sp>
      <p:sp>
        <p:nvSpPr>
          <p:cNvPr id="180" name="TextBox 179"/>
          <p:cNvSpPr txBox="1"/>
          <p:nvPr/>
        </p:nvSpPr>
        <p:spPr>
          <a:xfrm>
            <a:off x="8199991" y="3153629"/>
            <a:ext cx="380365" cy="276999"/>
          </a:xfrm>
          <a:prstGeom prst="rect">
            <a:avLst/>
          </a:prstGeom>
          <a:noFill/>
        </p:spPr>
        <p:txBody>
          <a:bodyPr wrap="square" rtlCol="0">
            <a:spAutoFit/>
          </a:bodyPr>
          <a:lstStyle/>
          <a:p>
            <a:r>
              <a:rPr lang="en-US" sz="1200" dirty="0"/>
              <a:t>25</a:t>
            </a:r>
          </a:p>
        </p:txBody>
      </p:sp>
      <p:sp>
        <p:nvSpPr>
          <p:cNvPr id="181" name="TextBox 180"/>
          <p:cNvSpPr txBox="1"/>
          <p:nvPr/>
        </p:nvSpPr>
        <p:spPr>
          <a:xfrm>
            <a:off x="8539857" y="3156553"/>
            <a:ext cx="391722" cy="276999"/>
          </a:xfrm>
          <a:prstGeom prst="rect">
            <a:avLst/>
          </a:prstGeom>
          <a:noFill/>
        </p:spPr>
        <p:txBody>
          <a:bodyPr wrap="square" rtlCol="0">
            <a:spAutoFit/>
          </a:bodyPr>
          <a:lstStyle/>
          <a:p>
            <a:r>
              <a:rPr lang="en-US" sz="1200" dirty="0"/>
              <a:t>15</a:t>
            </a:r>
          </a:p>
        </p:txBody>
      </p:sp>
      <p:sp>
        <p:nvSpPr>
          <p:cNvPr id="182" name="TextBox 181"/>
          <p:cNvSpPr txBox="1"/>
          <p:nvPr/>
        </p:nvSpPr>
        <p:spPr>
          <a:xfrm>
            <a:off x="8224438" y="3370700"/>
            <a:ext cx="362109" cy="276999"/>
          </a:xfrm>
          <a:prstGeom prst="rect">
            <a:avLst/>
          </a:prstGeom>
          <a:noFill/>
        </p:spPr>
        <p:txBody>
          <a:bodyPr wrap="square" rtlCol="0">
            <a:spAutoFit/>
          </a:bodyPr>
          <a:lstStyle/>
          <a:p>
            <a:r>
              <a:rPr lang="en-US" sz="1200" dirty="0"/>
              <a:t>15</a:t>
            </a:r>
          </a:p>
        </p:txBody>
      </p:sp>
      <p:sp>
        <p:nvSpPr>
          <p:cNvPr id="183" name="TextBox 182"/>
          <p:cNvSpPr txBox="1"/>
          <p:nvPr/>
        </p:nvSpPr>
        <p:spPr>
          <a:xfrm>
            <a:off x="8560762" y="3365324"/>
            <a:ext cx="324262" cy="276999"/>
          </a:xfrm>
          <a:prstGeom prst="rect">
            <a:avLst/>
          </a:prstGeom>
          <a:noFill/>
        </p:spPr>
        <p:txBody>
          <a:bodyPr wrap="square" rtlCol="0">
            <a:spAutoFit/>
          </a:bodyPr>
          <a:lstStyle/>
          <a:p>
            <a:r>
              <a:rPr lang="en-US" sz="1200" dirty="0"/>
              <a:t>5</a:t>
            </a:r>
          </a:p>
        </p:txBody>
      </p:sp>
      <p:sp>
        <p:nvSpPr>
          <p:cNvPr id="187" name="TextBox 186"/>
          <p:cNvSpPr txBox="1"/>
          <p:nvPr/>
        </p:nvSpPr>
        <p:spPr>
          <a:xfrm>
            <a:off x="7941172" y="448970"/>
            <a:ext cx="1212609" cy="1200329"/>
          </a:xfrm>
          <a:prstGeom prst="rect">
            <a:avLst/>
          </a:prstGeom>
          <a:noFill/>
        </p:spPr>
        <p:txBody>
          <a:bodyPr wrap="square" rtlCol="0">
            <a:spAutoFit/>
          </a:bodyPr>
          <a:lstStyle/>
          <a:p>
            <a:pPr algn="ctr"/>
            <a:r>
              <a:rPr lang="en-US" sz="1200" b="1" dirty="0"/>
              <a:t>Results adjusted proportionally to area contained in 2km buffer</a:t>
            </a:r>
          </a:p>
        </p:txBody>
      </p:sp>
      <p:sp>
        <p:nvSpPr>
          <p:cNvPr id="188" name="Down Arrow 187"/>
          <p:cNvSpPr/>
          <p:nvPr/>
        </p:nvSpPr>
        <p:spPr>
          <a:xfrm>
            <a:off x="8365490" y="4047300"/>
            <a:ext cx="367089" cy="461665"/>
          </a:xfrm>
          <a:prstGeom prst="downArrow">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TextBox 188"/>
          <p:cNvSpPr txBox="1"/>
          <p:nvPr/>
        </p:nvSpPr>
        <p:spPr>
          <a:xfrm>
            <a:off x="8039993" y="4740915"/>
            <a:ext cx="1043045" cy="1446550"/>
          </a:xfrm>
          <a:prstGeom prst="rect">
            <a:avLst/>
          </a:prstGeom>
          <a:noFill/>
        </p:spPr>
        <p:txBody>
          <a:bodyPr wrap="square" rtlCol="0">
            <a:spAutoFit/>
          </a:bodyPr>
          <a:lstStyle/>
          <a:p>
            <a:pPr algn="ctr"/>
            <a:r>
              <a:rPr lang="en-US" sz="1100" dirty="0"/>
              <a:t>There are an estimated </a:t>
            </a:r>
            <a:r>
              <a:rPr lang="en-US" sz="1100" b="1" dirty="0"/>
              <a:t>85</a:t>
            </a:r>
            <a:r>
              <a:rPr lang="en-US" sz="1100" dirty="0"/>
              <a:t> adolescents not up-to-date with HPV vaccine within 2km of the clinic</a:t>
            </a:r>
          </a:p>
        </p:txBody>
      </p:sp>
      <p:graphicFrame>
        <p:nvGraphicFramePr>
          <p:cNvPr id="50" name="Table 49"/>
          <p:cNvGraphicFramePr>
            <a:graphicFrameLocks noGrp="1"/>
          </p:cNvGraphicFramePr>
          <p:nvPr>
            <p:extLst>
              <p:ext uri="{D42A27DB-BD31-4B8C-83A1-F6EECF244321}">
                <p14:modId xmlns:p14="http://schemas.microsoft.com/office/powerpoint/2010/main" val="607360211"/>
              </p:ext>
            </p:extLst>
          </p:nvPr>
        </p:nvGraphicFramePr>
        <p:xfrm>
          <a:off x="4822126" y="2217371"/>
          <a:ext cx="1371600" cy="2743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62715930"/>
                    </a:ext>
                  </a:extLst>
                </a:gridCol>
                <a:gridCol w="457200">
                  <a:extLst>
                    <a:ext uri="{9D8B030D-6E8A-4147-A177-3AD203B41FA5}">
                      <a16:colId xmlns:a16="http://schemas.microsoft.com/office/drawing/2014/main" val="1798653941"/>
                    </a:ext>
                  </a:extLst>
                </a:gridCol>
                <a:gridCol w="457200">
                  <a:extLst>
                    <a:ext uri="{9D8B030D-6E8A-4147-A177-3AD203B41FA5}">
                      <a16:colId xmlns:a16="http://schemas.microsoft.com/office/drawing/2014/main" val="1255371583"/>
                    </a:ext>
                  </a:extLst>
                </a:gridCol>
              </a:tblGrid>
              <a:tr h="457200">
                <a:tc>
                  <a:txBody>
                    <a:bodyPr/>
                    <a:lstStyle/>
                    <a:p>
                      <a:pPr algn="ctr"/>
                      <a:r>
                        <a:rPr lang="en-US" sz="1200" dirty="0"/>
                        <a:t>50</a:t>
                      </a:r>
                    </a:p>
                  </a:txBody>
                  <a:tcPr anchor="ctr"/>
                </a:tc>
                <a:tc>
                  <a:txBody>
                    <a:bodyPr/>
                    <a:lstStyle/>
                    <a:p>
                      <a:pPr algn="ctr"/>
                      <a:r>
                        <a:rPr lang="en-US" sz="1200" dirty="0"/>
                        <a:t>50</a:t>
                      </a:r>
                    </a:p>
                  </a:txBody>
                  <a:tcPr anchor="ctr"/>
                </a:tc>
                <a:tc>
                  <a:txBody>
                    <a:bodyPr/>
                    <a:lstStyle/>
                    <a:p>
                      <a:pPr algn="ctr"/>
                      <a:r>
                        <a:rPr lang="en-US" sz="1200" dirty="0"/>
                        <a:t>50</a:t>
                      </a:r>
                    </a:p>
                  </a:txBody>
                  <a:tcPr anchor="ctr"/>
                </a:tc>
                <a:extLst>
                  <a:ext uri="{0D108BD9-81ED-4DB2-BD59-A6C34878D82A}">
                    <a16:rowId xmlns:a16="http://schemas.microsoft.com/office/drawing/2014/main" val="3638296569"/>
                  </a:ext>
                </a:extLst>
              </a:tr>
              <a:tr h="457200">
                <a:tc>
                  <a:txBody>
                    <a:bodyPr/>
                    <a:lstStyle/>
                    <a:p>
                      <a:pPr algn="ctr"/>
                      <a:r>
                        <a:rPr lang="en-US" sz="1200" dirty="0"/>
                        <a:t>50</a:t>
                      </a:r>
                    </a:p>
                  </a:txBody>
                  <a:tcPr anchor="ctr"/>
                </a:tc>
                <a:tc>
                  <a:txBody>
                    <a:bodyPr/>
                    <a:lstStyle/>
                    <a:p>
                      <a:pPr algn="ctr"/>
                      <a:r>
                        <a:rPr lang="en-US" sz="1200" dirty="0"/>
                        <a:t>50</a:t>
                      </a:r>
                    </a:p>
                  </a:txBody>
                  <a:tcPr anchor="ctr"/>
                </a:tc>
                <a:tc>
                  <a:txBody>
                    <a:bodyPr/>
                    <a:lstStyle/>
                    <a:p>
                      <a:pPr algn="ctr"/>
                      <a:r>
                        <a:rPr lang="en-US" sz="1200" dirty="0"/>
                        <a:t>50</a:t>
                      </a:r>
                    </a:p>
                  </a:txBody>
                  <a:tcPr anchor="ctr"/>
                </a:tc>
                <a:extLst>
                  <a:ext uri="{0D108BD9-81ED-4DB2-BD59-A6C34878D82A}">
                    <a16:rowId xmlns:a16="http://schemas.microsoft.com/office/drawing/2014/main" val="3885052844"/>
                  </a:ext>
                </a:extLst>
              </a:tr>
              <a:tr h="228600">
                <a:tc>
                  <a:txBody>
                    <a:bodyPr/>
                    <a:lstStyle/>
                    <a:p>
                      <a:pPr algn="ctr"/>
                      <a:r>
                        <a:rPr lang="en-US" sz="1200" dirty="0"/>
                        <a:t>30</a:t>
                      </a:r>
                    </a:p>
                    <a:p>
                      <a:pPr algn="ctr"/>
                      <a:r>
                        <a:rPr lang="en-US" sz="1200" dirty="0"/>
                        <a:t>30</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30</a:t>
                      </a:r>
                    </a:p>
                    <a:p>
                      <a:pPr algn="ctr"/>
                      <a:r>
                        <a:rPr lang="en-US" sz="1200" dirty="0"/>
                        <a:t>30</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30</a:t>
                      </a:r>
                    </a:p>
                    <a:p>
                      <a:pPr algn="ctr"/>
                      <a:r>
                        <a:rPr lang="en-US" sz="1200" dirty="0"/>
                        <a:t>30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599413"/>
                  </a:ext>
                </a:extLst>
              </a:tr>
              <a:tr h="457200">
                <a:tc>
                  <a:txBody>
                    <a:bodyPr/>
                    <a:lstStyle/>
                    <a:p>
                      <a:pPr algn="ctr"/>
                      <a:r>
                        <a:rPr lang="en-US" sz="1200" dirty="0"/>
                        <a:t>75</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t>75</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t>75</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6528777"/>
                  </a:ext>
                </a:extLst>
              </a:tr>
              <a:tr h="457200">
                <a:tc>
                  <a:txBody>
                    <a:bodyPr/>
                    <a:lstStyle/>
                    <a:p>
                      <a:pPr algn="ctr"/>
                      <a:r>
                        <a:rPr lang="en-US" sz="1200" dirty="0"/>
                        <a:t>75</a:t>
                      </a:r>
                    </a:p>
                  </a:txBody>
                  <a:tcPr anchor="ctr"/>
                </a:tc>
                <a:tc>
                  <a:txBody>
                    <a:bodyPr/>
                    <a:lstStyle/>
                    <a:p>
                      <a:pPr algn="ctr"/>
                      <a:r>
                        <a:rPr lang="en-US" sz="1200" dirty="0"/>
                        <a:t>75</a:t>
                      </a:r>
                    </a:p>
                  </a:txBody>
                  <a:tcPr anchor="ctr"/>
                </a:tc>
                <a:tc>
                  <a:txBody>
                    <a:bodyPr/>
                    <a:lstStyle/>
                    <a:p>
                      <a:pPr algn="ctr"/>
                      <a:r>
                        <a:rPr lang="en-US" sz="1200" dirty="0"/>
                        <a:t>75</a:t>
                      </a:r>
                    </a:p>
                  </a:txBody>
                  <a:tcPr anchor="ctr"/>
                </a:tc>
                <a:extLst>
                  <a:ext uri="{0D108BD9-81ED-4DB2-BD59-A6C34878D82A}">
                    <a16:rowId xmlns:a16="http://schemas.microsoft.com/office/drawing/2014/main" val="1971982654"/>
                  </a:ext>
                </a:extLst>
              </a:tr>
              <a:tr h="457200">
                <a:tc>
                  <a:txBody>
                    <a:bodyPr/>
                    <a:lstStyle/>
                    <a:p>
                      <a:pPr algn="ctr"/>
                      <a:r>
                        <a:rPr lang="en-US" sz="1200" dirty="0"/>
                        <a:t>75</a:t>
                      </a:r>
                    </a:p>
                  </a:txBody>
                  <a:tcPr anchor="ctr"/>
                </a:tc>
                <a:tc>
                  <a:txBody>
                    <a:bodyPr/>
                    <a:lstStyle/>
                    <a:p>
                      <a:pPr algn="ctr"/>
                      <a:r>
                        <a:rPr lang="en-US" sz="1200" dirty="0"/>
                        <a:t>75</a:t>
                      </a:r>
                    </a:p>
                  </a:txBody>
                  <a:tcPr anchor="ctr"/>
                </a:tc>
                <a:tc>
                  <a:txBody>
                    <a:bodyPr/>
                    <a:lstStyle/>
                    <a:p>
                      <a:pPr algn="ctr"/>
                      <a:r>
                        <a:rPr lang="en-US" sz="1200" dirty="0"/>
                        <a:t>75</a:t>
                      </a:r>
                    </a:p>
                  </a:txBody>
                  <a:tcPr anchor="ctr"/>
                </a:tc>
                <a:extLst>
                  <a:ext uri="{0D108BD9-81ED-4DB2-BD59-A6C34878D82A}">
                    <a16:rowId xmlns:a16="http://schemas.microsoft.com/office/drawing/2014/main" val="3918633815"/>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3828901635"/>
              </p:ext>
            </p:extLst>
          </p:nvPr>
        </p:nvGraphicFramePr>
        <p:xfrm>
          <a:off x="2191299" y="2211186"/>
          <a:ext cx="1371600" cy="2743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62715930"/>
                    </a:ext>
                  </a:extLst>
                </a:gridCol>
                <a:gridCol w="457200">
                  <a:extLst>
                    <a:ext uri="{9D8B030D-6E8A-4147-A177-3AD203B41FA5}">
                      <a16:colId xmlns:a16="http://schemas.microsoft.com/office/drawing/2014/main" val="1798653941"/>
                    </a:ext>
                  </a:extLst>
                </a:gridCol>
                <a:gridCol w="457200">
                  <a:extLst>
                    <a:ext uri="{9D8B030D-6E8A-4147-A177-3AD203B41FA5}">
                      <a16:colId xmlns:a16="http://schemas.microsoft.com/office/drawing/2014/main" val="1255371583"/>
                    </a:ext>
                  </a:extLst>
                </a:gridCol>
              </a:tblGrid>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638296569"/>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885052844"/>
                  </a:ext>
                </a:extLst>
              </a:tr>
              <a:tr h="228600">
                <a:tc>
                  <a:txBody>
                    <a:bodyPr/>
                    <a:lstStyle/>
                    <a:p>
                      <a:pPr algn="ctr"/>
                      <a:r>
                        <a:rPr lang="en-US" sz="1200" dirty="0"/>
                        <a:t>60</a:t>
                      </a:r>
                    </a:p>
                    <a:p>
                      <a:pPr algn="ctr"/>
                      <a:r>
                        <a:rPr lang="en-US" sz="1200" dirty="0"/>
                        <a:t>40</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60</a:t>
                      </a:r>
                    </a:p>
                    <a:p>
                      <a:pPr algn="ctr"/>
                      <a:r>
                        <a:rPr lang="en-US" sz="1200" dirty="0"/>
                        <a:t>40</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60</a:t>
                      </a:r>
                    </a:p>
                    <a:p>
                      <a:pPr algn="ctr"/>
                      <a:r>
                        <a:rPr lang="en-US" sz="1200" dirty="0"/>
                        <a:t>40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599413"/>
                  </a:ext>
                </a:extLst>
              </a:tr>
              <a:tr h="457200">
                <a:tc>
                  <a:txBody>
                    <a:bodyPr/>
                    <a:lstStyle/>
                    <a:p>
                      <a:pPr algn="ctr"/>
                      <a:r>
                        <a:rPr lang="en-US" sz="1200" dirty="0"/>
                        <a:t>100</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t>100</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t>100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6528777"/>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1971982654"/>
                  </a:ext>
                </a:extLst>
              </a:tr>
              <a:tr h="457200">
                <a:tc>
                  <a:txBody>
                    <a:bodyPr/>
                    <a:lstStyle/>
                    <a:p>
                      <a:pPr algn="ctr"/>
                      <a:r>
                        <a:rPr lang="en-US" sz="1200" dirty="0"/>
                        <a:t>100</a:t>
                      </a:r>
                    </a:p>
                  </a:txBody>
                  <a:tcPr anchor="ctr"/>
                </a:tc>
                <a:tc>
                  <a:txBody>
                    <a:bodyPr/>
                    <a:lstStyle/>
                    <a:p>
                      <a:pPr algn="ctr"/>
                      <a:r>
                        <a:rPr lang="en-US" sz="1200" dirty="0"/>
                        <a:t>100</a:t>
                      </a:r>
                    </a:p>
                  </a:txBody>
                  <a:tcPr anchor="ctr"/>
                </a:tc>
                <a:tc>
                  <a:txBody>
                    <a:bodyPr/>
                    <a:lstStyle/>
                    <a:p>
                      <a:pPr algn="ctr"/>
                      <a:r>
                        <a:rPr lang="en-US" sz="1200" dirty="0"/>
                        <a:t>100</a:t>
                      </a:r>
                    </a:p>
                  </a:txBody>
                  <a:tcPr anchor="ctr"/>
                </a:tc>
                <a:extLst>
                  <a:ext uri="{0D108BD9-81ED-4DB2-BD59-A6C34878D82A}">
                    <a16:rowId xmlns:a16="http://schemas.microsoft.com/office/drawing/2014/main" val="3918633815"/>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515543664"/>
              </p:ext>
            </p:extLst>
          </p:nvPr>
        </p:nvGraphicFramePr>
        <p:xfrm>
          <a:off x="6472697" y="2235408"/>
          <a:ext cx="1371600" cy="2743200"/>
        </p:xfrm>
        <a:graphic>
          <a:graphicData uri="http://schemas.openxmlformats.org/drawingml/2006/table">
            <a:tbl>
              <a:tblPr firstRow="1" bandRow="1">
                <a:tableStyleId>{5940675A-B579-460E-94D1-54222C63F5DA}</a:tableStyleId>
              </a:tblPr>
              <a:tblGrid>
                <a:gridCol w="457200">
                  <a:extLst>
                    <a:ext uri="{9D8B030D-6E8A-4147-A177-3AD203B41FA5}">
                      <a16:colId xmlns:a16="http://schemas.microsoft.com/office/drawing/2014/main" val="2062715930"/>
                    </a:ext>
                  </a:extLst>
                </a:gridCol>
                <a:gridCol w="457200">
                  <a:extLst>
                    <a:ext uri="{9D8B030D-6E8A-4147-A177-3AD203B41FA5}">
                      <a16:colId xmlns:a16="http://schemas.microsoft.com/office/drawing/2014/main" val="1798653941"/>
                    </a:ext>
                  </a:extLst>
                </a:gridCol>
                <a:gridCol w="457200">
                  <a:extLst>
                    <a:ext uri="{9D8B030D-6E8A-4147-A177-3AD203B41FA5}">
                      <a16:colId xmlns:a16="http://schemas.microsoft.com/office/drawing/2014/main" val="1255371583"/>
                    </a:ext>
                  </a:extLst>
                </a:gridCol>
              </a:tblGrid>
              <a:tr h="457200">
                <a:tc>
                  <a:txBody>
                    <a:bodyPr/>
                    <a:lstStyle/>
                    <a:p>
                      <a:pPr algn="ctr"/>
                      <a:r>
                        <a:rPr lang="en-US" sz="1200" dirty="0"/>
                        <a:t>50</a:t>
                      </a:r>
                    </a:p>
                  </a:txBody>
                  <a:tcPr anchor="ctr"/>
                </a:tc>
                <a:tc>
                  <a:txBody>
                    <a:bodyPr/>
                    <a:lstStyle/>
                    <a:p>
                      <a:pPr algn="ctr"/>
                      <a:r>
                        <a:rPr lang="en-US" sz="1200" dirty="0"/>
                        <a:t>50</a:t>
                      </a:r>
                    </a:p>
                  </a:txBody>
                  <a:tcPr anchor="ctr"/>
                </a:tc>
                <a:tc>
                  <a:txBody>
                    <a:bodyPr/>
                    <a:lstStyle/>
                    <a:p>
                      <a:pPr algn="ctr"/>
                      <a:r>
                        <a:rPr lang="en-US" sz="1200" dirty="0"/>
                        <a:t>50</a:t>
                      </a:r>
                    </a:p>
                  </a:txBody>
                  <a:tcPr anchor="ctr"/>
                </a:tc>
                <a:extLst>
                  <a:ext uri="{0D108BD9-81ED-4DB2-BD59-A6C34878D82A}">
                    <a16:rowId xmlns:a16="http://schemas.microsoft.com/office/drawing/2014/main" val="3638296569"/>
                  </a:ext>
                </a:extLst>
              </a:tr>
              <a:tr h="457200">
                <a:tc>
                  <a:txBody>
                    <a:bodyPr/>
                    <a:lstStyle/>
                    <a:p>
                      <a:pPr algn="ctr"/>
                      <a:r>
                        <a:rPr lang="en-US" sz="1200" dirty="0"/>
                        <a:t>50</a:t>
                      </a:r>
                    </a:p>
                  </a:txBody>
                  <a:tcPr anchor="ctr"/>
                </a:tc>
                <a:tc>
                  <a:txBody>
                    <a:bodyPr/>
                    <a:lstStyle/>
                    <a:p>
                      <a:pPr algn="ctr"/>
                      <a:r>
                        <a:rPr lang="en-US" sz="1200" dirty="0"/>
                        <a:t>50</a:t>
                      </a:r>
                    </a:p>
                  </a:txBody>
                  <a:tcPr anchor="ctr"/>
                </a:tc>
                <a:tc>
                  <a:txBody>
                    <a:bodyPr/>
                    <a:lstStyle/>
                    <a:p>
                      <a:pPr algn="ctr"/>
                      <a:r>
                        <a:rPr lang="en-US" sz="1200" dirty="0"/>
                        <a:t>50</a:t>
                      </a:r>
                    </a:p>
                  </a:txBody>
                  <a:tcPr anchor="ctr"/>
                </a:tc>
                <a:extLst>
                  <a:ext uri="{0D108BD9-81ED-4DB2-BD59-A6C34878D82A}">
                    <a16:rowId xmlns:a16="http://schemas.microsoft.com/office/drawing/2014/main" val="3885052844"/>
                  </a:ext>
                </a:extLst>
              </a:tr>
              <a:tr h="228600">
                <a:tc>
                  <a:txBody>
                    <a:bodyPr/>
                    <a:lstStyle/>
                    <a:p>
                      <a:pPr algn="ctr"/>
                      <a:r>
                        <a:rPr lang="en-US" sz="1200" dirty="0"/>
                        <a:t>30</a:t>
                      </a:r>
                    </a:p>
                    <a:p>
                      <a:pPr algn="ctr"/>
                      <a:r>
                        <a:rPr lang="en-US" sz="1200" dirty="0"/>
                        <a:t>30</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30</a:t>
                      </a:r>
                    </a:p>
                    <a:p>
                      <a:pPr algn="ctr"/>
                      <a:r>
                        <a:rPr lang="en-US" sz="1200" dirty="0"/>
                        <a:t>30</a:t>
                      </a:r>
                    </a:p>
                  </a:txBody>
                  <a:tcPr anchor="ctr">
                    <a:lnB w="12700" cap="flat" cmpd="sng" algn="ctr">
                      <a:solidFill>
                        <a:schemeClr val="tx1"/>
                      </a:solidFill>
                      <a:prstDash val="solid"/>
                      <a:round/>
                      <a:headEnd type="none" w="med" len="med"/>
                      <a:tailEnd type="none" w="med" len="med"/>
                    </a:lnB>
                  </a:tcPr>
                </a:tc>
                <a:tc>
                  <a:txBody>
                    <a:bodyPr/>
                    <a:lstStyle/>
                    <a:p>
                      <a:pPr algn="ctr"/>
                      <a:r>
                        <a:rPr lang="en-US" sz="1200" dirty="0"/>
                        <a:t>30</a:t>
                      </a:r>
                    </a:p>
                    <a:p>
                      <a:pPr algn="ctr"/>
                      <a:r>
                        <a:rPr lang="en-US" sz="1200" dirty="0"/>
                        <a:t>30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70599413"/>
                  </a:ext>
                </a:extLst>
              </a:tr>
              <a:tr h="457200">
                <a:tc>
                  <a:txBody>
                    <a:bodyPr/>
                    <a:lstStyle/>
                    <a:p>
                      <a:pPr algn="ctr"/>
                      <a:r>
                        <a:rPr lang="en-US" sz="1200" dirty="0"/>
                        <a:t>75</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t>75</a:t>
                      </a:r>
                    </a:p>
                  </a:txBody>
                  <a:tcPr anchor="ctr">
                    <a:lnT w="12700" cap="flat" cmpd="sng" algn="ctr">
                      <a:solidFill>
                        <a:schemeClr val="tx1"/>
                      </a:solidFill>
                      <a:prstDash val="solid"/>
                      <a:round/>
                      <a:headEnd type="none" w="med" len="med"/>
                      <a:tailEnd type="none" w="med" len="med"/>
                    </a:lnT>
                  </a:tcPr>
                </a:tc>
                <a:tc>
                  <a:txBody>
                    <a:bodyPr/>
                    <a:lstStyle/>
                    <a:p>
                      <a:pPr algn="ctr"/>
                      <a:r>
                        <a:rPr lang="en-US" sz="1200" dirty="0"/>
                        <a:t>75</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176528777"/>
                  </a:ext>
                </a:extLst>
              </a:tr>
              <a:tr h="457200">
                <a:tc>
                  <a:txBody>
                    <a:bodyPr/>
                    <a:lstStyle/>
                    <a:p>
                      <a:pPr algn="ctr"/>
                      <a:r>
                        <a:rPr lang="en-US" sz="1200" dirty="0"/>
                        <a:t>75</a:t>
                      </a:r>
                    </a:p>
                  </a:txBody>
                  <a:tcPr anchor="ctr"/>
                </a:tc>
                <a:tc>
                  <a:txBody>
                    <a:bodyPr/>
                    <a:lstStyle/>
                    <a:p>
                      <a:pPr algn="ctr"/>
                      <a:r>
                        <a:rPr lang="en-US" sz="1200" dirty="0"/>
                        <a:t>75</a:t>
                      </a:r>
                    </a:p>
                  </a:txBody>
                  <a:tcPr anchor="ctr"/>
                </a:tc>
                <a:tc>
                  <a:txBody>
                    <a:bodyPr/>
                    <a:lstStyle/>
                    <a:p>
                      <a:pPr algn="ctr"/>
                      <a:r>
                        <a:rPr lang="en-US" sz="1200" dirty="0"/>
                        <a:t>75</a:t>
                      </a:r>
                    </a:p>
                  </a:txBody>
                  <a:tcPr anchor="ctr"/>
                </a:tc>
                <a:extLst>
                  <a:ext uri="{0D108BD9-81ED-4DB2-BD59-A6C34878D82A}">
                    <a16:rowId xmlns:a16="http://schemas.microsoft.com/office/drawing/2014/main" val="1971982654"/>
                  </a:ext>
                </a:extLst>
              </a:tr>
              <a:tr h="457200">
                <a:tc>
                  <a:txBody>
                    <a:bodyPr/>
                    <a:lstStyle/>
                    <a:p>
                      <a:pPr algn="ctr"/>
                      <a:r>
                        <a:rPr lang="en-US" sz="1200" dirty="0"/>
                        <a:t>75</a:t>
                      </a:r>
                    </a:p>
                  </a:txBody>
                  <a:tcPr anchor="ctr"/>
                </a:tc>
                <a:tc>
                  <a:txBody>
                    <a:bodyPr/>
                    <a:lstStyle/>
                    <a:p>
                      <a:pPr algn="ctr"/>
                      <a:r>
                        <a:rPr lang="en-US" sz="1200" dirty="0"/>
                        <a:t>75</a:t>
                      </a:r>
                    </a:p>
                  </a:txBody>
                  <a:tcPr anchor="ctr"/>
                </a:tc>
                <a:tc>
                  <a:txBody>
                    <a:bodyPr/>
                    <a:lstStyle/>
                    <a:p>
                      <a:pPr algn="ctr"/>
                      <a:r>
                        <a:rPr lang="en-US" sz="1200" dirty="0"/>
                        <a:t>75</a:t>
                      </a:r>
                    </a:p>
                  </a:txBody>
                  <a:tcPr anchor="ctr"/>
                </a:tc>
                <a:extLst>
                  <a:ext uri="{0D108BD9-81ED-4DB2-BD59-A6C34878D82A}">
                    <a16:rowId xmlns:a16="http://schemas.microsoft.com/office/drawing/2014/main" val="3918633815"/>
                  </a:ext>
                </a:extLst>
              </a:tr>
            </a:tbl>
          </a:graphicData>
        </a:graphic>
      </p:graphicFrame>
      <p:sp>
        <p:nvSpPr>
          <p:cNvPr id="2" name="Title 1"/>
          <p:cNvSpPr>
            <a:spLocks noGrp="1"/>
          </p:cNvSpPr>
          <p:nvPr>
            <p:ph type="title"/>
          </p:nvPr>
        </p:nvSpPr>
        <p:spPr>
          <a:xfrm>
            <a:off x="0" y="33776"/>
            <a:ext cx="9144000" cy="430152"/>
          </a:xfrm>
        </p:spPr>
        <p:txBody>
          <a:bodyPr>
            <a:normAutofit fontScale="90000"/>
          </a:bodyPr>
          <a:lstStyle/>
          <a:p>
            <a:r>
              <a:rPr lang="en-US" sz="4900" dirty="0" smtClean="0"/>
              <a:t>Methods</a:t>
            </a:r>
            <a:endParaRPr lang="en-US" dirty="0"/>
          </a:p>
        </p:txBody>
      </p:sp>
    </p:spTree>
    <p:extLst>
      <p:ext uri="{BB962C8B-B14F-4D97-AF65-F5344CB8AC3E}">
        <p14:creationId xmlns:p14="http://schemas.microsoft.com/office/powerpoint/2010/main" val="39589473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CE74752-490B-44FC-97C3-A69209F337BB}"/>
              </a:ext>
            </a:extLst>
          </p:cNvPr>
          <p:cNvGrpSpPr/>
          <p:nvPr/>
        </p:nvGrpSpPr>
        <p:grpSpPr>
          <a:xfrm>
            <a:off x="0" y="619125"/>
            <a:ext cx="9144000" cy="5711798"/>
            <a:chOff x="0" y="619125"/>
            <a:chExt cx="9144000" cy="5711798"/>
          </a:xfrm>
        </p:grpSpPr>
        <p:pic>
          <p:nvPicPr>
            <p:cNvPr id="2" name="Content Placeholder 5">
              <a:extLst>
                <a:ext uri="{FF2B5EF4-FFF2-40B4-BE49-F238E27FC236}">
                  <a16:creationId xmlns:a16="http://schemas.microsoft.com/office/drawing/2014/main" id="{080216C8-C652-4BA3-9BB8-E398DBAFD31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5163" b="15017"/>
            <a:stretch/>
          </p:blipFill>
          <p:spPr>
            <a:xfrm>
              <a:off x="52388" y="888766"/>
              <a:ext cx="9039225" cy="4876799"/>
            </a:xfrm>
            <a:prstGeom prst="rect">
              <a:avLst/>
            </a:prstGeom>
          </p:spPr>
        </p:pic>
        <p:sp>
          <p:nvSpPr>
            <p:cNvPr id="3" name="TextBox 2">
              <a:extLst>
                <a:ext uri="{FF2B5EF4-FFF2-40B4-BE49-F238E27FC236}">
                  <a16:creationId xmlns:a16="http://schemas.microsoft.com/office/drawing/2014/main" id="{8EBDFEB8-14B4-49F5-8BAC-88EC5FA6DAE9}"/>
                </a:ext>
              </a:extLst>
            </p:cNvPr>
            <p:cNvSpPr txBox="1"/>
            <p:nvPr/>
          </p:nvSpPr>
          <p:spPr>
            <a:xfrm>
              <a:off x="139127" y="5699981"/>
              <a:ext cx="8898193" cy="630942"/>
            </a:xfrm>
            <a:prstGeom prst="rect">
              <a:avLst/>
            </a:prstGeom>
            <a:noFill/>
          </p:spPr>
          <p:txBody>
            <a:bodyPr wrap="square" rtlCol="0">
              <a:spAutoFit/>
            </a:bodyPr>
            <a:lstStyle/>
            <a:p>
              <a:pPr defTabSz="685800"/>
              <a:r>
                <a:rPr lang="en-US" sz="700" dirty="0">
                  <a:solidFill>
                    <a:prstClr val="black"/>
                  </a:solidFill>
                </a:rPr>
                <a:t>Data represents adolescents who were aged 11-17 between 1/1/2018 to 6/30/2018 and their vaccination status as of 12/31/201</a:t>
              </a:r>
              <a:r>
                <a:rPr lang="en-US" sz="700" dirty="0"/>
                <a:t>8. Up-to-date was defined as 2 doses given if started before 15 years of age and 3 doses if started after 15 years of age. Areas with a numerator or denominator less than three have been suppressed. </a:t>
              </a:r>
              <a:r>
                <a:rPr lang="en-US" sz="700" dirty="0">
                  <a:solidFill>
                    <a:prstClr val="black"/>
                  </a:solidFill>
                </a:rPr>
                <a:t>These data were supplied in part by the Colorado Immunization Information System of the Colorado Department of Public Health and Environment, which specifically disclaims responsibility for any analyses, interpretations, or conclusions based on the given data. Data were managed, analyzed, and mapped in SAS 9.3 and ArcMap 10.3.1 by the University of Colorado Cancer Center. Sources: Zip Code Tabulation Area layer and County layer, US Census Tiger </a:t>
              </a:r>
              <a:r>
                <a:rPr lang="en-US" sz="700" dirty="0" err="1">
                  <a:solidFill>
                    <a:prstClr val="black"/>
                  </a:solidFill>
                </a:rPr>
                <a:t>Shapefiles</a:t>
              </a:r>
              <a:r>
                <a:rPr lang="en-US" sz="700" dirty="0" smtClean="0">
                  <a:solidFill>
                    <a:prstClr val="black"/>
                  </a:solidFill>
                </a:rPr>
                <a:t>.</a:t>
              </a:r>
              <a:endParaRPr lang="en-US" sz="700" dirty="0">
                <a:solidFill>
                  <a:prstClr val="black"/>
                </a:solidFill>
              </a:endParaRPr>
            </a:p>
            <a:p>
              <a:pPr algn="r" defTabSz="685800"/>
              <a:r>
                <a:rPr lang="en-US" sz="700" i="1" dirty="0">
                  <a:solidFill>
                    <a:prstClr val="black"/>
                  </a:solidFill>
                </a:rPr>
                <a:t>Composed by Amy Mellies and Myles Cockburn</a:t>
              </a:r>
              <a:endParaRPr lang="en-US" sz="700" i="1" dirty="0"/>
            </a:p>
          </p:txBody>
        </p:sp>
        <p:sp>
          <p:nvSpPr>
            <p:cNvPr id="6" name="Title 3">
              <a:extLst>
                <a:ext uri="{FF2B5EF4-FFF2-40B4-BE49-F238E27FC236}">
                  <a16:creationId xmlns:a16="http://schemas.microsoft.com/office/drawing/2014/main" id="{5A6DEE24-6ED2-4952-9BC5-E4F7D4921E3A}"/>
                </a:ext>
              </a:extLst>
            </p:cNvPr>
            <p:cNvSpPr txBox="1">
              <a:spLocks/>
            </p:cNvSpPr>
            <p:nvPr/>
          </p:nvSpPr>
          <p:spPr>
            <a:xfrm>
              <a:off x="0" y="619125"/>
              <a:ext cx="9144000" cy="45561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1400" b="1" dirty="0">
                <a:latin typeface="Arial" panose="020B0604020202020204" pitchFamily="34" charset="0"/>
                <a:cs typeface="Arial" panose="020B0604020202020204" pitchFamily="34" charset="0"/>
              </a:endParaRPr>
            </a:p>
          </p:txBody>
        </p:sp>
      </p:grpSp>
      <p:sp>
        <p:nvSpPr>
          <p:cNvPr id="4" name="Title 3"/>
          <p:cNvSpPr>
            <a:spLocks noGrp="1"/>
          </p:cNvSpPr>
          <p:nvPr>
            <p:ph type="title"/>
          </p:nvPr>
        </p:nvSpPr>
        <p:spPr/>
        <p:txBody>
          <a:bodyPr>
            <a:noAutofit/>
          </a:bodyPr>
          <a:lstStyle/>
          <a:p>
            <a:r>
              <a:rPr lang="en-US" sz="2800" dirty="0"/>
              <a:t>Proportion of adolescents (ages 11-17) </a:t>
            </a:r>
            <a:r>
              <a:rPr lang="en-US" sz="2800" dirty="0" smtClean="0"/>
              <a:t>not up-to-date </a:t>
            </a:r>
            <a:r>
              <a:rPr lang="en-US" sz="2800" dirty="0"/>
              <a:t>with HPV vaccine, by zip code, Colorado, </a:t>
            </a:r>
            <a:r>
              <a:rPr lang="en-US" sz="2800" dirty="0" smtClean="0"/>
              <a:t>2018</a:t>
            </a:r>
            <a:endParaRPr lang="en-US" sz="2800" dirty="0"/>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5278" t="15194" b="57829"/>
          <a:stretch/>
        </p:blipFill>
        <p:spPr>
          <a:xfrm>
            <a:off x="6826103" y="925028"/>
            <a:ext cx="2277281" cy="1920240"/>
          </a:xfrm>
          <a:prstGeom prst="rect">
            <a:avLst/>
          </a:prstGeom>
        </p:spPr>
      </p:pic>
    </p:spTree>
    <p:extLst>
      <p:ext uri="{BB962C8B-B14F-4D97-AF65-F5344CB8AC3E}">
        <p14:creationId xmlns:p14="http://schemas.microsoft.com/office/powerpoint/2010/main" val="456788324"/>
      </p:ext>
    </p:extLst>
  </p:cSld>
  <p:clrMapOvr>
    <a:masterClrMapping/>
  </p:clrMapOvr>
  <p:timing>
    <p:tnLst>
      <p:par>
        <p:cTn id="1" dur="indefinite" restart="never" nodeType="tmRoot"/>
      </p:par>
    </p:tnLst>
  </p:timing>
</p:sld>
</file>

<file path=ppt/theme/theme1.xml><?xml version="1.0" encoding="utf-8"?>
<a:theme xmlns:a="http://schemas.openxmlformats.org/drawingml/2006/main" name="CU AMC">
  <a:themeElements>
    <a:clrScheme name="CU CC">
      <a:dk1>
        <a:sysClr val="windowText" lastClr="000000"/>
      </a:dk1>
      <a:lt1>
        <a:sysClr val="window" lastClr="FFFFFF"/>
      </a:lt1>
      <a:dk2>
        <a:srgbClr val="323232"/>
      </a:dk2>
      <a:lt2>
        <a:srgbClr val="E3DED1"/>
      </a:lt2>
      <a:accent1>
        <a:srgbClr val="1B587C"/>
      </a:accent1>
      <a:accent2>
        <a:srgbClr val="BF9000"/>
      </a:accent2>
      <a:accent3>
        <a:srgbClr val="9F2936"/>
      </a:accent3>
      <a:accent4>
        <a:srgbClr val="4E8542"/>
      </a:accent4>
      <a:accent5>
        <a:srgbClr val="604878"/>
      </a:accent5>
      <a:accent6>
        <a:srgbClr val="F07F09"/>
      </a:accent6>
      <a:hlink>
        <a:srgbClr val="6B9F25"/>
      </a:hlink>
      <a:folHlink>
        <a:srgbClr val="B26B0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1602</TotalTime>
  <Words>1848</Words>
  <Application>Microsoft Office PowerPoint</Application>
  <PresentationFormat>On-screen Show (4:3)</PresentationFormat>
  <Paragraphs>273</Paragraphs>
  <Slides>17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굴림</vt:lpstr>
      <vt:lpstr>Arial</vt:lpstr>
      <vt:lpstr>Calibri</vt:lpstr>
      <vt:lpstr>Courier New</vt:lpstr>
      <vt:lpstr>Tahoma</vt:lpstr>
      <vt:lpstr>Times</vt:lpstr>
      <vt:lpstr>Wingdings</vt:lpstr>
      <vt:lpstr>CU AMC</vt:lpstr>
      <vt:lpstr>Bridging Colorado’s Cancer and Immunization Registries to Improve the Dissemination of a Successful HPV Vaccination Intervention</vt:lpstr>
      <vt:lpstr>Background</vt:lpstr>
      <vt:lpstr>The Intervention</vt:lpstr>
      <vt:lpstr>The Intervention</vt:lpstr>
      <vt:lpstr>Objective</vt:lpstr>
      <vt:lpstr>Locations of Colorado Practice-Based Research Network Clinics, 2019</vt:lpstr>
      <vt:lpstr>Data Sources</vt:lpstr>
      <vt:lpstr>Methods</vt:lpstr>
      <vt:lpstr>Proportion of adolescents (ages 11-17) not up-to-date with HPV vaccine, by zip code, Colorado, 2018</vt:lpstr>
      <vt:lpstr>Number of adolescents (ages 10-17) not up-to-date with HPV vaccine, by block group, Colorado, 2018</vt:lpstr>
      <vt:lpstr>Number of adolescents (ages 10-17) not up-to-date with HPV vaccine within 2km of PBRN clinics, Colorado, 2017-2018</vt:lpstr>
      <vt:lpstr>Rate of HPV-related cancers per 100,000 population (ages &lt;65) within 2km of PBRN clinics, Colorado, 2006-2015</vt:lpstr>
      <vt:lpstr>Ranking of PBRN Clinics</vt:lpstr>
      <vt:lpstr>Locations of Colorado Practice-Based Research Network Clinics Considered for HPV Vaccination Intervention, 2019</vt:lpstr>
      <vt:lpstr>Next Steps</vt:lpstr>
      <vt:lpstr>References</vt:lpstr>
      <vt:lpstr>Questions?</vt:lpstr>
    </vt:vector>
  </TitlesOfParts>
  <Company>CDPHE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Mellies, Amy</dc:creator>
  <cp:lastModifiedBy>Mellies, Amy</cp:lastModifiedBy>
  <cp:revision>76</cp:revision>
  <dcterms:created xsi:type="dcterms:W3CDTF">2018-05-24T16:17:23Z</dcterms:created>
  <dcterms:modified xsi:type="dcterms:W3CDTF">2019-06-13T20:26:29Z</dcterms:modified>
</cp:coreProperties>
</file>