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71" r:id="rId3"/>
    <p:sldId id="285" r:id="rId4"/>
    <p:sldId id="297" r:id="rId5"/>
    <p:sldId id="296" r:id="rId6"/>
    <p:sldId id="295" r:id="rId7"/>
    <p:sldId id="286" r:id="rId8"/>
    <p:sldId id="303" r:id="rId9"/>
    <p:sldId id="287" r:id="rId10"/>
    <p:sldId id="291" r:id="rId11"/>
    <p:sldId id="288" r:id="rId12"/>
    <p:sldId id="298" r:id="rId13"/>
    <p:sldId id="300" r:id="rId14"/>
    <p:sldId id="299" r:id="rId15"/>
    <p:sldId id="301" r:id="rId16"/>
    <p:sldId id="304" r:id="rId17"/>
    <p:sldId id="307" r:id="rId18"/>
    <p:sldId id="289" r:id="rId19"/>
    <p:sldId id="306" r:id="rId20"/>
    <p:sldId id="292" r:id="rId21"/>
    <p:sldId id="302" r:id="rId22"/>
    <p:sldId id="290" r:id="rId23"/>
    <p:sldId id="282" r:id="rId24"/>
    <p:sldId id="294"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Welcome" id="{E75E278A-FF0E-49A4-B170-79828D63BBAD}">
          <p14:sldIdLst>
            <p14:sldId id="256"/>
          </p14:sldIdLst>
        </p14:section>
        <p14:section name="Design, Morph, Annotate, Work Together, Tell Me" id="{B9B51309-D148-4332-87C2-07BE32FBCA3B}">
          <p14:sldIdLst>
            <p14:sldId id="271"/>
            <p14:sldId id="285"/>
            <p14:sldId id="297"/>
            <p14:sldId id="296"/>
            <p14:sldId id="295"/>
            <p14:sldId id="286"/>
            <p14:sldId id="303"/>
            <p14:sldId id="287"/>
            <p14:sldId id="291"/>
            <p14:sldId id="288"/>
            <p14:sldId id="298"/>
            <p14:sldId id="300"/>
            <p14:sldId id="299"/>
            <p14:sldId id="301"/>
            <p14:sldId id="304"/>
            <p14:sldId id="307"/>
            <p14:sldId id="289"/>
            <p14:sldId id="306"/>
            <p14:sldId id="292"/>
            <p14:sldId id="302"/>
            <p14:sldId id="290"/>
            <p14:sldId id="282"/>
            <p14:sldId id="294"/>
          </p14:sldIdLst>
        </p14:section>
        <p14:section name="Learn More" id="{2CC34DB2-6590-42C0-AD4B-A04C6060184E}">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24726"/>
    <a:srgbClr val="404040"/>
    <a:srgbClr val="FF9B45"/>
    <a:srgbClr val="DD462F"/>
    <a:srgbClr val="F8CFB6"/>
    <a:srgbClr val="F8CAB6"/>
    <a:srgbClr val="923922"/>
    <a:srgbClr val="F5F5F5"/>
    <a:srgbClr val="F2F2F2"/>
    <a:srgbClr val="D2B4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5" autoAdjust="0"/>
    <p:restoredTop sz="94214" autoAdjust="0"/>
  </p:normalViewPr>
  <p:slideViewPr>
    <p:cSldViewPr snapToGrid="0">
      <p:cViewPr varScale="1">
        <p:scale>
          <a:sx n="120" d="100"/>
          <a:sy n="120" d="100"/>
        </p:scale>
        <p:origin x="120" y="35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4579"/>
    </p:cViewPr>
  </p:sorterViewPr>
  <p:notesViewPr>
    <p:cSldViewPr snapToGrid="0">
      <p:cViewPr varScale="1">
        <p:scale>
          <a:sx n="69" d="100"/>
          <a:sy n="69" d="100"/>
        </p:scale>
        <p:origin x="2784" y="5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80680FBE-A8DF-4758-9AC4-3A9E1039168F}" type="datetimeFigureOut">
              <a:rPr lang="en-US" smtClean="0"/>
              <a:t>5/20/2019</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C679768-A2FC-4D08-91F6-8DCE6C566B36}" type="slidenum">
              <a:rPr lang="en-US" smtClean="0"/>
              <a:t>‹#›</a:t>
            </a:fld>
            <a:endParaRPr lang="en-US"/>
          </a:p>
        </p:txBody>
      </p:sp>
    </p:spTree>
    <p:extLst>
      <p:ext uri="{BB962C8B-B14F-4D97-AF65-F5344CB8AC3E}">
        <p14:creationId xmlns:p14="http://schemas.microsoft.com/office/powerpoint/2010/main" val="18302551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13577B-6902-467D-A26C-08A0DD5E4E03}" type="datetimeFigureOut">
              <a:rPr lang="en-US" smtClean="0"/>
              <a:t>5/20/2019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F61EA0F-A667-4B49-8422-0062BC55E249}" type="slidenum">
              <a:rPr lang="en-US" smtClean="0"/>
              <a:t>‹#›</a:t>
            </a:fld>
            <a:endParaRPr lang="en-US"/>
          </a:p>
        </p:txBody>
      </p:sp>
    </p:spTree>
    <p:extLst>
      <p:ext uri="{BB962C8B-B14F-4D97-AF65-F5344CB8AC3E}">
        <p14:creationId xmlns:p14="http://schemas.microsoft.com/office/powerpoint/2010/main" val="33819102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1</a:t>
            </a:fld>
            <a:endParaRPr lang="en-US"/>
          </a:p>
        </p:txBody>
      </p:sp>
    </p:spTree>
    <p:extLst>
      <p:ext uri="{BB962C8B-B14F-4D97-AF65-F5344CB8AC3E}">
        <p14:creationId xmlns:p14="http://schemas.microsoft.com/office/powerpoint/2010/main" val="1011769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US" dirty="0"/>
              <a:t>In </a:t>
            </a:r>
            <a:r>
              <a:rPr lang="en-US" baseline="0" dirty="0"/>
              <a:t>Slide Show mode, select the arrows to visit links.</a:t>
            </a:r>
            <a:endParaRPr lang="en-US" dirty="0"/>
          </a:p>
        </p:txBody>
      </p:sp>
      <p:sp>
        <p:nvSpPr>
          <p:cNvPr id="4" name="Slide Number Placeholder 3"/>
          <p:cNvSpPr>
            <a:spLocks noGrp="1"/>
          </p:cNvSpPr>
          <p:nvPr>
            <p:ph type="sldNum" sz="quarter" idx="10"/>
          </p:nvPr>
        </p:nvSpPr>
        <p:spPr/>
        <p:txBody>
          <a:bodyPr/>
          <a:lstStyle/>
          <a:p>
            <a:fld id="{DF61EA0F-A667-4B49-8422-0062BC55E249}" type="slidenum">
              <a:rPr lang="en-US" smtClean="0"/>
              <a:t>23</a:t>
            </a:fld>
            <a:endParaRPr lang="en-US"/>
          </a:p>
        </p:txBody>
      </p:sp>
    </p:spTree>
    <p:extLst>
      <p:ext uri="{BB962C8B-B14F-4D97-AF65-F5344CB8AC3E}">
        <p14:creationId xmlns:p14="http://schemas.microsoft.com/office/powerpoint/2010/main" val="34217808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bwMode="blackWhite">
          <a:xfrm>
            <a:off x="254950" y="262784"/>
            <a:ext cx="11682101" cy="633243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p:txBody>
          <a:bodyPr/>
          <a:lstStyle/>
          <a:p>
            <a:r>
              <a:rPr lang="en-US" smtClean="0"/>
              <a:t>Click to edit Master title style</a:t>
            </a:r>
            <a:endParaRPr lang="en-US" dirty="0"/>
          </a:p>
        </p:txBody>
      </p:sp>
    </p:spTree>
    <p:extLst>
      <p:ext uri="{BB962C8B-B14F-4D97-AF65-F5344CB8AC3E}">
        <p14:creationId xmlns:p14="http://schemas.microsoft.com/office/powerpoint/2010/main" val="1718549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9" name="Rectangle 8"/>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cxnSp>
        <p:nvCxnSpPr>
          <p:cNvPr id="12" name="Straight Connector 11"/>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
        <p:nvSpPr>
          <p:cNvPr id="4" name="Title 3"/>
          <p:cNvSpPr>
            <a:spLocks noGrp="1"/>
          </p:cNvSpPr>
          <p:nvPr>
            <p:ph type="title"/>
          </p:nvPr>
        </p:nvSpPr>
        <p:spPr>
          <a:xfrm>
            <a:off x="521207" y="448056"/>
            <a:ext cx="6877119" cy="640080"/>
          </a:xfrm>
        </p:spPr>
        <p:txBody>
          <a:bodyPr anchor="b" anchorCtr="0">
            <a:normAutofit/>
          </a:bodyPr>
          <a:lstStyle>
            <a:lvl1pPr>
              <a:defRPr sz="2800">
                <a:solidFill>
                  <a:schemeClr val="bg2">
                    <a:lumMod val="25000"/>
                  </a:schemeClr>
                </a:solidFill>
              </a:defRPr>
            </a:lvl1pPr>
          </a:lstStyle>
          <a:p>
            <a:r>
              <a:rPr lang="en-US" smtClean="0"/>
              <a:t>Click to edit Master title style</a:t>
            </a:r>
            <a:endParaRPr lang="en-US" dirty="0"/>
          </a:p>
        </p:txBody>
      </p:sp>
      <p:sp>
        <p:nvSpPr>
          <p:cNvPr id="3" name="Content Placeholder 2"/>
          <p:cNvSpPr>
            <a:spLocks noGrp="1"/>
          </p:cNvSpPr>
          <p:nvPr>
            <p:ph sz="quarter" idx="10"/>
          </p:nvPr>
        </p:nvSpPr>
        <p:spPr>
          <a:xfrm>
            <a:off x="539496" y="1435608"/>
            <a:ext cx="4416552" cy="3977640"/>
          </a:xfrm>
        </p:spPr>
        <p:txBody>
          <a:bodyPr vert="horz" lIns="91440" tIns="45720" rIns="91440" bIns="45720" rtlCol="0">
            <a:normAutofit/>
          </a:bodyPr>
          <a:lstStyle>
            <a:lvl1pPr>
              <a:defRPr lang="en-US" sz="1200" smtClean="0">
                <a:solidFill>
                  <a:schemeClr val="tx1">
                    <a:lumMod val="75000"/>
                    <a:lumOff val="25000"/>
                  </a:schemeClr>
                </a:solidFill>
              </a:defRPr>
            </a:lvl1pPr>
            <a:lvl2pPr>
              <a:defRPr lang="en-US" sz="1200" smtClean="0">
                <a:solidFill>
                  <a:schemeClr val="tx1">
                    <a:lumMod val="75000"/>
                    <a:lumOff val="25000"/>
                  </a:schemeClr>
                </a:solidFill>
              </a:defRPr>
            </a:lvl2pPr>
            <a:lvl3pPr>
              <a:defRPr lang="en-US" sz="1200" smtClean="0">
                <a:solidFill>
                  <a:schemeClr val="tx1">
                    <a:lumMod val="75000"/>
                    <a:lumOff val="25000"/>
                  </a:schemeClr>
                </a:solidFill>
              </a:defRPr>
            </a:lvl3pPr>
            <a:lvl4pPr>
              <a:defRPr lang="en-US" sz="1200" smtClean="0">
                <a:solidFill>
                  <a:schemeClr val="tx1">
                    <a:lumMod val="75000"/>
                    <a:lumOff val="25000"/>
                  </a:schemeClr>
                </a:solidFill>
              </a:defRPr>
            </a:lvl4pPr>
            <a:lvl5pPr>
              <a:defRPr lang="en-US" sz="120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
        <p:nvSpPr>
          <p:cNvPr id="6"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5/20/2019</a:t>
            </a:fld>
            <a:endParaRPr lang="en-US" dirty="0"/>
          </a:p>
        </p:txBody>
      </p:sp>
      <p:sp>
        <p:nvSpPr>
          <p:cNvPr id="7"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8" name="Slide Number Placeholder 5"/>
          <p:cNvSpPr>
            <a:spLocks noGrp="1"/>
          </p:cNvSpPr>
          <p:nvPr>
            <p:ph type="sldNum" sz="quarter" idx="4"/>
          </p:nvPr>
        </p:nvSpPr>
        <p:spPr>
          <a:xfrm>
            <a:off x="8371926"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dirty="0"/>
          </a:p>
        </p:txBody>
      </p:sp>
    </p:spTree>
    <p:extLst>
      <p:ext uri="{BB962C8B-B14F-4D97-AF65-F5344CB8AC3E}">
        <p14:creationId xmlns:p14="http://schemas.microsoft.com/office/powerpoint/2010/main" val="2185836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9" name="Rectangle 8"/>
          <p:cNvSpPr/>
          <p:nvPr userDrawn="1"/>
        </p:nvSpPr>
        <p:spPr>
          <a:xfrm>
            <a:off x="254951" y="262784"/>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userDrawn="1"/>
        </p:nvSpPr>
        <p:spPr bwMode="blackWhite">
          <a:xfrm>
            <a:off x="254950" y="262784"/>
            <a:ext cx="11682101" cy="2072643"/>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1"/>
          <p:cNvSpPr>
            <a:spLocks noGrp="1"/>
          </p:cNvSpPr>
          <p:nvPr>
            <p:ph type="title"/>
          </p:nvPr>
        </p:nvSpPr>
        <p:spPr>
          <a:xfrm>
            <a:off x="521208" y="1536192"/>
            <a:ext cx="6876288" cy="640080"/>
          </a:xfrm>
        </p:spPr>
        <p:txBody>
          <a:bodyPr>
            <a:normAutofit/>
          </a:bodyPr>
          <a:lstStyle>
            <a:lvl1pPr>
              <a:defRPr sz="3600">
                <a:solidFill>
                  <a:schemeClr val="bg1"/>
                </a:solidFill>
              </a:defRPr>
            </a:lvl1pPr>
          </a:lstStyle>
          <a:p>
            <a:r>
              <a:rPr lang="en-US" smtClean="0"/>
              <a:t>Click to edit Master title style</a:t>
            </a:r>
            <a:endParaRPr lang="en-US" dirty="0"/>
          </a:p>
        </p:txBody>
      </p:sp>
      <p:sp>
        <p:nvSpPr>
          <p:cNvPr id="7" name="Content Placeholder 6"/>
          <p:cNvSpPr>
            <a:spLocks noGrp="1"/>
          </p:cNvSpPr>
          <p:nvPr>
            <p:ph sz="quarter" idx="13"/>
          </p:nvPr>
        </p:nvSpPr>
        <p:spPr>
          <a:xfrm>
            <a:off x="539496" y="2560320"/>
            <a:ext cx="9445752" cy="3977640"/>
          </a:xfrm>
        </p:spPr>
        <p:txBody>
          <a:bodyPr vert="horz" lIns="91440" tIns="45720" rIns="91440" bIns="45720" rtlCol="0">
            <a:normAutofit/>
          </a:bodyPr>
          <a:lstStyle>
            <a:lvl1pPr>
              <a:defRPr lang="en-US" sz="2400" smtClean="0">
                <a:solidFill>
                  <a:schemeClr val="tx1">
                    <a:lumMod val="75000"/>
                    <a:lumOff val="25000"/>
                  </a:schemeClr>
                </a:solidFill>
                <a:latin typeface="+mj-lt"/>
              </a:defRPr>
            </a:lvl1pPr>
            <a:lvl2pPr>
              <a:defRPr lang="en-US" sz="1200" dirty="0" smtClean="0">
                <a:solidFill>
                  <a:schemeClr val="tx1">
                    <a:lumMod val="75000"/>
                    <a:lumOff val="25000"/>
                  </a:schemeClr>
                </a:solidFill>
              </a:defRPr>
            </a:lvl2pPr>
            <a:lvl3pPr>
              <a:defRPr lang="en-US" sz="1200" dirty="0" smtClean="0">
                <a:solidFill>
                  <a:schemeClr val="tx1">
                    <a:lumMod val="75000"/>
                    <a:lumOff val="25000"/>
                  </a:schemeClr>
                </a:solidFill>
              </a:defRPr>
            </a:lvl3pPr>
            <a:lvl4pPr>
              <a:defRPr lang="en-US" sz="1200" dirty="0" smtClean="0">
                <a:solidFill>
                  <a:schemeClr val="tx1">
                    <a:lumMod val="75000"/>
                    <a:lumOff val="25000"/>
                  </a:schemeClr>
                </a:solidFill>
              </a:defRPr>
            </a:lvl4pPr>
            <a:lvl5pPr>
              <a:defRPr lang="en-US" sz="1200" dirty="0">
                <a:solidFill>
                  <a:schemeClr val="tx1">
                    <a:lumMod val="75000"/>
                    <a:lumOff val="25000"/>
                  </a:schemeClr>
                </a:solidFill>
              </a:defRPr>
            </a:lvl5pPr>
          </a:lstStyle>
          <a:p>
            <a:pPr marL="0" lvl="0" indent="0">
              <a:lnSpc>
                <a:spcPct val="150000"/>
              </a:lnSpc>
              <a:spcBef>
                <a:spcPts val="1000"/>
              </a:spcBef>
              <a:spcAft>
                <a:spcPts val="1200"/>
              </a:spcAft>
              <a:buNone/>
            </a:pPr>
            <a:r>
              <a:rPr lang="en-US" smtClean="0"/>
              <a:t>Edit Master text styles</a:t>
            </a:r>
          </a:p>
          <a:p>
            <a:pPr marL="0" lvl="1" indent="0">
              <a:lnSpc>
                <a:spcPct val="150000"/>
              </a:lnSpc>
              <a:spcBef>
                <a:spcPts val="1000"/>
              </a:spcBef>
              <a:spcAft>
                <a:spcPts val="1200"/>
              </a:spcAft>
              <a:buNone/>
            </a:pPr>
            <a:r>
              <a:rPr lang="en-US" smtClean="0"/>
              <a:t>Second level</a:t>
            </a:r>
          </a:p>
          <a:p>
            <a:pPr marL="0" lvl="2" indent="0">
              <a:lnSpc>
                <a:spcPct val="150000"/>
              </a:lnSpc>
              <a:spcBef>
                <a:spcPts val="1000"/>
              </a:spcBef>
              <a:spcAft>
                <a:spcPts val="1200"/>
              </a:spcAft>
              <a:buNone/>
            </a:pPr>
            <a:r>
              <a:rPr lang="en-US" smtClean="0"/>
              <a:t>Third level</a:t>
            </a:r>
          </a:p>
          <a:p>
            <a:pPr marL="0" lvl="3" indent="0">
              <a:lnSpc>
                <a:spcPct val="150000"/>
              </a:lnSpc>
              <a:spcBef>
                <a:spcPts val="1000"/>
              </a:spcBef>
              <a:spcAft>
                <a:spcPts val="1200"/>
              </a:spcAft>
              <a:buNone/>
            </a:pPr>
            <a:r>
              <a:rPr lang="en-US" smtClean="0"/>
              <a:t>Fourth level</a:t>
            </a:r>
          </a:p>
          <a:p>
            <a:pPr marL="0" lvl="4" indent="0">
              <a:lnSpc>
                <a:spcPct val="150000"/>
              </a:lnSpc>
              <a:spcBef>
                <a:spcPts val="1000"/>
              </a:spcBef>
              <a:spcAft>
                <a:spcPts val="1200"/>
              </a:spcAft>
              <a:buNone/>
            </a:pPr>
            <a:r>
              <a:rPr lang="en-US" smtClean="0"/>
              <a:t>Fifth level</a:t>
            </a:r>
            <a:endParaRPr lang="en-US" dirty="0"/>
          </a:p>
        </p:txBody>
      </p:sp>
    </p:spTree>
    <p:extLst>
      <p:ext uri="{BB962C8B-B14F-4D97-AF65-F5344CB8AC3E}">
        <p14:creationId xmlns:p14="http://schemas.microsoft.com/office/powerpoint/2010/main" val="133565553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256032" y="265176"/>
            <a:ext cx="11683049" cy="6332433"/>
          </a:xfrm>
          <a:prstGeom prst="rect">
            <a:avLst/>
          </a:prstGeom>
          <a:solidFill>
            <a:srgbClr val="F5F5F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b" anchorCtr="0"/>
          <a:lstStyle/>
          <a:p>
            <a:pPr algn="ctr"/>
            <a:endParaRPr lang="en-US" sz="1800" dirty="0"/>
          </a:p>
        </p:txBody>
      </p:sp>
      <p:sp>
        <p:nvSpPr>
          <p:cNvPr id="2" name="Title Placeholder 1"/>
          <p:cNvSpPr>
            <a:spLocks noGrp="1"/>
          </p:cNvSpPr>
          <p:nvPr>
            <p:ph type="title"/>
          </p:nvPr>
        </p:nvSpPr>
        <p:spPr>
          <a:xfrm>
            <a:off x="521208" y="448056"/>
            <a:ext cx="6876288" cy="640080"/>
          </a:xfrm>
          <a:prstGeom prst="rect">
            <a:avLst/>
          </a:prstGeom>
        </p:spPr>
        <p:txBody>
          <a:bodyPr vert="horz" lIns="91440" tIns="45720" rIns="91440" bIns="45720" rtlCol="0" anchor="b" anchorCtr="0">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9496" y="1435608"/>
            <a:ext cx="4416552" cy="3977640"/>
          </a:xfrm>
          <a:prstGeom prst="rect">
            <a:avLst/>
          </a:prstGeom>
        </p:spPr>
        <p:txBody>
          <a:bodyPr vert="horz" lIns="91440" tIns="45720" rIns="91440" bIns="45720" rtlCol="0">
            <a:normAutofit/>
          </a:bodyPr>
          <a:lstStyle/>
          <a:p>
            <a:pPr lvl="0"/>
            <a:r>
              <a:rPr lang="en-US" dirty="0"/>
              <a:t>Edit Master text styles</a:t>
            </a:r>
          </a:p>
          <a:p>
            <a:pPr marL="228600" lvl="0" indent="-228600" algn="l" defTabSz="914400" rtl="0" eaLnBrk="1" latinLnBrk="0" hangingPunct="1">
              <a:lnSpc>
                <a:spcPct val="90000"/>
              </a:lnSpc>
              <a:spcBef>
                <a:spcPct val="30000"/>
              </a:spcBef>
              <a:buFont typeface="Arial" panose="020B0604020202020204" pitchFamily="34" charset="0"/>
              <a:buChar char="•"/>
            </a:pPr>
            <a:r>
              <a:rPr lang="en-US" dirty="0"/>
              <a:t>Second level</a:t>
            </a:r>
          </a:p>
          <a:p>
            <a:pPr marL="685800" lvl="1" indent="-228600" algn="l" defTabSz="914400" rtl="0" eaLnBrk="1" latinLnBrk="0" hangingPunct="1">
              <a:lnSpc>
                <a:spcPct val="90000"/>
              </a:lnSpc>
              <a:spcBef>
                <a:spcPct val="30000"/>
              </a:spcBef>
              <a:buFont typeface="Arial" panose="020B0604020202020204" pitchFamily="34" charset="0"/>
              <a:buChar char="•"/>
            </a:pPr>
            <a:r>
              <a:rPr lang="en-US" dirty="0"/>
              <a:t>Third level</a:t>
            </a:r>
          </a:p>
          <a:p>
            <a:pPr marL="1143000" lvl="2" indent="-228600" algn="l" defTabSz="914400" rtl="0" eaLnBrk="1" latinLnBrk="0" hangingPunct="1">
              <a:lnSpc>
                <a:spcPct val="90000"/>
              </a:lnSpc>
              <a:spcBef>
                <a:spcPct val="30000"/>
              </a:spcBef>
              <a:buFont typeface="Arial" panose="020B0604020202020204" pitchFamily="34" charset="0"/>
              <a:buChar char="•"/>
            </a:pPr>
            <a:r>
              <a:rPr lang="en-US" dirty="0"/>
              <a:t>Fourth level</a:t>
            </a:r>
          </a:p>
          <a:p>
            <a:pPr marL="1600200" lvl="3" indent="-228600" algn="l" defTabSz="914400" rtl="0" eaLnBrk="1" latinLnBrk="0" hangingPunct="1">
              <a:lnSpc>
                <a:spcPct val="90000"/>
              </a:lnSpc>
              <a:spcBef>
                <a:spcPct val="30000"/>
              </a:spcBef>
              <a:buFont typeface="Arial" panose="020B0604020202020204" pitchFamily="34" charset="0"/>
              <a:buChar char="•"/>
            </a:pPr>
            <a:r>
              <a:rPr lang="en-US" dirty="0"/>
              <a:t>Fifth level</a:t>
            </a:r>
          </a:p>
        </p:txBody>
      </p:sp>
      <p:sp>
        <p:nvSpPr>
          <p:cNvPr id="4" name="Date Placeholder 3"/>
          <p:cNvSpPr>
            <a:spLocks noGrp="1"/>
          </p:cNvSpPr>
          <p:nvPr>
            <p:ph type="dt" sz="half" idx="2"/>
          </p:nvPr>
        </p:nvSpPr>
        <p:spPr>
          <a:xfrm>
            <a:off x="539496" y="6203952"/>
            <a:ext cx="3276600" cy="365125"/>
          </a:xfrm>
          <a:prstGeom prst="rect">
            <a:avLst/>
          </a:prstGeom>
        </p:spPr>
        <p:txBody>
          <a:bodyPr vert="horz" lIns="91440" tIns="45720" rIns="91440" bIns="45720" rtlCol="0" anchor="ctr"/>
          <a:lstStyle>
            <a:lvl1pPr algn="l">
              <a:defRPr sz="1200" baseline="0">
                <a:solidFill>
                  <a:schemeClr val="tx1">
                    <a:lumMod val="65000"/>
                    <a:lumOff val="35000"/>
                  </a:schemeClr>
                </a:solidFill>
              </a:defRPr>
            </a:lvl1pPr>
          </a:lstStyle>
          <a:p>
            <a:fld id="{8BEEBAAA-29B5-4AF5-BC5F-7E580C29002D}" type="datetimeFigureOut">
              <a:rPr lang="en-US" smtClean="0"/>
              <a:pPr/>
              <a:t>5/20/2019</a:t>
            </a:fld>
            <a:endParaRPr lang="en-US" dirty="0"/>
          </a:p>
        </p:txBody>
      </p:sp>
      <p:sp>
        <p:nvSpPr>
          <p:cNvPr id="5" name="Footer Placeholder 4"/>
          <p:cNvSpPr>
            <a:spLocks noGrp="1"/>
          </p:cNvSpPr>
          <p:nvPr>
            <p:ph type="ftr" sz="quarter" idx="3"/>
          </p:nvPr>
        </p:nvSpPr>
        <p:spPr>
          <a:xfrm>
            <a:off x="4648200" y="6203952"/>
            <a:ext cx="2895600" cy="365125"/>
          </a:xfrm>
          <a:prstGeom prst="rect">
            <a:avLst/>
          </a:prstGeom>
        </p:spPr>
        <p:txBody>
          <a:bodyPr vert="horz" lIns="91440" tIns="45720" rIns="91440" bIns="45720" rtlCol="0" anchor="ctr"/>
          <a:lstStyle>
            <a:lvl1pPr algn="ctr">
              <a:defRPr sz="1200" baseline="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75904" y="6203952"/>
            <a:ext cx="3276600" cy="365125"/>
          </a:xfrm>
          <a:prstGeom prst="rect">
            <a:avLst/>
          </a:prstGeom>
        </p:spPr>
        <p:txBody>
          <a:bodyPr vert="horz" lIns="91440" tIns="45720" rIns="91440" bIns="45720" rtlCol="0" anchor="ctr"/>
          <a:lstStyle>
            <a:lvl1pPr algn="r">
              <a:defRPr sz="1200" baseline="0">
                <a:solidFill>
                  <a:schemeClr val="tx1">
                    <a:lumMod val="65000"/>
                    <a:lumOff val="35000"/>
                  </a:schemeClr>
                </a:solidFill>
              </a:defRPr>
            </a:lvl1pPr>
          </a:lstStyle>
          <a:p>
            <a:fld id="{9860EDB8-5305-433F-BE41-D7A86D811DB3}" type="slidenum">
              <a:rPr lang="en-US" smtClean="0"/>
              <a:pPr/>
              <a:t>‹#›</a:t>
            </a:fld>
            <a:endParaRPr lang="en-US"/>
          </a:p>
        </p:txBody>
      </p:sp>
      <p:cxnSp>
        <p:nvCxnSpPr>
          <p:cNvPr id="8" name="Straight Connector 7"/>
          <p:cNvCxnSpPr/>
          <p:nvPr userDrawn="1"/>
        </p:nvCxnSpPr>
        <p:spPr>
          <a:xfrm>
            <a:off x="604434" y="1196392"/>
            <a:ext cx="10983132" cy="0"/>
          </a:xfrm>
          <a:prstGeom prst="line">
            <a:avLst/>
          </a:prstGeom>
          <a:ln w="25400">
            <a:solidFill>
              <a:srgbClr val="D2472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4675494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xStyles>
    <p:titleStyle>
      <a:lvl1pPr algn="l" defTabSz="914400" rtl="0" eaLnBrk="1" latinLnBrk="0" hangingPunct="1">
        <a:spcBef>
          <a:spcPct val="0"/>
        </a:spcBef>
        <a:buNone/>
        <a:defRPr sz="2800" kern="1200">
          <a:solidFill>
            <a:schemeClr val="tx1"/>
          </a:solidFill>
          <a:latin typeface="+mj-lt"/>
          <a:ea typeface="+mj-ea"/>
          <a:cs typeface="+mj-cs"/>
        </a:defRPr>
      </a:lvl1pPr>
    </p:titleStyle>
    <p:bodyStyle>
      <a:lvl1pPr marL="0" indent="0" algn="l" defTabSz="914400" rtl="0" eaLnBrk="1" latinLnBrk="0" hangingPunct="1">
        <a:lnSpc>
          <a:spcPct val="150000"/>
        </a:lnSpc>
        <a:spcBef>
          <a:spcPts val="1000"/>
        </a:spcBef>
        <a:spcAft>
          <a:spcPts val="1200"/>
        </a:spcAft>
        <a:buFontTx/>
        <a:buNone/>
        <a:defRPr lang="en-US" sz="1200" kern="1200" dirty="0">
          <a:solidFill>
            <a:schemeClr val="tx1"/>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a:solidFill>
            <a:schemeClr val="tx1"/>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s://seer.cancer.gov/statfacts/html/pancreas.html" TargetMode="Externa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164324"/>
            <a:ext cx="10515600" cy="2387600"/>
          </a:xfrm>
        </p:spPr>
        <p:txBody>
          <a:bodyPr anchor="ctr" anchorCtr="0">
            <a:normAutofit/>
          </a:bodyPr>
          <a:lstStyle/>
          <a:p>
            <a:pPr algn="ctr"/>
            <a:r>
              <a:rPr lang="en-US" sz="4800" dirty="0" smtClean="0">
                <a:solidFill>
                  <a:schemeClr val="bg1"/>
                </a:solidFill>
              </a:rPr>
              <a:t>Quality Review of Pancreas Cancer</a:t>
            </a:r>
            <a:endParaRPr lang="en-US" sz="4800" dirty="0">
              <a:solidFill>
                <a:schemeClr val="bg1"/>
              </a:solidFill>
            </a:endParaRPr>
          </a:p>
        </p:txBody>
      </p:sp>
      <p:sp>
        <p:nvSpPr>
          <p:cNvPr id="5" name="TextBox 4"/>
          <p:cNvSpPr txBox="1"/>
          <p:nvPr/>
        </p:nvSpPr>
        <p:spPr>
          <a:xfrm>
            <a:off x="8270293" y="5143835"/>
            <a:ext cx="3472489" cy="1200329"/>
          </a:xfrm>
          <a:prstGeom prst="rect">
            <a:avLst/>
          </a:prstGeom>
          <a:noFill/>
        </p:spPr>
        <p:txBody>
          <a:bodyPr wrap="none" rtlCol="0">
            <a:spAutoFit/>
          </a:bodyPr>
          <a:lstStyle/>
          <a:p>
            <a:pPr algn="r"/>
            <a:r>
              <a:rPr lang="en-US" dirty="0" smtClean="0">
                <a:solidFill>
                  <a:schemeClr val="bg1"/>
                </a:solidFill>
                <a:latin typeface="+mj-lt"/>
              </a:rPr>
              <a:t>Presenter: </a:t>
            </a:r>
            <a:r>
              <a:rPr lang="en-US" b="1" dirty="0" smtClean="0">
                <a:solidFill>
                  <a:schemeClr val="bg1"/>
                </a:solidFill>
                <a:latin typeface="+mj-lt"/>
              </a:rPr>
              <a:t>Patrick </a:t>
            </a:r>
            <a:r>
              <a:rPr lang="en-US" b="1" dirty="0" err="1" smtClean="0">
                <a:solidFill>
                  <a:schemeClr val="bg1"/>
                </a:solidFill>
                <a:latin typeface="+mj-lt"/>
              </a:rPr>
              <a:t>Nicolin</a:t>
            </a:r>
            <a:r>
              <a:rPr lang="en-US" b="1" dirty="0" smtClean="0">
                <a:solidFill>
                  <a:schemeClr val="bg1"/>
                </a:solidFill>
                <a:latin typeface="+mj-lt"/>
              </a:rPr>
              <a:t>, BA, CTR</a:t>
            </a:r>
          </a:p>
          <a:p>
            <a:pPr algn="r"/>
            <a:r>
              <a:rPr lang="en-US" dirty="0" smtClean="0">
                <a:solidFill>
                  <a:schemeClr val="bg1"/>
                </a:solidFill>
                <a:latin typeface="+mj-lt"/>
              </a:rPr>
              <a:t>Metropolitan Detroit Cancer </a:t>
            </a:r>
          </a:p>
          <a:p>
            <a:pPr algn="r"/>
            <a:r>
              <a:rPr lang="en-US" dirty="0" smtClean="0">
                <a:solidFill>
                  <a:schemeClr val="bg1"/>
                </a:solidFill>
                <a:latin typeface="+mj-lt"/>
              </a:rPr>
              <a:t>Surveillance System (MDCSS)</a:t>
            </a:r>
          </a:p>
          <a:p>
            <a:pPr algn="r"/>
            <a:r>
              <a:rPr lang="en-US" dirty="0" smtClean="0">
                <a:solidFill>
                  <a:schemeClr val="bg1"/>
                </a:solidFill>
                <a:latin typeface="+mj-lt"/>
              </a:rPr>
              <a:t>Wayne State University</a:t>
            </a:r>
            <a:endParaRPr lang="en-US" dirty="0">
              <a:solidFill>
                <a:schemeClr val="bg1"/>
              </a:solidFill>
              <a:latin typeface="+mj-lt"/>
            </a:endParaRPr>
          </a:p>
        </p:txBody>
      </p:sp>
    </p:spTree>
    <p:extLst>
      <p:ext uri="{BB962C8B-B14F-4D97-AF65-F5344CB8AC3E}">
        <p14:creationId xmlns:p14="http://schemas.microsoft.com/office/powerpoint/2010/main" val="24718077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sp>
        <p:nvSpPr>
          <p:cNvPr id="3" name="Content Placeholder 2"/>
          <p:cNvSpPr>
            <a:spLocks noGrp="1"/>
          </p:cNvSpPr>
          <p:nvPr>
            <p:ph sz="quarter" idx="10"/>
          </p:nvPr>
        </p:nvSpPr>
        <p:spPr>
          <a:xfrm>
            <a:off x="539495" y="1435607"/>
            <a:ext cx="11013750" cy="5092413"/>
          </a:xfrm>
        </p:spPr>
        <p:txBody>
          <a:bodyPr>
            <a:noAutofit/>
          </a:bodyPr>
          <a:lstStyle/>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dirty="0" smtClean="0"/>
              <a:t>Evaluate </a:t>
            </a:r>
            <a:r>
              <a:rPr lang="en-US" sz="2000" dirty="0"/>
              <a:t>whether pancreas cancer surgery coding errors were attributable to specific </a:t>
            </a:r>
            <a:r>
              <a:rPr lang="en-US" sz="2000" dirty="0" smtClean="0"/>
              <a:t>facilities.</a:t>
            </a:r>
          </a:p>
          <a:p>
            <a:pPr marL="342900" indent="-342900">
              <a:buFont typeface="Wingdings" panose="05000000000000000000" pitchFamily="2" charset="2"/>
              <a:buChar char="Ø"/>
            </a:pPr>
            <a:r>
              <a:rPr lang="en-US" sz="2000" dirty="0" smtClean="0"/>
              <a:t>Determine </a:t>
            </a:r>
            <a:r>
              <a:rPr lang="en-US" sz="2000" dirty="0"/>
              <a:t>whether registrars understand the pancreas cancer surgery codes. </a:t>
            </a:r>
            <a:endParaRPr lang="en-US" sz="2000" dirty="0" smtClean="0"/>
          </a:p>
          <a:p>
            <a:pPr marL="342900" indent="-342900">
              <a:buFont typeface="Wingdings" panose="05000000000000000000" pitchFamily="2" charset="2"/>
              <a:buChar char="Ø"/>
            </a:pPr>
            <a:r>
              <a:rPr lang="en-US" sz="2000" dirty="0" smtClean="0"/>
              <a:t>Determine </a:t>
            </a:r>
            <a:r>
              <a:rPr lang="en-US" sz="2000" dirty="0"/>
              <a:t>whether specific characteristics predict surgeries likely to be miscoded. </a:t>
            </a:r>
            <a:br>
              <a:rPr lang="en-US" sz="2000" dirty="0"/>
            </a:br>
            <a:endParaRPr lang="en-US" sz="2000" dirty="0"/>
          </a:p>
        </p:txBody>
      </p:sp>
    </p:spTree>
    <p:extLst>
      <p:ext uri="{BB962C8B-B14F-4D97-AF65-F5344CB8AC3E}">
        <p14:creationId xmlns:p14="http://schemas.microsoft.com/office/powerpoint/2010/main" val="21213045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sz="quarter" idx="10"/>
          </p:nvPr>
        </p:nvSpPr>
        <p:spPr>
          <a:xfrm>
            <a:off x="539496" y="1435608"/>
            <a:ext cx="9765394" cy="4758458"/>
          </a:xfrm>
        </p:spPr>
        <p:txBody>
          <a:bodyPr>
            <a:noAutofit/>
          </a:bodyPr>
          <a:lstStyle/>
          <a:p>
            <a:r>
              <a:rPr lang="en-US" sz="2000" dirty="0"/>
              <a:t>We randomly </a:t>
            </a:r>
            <a:r>
              <a:rPr lang="en-US" sz="2000" dirty="0" smtClean="0"/>
              <a:t>assigned:</a:t>
            </a:r>
          </a:p>
          <a:p>
            <a:r>
              <a:rPr lang="en-US" sz="2000" dirty="0"/>
              <a:t>	</a:t>
            </a:r>
            <a:r>
              <a:rPr lang="en-US" sz="2000" dirty="0" smtClean="0"/>
              <a:t>286 </a:t>
            </a:r>
            <a:r>
              <a:rPr lang="en-US" sz="2000" dirty="0"/>
              <a:t>pancreas </a:t>
            </a:r>
            <a:r>
              <a:rPr lang="en-US" sz="2000" dirty="0" smtClean="0"/>
              <a:t>cancers</a:t>
            </a:r>
          </a:p>
          <a:p>
            <a:r>
              <a:rPr lang="en-US" sz="2000" dirty="0"/>
              <a:t>	</a:t>
            </a:r>
            <a:r>
              <a:rPr lang="en-US" sz="2000" dirty="0" smtClean="0"/>
              <a:t>That </a:t>
            </a:r>
            <a:r>
              <a:rPr lang="en-US" sz="2000" dirty="0"/>
              <a:t>received surgery</a:t>
            </a:r>
            <a:r>
              <a:rPr lang="en-US" sz="2000" dirty="0" smtClean="0"/>
              <a:t> </a:t>
            </a:r>
          </a:p>
          <a:p>
            <a:r>
              <a:rPr lang="en-US" sz="2000" dirty="0"/>
              <a:t>	</a:t>
            </a:r>
            <a:r>
              <a:rPr lang="en-US" sz="2000" dirty="0" smtClean="0"/>
              <a:t>To 2 </a:t>
            </a:r>
            <a:r>
              <a:rPr lang="en-US" sz="2000" dirty="0"/>
              <a:t>quality </a:t>
            </a:r>
            <a:r>
              <a:rPr lang="en-US" sz="2000" dirty="0" smtClean="0"/>
              <a:t>reviewers</a:t>
            </a:r>
          </a:p>
          <a:p>
            <a:r>
              <a:rPr lang="en-US" sz="2000" dirty="0" smtClean="0"/>
              <a:t>Diagnosed </a:t>
            </a:r>
            <a:r>
              <a:rPr lang="en-US" sz="2000" dirty="0"/>
              <a:t>2015-2016 </a:t>
            </a:r>
            <a:endParaRPr lang="en-US" sz="2000" dirty="0" smtClean="0"/>
          </a:p>
          <a:p>
            <a:r>
              <a:rPr lang="en-US" sz="2000" dirty="0"/>
              <a:t>A procedure worksheet was designed that both reviewers followed, to standardize evaluation</a:t>
            </a:r>
            <a:r>
              <a:rPr lang="en-US" sz="2000" dirty="0" smtClean="0"/>
              <a:t>.</a:t>
            </a:r>
          </a:p>
        </p:txBody>
      </p:sp>
    </p:spTree>
    <p:extLst>
      <p:ext uri="{BB962C8B-B14F-4D97-AF65-F5344CB8AC3E}">
        <p14:creationId xmlns:p14="http://schemas.microsoft.com/office/powerpoint/2010/main" val="3367328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sz="quarter" idx="10"/>
          </p:nvPr>
        </p:nvSpPr>
        <p:spPr>
          <a:xfrm>
            <a:off x="539496" y="1765190"/>
            <a:ext cx="9765394" cy="4428876"/>
          </a:xfrm>
        </p:spPr>
        <p:txBody>
          <a:bodyPr>
            <a:noAutofit/>
          </a:bodyPr>
          <a:lstStyle/>
          <a:p>
            <a:r>
              <a:rPr lang="en-US" sz="2000" dirty="0" smtClean="0"/>
              <a:t>Documentation </a:t>
            </a:r>
            <a:r>
              <a:rPr lang="en-US" sz="2000" dirty="0"/>
              <a:t>reviewed </a:t>
            </a:r>
            <a:r>
              <a:rPr lang="en-US" sz="2000" dirty="0" smtClean="0"/>
              <a:t>(when available): </a:t>
            </a:r>
          </a:p>
          <a:p>
            <a:r>
              <a:rPr lang="en-US" sz="2000" dirty="0"/>
              <a:t>	A</a:t>
            </a:r>
            <a:r>
              <a:rPr lang="en-US" sz="2000" dirty="0" smtClean="0"/>
              <a:t>bstract </a:t>
            </a:r>
            <a:r>
              <a:rPr lang="en-US" sz="2000" dirty="0"/>
              <a:t>text </a:t>
            </a:r>
            <a:endParaRPr lang="en-US" sz="2000" dirty="0" smtClean="0"/>
          </a:p>
          <a:p>
            <a:r>
              <a:rPr lang="en-US" sz="2000" dirty="0"/>
              <a:t>	O</a:t>
            </a:r>
            <a:r>
              <a:rPr lang="en-US" sz="2000" dirty="0" smtClean="0"/>
              <a:t>perative reports</a:t>
            </a:r>
          </a:p>
          <a:p>
            <a:r>
              <a:rPr lang="en-US" sz="2000" dirty="0" smtClean="0"/>
              <a:t>	Pathology reports </a:t>
            </a:r>
          </a:p>
        </p:txBody>
      </p:sp>
    </p:spTree>
    <p:extLst>
      <p:ext uri="{BB962C8B-B14F-4D97-AF65-F5344CB8AC3E}">
        <p14:creationId xmlns:p14="http://schemas.microsoft.com/office/powerpoint/2010/main" val="19959543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sz="quarter" idx="10"/>
          </p:nvPr>
        </p:nvSpPr>
        <p:spPr>
          <a:xfrm>
            <a:off x="539496" y="1435608"/>
            <a:ext cx="9765394" cy="4758458"/>
          </a:xfrm>
        </p:spPr>
        <p:txBody>
          <a:bodyPr>
            <a:noAutofit/>
          </a:bodyPr>
          <a:lstStyle/>
          <a:p>
            <a:r>
              <a:rPr lang="en-US" sz="2000" dirty="0" smtClean="0"/>
              <a:t>Quality Review:</a:t>
            </a:r>
          </a:p>
          <a:p>
            <a:pPr marL="342900" indent="-342900">
              <a:buFont typeface="Wingdings" panose="05000000000000000000" pitchFamily="2" charset="2"/>
              <a:buChar char="Ø"/>
            </a:pPr>
            <a:r>
              <a:rPr lang="en-US" sz="2000" dirty="0" smtClean="0"/>
              <a:t>Reviewers </a:t>
            </a:r>
            <a:r>
              <a:rPr lang="en-US" sz="2000" dirty="0"/>
              <a:t>compared </a:t>
            </a:r>
            <a:r>
              <a:rPr lang="en-US" sz="2000" dirty="0" smtClean="0"/>
              <a:t>the </a:t>
            </a:r>
            <a:r>
              <a:rPr lang="en-US" sz="2000" dirty="0"/>
              <a:t>original abstractor surgery code, the surgery code later assigned by the central cancer registry editor and the surgery code assigned by the reviewer.  </a:t>
            </a:r>
            <a:endParaRPr lang="en-US" sz="2000" dirty="0" smtClean="0"/>
          </a:p>
          <a:p>
            <a:pPr marL="342900" indent="-342900">
              <a:buFont typeface="Wingdings" panose="05000000000000000000" pitchFamily="2" charset="2"/>
              <a:buChar char="Ø"/>
            </a:pPr>
            <a:r>
              <a:rPr lang="en-US" sz="2000" dirty="0" smtClean="0"/>
              <a:t>The </a:t>
            </a:r>
            <a:r>
              <a:rPr lang="en-US" sz="2000" dirty="0"/>
              <a:t>reviewer assigned two summary </a:t>
            </a:r>
            <a:r>
              <a:rPr lang="en-US" sz="2000" dirty="0" smtClean="0"/>
              <a:t>variables </a:t>
            </a:r>
            <a:r>
              <a:rPr lang="en-US" sz="2000" dirty="0"/>
              <a:t>to distinguish whether there was a change in coding between the original abstract surgery code and the central registry editor review and whether there was a change between the original abstract code and the study quality reviewer.  </a:t>
            </a:r>
            <a:endParaRPr lang="en-US" sz="2000" dirty="0" smtClean="0"/>
          </a:p>
        </p:txBody>
      </p:sp>
    </p:spTree>
    <p:extLst>
      <p:ext uri="{BB962C8B-B14F-4D97-AF65-F5344CB8AC3E}">
        <p14:creationId xmlns:p14="http://schemas.microsoft.com/office/powerpoint/2010/main" val="6789802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a:t>
            </a:r>
            <a:endParaRPr lang="en-US" dirty="0"/>
          </a:p>
        </p:txBody>
      </p:sp>
      <p:sp>
        <p:nvSpPr>
          <p:cNvPr id="3" name="Content Placeholder 2"/>
          <p:cNvSpPr>
            <a:spLocks noGrp="1"/>
          </p:cNvSpPr>
          <p:nvPr>
            <p:ph sz="quarter" idx="10"/>
          </p:nvPr>
        </p:nvSpPr>
        <p:spPr>
          <a:xfrm>
            <a:off x="595155" y="1260679"/>
            <a:ext cx="9765394" cy="4758458"/>
          </a:xfrm>
        </p:spPr>
        <p:txBody>
          <a:bodyPr>
            <a:noAutofit/>
          </a:bodyPr>
          <a:lstStyle/>
          <a:p>
            <a:r>
              <a:rPr lang="en-US" sz="2000" dirty="0" smtClean="0"/>
              <a:t>Statistical Review:</a:t>
            </a:r>
          </a:p>
          <a:p>
            <a:pPr marL="342900" indent="-342900">
              <a:buFont typeface="Wingdings" panose="05000000000000000000" pitchFamily="2" charset="2"/>
              <a:buChar char="Ø"/>
            </a:pPr>
            <a:r>
              <a:rPr lang="en-US" sz="2000" dirty="0" smtClean="0"/>
              <a:t>Frequencies </a:t>
            </a:r>
            <a:r>
              <a:rPr lang="en-US" sz="2000" dirty="0"/>
              <a:t>by outcome codes and graphs were generated in Excel©.  </a:t>
            </a:r>
            <a:endParaRPr lang="en-US" sz="2000" dirty="0" smtClean="0"/>
          </a:p>
          <a:p>
            <a:pPr marL="342900" indent="-342900">
              <a:buFont typeface="Wingdings" panose="05000000000000000000" pitchFamily="2" charset="2"/>
              <a:buChar char="Ø"/>
            </a:pPr>
            <a:r>
              <a:rPr lang="en-US" sz="2000" dirty="0" smtClean="0"/>
              <a:t>Reviewer </a:t>
            </a:r>
            <a:r>
              <a:rPr lang="en-US" sz="2000" dirty="0"/>
              <a:t>data was linked to hospital identity, tumor and patient demographic characteristics using SAS© v.9.4. </a:t>
            </a:r>
            <a:endParaRPr lang="en-US" sz="2000" dirty="0" smtClean="0"/>
          </a:p>
          <a:p>
            <a:pPr marL="342900" indent="-342900">
              <a:buFont typeface="Wingdings" panose="05000000000000000000" pitchFamily="2" charset="2"/>
              <a:buChar char="Ø"/>
            </a:pPr>
            <a:r>
              <a:rPr lang="en-US" sz="2000" dirty="0" smtClean="0"/>
              <a:t>Frequencies</a:t>
            </a:r>
            <a:r>
              <a:rPr lang="en-US" sz="2000" dirty="0"/>
              <a:t>, overall percent agreement, </a:t>
            </a:r>
            <a:r>
              <a:rPr lang="en-US" sz="2000" dirty="0" smtClean="0"/>
              <a:t>chi-square and </a:t>
            </a:r>
            <a:r>
              <a:rPr lang="en-US" sz="2000" dirty="0"/>
              <a:t>Kappa test statistics were generated using SAS©.  </a:t>
            </a:r>
            <a:endParaRPr lang="en-US" sz="2000" dirty="0" smtClean="0"/>
          </a:p>
          <a:p>
            <a:pPr marL="342900" indent="-342900">
              <a:buFont typeface="Wingdings" panose="05000000000000000000" pitchFamily="2" charset="2"/>
              <a:buChar char="Ø"/>
            </a:pPr>
            <a:r>
              <a:rPr lang="en-US" sz="2000" dirty="0" smtClean="0"/>
              <a:t>Following </a:t>
            </a:r>
            <a:r>
              <a:rPr lang="en-US" sz="2000" dirty="0"/>
              <a:t>removal of non-analytical cases and duplicates, 276 remained for analysis. </a:t>
            </a:r>
          </a:p>
        </p:txBody>
      </p:sp>
    </p:spTree>
    <p:extLst>
      <p:ext uri="{BB962C8B-B14F-4D97-AF65-F5344CB8AC3E}">
        <p14:creationId xmlns:p14="http://schemas.microsoft.com/office/powerpoint/2010/main" val="56674800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0"/>
          </p:nvPr>
        </p:nvSpPr>
        <p:spPr>
          <a:xfrm>
            <a:off x="521206" y="1212971"/>
            <a:ext cx="11342139" cy="5044705"/>
          </a:xfrm>
        </p:spPr>
        <p:txBody>
          <a:bodyPr>
            <a:noAutofit/>
          </a:bodyPr>
          <a:lstStyle/>
          <a:p>
            <a:pPr marL="285750" indent="-285750">
              <a:buFont typeface="Wingdings" panose="05000000000000000000" pitchFamily="2" charset="2"/>
              <a:buChar char="Ø"/>
            </a:pPr>
            <a:r>
              <a:rPr lang="en-US" sz="1600" dirty="0"/>
              <a:t>Overall percent agreement between the original abstractor and study quality reviewer was 61% (Kappa=0.48, p&lt;0.0001), indicating only moderate agreement.  </a:t>
            </a:r>
            <a:endParaRPr lang="en-US" sz="1600" dirty="0" smtClean="0"/>
          </a:p>
          <a:p>
            <a:pPr marL="285750" indent="-285750">
              <a:buFont typeface="Wingdings" panose="05000000000000000000" pitchFamily="2" charset="2"/>
              <a:buChar char="Ø"/>
            </a:pPr>
            <a:r>
              <a:rPr lang="en-US" sz="1600" dirty="0" smtClean="0"/>
              <a:t>Agreement </a:t>
            </a:r>
            <a:r>
              <a:rPr lang="en-US" sz="1600" dirty="0"/>
              <a:t>occurred more frequently in females (67%, p=0.0454) but there was no statistical difference by </a:t>
            </a:r>
            <a:r>
              <a:rPr lang="en-US" sz="1600" dirty="0" smtClean="0"/>
              <a:t>quality </a:t>
            </a:r>
            <a:r>
              <a:rPr lang="en-US" sz="1600" dirty="0"/>
              <a:t>reviewer, </a:t>
            </a:r>
            <a:r>
              <a:rPr lang="en-US" sz="1600" dirty="0" smtClean="0"/>
              <a:t>year </a:t>
            </a:r>
            <a:r>
              <a:rPr lang="en-US" sz="1600" dirty="0"/>
              <a:t>of </a:t>
            </a:r>
            <a:r>
              <a:rPr lang="en-US" sz="1600" dirty="0" smtClean="0"/>
              <a:t>diagnosis (2015, 2016), race (White, African Am, Other/</a:t>
            </a:r>
            <a:r>
              <a:rPr lang="en-US" sz="1600" dirty="0" err="1" smtClean="0"/>
              <a:t>Unk</a:t>
            </a:r>
            <a:r>
              <a:rPr lang="en-US" sz="1600" dirty="0" smtClean="0"/>
              <a:t>), ethnicity (Hispanic, Non-Hispanic), age (0-59, 60-74, 75+), </a:t>
            </a:r>
            <a:r>
              <a:rPr lang="en-US" sz="1600" dirty="0"/>
              <a:t>primary </a:t>
            </a:r>
            <a:r>
              <a:rPr lang="en-US" sz="1600" dirty="0" smtClean="0"/>
              <a:t>site (Head, Body, Tail, Other (included Pancreatic Duct, Islets of </a:t>
            </a:r>
            <a:r>
              <a:rPr lang="en-US" sz="1600" dirty="0" err="1" smtClean="0"/>
              <a:t>Langerhan</a:t>
            </a:r>
            <a:r>
              <a:rPr lang="en-US" sz="1600" dirty="0" smtClean="0"/>
              <a:t>, Other Pancreas, Pancreas NOS), Overlapping), histology (Adenocarcinoma, Mixed Adenocarcinoma, Carcinoid/Neuroendocrine, Infiltrating Ductal Carcinoma NOS) </a:t>
            </a:r>
            <a:r>
              <a:rPr lang="en-US" sz="1600" dirty="0"/>
              <a:t>or </a:t>
            </a:r>
            <a:r>
              <a:rPr lang="en-US" sz="1600" dirty="0" smtClean="0"/>
              <a:t>stage (in situ &amp; local, regional, distant, n=145).  </a:t>
            </a:r>
          </a:p>
          <a:p>
            <a:pPr marL="285750" indent="-285750">
              <a:buFont typeface="Wingdings" panose="05000000000000000000" pitchFamily="2" charset="2"/>
              <a:buChar char="Ø"/>
            </a:pPr>
            <a:r>
              <a:rPr lang="en-US" sz="1600" dirty="0" smtClean="0"/>
              <a:t>After initial evaluation, it was determined that due </a:t>
            </a:r>
            <a:r>
              <a:rPr lang="en-US" sz="1600" dirty="0"/>
              <a:t>to small sample </a:t>
            </a:r>
            <a:r>
              <a:rPr lang="en-US" sz="1600" dirty="0" smtClean="0"/>
              <a:t>sizes, </a:t>
            </a:r>
            <a:r>
              <a:rPr lang="en-US" sz="1600" dirty="0"/>
              <a:t>differences by individual hospital were not evaluated.  </a:t>
            </a:r>
            <a:endParaRPr lang="en-US" sz="1600" dirty="0" smtClean="0"/>
          </a:p>
          <a:p>
            <a:pPr marL="285750" indent="-285750">
              <a:buFont typeface="Wingdings" panose="05000000000000000000" pitchFamily="2" charset="2"/>
              <a:buChar char="Ø"/>
            </a:pPr>
            <a:r>
              <a:rPr lang="en-US" sz="1600" dirty="0" smtClean="0"/>
              <a:t>Overall </a:t>
            </a:r>
            <a:r>
              <a:rPr lang="en-US" sz="1600" dirty="0"/>
              <a:t>percent agreement between the central registry editor and study quality reviewer was slightly higher at 69% (Kappa=0.55, p&lt;0.001).  </a:t>
            </a:r>
            <a:endParaRPr lang="en-US" sz="1600" dirty="0" smtClean="0"/>
          </a:p>
        </p:txBody>
      </p:sp>
    </p:spTree>
    <p:extLst>
      <p:ext uri="{BB962C8B-B14F-4D97-AF65-F5344CB8AC3E}">
        <p14:creationId xmlns:p14="http://schemas.microsoft.com/office/powerpoint/2010/main" val="4081804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Trouble Codes</a:t>
            </a:r>
            <a:endParaRPr lang="en-US" dirty="0"/>
          </a:p>
        </p:txBody>
      </p:sp>
      <p:sp>
        <p:nvSpPr>
          <p:cNvPr id="3" name="Content Placeholder 2"/>
          <p:cNvSpPr>
            <a:spLocks noGrp="1"/>
          </p:cNvSpPr>
          <p:nvPr>
            <p:ph sz="quarter" idx="10"/>
          </p:nvPr>
        </p:nvSpPr>
        <p:spPr>
          <a:xfrm>
            <a:off x="521207" y="1889090"/>
            <a:ext cx="4772101" cy="3977640"/>
          </a:xfrm>
          <a:solidFill>
            <a:schemeClr val="bg1"/>
          </a:solidFill>
          <a:ln w="25400">
            <a:solidFill>
              <a:schemeClr val="tx1"/>
            </a:solidFill>
          </a:ln>
        </p:spPr>
        <p:txBody>
          <a:bodyPr>
            <a:normAutofit fontScale="85000" lnSpcReduction="10000"/>
          </a:bodyPr>
          <a:lstStyle/>
          <a:p>
            <a:r>
              <a:rPr lang="en-US" sz="2000" b="1" i="1" dirty="0" smtClean="0"/>
              <a:t>Highest</a:t>
            </a:r>
            <a:r>
              <a:rPr lang="en-US" sz="2000" dirty="0" smtClean="0"/>
              <a:t> </a:t>
            </a:r>
            <a:r>
              <a:rPr lang="en-US" sz="2000" dirty="0"/>
              <a:t>errors were </a:t>
            </a:r>
            <a:r>
              <a:rPr lang="en-US" sz="2000" dirty="0" smtClean="0"/>
              <a:t>with </a:t>
            </a:r>
            <a:r>
              <a:rPr lang="en-US" sz="2000" dirty="0" err="1" smtClean="0"/>
              <a:t>pancreatectomy</a:t>
            </a:r>
            <a:r>
              <a:rPr lang="en-US" sz="2000" dirty="0" smtClean="0"/>
              <a:t>/</a:t>
            </a:r>
            <a:r>
              <a:rPr lang="en-US" sz="2000" dirty="0" err="1" smtClean="0"/>
              <a:t>duodenectomy</a:t>
            </a:r>
            <a:r>
              <a:rPr lang="en-US" sz="2000" dirty="0" smtClean="0"/>
              <a:t> codes:  </a:t>
            </a:r>
          </a:p>
          <a:p>
            <a:pPr marL="171450" indent="-171450">
              <a:buFont typeface="Wingdings" panose="05000000000000000000" pitchFamily="2" charset="2"/>
              <a:buChar char="Ø"/>
            </a:pPr>
            <a:r>
              <a:rPr lang="en-US" sz="2000" dirty="0"/>
              <a:t> </a:t>
            </a:r>
            <a:r>
              <a:rPr lang="en-US" sz="2000" b="1" dirty="0" smtClean="0"/>
              <a:t>36</a:t>
            </a:r>
            <a:r>
              <a:rPr lang="en-US" sz="2000" dirty="0" smtClean="0"/>
              <a:t> - </a:t>
            </a:r>
            <a:r>
              <a:rPr lang="en-US" sz="2000" b="1" dirty="0" smtClean="0"/>
              <a:t>without </a:t>
            </a:r>
            <a:r>
              <a:rPr lang="en-US" sz="2000" b="1" dirty="0"/>
              <a:t>distal/partial </a:t>
            </a:r>
            <a:r>
              <a:rPr lang="en-US" sz="2000" b="1" dirty="0" smtClean="0"/>
              <a:t>gastrectomy </a:t>
            </a:r>
            <a:endParaRPr lang="en-US" sz="2000" b="1" dirty="0"/>
          </a:p>
          <a:p>
            <a:pPr marL="171450" indent="-171450">
              <a:buFont typeface="Wingdings" panose="05000000000000000000" pitchFamily="2" charset="2"/>
              <a:buChar char="Ø"/>
            </a:pPr>
            <a:r>
              <a:rPr lang="en-US" sz="2000" dirty="0" smtClean="0"/>
              <a:t> </a:t>
            </a:r>
            <a:r>
              <a:rPr lang="en-US" sz="2000" b="1" dirty="0" smtClean="0"/>
              <a:t>37</a:t>
            </a:r>
            <a:r>
              <a:rPr lang="en-US" sz="2000" dirty="0" smtClean="0"/>
              <a:t> -  </a:t>
            </a:r>
            <a:r>
              <a:rPr lang="en-US" sz="2000" b="1" dirty="0" smtClean="0"/>
              <a:t>with </a:t>
            </a:r>
            <a:r>
              <a:rPr lang="en-US" sz="2000" b="1" dirty="0"/>
              <a:t>partial </a:t>
            </a:r>
            <a:r>
              <a:rPr lang="en-US" sz="2000" b="1" dirty="0" smtClean="0"/>
              <a:t>gastrectomy (Whipple)</a:t>
            </a:r>
          </a:p>
          <a:p>
            <a:r>
              <a:rPr lang="en-US" sz="2000" dirty="0"/>
              <a:t>f</a:t>
            </a:r>
            <a:r>
              <a:rPr lang="en-US" sz="2000" dirty="0" smtClean="0"/>
              <a:t>ollowed by: </a:t>
            </a:r>
          </a:p>
          <a:p>
            <a:pPr marL="342900" indent="-342900">
              <a:buFont typeface="Wingdings" panose="05000000000000000000" pitchFamily="2" charset="2"/>
              <a:buChar char="Ø"/>
            </a:pPr>
            <a:r>
              <a:rPr lang="en-US" sz="2000" b="1" dirty="0" smtClean="0"/>
              <a:t>30</a:t>
            </a:r>
            <a:r>
              <a:rPr lang="en-US" sz="2000" dirty="0" smtClean="0"/>
              <a:t> - </a:t>
            </a:r>
            <a:r>
              <a:rPr lang="en-US" sz="2000" b="1" dirty="0" smtClean="0"/>
              <a:t>partial </a:t>
            </a:r>
            <a:r>
              <a:rPr lang="en-US" sz="2000" b="1" dirty="0"/>
              <a:t>pancreatectomy, </a:t>
            </a:r>
            <a:r>
              <a:rPr lang="en-US" sz="2000" b="1" dirty="0" err="1" smtClean="0"/>
              <a:t>nos</a:t>
            </a:r>
            <a:endParaRPr lang="en-US" sz="2000" b="1" dirty="0"/>
          </a:p>
          <a:p>
            <a:endParaRPr lang="en-US" dirty="0"/>
          </a:p>
        </p:txBody>
      </p:sp>
      <p:pic>
        <p:nvPicPr>
          <p:cNvPr id="4" name="Picture 3"/>
          <p:cNvPicPr>
            <a:picLocks noChangeAspect="1"/>
          </p:cNvPicPr>
          <p:nvPr/>
        </p:nvPicPr>
        <p:blipFill>
          <a:blip r:embed="rId2"/>
          <a:stretch>
            <a:fillRect/>
          </a:stretch>
        </p:blipFill>
        <p:spPr>
          <a:xfrm>
            <a:off x="5625818" y="1318028"/>
            <a:ext cx="6271660" cy="5265238"/>
          </a:xfrm>
          <a:prstGeom prst="rect">
            <a:avLst/>
          </a:prstGeom>
          <a:solidFill>
            <a:schemeClr val="bg2"/>
          </a:solidFill>
          <a:ln>
            <a:solidFill>
              <a:schemeClr val="tx1"/>
            </a:solidFill>
          </a:ln>
        </p:spPr>
      </p:pic>
    </p:spTree>
    <p:extLst>
      <p:ext uri="{BB962C8B-B14F-4D97-AF65-F5344CB8AC3E}">
        <p14:creationId xmlns:p14="http://schemas.microsoft.com/office/powerpoint/2010/main" val="37360718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Training Suggestions</a:t>
            </a:r>
            <a:endParaRPr lang="en-US" dirty="0"/>
          </a:p>
        </p:txBody>
      </p:sp>
      <p:sp>
        <p:nvSpPr>
          <p:cNvPr id="3" name="Content Placeholder 2"/>
          <p:cNvSpPr>
            <a:spLocks noGrp="1"/>
          </p:cNvSpPr>
          <p:nvPr>
            <p:ph sz="quarter" idx="10"/>
          </p:nvPr>
        </p:nvSpPr>
        <p:spPr>
          <a:xfrm>
            <a:off x="539495" y="1435607"/>
            <a:ext cx="6671795" cy="4746983"/>
          </a:xfrm>
        </p:spPr>
        <p:txBody>
          <a:bodyPr>
            <a:normAutofit fontScale="92500" lnSpcReduction="20000"/>
          </a:bodyPr>
          <a:lstStyle/>
          <a:p>
            <a:r>
              <a:rPr lang="en-US" dirty="0" smtClean="0"/>
              <a:t>For the </a:t>
            </a:r>
            <a:r>
              <a:rPr lang="en-US" b="1" dirty="0" smtClean="0"/>
              <a:t>WHIPPLE procedure</a:t>
            </a:r>
            <a:r>
              <a:rPr lang="en-US" dirty="0" smtClean="0"/>
              <a:t>, key for the abstractor to look for are:</a:t>
            </a:r>
          </a:p>
          <a:p>
            <a:pPr marL="171450" indent="-171450">
              <a:buFont typeface="Wingdings" panose="05000000000000000000" pitchFamily="2" charset="2"/>
              <a:buChar char="Ø"/>
            </a:pPr>
            <a:r>
              <a:rPr lang="en-US" b="1" dirty="0" smtClean="0"/>
              <a:t>Pylorus preserving </a:t>
            </a:r>
            <a:r>
              <a:rPr lang="en-US" dirty="0" smtClean="0"/>
              <a:t>on operative report</a:t>
            </a:r>
          </a:p>
          <a:p>
            <a:pPr marL="400050" lvl="1" indent="-171450">
              <a:buFont typeface="Wingdings" panose="05000000000000000000" pitchFamily="2" charset="2"/>
              <a:buChar char="Ø"/>
            </a:pPr>
            <a:r>
              <a:rPr lang="en-US" dirty="0" smtClean="0"/>
              <a:t>That means the </a:t>
            </a:r>
            <a:r>
              <a:rPr lang="en-US" b="1" dirty="0" smtClean="0"/>
              <a:t>stomach was not removed</a:t>
            </a:r>
            <a:r>
              <a:rPr lang="en-US" dirty="0" smtClean="0"/>
              <a:t>.</a:t>
            </a:r>
            <a:endParaRPr lang="en-US" b="1" dirty="0" smtClean="0"/>
          </a:p>
          <a:p>
            <a:pPr marL="171450" indent="-171450">
              <a:buFont typeface="Wingdings" panose="05000000000000000000" pitchFamily="2" charset="2"/>
              <a:buChar char="Ø"/>
            </a:pPr>
            <a:r>
              <a:rPr lang="en-US" dirty="0" smtClean="0"/>
              <a:t>Another key is to check the </a:t>
            </a:r>
            <a:r>
              <a:rPr lang="en-US" b="1" dirty="0" smtClean="0"/>
              <a:t>gross description </a:t>
            </a:r>
            <a:r>
              <a:rPr lang="en-US" dirty="0" smtClean="0"/>
              <a:t>of the specimen to </a:t>
            </a:r>
            <a:r>
              <a:rPr lang="en-US" b="1" dirty="0" smtClean="0"/>
              <a:t>make sure the stomach is included</a:t>
            </a:r>
            <a:r>
              <a:rPr lang="en-US" dirty="0" smtClean="0"/>
              <a:t>.</a:t>
            </a:r>
          </a:p>
          <a:p>
            <a:pPr marL="400050" lvl="1" indent="-171450">
              <a:buFont typeface="Wingdings" panose="05000000000000000000" pitchFamily="2" charset="2"/>
              <a:buChar char="Ø"/>
            </a:pPr>
            <a:r>
              <a:rPr lang="en-US" b="1" dirty="0" smtClean="0"/>
              <a:t>If so, code = 37  </a:t>
            </a:r>
          </a:p>
          <a:p>
            <a:pPr marL="400050" lvl="1" indent="-171450">
              <a:buFont typeface="Wingdings" panose="05000000000000000000" pitchFamily="2" charset="2"/>
              <a:buChar char="Ø"/>
            </a:pPr>
            <a:r>
              <a:rPr lang="en-US" b="1" dirty="0" smtClean="0"/>
              <a:t>If not, code = 36</a:t>
            </a:r>
          </a:p>
          <a:p>
            <a:pPr marL="171450" indent="-171450">
              <a:buFont typeface="Wingdings" panose="05000000000000000000" pitchFamily="2" charset="2"/>
              <a:buChar char="Ø"/>
            </a:pPr>
            <a:r>
              <a:rPr lang="en-US" dirty="0" smtClean="0"/>
              <a:t>You can also anticipate the correct surgery code based upon the cancer sub-site:  </a:t>
            </a:r>
          </a:p>
          <a:p>
            <a:pPr marL="400050" lvl="1" indent="-171450">
              <a:buFont typeface="Wingdings" panose="05000000000000000000" pitchFamily="2" charset="2"/>
              <a:buChar char="Ø"/>
            </a:pPr>
            <a:r>
              <a:rPr lang="en-US" b="1" dirty="0"/>
              <a:t>Head of pancreas </a:t>
            </a:r>
            <a:r>
              <a:rPr lang="en-US" dirty="0" smtClean="0"/>
              <a:t>would likely be a </a:t>
            </a:r>
            <a:r>
              <a:rPr lang="en-US" b="1" dirty="0"/>
              <a:t>Whipple resection </a:t>
            </a:r>
            <a:r>
              <a:rPr lang="en-US" dirty="0"/>
              <a:t>(code </a:t>
            </a:r>
            <a:r>
              <a:rPr lang="en-US" b="1" dirty="0"/>
              <a:t>36</a:t>
            </a:r>
            <a:r>
              <a:rPr lang="en-US" dirty="0"/>
              <a:t> or </a:t>
            </a:r>
            <a:r>
              <a:rPr lang="en-US" b="1" dirty="0"/>
              <a:t>37</a:t>
            </a:r>
            <a:r>
              <a:rPr lang="en-US" dirty="0"/>
              <a:t>)</a:t>
            </a:r>
          </a:p>
          <a:p>
            <a:pPr marL="400050" lvl="1" indent="-171450">
              <a:buFont typeface="Wingdings" panose="05000000000000000000" pitchFamily="2" charset="2"/>
              <a:buChar char="Ø"/>
            </a:pPr>
            <a:r>
              <a:rPr lang="en-US" b="1" dirty="0" smtClean="0"/>
              <a:t>Tail of pancreas </a:t>
            </a:r>
            <a:r>
              <a:rPr lang="en-US" dirty="0" smtClean="0"/>
              <a:t>would likely be a </a:t>
            </a:r>
            <a:r>
              <a:rPr lang="en-US" b="1" dirty="0" smtClean="0"/>
              <a:t>distal </a:t>
            </a:r>
            <a:r>
              <a:rPr lang="en-US" b="1" dirty="0" err="1"/>
              <a:t>pancreatectomy</a:t>
            </a:r>
            <a:r>
              <a:rPr lang="en-US" b="1" dirty="0"/>
              <a:t> </a:t>
            </a:r>
            <a:r>
              <a:rPr lang="en-US" dirty="0"/>
              <a:t>(code </a:t>
            </a:r>
            <a:r>
              <a:rPr lang="en-US" b="1" dirty="0"/>
              <a:t>30</a:t>
            </a:r>
            <a:r>
              <a:rPr lang="en-US" dirty="0"/>
              <a:t>) </a:t>
            </a:r>
          </a:p>
          <a:p>
            <a:pPr marL="400050" lvl="1" indent="-171450">
              <a:buFont typeface="Wingdings" panose="05000000000000000000" pitchFamily="2" charset="2"/>
              <a:buChar char="Ø"/>
            </a:pPr>
            <a:endParaRPr lang="en-US" dirty="0" smtClean="0"/>
          </a:p>
          <a:p>
            <a:endParaRPr lang="en-US" dirty="0"/>
          </a:p>
        </p:txBody>
      </p:sp>
    </p:spTree>
    <p:extLst>
      <p:ext uri="{BB962C8B-B14F-4D97-AF65-F5344CB8AC3E}">
        <p14:creationId xmlns:p14="http://schemas.microsoft.com/office/powerpoint/2010/main" val="256768453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a:t>
            </a:r>
            <a:endParaRPr lang="en-US" dirty="0"/>
          </a:p>
        </p:txBody>
      </p:sp>
      <p:sp>
        <p:nvSpPr>
          <p:cNvPr id="3" name="Content Placeholder 2"/>
          <p:cNvSpPr>
            <a:spLocks noGrp="1"/>
          </p:cNvSpPr>
          <p:nvPr>
            <p:ph sz="quarter" idx="10"/>
          </p:nvPr>
        </p:nvSpPr>
        <p:spPr>
          <a:xfrm>
            <a:off x="592769" y="1721855"/>
            <a:ext cx="11093264" cy="4830020"/>
          </a:xfrm>
        </p:spPr>
        <p:txBody>
          <a:bodyPr/>
          <a:lstStyle/>
          <a:p>
            <a:pPr marL="342900" indent="-342900">
              <a:buFont typeface="Wingdings" panose="05000000000000000000" pitchFamily="2" charset="2"/>
              <a:buChar char="Ø"/>
            </a:pPr>
            <a:r>
              <a:rPr lang="en-US" sz="2000" dirty="0" smtClean="0"/>
              <a:t>60</a:t>
            </a:r>
            <a:r>
              <a:rPr lang="en-US" sz="2000" dirty="0"/>
              <a:t>% - no </a:t>
            </a:r>
            <a:r>
              <a:rPr lang="en-US" sz="2000" dirty="0" smtClean="0"/>
              <a:t>change</a:t>
            </a:r>
          </a:p>
          <a:p>
            <a:pPr marL="342900" indent="-342900">
              <a:buFont typeface="Wingdings" panose="05000000000000000000" pitchFamily="2" charset="2"/>
              <a:buChar char="Ø"/>
            </a:pPr>
            <a:r>
              <a:rPr lang="en-US" sz="2000" dirty="0" smtClean="0"/>
              <a:t>10</a:t>
            </a:r>
            <a:r>
              <a:rPr lang="en-US" sz="2000" dirty="0"/>
              <a:t>% - central registry staff correctly re-coded  submitting hospital’s incorrect surgery </a:t>
            </a:r>
            <a:r>
              <a:rPr lang="en-US" sz="2000" dirty="0" smtClean="0"/>
              <a:t>code</a:t>
            </a:r>
          </a:p>
          <a:p>
            <a:pPr marL="342900" indent="-342900">
              <a:buFont typeface="Wingdings" panose="05000000000000000000" pitchFamily="2" charset="2"/>
              <a:buChar char="Ø"/>
            </a:pPr>
            <a:r>
              <a:rPr lang="en-US" sz="2000" dirty="0" smtClean="0"/>
              <a:t>25</a:t>
            </a:r>
            <a:r>
              <a:rPr lang="en-US" sz="2000" dirty="0"/>
              <a:t>% - central registry staff missed facility coding </a:t>
            </a:r>
            <a:r>
              <a:rPr lang="en-US" sz="2000" dirty="0" smtClean="0"/>
              <a:t>errors</a:t>
            </a:r>
          </a:p>
          <a:p>
            <a:pPr marL="342900" indent="-342900">
              <a:buFont typeface="Wingdings" panose="05000000000000000000" pitchFamily="2" charset="2"/>
              <a:buChar char="Ø"/>
            </a:pPr>
            <a:r>
              <a:rPr lang="en-US" sz="2000" dirty="0" smtClean="0"/>
              <a:t>4% - the </a:t>
            </a:r>
            <a:r>
              <a:rPr lang="en-US" sz="2000" dirty="0"/>
              <a:t>facility and central registry were incorrect </a:t>
            </a:r>
            <a:endParaRPr lang="en-US" sz="2000" dirty="0" smtClean="0"/>
          </a:p>
          <a:p>
            <a:pPr marL="342900" indent="-342900">
              <a:buFont typeface="Wingdings" panose="05000000000000000000" pitchFamily="2" charset="2"/>
              <a:buChar char="Ø"/>
            </a:pPr>
            <a:r>
              <a:rPr lang="en-US" sz="2000" dirty="0" smtClean="0"/>
              <a:t>1% - the </a:t>
            </a:r>
            <a:r>
              <a:rPr lang="en-US" sz="2000" dirty="0"/>
              <a:t>facility was correct but central registry staff changed a code to be incorrect.  </a:t>
            </a:r>
          </a:p>
          <a:p>
            <a:endParaRPr lang="en-US" dirty="0" smtClean="0"/>
          </a:p>
        </p:txBody>
      </p:sp>
    </p:spTree>
    <p:extLst>
      <p:ext uri="{BB962C8B-B14F-4D97-AF65-F5344CB8AC3E}">
        <p14:creationId xmlns:p14="http://schemas.microsoft.com/office/powerpoint/2010/main" val="3667647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Issues</a:t>
            </a:r>
            <a:endParaRPr lang="en-US" dirty="0"/>
          </a:p>
        </p:txBody>
      </p:sp>
      <p:sp>
        <p:nvSpPr>
          <p:cNvPr id="4" name="Content Placeholder 2"/>
          <p:cNvSpPr txBox="1">
            <a:spLocks/>
          </p:cNvSpPr>
          <p:nvPr/>
        </p:nvSpPr>
        <p:spPr>
          <a:xfrm>
            <a:off x="587202" y="1769562"/>
            <a:ext cx="10934238" cy="3977640"/>
          </a:xfrm>
          <a:prstGeom prst="rect">
            <a:avLst/>
          </a:prstGeom>
        </p:spPr>
        <p:txBody>
          <a:bodyPr vert="horz" lIns="91440" tIns="45720" rIns="91440" bIns="45720" rtlCol="0">
            <a:normAutofit/>
          </a:bodyPr>
          <a:lstStyle>
            <a:lvl1pPr marL="0" indent="0" algn="l" defTabSz="914400" rtl="0" eaLnBrk="1" latinLnBrk="0" hangingPunct="1">
              <a:lnSpc>
                <a:spcPct val="150000"/>
              </a:lnSpc>
              <a:spcBef>
                <a:spcPts val="1000"/>
              </a:spcBef>
              <a:spcAft>
                <a:spcPts val="1200"/>
              </a:spcAft>
              <a:buFontTx/>
              <a:buNone/>
              <a:defRPr lang="en-US" sz="1200" kern="1200" smtClean="0">
                <a:solidFill>
                  <a:schemeClr val="tx1">
                    <a:lumMod val="75000"/>
                    <a:lumOff val="25000"/>
                  </a:schemeClr>
                </a:solidFill>
                <a:latin typeface="+mn-lt"/>
                <a:ea typeface="+mn-ea"/>
                <a:cs typeface="+mn-cs"/>
              </a:defRPr>
            </a:lvl1pPr>
            <a:lvl2pPr marL="228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685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1430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16002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0574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6pPr>
            <a:lvl7pPr marL="25146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7pPr>
            <a:lvl8pPr marL="2971800" indent="-228600" algn="l" defTabSz="914400" rtl="0" eaLnBrk="1" latinLnBrk="0" hangingPunct="1">
              <a:lnSpc>
                <a:spcPct val="150000"/>
              </a:lnSpc>
              <a:spcBef>
                <a:spcPts val="1000"/>
              </a:spcBef>
              <a:spcAft>
                <a:spcPts val="1200"/>
              </a:spcAft>
              <a:buFont typeface="Arial" panose="020B0604020202020204" pitchFamily="34" charset="0"/>
              <a:buChar char="•"/>
              <a:defRPr lang="en-US" sz="1200" kern="1200" dirty="0" smtClean="0">
                <a:solidFill>
                  <a:schemeClr val="tx1"/>
                </a:solidFill>
                <a:latin typeface="+mn-lt"/>
                <a:ea typeface="+mn-ea"/>
                <a:cs typeface="+mn-cs"/>
              </a:defRPr>
            </a:lvl8pPr>
            <a:lvl9pPr marL="3429000" indent="-228600" algn="l" defTabSz="914400" rtl="0" eaLnBrk="1" latinLnBrk="0" hangingPunct="1">
              <a:lnSpc>
                <a:spcPct val="90000"/>
              </a:lnSpc>
              <a:spcBef>
                <a:spcPct val="30000"/>
              </a:spcBef>
              <a:buFont typeface="Arial" panose="020B0604020202020204" pitchFamily="34" charset="0"/>
              <a:buNone/>
              <a:defRPr sz="1200" kern="1200">
                <a:solidFill>
                  <a:schemeClr val="tx1"/>
                </a:solidFill>
                <a:latin typeface="+mn-lt"/>
                <a:ea typeface="+mn-ea"/>
                <a:cs typeface="+mn-cs"/>
              </a:defRPr>
            </a:lvl9pPr>
          </a:lstStyle>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dirty="0" smtClean="0"/>
              <a:t>At the time of this study, the central registry did not collect submission hospital abstractor identities.</a:t>
            </a:r>
          </a:p>
          <a:p>
            <a:pPr marL="342900" indent="-342900">
              <a:buFont typeface="Wingdings" panose="05000000000000000000" pitchFamily="2" charset="2"/>
              <a:buChar char="Ø"/>
            </a:pPr>
            <a:r>
              <a:rPr lang="en-US" sz="2000" dirty="0" smtClean="0"/>
              <a:t>Central registry abstractors could be identified.</a:t>
            </a:r>
          </a:p>
          <a:p>
            <a:pPr marL="342900" indent="-342900">
              <a:buFont typeface="Wingdings" panose="05000000000000000000" pitchFamily="2" charset="2"/>
              <a:buChar char="Ø"/>
            </a:pPr>
            <a:r>
              <a:rPr lang="en-US" sz="2000" dirty="0" smtClean="0"/>
              <a:t>Errors found in central registry staff did not seem related to level of abstractor experience.</a:t>
            </a:r>
          </a:p>
          <a:p>
            <a:pPr lvl="2" indent="0">
              <a:buNone/>
            </a:pPr>
            <a:endParaRPr lang="en-US" sz="2000" dirty="0" smtClean="0"/>
          </a:p>
          <a:p>
            <a:endParaRPr lang="en-US" sz="2000" dirty="0" smtClean="0"/>
          </a:p>
          <a:p>
            <a:pPr marL="342900" indent="-342900">
              <a:buFont typeface="Wingdings" panose="05000000000000000000" pitchFamily="2" charset="2"/>
              <a:buChar char="Ø"/>
            </a:pPr>
            <a:endParaRPr lang="en-US" sz="2000" dirty="0" smtClean="0"/>
          </a:p>
          <a:p>
            <a:endParaRPr lang="en-US" dirty="0"/>
          </a:p>
        </p:txBody>
      </p:sp>
    </p:spTree>
    <p:extLst>
      <p:ext uri="{BB962C8B-B14F-4D97-AF65-F5344CB8AC3E}">
        <p14:creationId xmlns:p14="http://schemas.microsoft.com/office/powerpoint/2010/main" val="38637390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noAutofit/>
          </a:bodyPr>
          <a:lstStyle/>
          <a:p>
            <a:r>
              <a:rPr lang="en-US" b="1" dirty="0" smtClean="0">
                <a:latin typeface="Segoe UI Light" panose="020B0502040204020203" pitchFamily="34" charset="0"/>
                <a:cs typeface="Segoe UI Light" panose="020B0502040204020203" pitchFamily="34" charset="0"/>
              </a:rPr>
              <a:t>MDCSS</a:t>
            </a:r>
            <a:endParaRPr lang="en-US" b="1" dirty="0">
              <a:latin typeface="Segoe UI Light" panose="020B0502040204020203" pitchFamily="34" charset="0"/>
              <a:cs typeface="Segoe UI Light" panose="020B0502040204020203" pitchFamily="34" charset="0"/>
            </a:endParaRPr>
          </a:p>
        </p:txBody>
      </p:sp>
      <p:sp>
        <p:nvSpPr>
          <p:cNvPr id="38" name="Content Placeholder 17"/>
          <p:cNvSpPr txBox="1">
            <a:spLocks/>
          </p:cNvSpPr>
          <p:nvPr/>
        </p:nvSpPr>
        <p:spPr>
          <a:xfrm>
            <a:off x="541609" y="1524707"/>
            <a:ext cx="6137487" cy="5028615"/>
          </a:xfrm>
          <a:prstGeom prst="rect">
            <a:avLst/>
          </a:prstGeom>
        </p:spPr>
        <p:txBody>
          <a:bodyPr vert="horz" lIns="91440" tIns="45720" rIns="91440" bIns="45720" rtlCol="0">
            <a:normAutofit/>
          </a:bodyPr>
          <a:lstStyle>
            <a:lvl1pPr marL="2286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1pPr>
            <a:lvl2pPr marL="6858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2pPr>
            <a:lvl3pPr marL="11430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3pPr>
            <a:lvl4pPr marL="16002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smtClean="0">
                <a:solidFill>
                  <a:schemeClr val="tx1">
                    <a:lumMod val="75000"/>
                    <a:lumOff val="25000"/>
                  </a:schemeClr>
                </a:solidFill>
                <a:latin typeface="+mn-lt"/>
                <a:ea typeface="+mn-ea"/>
                <a:cs typeface="+mn-cs"/>
              </a:defRPr>
            </a:lvl4pPr>
            <a:lvl5pPr marL="2057400" indent="-228600" algn="l" defTabSz="914400" rtl="0" eaLnBrk="1" latinLnBrk="0" hangingPunct="1">
              <a:lnSpc>
                <a:spcPts val="1800"/>
              </a:lnSpc>
              <a:spcBef>
                <a:spcPts val="1000"/>
              </a:spcBef>
              <a:spcAft>
                <a:spcPts val="1000"/>
              </a:spcAft>
              <a:buFont typeface="Arial" panose="020B0604020202020204" pitchFamily="34" charset="0"/>
              <a:buChar char="•"/>
              <a:defRPr lang="en-US" sz="1200" kern="1200">
                <a:solidFill>
                  <a:schemeClr val="tx1">
                    <a:lumMod val="75000"/>
                    <a:lumOff val="25000"/>
                  </a:schemeClr>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a:lstStyle>
          <a:p>
            <a:pPr marL="0" lvl="0" indent="0">
              <a:spcAft>
                <a:spcPts val="600"/>
              </a:spcAft>
              <a:buNone/>
              <a:defRPr/>
            </a:pPr>
            <a:r>
              <a:rPr lang="en-US" sz="2400" dirty="0" smtClean="0">
                <a:latin typeface="Segoe UI" panose="020B0502040204020203" pitchFamily="34" charset="0"/>
                <a:cs typeface="Segoe UI" panose="020B0502040204020203" pitchFamily="34" charset="0"/>
              </a:rPr>
              <a:t>Population-based, central cancer registry</a:t>
            </a:r>
            <a:endParaRPr lang="en-US" sz="2400" dirty="0">
              <a:latin typeface="Segoe UI" panose="020B0502040204020203" pitchFamily="34" charset="0"/>
              <a:cs typeface="Segoe UI" panose="020B0502040204020203" pitchFamily="34" charset="0"/>
            </a:endParaRPr>
          </a:p>
          <a:p>
            <a:pPr marL="0" lvl="0" indent="0">
              <a:spcAft>
                <a:spcPts val="600"/>
              </a:spcAft>
              <a:buNone/>
              <a:defRPr/>
            </a:pPr>
            <a:endParaRPr lang="en-US" sz="2400" dirty="0" smtClean="0">
              <a:latin typeface="Segoe UI" panose="020B0502040204020203" pitchFamily="34" charset="0"/>
              <a:cs typeface="Segoe UI" panose="020B0502040204020203" pitchFamily="34" charset="0"/>
            </a:endParaRPr>
          </a:p>
          <a:p>
            <a:pPr marL="0" lvl="0" indent="0">
              <a:spcAft>
                <a:spcPts val="600"/>
              </a:spcAft>
              <a:buNone/>
              <a:defRPr/>
            </a:pPr>
            <a:r>
              <a:rPr lang="en-US" sz="2400" dirty="0" smtClean="0">
                <a:latin typeface="Segoe UI" panose="020B0502040204020203" pitchFamily="34" charset="0"/>
                <a:cs typeface="Segoe UI" panose="020B0502040204020203" pitchFamily="34" charset="0"/>
              </a:rPr>
              <a:t>25,000 cases annually</a:t>
            </a:r>
          </a:p>
          <a:p>
            <a:pPr marL="0" lvl="0" indent="0">
              <a:spcAft>
                <a:spcPts val="600"/>
              </a:spcAft>
              <a:buNone/>
              <a:defRPr/>
            </a:pPr>
            <a:endParaRPr lang="en-US" sz="2400" dirty="0" smtClean="0">
              <a:latin typeface="Segoe UI" panose="020B0502040204020203" pitchFamily="34" charset="0"/>
              <a:cs typeface="Segoe UI" panose="020B0502040204020203" pitchFamily="34" charset="0"/>
            </a:endParaRPr>
          </a:p>
          <a:p>
            <a:pPr marL="0" lvl="0" indent="0">
              <a:spcAft>
                <a:spcPts val="600"/>
              </a:spcAft>
              <a:buNone/>
              <a:defRPr/>
            </a:pPr>
            <a:r>
              <a:rPr lang="en-US" sz="2400" dirty="0" smtClean="0">
                <a:latin typeface="Segoe UI" panose="020B0502040204020203" pitchFamily="34" charset="0"/>
                <a:cs typeface="Segoe UI" panose="020B0502040204020203" pitchFamily="34" charset="0"/>
              </a:rPr>
              <a:t>3.8 million population in catchment area</a:t>
            </a:r>
          </a:p>
          <a:p>
            <a:pPr marL="0" lvl="0" indent="0">
              <a:spcAft>
                <a:spcPts val="600"/>
              </a:spcAft>
              <a:buNone/>
              <a:defRPr/>
            </a:pPr>
            <a:endParaRPr lang="en-US" sz="2400" dirty="0" smtClean="0">
              <a:latin typeface="Segoe UI" panose="020B0502040204020203" pitchFamily="34" charset="0"/>
              <a:cs typeface="Segoe UI" panose="020B0502040204020203" pitchFamily="34" charset="0"/>
            </a:endParaRPr>
          </a:p>
          <a:p>
            <a:pPr marL="0" lvl="0" indent="0">
              <a:spcAft>
                <a:spcPts val="600"/>
              </a:spcAft>
              <a:buNone/>
              <a:defRPr/>
            </a:pPr>
            <a:r>
              <a:rPr lang="en-US" sz="2400" dirty="0" smtClean="0">
                <a:latin typeface="Segoe UI" panose="020B0502040204020203" pitchFamily="34" charset="0"/>
                <a:cs typeface="Segoe UI" panose="020B0502040204020203" pitchFamily="34" charset="0"/>
              </a:rPr>
              <a:t>Reports data to:</a:t>
            </a:r>
          </a:p>
          <a:p>
            <a:pPr marL="0" lvl="0" indent="0">
              <a:spcAft>
                <a:spcPts val="600"/>
              </a:spcAft>
              <a:buNone/>
              <a:defRPr/>
            </a:pPr>
            <a:r>
              <a:rPr lang="en-US" sz="2400" dirty="0" smtClean="0">
                <a:latin typeface="Segoe UI" panose="020B0502040204020203" pitchFamily="34" charset="0"/>
                <a:cs typeface="Segoe UI" panose="020B0502040204020203" pitchFamily="34" charset="0"/>
              </a:rPr>
              <a:t>	State of Michigan </a:t>
            </a:r>
          </a:p>
          <a:p>
            <a:pPr marL="0" lvl="0" indent="0">
              <a:spcAft>
                <a:spcPts val="600"/>
              </a:spcAft>
              <a:buNone/>
              <a:defRPr/>
            </a:pPr>
            <a:r>
              <a:rPr lang="en-US" sz="2400" dirty="0">
                <a:latin typeface="Segoe UI" panose="020B0502040204020203" pitchFamily="34" charset="0"/>
                <a:cs typeface="Segoe UI" panose="020B0502040204020203" pitchFamily="34" charset="0"/>
              </a:rPr>
              <a:t>	</a:t>
            </a:r>
            <a:r>
              <a:rPr lang="en-US" sz="2400" dirty="0" smtClean="0">
                <a:latin typeface="Segoe UI" panose="020B0502040204020203" pitchFamily="34" charset="0"/>
                <a:cs typeface="Segoe UI" panose="020B0502040204020203" pitchFamily="34" charset="0"/>
              </a:rPr>
              <a:t>NCI SEER Program</a:t>
            </a:r>
          </a:p>
          <a:p>
            <a:pPr marL="0" lvl="0" indent="0">
              <a:spcAft>
                <a:spcPts val="600"/>
              </a:spcAft>
              <a:buNone/>
              <a:defRPr/>
            </a:pPr>
            <a:endParaRPr lang="en-US" sz="2400" dirty="0" smtClean="0">
              <a:latin typeface="Segoe UI" panose="020B0502040204020203" pitchFamily="34" charset="0"/>
              <a:cs typeface="Segoe UI" panose="020B0502040204020203" pitchFamily="34" charset="0"/>
            </a:endParaRPr>
          </a:p>
          <a:p>
            <a:pPr marL="0" lvl="0" indent="0">
              <a:spcAft>
                <a:spcPts val="600"/>
              </a:spcAft>
              <a:buNone/>
              <a:defRPr/>
            </a:pPr>
            <a:r>
              <a:rPr lang="en-US" sz="2400" dirty="0" smtClean="0">
                <a:latin typeface="Segoe UI" panose="020B0502040204020203" pitchFamily="34" charset="0"/>
                <a:cs typeface="Segoe UI" panose="020B0502040204020203" pitchFamily="34" charset="0"/>
              </a:rPr>
              <a:t>50+ facilities </a:t>
            </a:r>
            <a:endParaRPr lang="en-US" sz="2400" dirty="0">
              <a:latin typeface="Segoe UI" panose="020B0502040204020203" pitchFamily="34" charset="0"/>
              <a:cs typeface="Segoe UI" panose="020B0502040204020203" pitchFamily="34" charset="0"/>
            </a:endParaRPr>
          </a:p>
        </p:txBody>
      </p:sp>
      <p:pic>
        <p:nvPicPr>
          <p:cNvPr id="3" name="Picture 2"/>
          <p:cNvPicPr>
            <a:picLocks noChangeAspect="1"/>
          </p:cNvPicPr>
          <p:nvPr/>
        </p:nvPicPr>
        <p:blipFill>
          <a:blip r:embed="rId2"/>
          <a:stretch>
            <a:fillRect/>
          </a:stretch>
        </p:blipFill>
        <p:spPr>
          <a:xfrm>
            <a:off x="6830170" y="1258381"/>
            <a:ext cx="4428878" cy="5294941"/>
          </a:xfrm>
          <a:prstGeom prst="rect">
            <a:avLst/>
          </a:prstGeom>
        </p:spPr>
      </p:pic>
      <p:sp>
        <p:nvSpPr>
          <p:cNvPr id="4" name="TextBox 3"/>
          <p:cNvSpPr txBox="1"/>
          <p:nvPr/>
        </p:nvSpPr>
        <p:spPr>
          <a:xfrm>
            <a:off x="8428383" y="6430211"/>
            <a:ext cx="2223686" cy="246221"/>
          </a:xfrm>
          <a:prstGeom prst="rect">
            <a:avLst/>
          </a:prstGeom>
          <a:noFill/>
        </p:spPr>
        <p:txBody>
          <a:bodyPr wrap="none" rtlCol="0">
            <a:spAutoFit/>
          </a:bodyPr>
          <a:lstStyle/>
          <a:p>
            <a:r>
              <a:rPr lang="en-US" sz="1000" dirty="0" smtClean="0"/>
              <a:t>Map compliments of www.bing.com</a:t>
            </a:r>
            <a:endParaRPr lang="en-US" sz="1000" dirty="0"/>
          </a:p>
        </p:txBody>
      </p:sp>
    </p:spTree>
    <p:extLst>
      <p:ext uri="{BB962C8B-B14F-4D97-AF65-F5344CB8AC3E}">
        <p14:creationId xmlns:p14="http://schemas.microsoft.com/office/powerpoint/2010/main" val="34576161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sz="quarter" idx="10"/>
          </p:nvPr>
        </p:nvSpPr>
        <p:spPr>
          <a:xfrm>
            <a:off x="521207" y="1197068"/>
            <a:ext cx="9192902" cy="4663043"/>
          </a:xfrm>
        </p:spPr>
        <p:txBody>
          <a:bodyPr>
            <a:normAutofit fontScale="85000" lnSpcReduction="10000"/>
          </a:bodyPr>
          <a:lstStyle/>
          <a:p>
            <a:pPr marL="342900" indent="-342900">
              <a:buFont typeface="Wingdings" panose="05000000000000000000" pitchFamily="2" charset="2"/>
              <a:buChar char="Ø"/>
            </a:pPr>
            <a:endParaRPr lang="en-US" sz="2000" dirty="0" smtClean="0"/>
          </a:p>
          <a:p>
            <a:pPr marL="342900" indent="-342900">
              <a:buFont typeface="Wingdings" panose="05000000000000000000" pitchFamily="2" charset="2"/>
              <a:buChar char="Ø"/>
            </a:pPr>
            <a:r>
              <a:rPr lang="en-US" sz="2000" dirty="0" smtClean="0"/>
              <a:t>Hospitals</a:t>
            </a:r>
          </a:p>
          <a:p>
            <a:pPr marL="1028700" lvl="2" indent="-342900">
              <a:buFont typeface="Wingdings" panose="05000000000000000000" pitchFamily="2" charset="2"/>
              <a:buChar char="Ø"/>
            </a:pPr>
            <a:r>
              <a:rPr lang="en-US" sz="2000" dirty="0" smtClean="0"/>
              <a:t>A new variable was added to the SEER*DMS to track first name and last name initials of Hospital Abstractors, so the central registry could determine if one Hospital staffer had an issue or the entire Hospital Tumor Registry staff.</a:t>
            </a:r>
          </a:p>
          <a:p>
            <a:pPr marL="342900" indent="-342900">
              <a:buFont typeface="Wingdings" panose="05000000000000000000" pitchFamily="2" charset="2"/>
              <a:buChar char="Ø"/>
            </a:pPr>
            <a:r>
              <a:rPr lang="en-US" sz="2000" dirty="0" smtClean="0"/>
              <a:t>Central registry</a:t>
            </a:r>
          </a:p>
          <a:p>
            <a:pPr marL="1028700" lvl="2" indent="-342900">
              <a:buFont typeface="Wingdings" panose="05000000000000000000" pitchFamily="2" charset="2"/>
              <a:buChar char="Ø"/>
            </a:pPr>
            <a:r>
              <a:rPr lang="en-US" sz="2000" dirty="0" smtClean="0"/>
              <a:t>Pancreas Cancer Surgery Codes were reviewed at Abstractor/Editor Team meetings.</a:t>
            </a:r>
          </a:p>
          <a:p>
            <a:pPr marL="1028700" lvl="2" indent="-342900">
              <a:buFont typeface="Wingdings" panose="05000000000000000000" pitchFamily="2" charset="2"/>
              <a:buChar char="Ø"/>
            </a:pPr>
            <a:r>
              <a:rPr lang="en-US" sz="2000" dirty="0" smtClean="0"/>
              <a:t>Plans are in place to communicate findings and training tips to area hospitals.</a:t>
            </a:r>
            <a:endParaRPr lang="en-US" dirty="0"/>
          </a:p>
        </p:txBody>
      </p:sp>
    </p:spTree>
    <p:extLst>
      <p:ext uri="{BB962C8B-B14F-4D97-AF65-F5344CB8AC3E}">
        <p14:creationId xmlns:p14="http://schemas.microsoft.com/office/powerpoint/2010/main" val="29280839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Learning Objectives</a:t>
            </a:r>
            <a:endParaRPr lang="en-US" dirty="0"/>
          </a:p>
        </p:txBody>
      </p:sp>
      <p:pic>
        <p:nvPicPr>
          <p:cNvPr id="7" name="Picture 6"/>
          <p:cNvPicPr>
            <a:picLocks noChangeAspect="1"/>
          </p:cNvPicPr>
          <p:nvPr/>
        </p:nvPicPr>
        <p:blipFill>
          <a:blip r:embed="rId2"/>
          <a:stretch>
            <a:fillRect/>
          </a:stretch>
        </p:blipFill>
        <p:spPr>
          <a:xfrm>
            <a:off x="951485" y="1394266"/>
            <a:ext cx="10016637" cy="5079903"/>
          </a:xfrm>
          <a:prstGeom prst="rect">
            <a:avLst/>
          </a:prstGeom>
          <a:solidFill>
            <a:schemeClr val="bg1"/>
          </a:solidFill>
          <a:ln>
            <a:solidFill>
              <a:schemeClr val="tx1"/>
            </a:solidFill>
          </a:ln>
        </p:spPr>
      </p:pic>
    </p:spTree>
    <p:extLst>
      <p:ext uri="{BB962C8B-B14F-4D97-AF65-F5344CB8AC3E}">
        <p14:creationId xmlns:p14="http://schemas.microsoft.com/office/powerpoint/2010/main" val="30214570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0"/>
          </p:nvPr>
        </p:nvSpPr>
        <p:spPr>
          <a:xfrm>
            <a:off x="539495" y="1435607"/>
            <a:ext cx="9367829" cy="4774361"/>
          </a:xfrm>
        </p:spPr>
        <p:txBody>
          <a:bodyPr>
            <a:normAutofit/>
          </a:bodyPr>
          <a:lstStyle/>
          <a:p>
            <a:endParaRPr lang="en-US" dirty="0" smtClean="0"/>
          </a:p>
          <a:p>
            <a:endParaRPr lang="en-US" dirty="0"/>
          </a:p>
          <a:p>
            <a:pPr marL="342900" indent="-342900">
              <a:buFont typeface="Wingdings" panose="05000000000000000000" pitchFamily="2" charset="2"/>
              <a:buChar char="Ø"/>
            </a:pPr>
            <a:r>
              <a:rPr lang="en-US" sz="2000" dirty="0" smtClean="0"/>
              <a:t>Our </a:t>
            </a:r>
            <a:r>
              <a:rPr lang="en-US" sz="2000" dirty="0"/>
              <a:t>review of pancreas cancer surgery </a:t>
            </a:r>
            <a:r>
              <a:rPr lang="en-US" sz="2000" dirty="0" smtClean="0"/>
              <a:t>codes revealed </a:t>
            </a:r>
            <a:r>
              <a:rPr lang="en-US" sz="2000" dirty="0"/>
              <a:t>misunderstanding of coding pancreatic </a:t>
            </a:r>
            <a:r>
              <a:rPr lang="en-US" sz="2000" dirty="0" smtClean="0"/>
              <a:t>surgery - amongst </a:t>
            </a:r>
            <a:r>
              <a:rPr lang="en-US" sz="2000" dirty="0"/>
              <a:t>both hospital and central registry staff.  </a:t>
            </a:r>
          </a:p>
          <a:p>
            <a:pPr marL="342900" indent="-342900">
              <a:buFont typeface="Wingdings" panose="05000000000000000000" pitchFamily="2" charset="2"/>
              <a:buChar char="Ø"/>
            </a:pPr>
            <a:r>
              <a:rPr lang="en-US" sz="2000" dirty="0" smtClean="0"/>
              <a:t>Additional </a:t>
            </a:r>
            <a:r>
              <a:rPr lang="en-US" sz="2000" dirty="0"/>
              <a:t>training and feedback to hospital and registry staff </a:t>
            </a:r>
            <a:r>
              <a:rPr lang="en-US" sz="2000" dirty="0" smtClean="0"/>
              <a:t>are </a:t>
            </a:r>
            <a:r>
              <a:rPr lang="en-US" sz="2000" dirty="0"/>
              <a:t>in progress.</a:t>
            </a:r>
          </a:p>
          <a:p>
            <a:endParaRPr lang="en-US" dirty="0"/>
          </a:p>
        </p:txBody>
      </p:sp>
    </p:spTree>
    <p:extLst>
      <p:ext uri="{BB962C8B-B14F-4D97-AF65-F5344CB8AC3E}">
        <p14:creationId xmlns:p14="http://schemas.microsoft.com/office/powerpoint/2010/main" val="3483748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normAutofit/>
          </a:bodyPr>
          <a:lstStyle/>
          <a:p>
            <a:r>
              <a:rPr lang="en-US" dirty="0" smtClean="0">
                <a:latin typeface="Segoe UI Light" panose="020B0502040204020203" pitchFamily="34" charset="0"/>
                <a:cs typeface="Segoe UI Light" panose="020B0502040204020203" pitchFamily="34" charset="0"/>
              </a:rPr>
              <a:t>Questions?</a:t>
            </a:r>
            <a:endParaRPr lang="en-US" dirty="0">
              <a:latin typeface="Segoe UI Light" panose="020B0502040204020203" pitchFamily="34" charset="0"/>
              <a:cs typeface="Segoe UI Light" panose="020B0502040204020203" pitchFamily="34" charset="0"/>
            </a:endParaRPr>
          </a:p>
        </p:txBody>
      </p:sp>
      <p:pic>
        <p:nvPicPr>
          <p:cNvPr id="2" name="Content Placeholder 1" descr="A List Of Questionable Publishers | The Crypto Crew"/>
          <p:cNvPicPr>
            <a:picLocks noGrp="1" noChangeAspect="1"/>
          </p:cNvPicPr>
          <p:nvPr>
            <p:ph sz="half" idx="4294967295"/>
          </p:nvPr>
        </p:nvPicPr>
        <p:blipFill>
          <a:blip r:embed="rId3" cstate="print">
            <a:extLst>
              <a:ext uri="{28A0092B-C50C-407E-A947-70E740481C1C}">
                <a14:useLocalDpi xmlns:a14="http://schemas.microsoft.com/office/drawing/2010/main" val="0"/>
              </a:ext>
            </a:extLst>
          </a:blip>
          <a:stretch>
            <a:fillRect/>
          </a:stretch>
        </p:blipFill>
        <p:spPr>
          <a:xfrm>
            <a:off x="3397747" y="2614613"/>
            <a:ext cx="3729632" cy="3978275"/>
          </a:xfrm>
        </p:spPr>
      </p:pic>
    </p:spTree>
    <p:extLst>
      <p:ext uri="{BB962C8B-B14F-4D97-AF65-F5344CB8AC3E}">
        <p14:creationId xmlns:p14="http://schemas.microsoft.com/office/powerpoint/2010/main" val="893025881"/>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drape"/>
      </p:transition>
    </mc:Choice>
    <mc:Fallback xmlns="">
      <p:transition xmlns:p14="http://schemas.microsoft.com/office/powerpoint/2010/mai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Acknowledgements</a:t>
            </a:r>
            <a:endParaRPr lang="en-US" dirty="0"/>
          </a:p>
        </p:txBody>
      </p:sp>
      <p:pic>
        <p:nvPicPr>
          <p:cNvPr id="14" name="Picture 13"/>
          <p:cNvPicPr>
            <a:picLocks noChangeAspect="1"/>
          </p:cNvPicPr>
          <p:nvPr/>
        </p:nvPicPr>
        <p:blipFill>
          <a:blip r:embed="rId2"/>
          <a:stretch>
            <a:fillRect/>
          </a:stretch>
        </p:blipFill>
        <p:spPr>
          <a:xfrm>
            <a:off x="1095107" y="2816357"/>
            <a:ext cx="10708560" cy="3274313"/>
          </a:xfrm>
          <a:prstGeom prst="rect">
            <a:avLst/>
          </a:prstGeom>
        </p:spPr>
      </p:pic>
    </p:spTree>
    <p:extLst>
      <p:ext uri="{BB962C8B-B14F-4D97-AF65-F5344CB8AC3E}">
        <p14:creationId xmlns:p14="http://schemas.microsoft.com/office/powerpoint/2010/main" val="15459432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Pancreas Cancer</a:t>
            </a:r>
            <a:endParaRPr lang="en-US" b="1" dirty="0"/>
          </a:p>
        </p:txBody>
      </p:sp>
      <p:sp>
        <p:nvSpPr>
          <p:cNvPr id="3" name="Content Placeholder 2"/>
          <p:cNvSpPr>
            <a:spLocks noGrp="1"/>
          </p:cNvSpPr>
          <p:nvPr>
            <p:ph sz="quarter" idx="10"/>
          </p:nvPr>
        </p:nvSpPr>
        <p:spPr>
          <a:xfrm>
            <a:off x="616623" y="2486221"/>
            <a:ext cx="4416552" cy="3977640"/>
          </a:xfrm>
        </p:spPr>
        <p:txBody>
          <a:bodyPr>
            <a:normAutofit/>
          </a:bodyPr>
          <a:lstStyle/>
          <a:p>
            <a:r>
              <a:rPr lang="en-US" sz="2000" dirty="0" smtClean="0"/>
              <a:t>Rare cancer (3% of new cancers)</a:t>
            </a:r>
          </a:p>
          <a:p>
            <a:r>
              <a:rPr lang="en-US" sz="2000" dirty="0" smtClean="0"/>
              <a:t>Poor survival (9%)</a:t>
            </a:r>
          </a:p>
          <a:p>
            <a:r>
              <a:rPr lang="en-US" sz="2000" dirty="0" smtClean="0"/>
              <a:t>3</a:t>
            </a:r>
            <a:r>
              <a:rPr lang="en-US" sz="2000" baseline="30000" dirty="0" smtClean="0"/>
              <a:t>rd</a:t>
            </a:r>
            <a:r>
              <a:rPr lang="en-US" sz="2000" dirty="0" smtClean="0"/>
              <a:t> leading cause of cancer deaths</a:t>
            </a:r>
            <a:endParaRPr lang="en-US" sz="2000" dirty="0"/>
          </a:p>
        </p:txBody>
      </p:sp>
      <p:pic>
        <p:nvPicPr>
          <p:cNvPr id="6" name="Picture 5"/>
          <p:cNvPicPr>
            <a:picLocks noChangeAspect="1"/>
          </p:cNvPicPr>
          <p:nvPr/>
        </p:nvPicPr>
        <p:blipFill>
          <a:blip r:embed="rId2"/>
          <a:stretch>
            <a:fillRect/>
          </a:stretch>
        </p:blipFill>
        <p:spPr>
          <a:xfrm>
            <a:off x="5502302" y="2000250"/>
            <a:ext cx="6138407" cy="3279416"/>
          </a:xfrm>
          <a:prstGeom prst="rect">
            <a:avLst/>
          </a:prstGeom>
        </p:spPr>
      </p:pic>
      <p:sp>
        <p:nvSpPr>
          <p:cNvPr id="8" name="TextBox 7"/>
          <p:cNvSpPr txBox="1"/>
          <p:nvPr/>
        </p:nvSpPr>
        <p:spPr>
          <a:xfrm>
            <a:off x="94489" y="6554640"/>
            <a:ext cx="12161122" cy="246221"/>
          </a:xfrm>
          <a:prstGeom prst="rect">
            <a:avLst/>
          </a:prstGeom>
          <a:noFill/>
        </p:spPr>
        <p:txBody>
          <a:bodyPr wrap="square" rtlCol="0">
            <a:spAutoFit/>
          </a:bodyPr>
          <a:lstStyle/>
          <a:p>
            <a:r>
              <a:rPr lang="en-US" sz="1000" dirty="0" smtClean="0"/>
              <a:t>Source:  Surveillance, Epidemiology and End Results (SEER) </a:t>
            </a:r>
            <a:r>
              <a:rPr lang="en-US" sz="1000" dirty="0"/>
              <a:t>Program </a:t>
            </a:r>
            <a:r>
              <a:rPr lang="en-US" sz="1000" dirty="0" smtClean="0"/>
              <a:t>website.  New Cases (SEER 13), Cancer Deaths (US), Survival (SEER 18) –  </a:t>
            </a:r>
            <a:r>
              <a:rPr lang="en-US" sz="1000" dirty="0" smtClean="0">
                <a:hlinkClick r:id="rId3"/>
              </a:rPr>
              <a:t>https</a:t>
            </a:r>
            <a:r>
              <a:rPr lang="en-US" sz="1000" dirty="0">
                <a:hlinkClick r:id="rId3"/>
              </a:rPr>
              <a:t>://</a:t>
            </a:r>
            <a:r>
              <a:rPr lang="en-US" sz="1000" dirty="0" smtClean="0">
                <a:hlinkClick r:id="rId3"/>
              </a:rPr>
              <a:t>seer.cancer.gov/statfacts/html/pancreas.html</a:t>
            </a:r>
            <a:r>
              <a:rPr lang="en-US" sz="1000" dirty="0" smtClean="0"/>
              <a:t>, accessed 04/16/19.  </a:t>
            </a:r>
            <a:endParaRPr lang="en-US" sz="1000" dirty="0"/>
          </a:p>
        </p:txBody>
      </p:sp>
    </p:spTree>
    <p:extLst>
      <p:ext uri="{BB962C8B-B14F-4D97-AF65-F5344CB8AC3E}">
        <p14:creationId xmlns:p14="http://schemas.microsoft.com/office/powerpoint/2010/main" val="27727697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Trend</a:t>
            </a:r>
            <a:endParaRPr lang="en-US" dirty="0"/>
          </a:p>
        </p:txBody>
      </p:sp>
      <p:sp>
        <p:nvSpPr>
          <p:cNvPr id="3" name="Content Placeholder 2"/>
          <p:cNvSpPr>
            <a:spLocks noGrp="1"/>
          </p:cNvSpPr>
          <p:nvPr>
            <p:ph sz="quarter" idx="10"/>
          </p:nvPr>
        </p:nvSpPr>
        <p:spPr>
          <a:xfrm>
            <a:off x="633014" y="2162971"/>
            <a:ext cx="4416552" cy="3977640"/>
          </a:xfrm>
        </p:spPr>
        <p:txBody>
          <a:bodyPr>
            <a:normAutofit/>
          </a:bodyPr>
          <a:lstStyle/>
          <a:p>
            <a:r>
              <a:rPr lang="en-US" sz="2000" dirty="0" smtClean="0"/>
              <a:t>Pancreas cancer incidence has  increased over time.</a:t>
            </a:r>
            <a:endParaRPr lang="en-US" sz="2000" dirty="0"/>
          </a:p>
        </p:txBody>
      </p:sp>
      <p:pic>
        <p:nvPicPr>
          <p:cNvPr id="5" name="Picture 4"/>
          <p:cNvPicPr>
            <a:picLocks noChangeAspect="1"/>
          </p:cNvPicPr>
          <p:nvPr/>
        </p:nvPicPr>
        <p:blipFill>
          <a:blip r:embed="rId2"/>
          <a:stretch>
            <a:fillRect/>
          </a:stretch>
        </p:blipFill>
        <p:spPr>
          <a:xfrm>
            <a:off x="5577731" y="1857620"/>
            <a:ext cx="5712447" cy="3133616"/>
          </a:xfrm>
          <a:prstGeom prst="rect">
            <a:avLst/>
          </a:prstGeom>
          <a:ln w="12700">
            <a:solidFill>
              <a:schemeClr val="tx1"/>
            </a:solidFill>
          </a:ln>
        </p:spPr>
      </p:pic>
      <p:sp>
        <p:nvSpPr>
          <p:cNvPr id="7" name="TextBox 6"/>
          <p:cNvSpPr txBox="1"/>
          <p:nvPr/>
        </p:nvSpPr>
        <p:spPr>
          <a:xfrm>
            <a:off x="445273" y="6066071"/>
            <a:ext cx="11251095" cy="553998"/>
          </a:xfrm>
          <a:prstGeom prst="rect">
            <a:avLst/>
          </a:prstGeom>
          <a:noFill/>
        </p:spPr>
        <p:txBody>
          <a:bodyPr wrap="square" rtlCol="0">
            <a:spAutoFit/>
          </a:bodyPr>
          <a:lstStyle/>
          <a:p>
            <a:r>
              <a:rPr lang="en-US" sz="1000" dirty="0" smtClean="0"/>
              <a:t>Source</a:t>
            </a:r>
            <a:r>
              <a:rPr lang="en-US" sz="1000" dirty="0"/>
              <a:t>: Surveillance, Epidemiology, and End Results (SEER) Program (www.seer.cancer.gov) SEER*Stat Database: Incidence - SEER 18 </a:t>
            </a:r>
            <a:r>
              <a:rPr lang="en-US" sz="1000" dirty="0" err="1"/>
              <a:t>Regs</a:t>
            </a:r>
            <a:r>
              <a:rPr lang="en-US" sz="1000" dirty="0"/>
              <a:t> Research Data + Hurricane Katrina Impacted Louisiana Cases, Nov 2018 Sub (2000-2016) &lt;Katrina/Rita Population Adjustment&gt; - Linked To County Attributes - Total U.S., 1969-2017 Counties, National Cancer Institute, DCCPS, Surveillance Research Program, released April 2019, based on the November 2018 submission.</a:t>
            </a:r>
          </a:p>
        </p:txBody>
      </p:sp>
    </p:spTree>
    <p:extLst>
      <p:ext uri="{BB962C8B-B14F-4D97-AF65-F5344CB8AC3E}">
        <p14:creationId xmlns:p14="http://schemas.microsoft.com/office/powerpoint/2010/main" val="23932972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Stage</a:t>
            </a:r>
            <a:endParaRPr lang="en-US" dirty="0"/>
          </a:p>
        </p:txBody>
      </p:sp>
      <p:sp>
        <p:nvSpPr>
          <p:cNvPr id="3" name="Content Placeholder 2"/>
          <p:cNvSpPr>
            <a:spLocks noGrp="1"/>
          </p:cNvSpPr>
          <p:nvPr>
            <p:ph sz="quarter" idx="10"/>
          </p:nvPr>
        </p:nvSpPr>
        <p:spPr>
          <a:xfrm>
            <a:off x="968867" y="2421569"/>
            <a:ext cx="4416552" cy="3977640"/>
          </a:xfrm>
        </p:spPr>
        <p:txBody>
          <a:bodyPr>
            <a:normAutofit/>
          </a:bodyPr>
          <a:lstStyle/>
          <a:p>
            <a:r>
              <a:rPr lang="en-US" sz="2000" dirty="0" smtClean="0"/>
              <a:t>Only about 12% are diagnosed at local stage.</a:t>
            </a:r>
            <a:endParaRPr lang="en-US" sz="2000" dirty="0"/>
          </a:p>
        </p:txBody>
      </p:sp>
      <p:pic>
        <p:nvPicPr>
          <p:cNvPr id="4" name="Picture 3"/>
          <p:cNvPicPr>
            <a:picLocks noChangeAspect="1"/>
          </p:cNvPicPr>
          <p:nvPr/>
        </p:nvPicPr>
        <p:blipFill>
          <a:blip r:embed="rId2"/>
          <a:stretch>
            <a:fillRect/>
          </a:stretch>
        </p:blipFill>
        <p:spPr>
          <a:xfrm>
            <a:off x="6173193" y="2046612"/>
            <a:ext cx="4584589" cy="2755631"/>
          </a:xfrm>
          <a:prstGeom prst="rect">
            <a:avLst/>
          </a:prstGeom>
        </p:spPr>
      </p:pic>
      <p:sp>
        <p:nvSpPr>
          <p:cNvPr id="6" name="TextBox 5"/>
          <p:cNvSpPr txBox="1"/>
          <p:nvPr/>
        </p:nvSpPr>
        <p:spPr>
          <a:xfrm>
            <a:off x="445273" y="6048363"/>
            <a:ext cx="11251095" cy="553998"/>
          </a:xfrm>
          <a:prstGeom prst="rect">
            <a:avLst/>
          </a:prstGeom>
          <a:noFill/>
        </p:spPr>
        <p:txBody>
          <a:bodyPr wrap="square" rtlCol="0">
            <a:spAutoFit/>
          </a:bodyPr>
          <a:lstStyle/>
          <a:p>
            <a:r>
              <a:rPr lang="en-US" sz="1000" dirty="0" smtClean="0"/>
              <a:t>Source</a:t>
            </a:r>
            <a:r>
              <a:rPr lang="en-US" sz="1000" dirty="0"/>
              <a:t>: Surveillance, Epidemiology, and End Results (SEER) Program (www.seer.cancer.gov) SEER*Stat Database: Incidence - SEER 18 </a:t>
            </a:r>
            <a:r>
              <a:rPr lang="en-US" sz="1000" dirty="0" err="1"/>
              <a:t>Regs</a:t>
            </a:r>
            <a:r>
              <a:rPr lang="en-US" sz="1000" dirty="0"/>
              <a:t> Research Data + Hurricane Katrina Impacted Louisiana Cases, Nov 2018 Sub (2000-2016) &lt;Katrina/Rita Population Adjustment&gt; - Linked To County Attributes - Total U.S., 1969-2017 Counties, National Cancer Institute, DCCPS, Surveillance Research Program, released April 2019, based on the November 2018 submission</a:t>
            </a:r>
            <a:r>
              <a:rPr lang="en-US" sz="1000" dirty="0" smtClean="0"/>
              <a:t>.</a:t>
            </a:r>
            <a:endParaRPr lang="en-US" sz="1000" dirty="0"/>
          </a:p>
        </p:txBody>
      </p:sp>
    </p:spTree>
    <p:extLst>
      <p:ext uri="{BB962C8B-B14F-4D97-AF65-F5344CB8AC3E}">
        <p14:creationId xmlns:p14="http://schemas.microsoft.com/office/powerpoint/2010/main" val="645228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Survival</a:t>
            </a:r>
            <a:endParaRPr lang="en-US" dirty="0"/>
          </a:p>
        </p:txBody>
      </p:sp>
      <p:sp>
        <p:nvSpPr>
          <p:cNvPr id="3" name="Content Placeholder 2"/>
          <p:cNvSpPr>
            <a:spLocks noGrp="1"/>
          </p:cNvSpPr>
          <p:nvPr>
            <p:ph sz="quarter" idx="10"/>
          </p:nvPr>
        </p:nvSpPr>
        <p:spPr>
          <a:xfrm>
            <a:off x="603106" y="1979622"/>
            <a:ext cx="4700414" cy="3977640"/>
          </a:xfrm>
        </p:spPr>
        <p:txBody>
          <a:bodyPr>
            <a:normAutofit/>
          </a:bodyPr>
          <a:lstStyle/>
          <a:p>
            <a:r>
              <a:rPr lang="en-US" sz="2000" dirty="0" smtClean="0"/>
              <a:t>Survival is poor</a:t>
            </a:r>
          </a:p>
          <a:p>
            <a:r>
              <a:rPr lang="en-US" sz="2000" dirty="0" smtClean="0"/>
              <a:t>&lt;10 % survive 5 years</a:t>
            </a:r>
          </a:p>
          <a:p>
            <a:r>
              <a:rPr lang="en-US" sz="2000" dirty="0" smtClean="0"/>
              <a:t>&lt;1/3 of local stage cases survive 5 years </a:t>
            </a:r>
          </a:p>
        </p:txBody>
      </p:sp>
      <p:pic>
        <p:nvPicPr>
          <p:cNvPr id="5" name="Picture 4"/>
          <p:cNvPicPr>
            <a:picLocks noChangeAspect="1"/>
          </p:cNvPicPr>
          <p:nvPr/>
        </p:nvPicPr>
        <p:blipFill>
          <a:blip r:embed="rId2"/>
          <a:stretch>
            <a:fillRect/>
          </a:stretch>
        </p:blipFill>
        <p:spPr>
          <a:xfrm>
            <a:off x="5738920" y="1979622"/>
            <a:ext cx="5392906" cy="3245797"/>
          </a:xfrm>
          <a:prstGeom prst="rect">
            <a:avLst/>
          </a:prstGeom>
        </p:spPr>
      </p:pic>
    </p:spTree>
    <p:extLst>
      <p:ext uri="{BB962C8B-B14F-4D97-AF65-F5344CB8AC3E}">
        <p14:creationId xmlns:p14="http://schemas.microsoft.com/office/powerpoint/2010/main" val="3826563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Surgery</a:t>
            </a:r>
            <a:endParaRPr lang="en-US" dirty="0"/>
          </a:p>
        </p:txBody>
      </p:sp>
      <p:sp>
        <p:nvSpPr>
          <p:cNvPr id="3" name="Content Placeholder 2"/>
          <p:cNvSpPr>
            <a:spLocks noGrp="1"/>
          </p:cNvSpPr>
          <p:nvPr>
            <p:ph sz="quarter" idx="10"/>
          </p:nvPr>
        </p:nvSpPr>
        <p:spPr>
          <a:xfrm>
            <a:off x="521207" y="2636256"/>
            <a:ext cx="4416552" cy="3977640"/>
          </a:xfrm>
        </p:spPr>
        <p:txBody>
          <a:bodyPr>
            <a:normAutofit/>
          </a:bodyPr>
          <a:lstStyle/>
          <a:p>
            <a:r>
              <a:rPr lang="en-US" sz="2000" dirty="0" smtClean="0"/>
              <a:t>Surgery performed in only about 20% of pancreas cancers.</a:t>
            </a:r>
          </a:p>
          <a:p>
            <a:r>
              <a:rPr lang="en-US" sz="2000" dirty="0" smtClean="0"/>
              <a:t>Only 27% of cases that receive surgery survive for at least 5 years.</a:t>
            </a:r>
            <a:endParaRPr lang="en-US" sz="2000" dirty="0"/>
          </a:p>
        </p:txBody>
      </p:sp>
      <p:pic>
        <p:nvPicPr>
          <p:cNvPr id="7" name="Picture 6"/>
          <p:cNvPicPr>
            <a:picLocks noChangeAspect="1"/>
          </p:cNvPicPr>
          <p:nvPr/>
        </p:nvPicPr>
        <p:blipFill>
          <a:blip r:embed="rId2"/>
          <a:stretch>
            <a:fillRect/>
          </a:stretch>
        </p:blipFill>
        <p:spPr>
          <a:xfrm>
            <a:off x="4558392" y="4028837"/>
            <a:ext cx="7297003" cy="2496963"/>
          </a:xfrm>
          <a:prstGeom prst="rect">
            <a:avLst/>
          </a:prstGeom>
        </p:spPr>
      </p:pic>
      <p:pic>
        <p:nvPicPr>
          <p:cNvPr id="4" name="Picture 3"/>
          <p:cNvPicPr>
            <a:picLocks noChangeAspect="1"/>
          </p:cNvPicPr>
          <p:nvPr/>
        </p:nvPicPr>
        <p:blipFill>
          <a:blip r:embed="rId3"/>
          <a:stretch>
            <a:fillRect/>
          </a:stretch>
        </p:blipFill>
        <p:spPr>
          <a:xfrm>
            <a:off x="5902911" y="1265922"/>
            <a:ext cx="3767844" cy="2674819"/>
          </a:xfrm>
          <a:prstGeom prst="rect">
            <a:avLst/>
          </a:prstGeom>
        </p:spPr>
      </p:pic>
    </p:spTree>
    <p:extLst>
      <p:ext uri="{BB962C8B-B14F-4D97-AF65-F5344CB8AC3E}">
        <p14:creationId xmlns:p14="http://schemas.microsoft.com/office/powerpoint/2010/main" val="312903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Importance</a:t>
            </a:r>
            <a:endParaRPr lang="en-US" dirty="0"/>
          </a:p>
        </p:txBody>
      </p:sp>
      <p:sp>
        <p:nvSpPr>
          <p:cNvPr id="3" name="Content Placeholder 2"/>
          <p:cNvSpPr>
            <a:spLocks noGrp="1"/>
          </p:cNvSpPr>
          <p:nvPr>
            <p:ph sz="quarter" idx="10"/>
          </p:nvPr>
        </p:nvSpPr>
        <p:spPr>
          <a:xfrm>
            <a:off x="539495" y="1435608"/>
            <a:ext cx="8755579" cy="4710750"/>
          </a:xfrm>
        </p:spPr>
        <p:txBody>
          <a:bodyPr/>
          <a:lstStyle/>
          <a:p>
            <a:endParaRPr lang="en-US" dirty="0" smtClean="0"/>
          </a:p>
          <a:p>
            <a:r>
              <a:rPr lang="en-US" sz="2000" dirty="0" smtClean="0"/>
              <a:t>Due to rarity of the disease, poor prognosis and few treatment options, it is vitally important that any treatment provided for pancreas cancer cases be correctly coded, to inform future treatment efforts and survival evaluations.</a:t>
            </a:r>
            <a:endParaRPr lang="en-US" sz="2000" dirty="0"/>
          </a:p>
        </p:txBody>
      </p:sp>
    </p:spTree>
    <p:extLst>
      <p:ext uri="{BB962C8B-B14F-4D97-AF65-F5344CB8AC3E}">
        <p14:creationId xmlns:p14="http://schemas.microsoft.com/office/powerpoint/2010/main" val="42414748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and Issue</a:t>
            </a:r>
            <a:endParaRPr lang="en-US" dirty="0"/>
          </a:p>
        </p:txBody>
      </p:sp>
      <p:sp>
        <p:nvSpPr>
          <p:cNvPr id="3" name="Content Placeholder 2"/>
          <p:cNvSpPr>
            <a:spLocks noGrp="1"/>
          </p:cNvSpPr>
          <p:nvPr>
            <p:ph sz="quarter" idx="10"/>
          </p:nvPr>
        </p:nvSpPr>
        <p:spPr>
          <a:xfrm>
            <a:off x="539495" y="1435607"/>
            <a:ext cx="8461382" cy="4909533"/>
          </a:xfrm>
        </p:spPr>
        <p:txBody>
          <a:bodyPr>
            <a:normAutofit/>
          </a:bodyPr>
          <a:lstStyle/>
          <a:p>
            <a:endParaRPr lang="en-US" sz="2000" dirty="0" smtClean="0"/>
          </a:p>
          <a:p>
            <a:pPr marL="342900" indent="-342900">
              <a:buFont typeface="Wingdings" panose="05000000000000000000" pitchFamily="2" charset="2"/>
              <a:buChar char="Ø"/>
            </a:pPr>
            <a:r>
              <a:rPr lang="en-US" sz="2000" dirty="0" smtClean="0"/>
              <a:t>Pancreas </a:t>
            </a:r>
            <a:r>
              <a:rPr lang="en-US" sz="2000" dirty="0"/>
              <a:t>cancer surgery coding anomalies </a:t>
            </a:r>
            <a:endParaRPr lang="en-US" sz="2000" dirty="0" smtClean="0"/>
          </a:p>
          <a:p>
            <a:pPr marL="342900" indent="-342900">
              <a:buFont typeface="Wingdings" panose="05000000000000000000" pitchFamily="2" charset="2"/>
              <a:buChar char="Ø"/>
            </a:pPr>
            <a:r>
              <a:rPr lang="en-US" sz="2000" dirty="0" smtClean="0"/>
              <a:t>Were identified </a:t>
            </a:r>
            <a:r>
              <a:rPr lang="en-US" sz="2000" dirty="0"/>
              <a:t>by the </a:t>
            </a:r>
            <a:r>
              <a:rPr lang="en-US" sz="2000" dirty="0" smtClean="0"/>
              <a:t>Quality </a:t>
            </a:r>
            <a:r>
              <a:rPr lang="en-US" sz="2000" dirty="0"/>
              <a:t>Control </a:t>
            </a:r>
            <a:r>
              <a:rPr lang="en-US" sz="2000" dirty="0" smtClean="0"/>
              <a:t>Coordinator</a:t>
            </a:r>
          </a:p>
          <a:p>
            <a:pPr marL="342900" indent="-342900">
              <a:buFont typeface="Wingdings" panose="05000000000000000000" pitchFamily="2" charset="2"/>
              <a:buChar char="Ø"/>
            </a:pPr>
            <a:r>
              <a:rPr lang="en-US" sz="2000" dirty="0" smtClean="0"/>
              <a:t>Hospital abstracts submitted to the central cancer registry </a:t>
            </a:r>
            <a:endParaRPr lang="en-US" sz="2000" dirty="0"/>
          </a:p>
        </p:txBody>
      </p:sp>
    </p:spTree>
    <p:extLst>
      <p:ext uri="{BB962C8B-B14F-4D97-AF65-F5344CB8AC3E}">
        <p14:creationId xmlns:p14="http://schemas.microsoft.com/office/powerpoint/2010/main" val="2548175390"/>
      </p:ext>
    </p:extLst>
  </p:cSld>
  <p:clrMapOvr>
    <a:masterClrMapping/>
  </p:clrMapOvr>
</p:sld>
</file>

<file path=ppt/theme/theme1.xml><?xml version="1.0" encoding="utf-8"?>
<a:theme xmlns:a="http://schemas.openxmlformats.org/drawingml/2006/main" name="WelcomeDoc">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Segoe UI">
      <a:majorFont>
        <a:latin typeface="Segoe UI Light"/>
        <a:ea typeface=""/>
        <a:cs typeface=""/>
      </a:majorFont>
      <a:minorFont>
        <a:latin typeface="Segoe U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Welcome to PowerPoint_Win32_new.potx" id="{95F22252-1276-4CE0-B5B2-7173AC23E7C1}" vid="{5251F4FC-9BFF-4FAA-9D53-CA332557379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Welcome to PowerPoint</Template>
  <TotalTime>1440</TotalTime>
  <Words>1070</Words>
  <Application>Microsoft Office PowerPoint</Application>
  <PresentationFormat>Widescreen</PresentationFormat>
  <Paragraphs>123</Paragraphs>
  <Slides>24</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24</vt:i4>
      </vt:variant>
    </vt:vector>
  </HeadingPairs>
  <TitlesOfParts>
    <vt:vector size="30" baseType="lpstr">
      <vt:lpstr>Arial</vt:lpstr>
      <vt:lpstr>Calibri</vt:lpstr>
      <vt:lpstr>Segoe UI</vt:lpstr>
      <vt:lpstr>Segoe UI Light</vt:lpstr>
      <vt:lpstr>Wingdings</vt:lpstr>
      <vt:lpstr>WelcomeDoc</vt:lpstr>
      <vt:lpstr>Quality Review of Pancreas Cancer</vt:lpstr>
      <vt:lpstr>MDCSS</vt:lpstr>
      <vt:lpstr>Pancreas Cancer</vt:lpstr>
      <vt:lpstr>Trend</vt:lpstr>
      <vt:lpstr>Stage</vt:lpstr>
      <vt:lpstr>Survival</vt:lpstr>
      <vt:lpstr>Surgery</vt:lpstr>
      <vt:lpstr>Importance</vt:lpstr>
      <vt:lpstr>Background and Issue</vt:lpstr>
      <vt:lpstr>Learning Objectives</vt:lpstr>
      <vt:lpstr>Methods</vt:lpstr>
      <vt:lpstr>Methods</vt:lpstr>
      <vt:lpstr>Methods</vt:lpstr>
      <vt:lpstr>Methods</vt:lpstr>
      <vt:lpstr>Results</vt:lpstr>
      <vt:lpstr>Trouble Codes</vt:lpstr>
      <vt:lpstr>Training Suggestions</vt:lpstr>
      <vt:lpstr>Results</vt:lpstr>
      <vt:lpstr>Practical Issues</vt:lpstr>
      <vt:lpstr>Actions</vt:lpstr>
      <vt:lpstr>Learning Objectives</vt:lpstr>
      <vt:lpstr>Conclusions</vt:lpstr>
      <vt:lpstr>Questions?</vt:lpstr>
      <vt:lpstr>Acknowledgements</vt:lpstr>
    </vt:vector>
  </TitlesOfParts>
  <Company>Karmanos Cancer Institute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PowerPoint</dc:title>
  <dc:creator>Vigneau, Fawn</dc:creator>
  <cp:keywords/>
  <cp:lastModifiedBy>Patrick Nicolin</cp:lastModifiedBy>
  <cp:revision>72</cp:revision>
  <dcterms:created xsi:type="dcterms:W3CDTF">2019-04-05T15:40:37Z</dcterms:created>
  <dcterms:modified xsi:type="dcterms:W3CDTF">2019-05-20T18:22:32Z</dcterms:modified>
  <cp:version/>
</cp:coreProperties>
</file>