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353" r:id="rId4"/>
    <p:sldId id="374" r:id="rId5"/>
    <p:sldId id="354" r:id="rId6"/>
    <p:sldId id="376" r:id="rId7"/>
    <p:sldId id="377" r:id="rId8"/>
    <p:sldId id="378" r:id="rId9"/>
    <p:sldId id="379" r:id="rId10"/>
    <p:sldId id="380" r:id="rId11"/>
    <p:sldId id="385" r:id="rId12"/>
    <p:sldId id="386" r:id="rId13"/>
    <p:sldId id="381" r:id="rId14"/>
    <p:sldId id="355" r:id="rId15"/>
    <p:sldId id="383" r:id="rId16"/>
    <p:sldId id="387" r:id="rId17"/>
    <p:sldId id="382" r:id="rId18"/>
    <p:sldId id="384" r:id="rId19"/>
    <p:sldId id="317" r:id="rId20"/>
  </p:sldIdLst>
  <p:sldSz cx="12192000" cy="6858000"/>
  <p:notesSz cx="6794500" cy="9906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ANDI Giorgia (JRC-ISPRA)" initials="RG" lastIdx="12" clrIdx="0"/>
  <p:cmAuthor id="1" name="BETTIO Manola (JRC-ISPRA)" initials="BM" lastIdx="15" clrIdx="1"/>
  <p:cmAuthor id="2" name="MARTOS JIMENEZ Maria Del Carmen (JRC-ISPRA)" initials="MJMDC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00CC"/>
    <a:srgbClr val="000066"/>
    <a:srgbClr val="6666FF"/>
    <a:srgbClr val="6699FF"/>
    <a:srgbClr val="9999FF"/>
    <a:srgbClr val="9966FF"/>
    <a:srgbClr val="19270F"/>
    <a:srgbClr val="FF9900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0532" autoAdjust="0"/>
    <p:restoredTop sz="97733" autoAdjust="0"/>
  </p:normalViewPr>
  <p:slideViewPr>
    <p:cSldViewPr snapToGrid="0" snapToObjects="1">
      <p:cViewPr>
        <p:scale>
          <a:sx n="55" d="100"/>
          <a:sy n="55" d="100"/>
        </p:scale>
        <p:origin x="-1027" y="-58"/>
      </p:cViewPr>
      <p:guideLst>
        <p:guide orient="horz" pos="3773"/>
        <p:guide pos="37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39" d="100"/>
          <a:sy n="39" d="100"/>
        </p:scale>
        <p:origin x="-2357" y="-86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rtosm\AppData\Local\Local%20Documents%20-%20no%20backup\For%20working%20locally\carmen\CALC\Bladder%20IACR%202019\ASR%20European%20regions_bladder_june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martosm\AppData\Local\Local%20Documents%20-%20no%20backup\For%20working%20locally\carmen\CALC\Bladder%20IACR%202019\ASR%20European%20regions_bladder_jun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Scenario 1</c:v>
          </c:tx>
          <c:invertIfNegative val="0"/>
          <c:cat>
            <c:strRef>
              <c:f>regions!$A$4:$A$7</c:f>
              <c:strCache>
                <c:ptCount val="4"/>
                <c:pt idx="0">
                  <c:v>E</c:v>
                </c:pt>
                <c:pt idx="1">
                  <c:v>N</c:v>
                </c:pt>
                <c:pt idx="2">
                  <c:v>S</c:v>
                </c:pt>
                <c:pt idx="3">
                  <c:v>W</c:v>
                </c:pt>
              </c:strCache>
            </c:strRef>
          </c:cat>
          <c:val>
            <c:numRef>
              <c:f>regions!$B$4:$B$7</c:f>
              <c:numCache>
                <c:formatCode>General</c:formatCode>
                <c:ptCount val="4"/>
                <c:pt idx="0">
                  <c:v>40.799999999999997</c:v>
                </c:pt>
                <c:pt idx="1">
                  <c:v>38</c:v>
                </c:pt>
                <c:pt idx="2">
                  <c:v>53</c:v>
                </c:pt>
                <c:pt idx="3">
                  <c:v>37.200000000000003</c:v>
                </c:pt>
              </c:numCache>
            </c:numRef>
          </c:val>
        </c:ser>
        <c:ser>
          <c:idx val="1"/>
          <c:order val="1"/>
          <c:tx>
            <c:v>Scenario 2</c:v>
          </c:tx>
          <c:invertIfNegative val="0"/>
          <c:cat>
            <c:strRef>
              <c:f>regions!$A$4:$A$7</c:f>
              <c:strCache>
                <c:ptCount val="4"/>
                <c:pt idx="0">
                  <c:v>E</c:v>
                </c:pt>
                <c:pt idx="1">
                  <c:v>N</c:v>
                </c:pt>
                <c:pt idx="2">
                  <c:v>S</c:v>
                </c:pt>
                <c:pt idx="3">
                  <c:v>W</c:v>
                </c:pt>
              </c:strCache>
            </c:strRef>
          </c:cat>
          <c:val>
            <c:numRef>
              <c:f>regions!$C$4:$C$7</c:f>
              <c:numCache>
                <c:formatCode>General</c:formatCode>
                <c:ptCount val="4"/>
                <c:pt idx="0">
                  <c:v>43.7</c:v>
                </c:pt>
                <c:pt idx="1">
                  <c:v>51.8</c:v>
                </c:pt>
                <c:pt idx="2">
                  <c:v>77.400000000000006</c:v>
                </c:pt>
                <c:pt idx="3">
                  <c:v>59.3</c:v>
                </c:pt>
              </c:numCache>
            </c:numRef>
          </c:val>
        </c:ser>
        <c:ser>
          <c:idx val="2"/>
          <c:order val="2"/>
          <c:tx>
            <c:v>Scenario 3</c:v>
          </c:tx>
          <c:invertIfNegative val="0"/>
          <c:cat>
            <c:strRef>
              <c:f>regions!$A$4:$A$7</c:f>
              <c:strCache>
                <c:ptCount val="4"/>
                <c:pt idx="0">
                  <c:v>E</c:v>
                </c:pt>
                <c:pt idx="1">
                  <c:v>N</c:v>
                </c:pt>
                <c:pt idx="2">
                  <c:v>S</c:v>
                </c:pt>
                <c:pt idx="3">
                  <c:v>W</c:v>
                </c:pt>
              </c:strCache>
            </c:strRef>
          </c:cat>
          <c:val>
            <c:numRef>
              <c:f>regions!$D$4:$D$7</c:f>
              <c:numCache>
                <c:formatCode>General</c:formatCode>
                <c:ptCount val="4"/>
                <c:pt idx="0">
                  <c:v>42.8</c:v>
                </c:pt>
                <c:pt idx="1">
                  <c:v>49.2</c:v>
                </c:pt>
                <c:pt idx="2">
                  <c:v>76.099999999999994</c:v>
                </c:pt>
                <c:pt idx="3">
                  <c:v>56.5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6792064"/>
        <c:axId val="79904128"/>
      </c:barChart>
      <c:catAx>
        <c:axId val="867920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r>
                  <a:rPr lang="en-GB" sz="140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European</a:t>
                </a:r>
                <a:r>
                  <a:rPr lang="en-GB" sz="1400" baseline="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region</a:t>
                </a:r>
                <a:endParaRPr lang="en-GB" sz="14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c:rich>
          </c:tx>
          <c:layout/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US"/>
          </a:p>
        </c:txPr>
        <c:crossAx val="79904128"/>
        <c:crosses val="autoZero"/>
        <c:auto val="1"/>
        <c:lblAlgn val="ctr"/>
        <c:lblOffset val="100"/>
        <c:noMultiLvlLbl val="0"/>
      </c:catAx>
      <c:valAx>
        <c:axId val="79904128"/>
        <c:scaling>
          <c:orientation val="minMax"/>
          <c:max val="8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US"/>
          </a:p>
        </c:txPr>
        <c:crossAx val="8679206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Scenario 1</c:v>
          </c:tx>
          <c:invertIfNegative val="0"/>
          <c:cat>
            <c:strRef>
              <c:f>regions!$A$22:$A$25</c:f>
              <c:strCache>
                <c:ptCount val="4"/>
                <c:pt idx="0">
                  <c:v>E</c:v>
                </c:pt>
                <c:pt idx="1">
                  <c:v>N</c:v>
                </c:pt>
                <c:pt idx="2">
                  <c:v>S</c:v>
                </c:pt>
                <c:pt idx="3">
                  <c:v>W</c:v>
                </c:pt>
              </c:strCache>
            </c:strRef>
          </c:cat>
          <c:val>
            <c:numRef>
              <c:f>regions!$B$22:$B$25</c:f>
              <c:numCache>
                <c:formatCode>General</c:formatCode>
                <c:ptCount val="4"/>
                <c:pt idx="0">
                  <c:v>8.5</c:v>
                </c:pt>
                <c:pt idx="1">
                  <c:v>9.1999999999999993</c:v>
                </c:pt>
                <c:pt idx="2">
                  <c:v>9.1</c:v>
                </c:pt>
                <c:pt idx="3">
                  <c:v>8.6999999999999993</c:v>
                </c:pt>
              </c:numCache>
            </c:numRef>
          </c:val>
        </c:ser>
        <c:ser>
          <c:idx val="1"/>
          <c:order val="1"/>
          <c:tx>
            <c:v>Scenario 2</c:v>
          </c:tx>
          <c:invertIfNegative val="0"/>
          <c:cat>
            <c:strRef>
              <c:f>regions!$A$22:$A$25</c:f>
              <c:strCache>
                <c:ptCount val="4"/>
                <c:pt idx="0">
                  <c:v>E</c:v>
                </c:pt>
                <c:pt idx="1">
                  <c:v>N</c:v>
                </c:pt>
                <c:pt idx="2">
                  <c:v>S</c:v>
                </c:pt>
                <c:pt idx="3">
                  <c:v>W</c:v>
                </c:pt>
              </c:strCache>
            </c:strRef>
          </c:cat>
          <c:val>
            <c:numRef>
              <c:f>regions!$C$22:$C$25</c:f>
              <c:numCache>
                <c:formatCode>General</c:formatCode>
                <c:ptCount val="4"/>
                <c:pt idx="0">
                  <c:v>9.1999999999999993</c:v>
                </c:pt>
                <c:pt idx="1">
                  <c:v>14.2</c:v>
                </c:pt>
                <c:pt idx="2">
                  <c:v>13.7</c:v>
                </c:pt>
                <c:pt idx="3">
                  <c:v>13.4</c:v>
                </c:pt>
              </c:numCache>
            </c:numRef>
          </c:val>
        </c:ser>
        <c:ser>
          <c:idx val="2"/>
          <c:order val="2"/>
          <c:tx>
            <c:v>Scenario 3</c:v>
          </c:tx>
          <c:invertIfNegative val="0"/>
          <c:cat>
            <c:strRef>
              <c:f>regions!$A$22:$A$25</c:f>
              <c:strCache>
                <c:ptCount val="4"/>
                <c:pt idx="0">
                  <c:v>E</c:v>
                </c:pt>
                <c:pt idx="1">
                  <c:v>N</c:v>
                </c:pt>
                <c:pt idx="2">
                  <c:v>S</c:v>
                </c:pt>
                <c:pt idx="3">
                  <c:v>W</c:v>
                </c:pt>
              </c:strCache>
            </c:strRef>
          </c:cat>
          <c:val>
            <c:numRef>
              <c:f>regions!$D$22:$D$25</c:f>
              <c:numCache>
                <c:formatCode>General</c:formatCode>
                <c:ptCount val="4"/>
                <c:pt idx="0">
                  <c:v>9</c:v>
                </c:pt>
                <c:pt idx="1">
                  <c:v>13.6</c:v>
                </c:pt>
                <c:pt idx="2">
                  <c:v>13.5</c:v>
                </c:pt>
                <c:pt idx="3">
                  <c:v>12.8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549248"/>
        <c:axId val="88551424"/>
      </c:barChart>
      <c:catAx>
        <c:axId val="885492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r>
                  <a:rPr lang="en-GB" sz="160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European</a:t>
                </a:r>
                <a:r>
                  <a:rPr lang="en-GB" sz="1600" baseline="0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regions</a:t>
                </a:r>
                <a:endParaRPr lang="en-GB" sz="1600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c:rich>
          </c:tx>
          <c:layout/>
          <c:overlay val="0"/>
        </c:title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US"/>
          </a:p>
        </c:txPr>
        <c:crossAx val="88551424"/>
        <c:crosses val="autoZero"/>
        <c:auto val="1"/>
        <c:lblAlgn val="ctr"/>
        <c:lblOffset val="100"/>
        <c:noMultiLvlLbl val="0"/>
      </c:catAx>
      <c:valAx>
        <c:axId val="885514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pPr>
            <a:endParaRPr lang="en-US"/>
          </a:p>
        </c:txPr>
        <c:crossAx val="8854924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 sz="14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0.27184</cdr:x>
      <cdr:y>0</cdr:y>
    </cdr:from>
    <cdr:to>
      <cdr:x>0.3458</cdr:x>
      <cdr:y>0.09347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1954030" y="-1727200"/>
          <a:ext cx="531631" cy="4000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GB" sz="18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9DE467-252D-C340-B6D3-74553E62F086}" type="datetimeFigureOut">
              <a:rPr lang="nl-NL" smtClean="0"/>
              <a:t>13-6-2019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D94EF4-DA67-D04B-9845-EB080743160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59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Verdana Standaard" charset="0"/>
              </a:defRPr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Verdana Standaard" charset="0"/>
              </a:defRPr>
            </a:lvl1pPr>
          </a:lstStyle>
          <a:p>
            <a:fld id="{F0136DB9-5D27-1549-BD29-2B9C3D92BA6B}" type="datetimeFigureOut">
              <a:rPr lang="nl-NL" smtClean="0"/>
              <a:pPr/>
              <a:t>13-6-2019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767262"/>
            <a:ext cx="5435600" cy="3900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Verdana Standaard" charset="0"/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Verdana Standaard" charset="0"/>
              </a:defRPr>
            </a:lvl1pPr>
          </a:lstStyle>
          <a:p>
            <a:fld id="{B724C359-F21C-5144-9CEB-BDBE24445460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98063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Verdana Standaard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Verdana Standaard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Verdana Standaard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Verdana Standaard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Verdana Standaard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4C359-F21C-5144-9CEB-BDBE24445460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502018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4C359-F21C-5144-9CEB-BDBE24445460}" type="slidenum">
              <a:rPr lang="nl-NL" smtClean="0"/>
              <a:pPr/>
              <a:t>14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502018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4C359-F21C-5144-9CEB-BDBE24445460}" type="slidenum">
              <a:rPr lang="nl-NL" smtClean="0"/>
              <a:pPr/>
              <a:t>15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502018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4C359-F21C-5144-9CEB-BDBE24445460}" type="slidenum">
              <a:rPr lang="nl-NL" smtClean="0"/>
              <a:pPr/>
              <a:t>16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502018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4C359-F21C-5144-9CEB-BDBE24445460}" type="slidenum">
              <a:rPr lang="nl-NL" smtClean="0"/>
              <a:pPr/>
              <a:t>17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502018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5450" y="1238250"/>
            <a:ext cx="5943600" cy="3343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2E1E03-196A-5B46-BE35-1FC3D54EF4A2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62125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4C359-F21C-5144-9CEB-BDBE24445460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502018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4C359-F21C-5144-9CEB-BDBE24445460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502018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4C359-F21C-5144-9CEB-BDBE24445460}" type="slidenum">
              <a:rPr lang="nl-NL" smtClean="0"/>
              <a:pPr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50201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4C359-F21C-5144-9CEB-BDBE24445460}" type="slidenum">
              <a:rPr lang="nl-NL" smtClean="0"/>
              <a:pPr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50201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4C359-F21C-5144-9CEB-BDBE24445460}" type="slidenum">
              <a:rPr lang="nl-NL" smtClean="0"/>
              <a:pPr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502018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4C359-F21C-5144-9CEB-BDBE24445460}" type="slidenum">
              <a:rPr lang="nl-NL" smtClean="0"/>
              <a:pPr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502018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4C359-F21C-5144-9CEB-BDBE24445460}" type="slidenum">
              <a:rPr lang="nl-NL" smtClean="0"/>
              <a:pPr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502018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4C359-F21C-5144-9CEB-BDBE24445460}" type="slidenum">
              <a:rPr lang="nl-NL" smtClean="0"/>
              <a:pPr/>
              <a:t>13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50201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RC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JRC-city-presentatio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5994400"/>
          </a:xfrm>
          <a:prstGeom prst="rect">
            <a:avLst/>
          </a:prstGeom>
        </p:spPr>
      </p:pic>
      <p:sp>
        <p:nvSpPr>
          <p:cNvPr id="14" name="Rechthoek 13"/>
          <p:cNvSpPr/>
          <p:nvPr userDrawn="1"/>
        </p:nvSpPr>
        <p:spPr>
          <a:xfrm>
            <a:off x="8901" y="922706"/>
            <a:ext cx="121831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600" b="1" dirty="0" smtClean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The European </a:t>
            </a:r>
            <a:r>
              <a:rPr lang="nl-NL" sz="3600" b="1" dirty="0" err="1" smtClean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Commission’s</a:t>
            </a:r>
            <a:r>
              <a:rPr lang="nl-NL" sz="3600" b="1" dirty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 </a:t>
            </a:r>
            <a:r>
              <a:rPr lang="nl-NL" sz="3600" b="1" dirty="0" err="1" smtClean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science</a:t>
            </a:r>
            <a:r>
              <a:rPr lang="nl-NL" sz="3600" b="1" dirty="0" smtClean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 </a:t>
            </a:r>
          </a:p>
          <a:p>
            <a:pPr algn="ctr"/>
            <a:r>
              <a:rPr lang="nl-NL" sz="3600" b="1" dirty="0" err="1" smtClean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and</a:t>
            </a:r>
            <a:r>
              <a:rPr lang="nl-NL" sz="3600" b="1" dirty="0" smtClean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 </a:t>
            </a:r>
            <a:r>
              <a:rPr lang="nl-NL" sz="3600" b="1" dirty="0" err="1" smtClean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knowledge</a:t>
            </a:r>
            <a:r>
              <a:rPr lang="nl-NL" sz="3600" b="1" dirty="0" smtClean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 service</a:t>
            </a:r>
            <a:endParaRPr lang="nl-NL" sz="3600" b="1" dirty="0">
              <a:solidFill>
                <a:srgbClr val="093B37"/>
              </a:solidFill>
              <a:latin typeface="Verdana"/>
              <a:ea typeface="Arial" charset="0"/>
              <a:cs typeface="Verdana"/>
            </a:endParaRPr>
          </a:p>
        </p:txBody>
      </p:sp>
      <p:sp>
        <p:nvSpPr>
          <p:cNvPr id="15" name="Rechthoek 14"/>
          <p:cNvSpPr/>
          <p:nvPr userDrawn="1"/>
        </p:nvSpPr>
        <p:spPr>
          <a:xfrm>
            <a:off x="3756500" y="2581248"/>
            <a:ext cx="4687902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b="0" dirty="0" smtClean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Joint Research Centre</a:t>
            </a:r>
            <a:endParaRPr lang="nl-NL" sz="3200" b="0" dirty="0">
              <a:solidFill>
                <a:srgbClr val="093B37"/>
              </a:solidFill>
              <a:latin typeface="Verdana"/>
              <a:ea typeface="Arial" charset="0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esting f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2"/>
          <p:cNvSpPr/>
          <p:nvPr userDrawn="1"/>
        </p:nvSpPr>
        <p:spPr>
          <a:xfrm>
            <a:off x="17" y="0"/>
            <a:ext cx="12191983" cy="3114675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7" rIns="91356" bIns="45677" rtlCol="0" anchor="ctr"/>
          <a:lstStyle/>
          <a:p>
            <a:pPr fontAlgn="base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F3277"/>
              </a:buClr>
              <a:buSzPct val="115000"/>
            </a:pPr>
            <a:endParaRPr lang="en-US" b="1" dirty="0">
              <a:solidFill>
                <a:srgbClr val="093B37"/>
              </a:solidFill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993900"/>
            <a:ext cx="12192000" cy="11461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6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nl-NL" dirty="0" smtClean="0"/>
              <a:t>TEXT</a:t>
            </a:r>
            <a:endParaRPr lang="nl-NL" dirty="0"/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140075"/>
            <a:ext cx="12192000" cy="990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rgbClr val="093B37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nl-NL" dirty="0" err="1" smtClean="0"/>
              <a:t>Heading</a:t>
            </a: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esting number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/>
          <p:nvPr userDrawn="1"/>
        </p:nvSpPr>
        <p:spPr>
          <a:xfrm>
            <a:off x="0" y="0"/>
            <a:ext cx="12192000" cy="5989638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solidFill>
                <a:srgbClr val="053081"/>
              </a:solidFill>
              <a:latin typeface="Verdana Standaard" charset="0"/>
            </a:endParaRPr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" y="97459"/>
            <a:ext cx="7747000" cy="13731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9600" b="1" baseline="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>
              <a:lnSpc>
                <a:spcPct val="100000"/>
              </a:lnSpc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dirty="0" smtClean="0"/>
              <a:t>00%</a:t>
            </a:r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sz="quarter" idx="12" hasCustomPrompt="1"/>
          </p:nvPr>
        </p:nvSpPr>
        <p:spPr>
          <a:xfrm>
            <a:off x="647700" y="1524622"/>
            <a:ext cx="7747000" cy="4889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dirty="0" err="1" smtClean="0"/>
              <a:t>Text</a:t>
            </a:r>
            <a:r>
              <a:rPr lang="mr-IN" dirty="0" smtClean="0"/>
              <a:t>…</a:t>
            </a:r>
            <a:endParaRPr lang="nl-NL" dirty="0"/>
          </a:p>
        </p:txBody>
      </p:sp>
      <p:sp>
        <p:nvSpPr>
          <p:cNvPr id="25" name="Tijdelijke aanduiding voor tekst 10"/>
          <p:cNvSpPr>
            <a:spLocks noGrp="1"/>
          </p:cNvSpPr>
          <p:nvPr>
            <p:ph type="body" sz="quarter" idx="13" hasCustomPrompt="1"/>
          </p:nvPr>
        </p:nvSpPr>
        <p:spPr>
          <a:xfrm>
            <a:off x="647700" y="2027859"/>
            <a:ext cx="7747000" cy="13731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9600" b="1" baseline="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>
              <a:lnSpc>
                <a:spcPct val="100000"/>
              </a:lnSpc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dirty="0" smtClean="0"/>
              <a:t>00%</a:t>
            </a:r>
          </a:p>
        </p:txBody>
      </p:sp>
      <p:sp>
        <p:nvSpPr>
          <p:cNvPr id="26" name="Tijdelijke aanduiding voor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647700" y="3455022"/>
            <a:ext cx="7747000" cy="4889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dirty="0" err="1" smtClean="0"/>
              <a:t>Text</a:t>
            </a:r>
            <a:r>
              <a:rPr lang="mr-IN" dirty="0" smtClean="0"/>
              <a:t>…</a:t>
            </a:r>
            <a:endParaRPr lang="nl-NL" dirty="0"/>
          </a:p>
        </p:txBody>
      </p:sp>
      <p:sp>
        <p:nvSpPr>
          <p:cNvPr id="27" name="Tijdelijke aanduiding vo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647700" y="3975820"/>
            <a:ext cx="7747000" cy="1134865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FontTx/>
              <a:buNone/>
              <a:defRPr sz="9600" b="1" baseline="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>
              <a:lnSpc>
                <a:spcPct val="100000"/>
              </a:lnSpc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dirty="0" smtClean="0"/>
              <a:t>00%</a:t>
            </a:r>
          </a:p>
        </p:txBody>
      </p:sp>
      <p:sp>
        <p:nvSpPr>
          <p:cNvPr id="28" name="Tijdelijke aanduiding voor tekst 12"/>
          <p:cNvSpPr>
            <a:spLocks noGrp="1"/>
          </p:cNvSpPr>
          <p:nvPr>
            <p:ph type="body" sz="quarter" idx="16" hasCustomPrompt="1"/>
          </p:nvPr>
        </p:nvSpPr>
        <p:spPr>
          <a:xfrm>
            <a:off x="647700" y="5326252"/>
            <a:ext cx="7747000" cy="40409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Verdana "/>
                <a:cs typeface="Verdana 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dirty="0" err="1" smtClean="0"/>
              <a:t>Text</a:t>
            </a:r>
            <a:r>
              <a:rPr lang="mr-IN" dirty="0" smtClean="0"/>
              <a:t>…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and 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2"/>
          <p:cNvSpPr/>
          <p:nvPr userDrawn="1"/>
        </p:nvSpPr>
        <p:spPr>
          <a:xfrm>
            <a:off x="1" y="0"/>
            <a:ext cx="12192000" cy="3114675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7" rIns="91356" bIns="45677" rtlCol="0" anchor="ctr"/>
          <a:lstStyle/>
          <a:p>
            <a:pPr fontAlgn="base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F3277"/>
              </a:buClr>
              <a:buSzPct val="115000"/>
            </a:pPr>
            <a:endParaRPr lang="en-US" b="0" i="0" dirty="0">
              <a:solidFill>
                <a:srgbClr val="093B37"/>
              </a:solidFill>
              <a:latin typeface="Verdana Standaard" charset="0"/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4819934" y="1987138"/>
            <a:ext cx="6629114" cy="13783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err="1" smtClean="0"/>
              <a:t>Thanks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623392" y="2203450"/>
            <a:ext cx="5280587" cy="41058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2400" b="0" i="0">
                <a:solidFill>
                  <a:srgbClr val="164194"/>
                </a:solidFill>
              </a:defRPr>
            </a:lvl1pPr>
            <a:lvl2pPr marL="342900" indent="-34290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Char char="•"/>
              <a:defRPr sz="2000">
                <a:solidFill>
                  <a:srgbClr val="164194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1600">
                <a:solidFill>
                  <a:srgbClr val="164194"/>
                </a:solidFill>
              </a:defRPr>
            </a:lvl3pPr>
            <a:lvl4pPr marL="0">
              <a:spcBef>
                <a:spcPts val="0"/>
              </a:spcBef>
              <a:defRPr/>
            </a:lvl4pPr>
            <a:lvl5pPr marL="0">
              <a:spcBef>
                <a:spcPts val="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1"/>
          </p:nvPr>
        </p:nvSpPr>
        <p:spPr>
          <a:xfrm>
            <a:off x="6190986" y="2203450"/>
            <a:ext cx="5376597" cy="41058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2400" b="0" i="0">
                <a:solidFill>
                  <a:srgbClr val="164194"/>
                </a:solidFill>
              </a:defRPr>
            </a:lvl1pPr>
            <a:lvl2pPr marL="342900" indent="-34290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Char char="•"/>
              <a:defRPr sz="2000">
                <a:solidFill>
                  <a:srgbClr val="164194"/>
                </a:solidFill>
              </a:defRPr>
            </a:lvl2pPr>
            <a:lvl3pPr marL="0" indent="0">
              <a:lnSpc>
                <a:spcPct val="110000"/>
              </a:lnSpc>
              <a:spcBef>
                <a:spcPts val="0"/>
              </a:spcBef>
              <a:buClr>
                <a:srgbClr val="33ACE3"/>
              </a:buClr>
              <a:buFont typeface="Arial"/>
              <a:buNone/>
              <a:defRPr sz="1600">
                <a:solidFill>
                  <a:srgbClr val="164194"/>
                </a:solidFill>
              </a:defRPr>
            </a:lvl3pPr>
            <a:lvl4pPr marL="0">
              <a:spcBef>
                <a:spcPts val="0"/>
              </a:spcBef>
              <a:defRPr/>
            </a:lvl4pPr>
            <a:lvl5pPr marL="0">
              <a:spcBef>
                <a:spcPts val="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354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75243" y="1123950"/>
            <a:ext cx="10462683" cy="495776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buClr>
                <a:srgbClr val="0F5494"/>
              </a:buClr>
              <a:buFontTx/>
              <a:buNone/>
              <a:defRPr sz="1600" b="0" i="0">
                <a:latin typeface="Verdana"/>
              </a:defRPr>
            </a:lvl1pPr>
            <a:lvl2pPr marL="0" indent="0">
              <a:spcBef>
                <a:spcPts val="0"/>
              </a:spcBef>
              <a:buClr>
                <a:srgbClr val="0F5494"/>
              </a:buClr>
              <a:buFontTx/>
              <a:buNone/>
              <a:defRPr sz="1600" b="0" i="0">
                <a:latin typeface="Verdana"/>
              </a:defRPr>
            </a:lvl2pPr>
            <a:lvl3pPr marL="0" indent="0">
              <a:spcBef>
                <a:spcPts val="0"/>
              </a:spcBef>
              <a:buFontTx/>
              <a:buNone/>
              <a:defRPr sz="1600" b="0" i="0">
                <a:latin typeface="Verdana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29683" y="435790"/>
            <a:ext cx="11330516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 b="1" i="0">
                <a:latin typeface="Verdana"/>
              </a:defRPr>
            </a:lvl1pPr>
          </a:lstStyle>
          <a:p>
            <a:pPr lvl="0"/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837777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1" y="1339850"/>
            <a:ext cx="10972800" cy="9366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FF61507-78CA-4ECA-B9D5-E5700968189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813541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55133" y="1123950"/>
            <a:ext cx="10483851" cy="495776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Clr>
                <a:srgbClr val="0F5494"/>
              </a:buClr>
              <a:buFontTx/>
              <a:buNone/>
              <a:defRPr sz="1600" b="0" i="0">
                <a:latin typeface="Verdana"/>
              </a:defRPr>
            </a:lvl1pPr>
            <a:lvl2pPr marL="0" indent="0">
              <a:spcBef>
                <a:spcPts val="0"/>
              </a:spcBef>
              <a:buClr>
                <a:srgbClr val="0F5494"/>
              </a:buClr>
              <a:buFontTx/>
              <a:buNone/>
              <a:defRPr sz="1600" b="0" i="0">
                <a:latin typeface="Verdana"/>
              </a:defRPr>
            </a:lvl2pPr>
            <a:lvl3pPr marL="0" indent="0">
              <a:spcBef>
                <a:spcPts val="0"/>
              </a:spcBef>
              <a:buFontTx/>
              <a:buNone/>
              <a:defRPr sz="1600" b="0" i="0">
                <a:latin typeface="Verdana"/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29683" y="435790"/>
            <a:ext cx="11330516" cy="2492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800" b="1" i="0"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5560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lIns="87974" tIns="43987" rIns="87974" bIns="43987"/>
          <a:lstStyle/>
          <a:p>
            <a:fld id="{4CC2EBDE-0FDB-F243-A23C-6EB8DFC7580C}" type="datetimeFigureOut">
              <a:rPr lang="nl-NL" smtClean="0"/>
              <a:t>13-6-2019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lIns="87974" tIns="43987" rIns="87974" bIns="43987"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lIns="87974" tIns="43987" rIns="87974" bIns="43987"/>
          <a:lstStyle/>
          <a:p>
            <a:fld id="{C53D0383-0593-D645-9D38-71CA08D0D7F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9520308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-2" y="0"/>
            <a:ext cx="12192000" cy="5989638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solidFill>
                <a:srgbClr val="053081"/>
              </a:solidFill>
              <a:latin typeface="Verdana Standaard" charset="0"/>
            </a:endParaRPr>
          </a:p>
        </p:txBody>
      </p:sp>
      <p:sp>
        <p:nvSpPr>
          <p:cNvPr id="21" name="Titel 20"/>
          <p:cNvSpPr>
            <a:spLocks noGrp="1"/>
          </p:cNvSpPr>
          <p:nvPr>
            <p:ph type="title" hasCustomPrompt="1"/>
          </p:nvPr>
        </p:nvSpPr>
        <p:spPr>
          <a:xfrm>
            <a:off x="0" y="1694215"/>
            <a:ext cx="12192000" cy="1518885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>
                <a:solidFill>
                  <a:schemeClr val="bg1"/>
                </a:solidFill>
              </a:defRPr>
            </a:lvl1pPr>
          </a:lstStyle>
          <a:p>
            <a:pPr algn="ctr"/>
            <a:r>
              <a:rPr lang="nl-NL" sz="3600" b="1" dirty="0" smtClean="0">
                <a:solidFill>
                  <a:schemeClr val="bg1"/>
                </a:solidFill>
                <a:latin typeface="Verdana"/>
                <a:ea typeface="Arial" charset="0"/>
                <a:cs typeface="Verdana"/>
              </a:rPr>
              <a:t>A modern JRC </a:t>
            </a:r>
            <a:br>
              <a:rPr lang="nl-NL" sz="3600" b="1" dirty="0" smtClean="0">
                <a:solidFill>
                  <a:schemeClr val="bg1"/>
                </a:solidFill>
                <a:latin typeface="Verdana"/>
                <a:ea typeface="Arial" charset="0"/>
                <a:cs typeface="Verdana"/>
              </a:rPr>
            </a:br>
            <a:r>
              <a:rPr lang="nl-NL" sz="3600" b="1" dirty="0" smtClean="0">
                <a:solidFill>
                  <a:schemeClr val="bg1"/>
                </a:solidFill>
                <a:latin typeface="Verdana"/>
                <a:ea typeface="Arial" charset="0"/>
                <a:cs typeface="Verdana"/>
              </a:rPr>
              <a:t>in a modern </a:t>
            </a:r>
            <a:r>
              <a:rPr lang="nl-NL" sz="3600" b="1" dirty="0" err="1" smtClean="0">
                <a:solidFill>
                  <a:schemeClr val="bg1"/>
                </a:solidFill>
                <a:latin typeface="Verdana"/>
                <a:ea typeface="Arial" charset="0"/>
                <a:cs typeface="Verdana"/>
              </a:rPr>
              <a:t>Commission</a:t>
            </a:r>
            <a:endParaRPr lang="nl-NL" dirty="0"/>
          </a:p>
        </p:txBody>
      </p:sp>
      <p:sp>
        <p:nvSpPr>
          <p:cNvPr id="39" name="Tijdelijke aanduiding voor tekst 38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266571"/>
            <a:ext cx="12192000" cy="356859"/>
          </a:xfrm>
          <a:prstGeom prst="rect">
            <a:avLst/>
          </a:prstGeom>
        </p:spPr>
        <p:txBody>
          <a:bodyPr wrap="none">
            <a:noAutofit/>
          </a:bodyPr>
          <a:lstStyle>
            <a:lvl1pPr marL="0" indent="0" algn="ctr">
              <a:buNone/>
              <a:defRPr lang="nl-NL" sz="1800" b="1" dirty="0" smtClean="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 sz="1100">
                <a:solidFill>
                  <a:schemeClr val="bg1"/>
                </a:solidFill>
              </a:defRPr>
            </a:lvl2pPr>
            <a:lvl3pPr marL="914400" indent="0" algn="ctr">
              <a:buNone/>
              <a:defRPr lang="nl-NL" dirty="0" smtClean="0"/>
            </a:lvl3pPr>
            <a:lvl4pPr marL="1371600" indent="0" algn="ctr">
              <a:buNone/>
              <a:defRPr lang="nl-NL" dirty="0" smtClean="0"/>
            </a:lvl4pPr>
            <a:lvl5pPr marL="1828800" indent="0" algn="ctr">
              <a:buNone/>
              <a:defRPr lang="nl-NL" dirty="0"/>
            </a:lvl5pPr>
          </a:lstStyle>
          <a:p>
            <a:pPr lvl="0"/>
            <a:r>
              <a:rPr lang="nl-NL" dirty="0" smtClean="0"/>
              <a:t>Name</a:t>
            </a:r>
          </a:p>
        </p:txBody>
      </p:sp>
      <p:sp>
        <p:nvSpPr>
          <p:cNvPr id="42" name="Tijdelijke aanduiding voor tekst 41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708289"/>
            <a:ext cx="12192000" cy="4513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nl-NL" sz="1600" b="0" i="0" kern="1200" baseline="0" dirty="0" smtClean="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</a:lstStyle>
          <a:p>
            <a:pPr lvl="0"/>
            <a:r>
              <a:rPr lang="nl-NL" dirty="0" err="1" smtClean="0"/>
              <a:t>Title</a:t>
            </a:r>
            <a:r>
              <a:rPr lang="nl-NL" dirty="0" smtClean="0"/>
              <a:t>, </a:t>
            </a:r>
            <a:r>
              <a:rPr lang="nl-NL" dirty="0" err="1" smtClean="0"/>
              <a:t>Location</a:t>
            </a:r>
            <a:r>
              <a:rPr lang="nl-NL" dirty="0" smtClean="0"/>
              <a:t>, Date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6"/>
          <p:cNvSpPr/>
          <p:nvPr userDrawn="1"/>
        </p:nvSpPr>
        <p:spPr>
          <a:xfrm>
            <a:off x="0" y="1566647"/>
            <a:ext cx="12192001" cy="4430116"/>
          </a:xfrm>
          <a:prstGeom prst="rect">
            <a:avLst/>
          </a:prstGeom>
          <a:solidFill>
            <a:srgbClr val="C1E3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75168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50336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25504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00672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375840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851008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326176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01344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  <p:sp>
        <p:nvSpPr>
          <p:cNvPr id="3" name="Rechthoek 7"/>
          <p:cNvSpPr/>
          <p:nvPr userDrawn="1"/>
        </p:nvSpPr>
        <p:spPr>
          <a:xfrm>
            <a:off x="0" y="0"/>
            <a:ext cx="12192000" cy="1439056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solidFill>
                <a:schemeClr val="accent1">
                  <a:lumMod val="50000"/>
                </a:schemeClr>
              </a:solidFill>
              <a:latin typeface="Verdana Standaard" charset="0"/>
            </a:endParaRPr>
          </a:p>
        </p:txBody>
      </p:sp>
      <p:sp>
        <p:nvSpPr>
          <p:cNvPr id="5" name="Tijdelijke aanduiding voor tekst 17"/>
          <p:cNvSpPr>
            <a:spLocks noGrp="1"/>
          </p:cNvSpPr>
          <p:nvPr>
            <p:ph type="body" sz="quarter" idx="11" hasCustomPrompt="1"/>
          </p:nvPr>
        </p:nvSpPr>
        <p:spPr>
          <a:xfrm>
            <a:off x="939800" y="445746"/>
            <a:ext cx="10896600" cy="9933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>
                <a:solidFill>
                  <a:schemeClr val="bg1"/>
                </a:solidFill>
                <a:latin typeface="Verdana"/>
                <a:cs typeface="Verdana"/>
              </a:defRPr>
            </a:lvl1pPr>
            <a:lvl2pPr>
              <a:defRPr sz="3600" b="1">
                <a:solidFill>
                  <a:schemeClr val="bg1"/>
                </a:solidFill>
              </a:defRPr>
            </a:lvl2pPr>
            <a:lvl3pPr>
              <a:defRPr sz="3600" b="1">
                <a:solidFill>
                  <a:schemeClr val="bg1"/>
                </a:solidFill>
              </a:defRPr>
            </a:lvl3pPr>
            <a:lvl4pPr>
              <a:defRPr sz="3600" b="1">
                <a:solidFill>
                  <a:schemeClr val="bg1"/>
                </a:solidFill>
              </a:defRPr>
            </a:lvl4pPr>
            <a:lvl5pPr>
              <a:defRPr sz="3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err="1" smtClean="0"/>
              <a:t>Heading</a:t>
            </a:r>
            <a:endParaRPr lang="nl-NL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939800" y="1765300"/>
            <a:ext cx="10896600" cy="3614738"/>
          </a:xfrm>
          <a:prstGeom prst="rect">
            <a:avLst/>
          </a:prstGeom>
        </p:spPr>
        <p:txBody>
          <a:bodyPr/>
          <a:lstStyle>
            <a:lvl1pPr>
              <a:defRPr lang="en-US" sz="2800" b="0" i="0" kern="1200" dirty="0" smtClean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1pPr>
            <a:lvl2pPr>
              <a:defRPr lang="en-US" sz="2800" b="0" i="0" kern="1200" dirty="0" smtClean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2pPr>
            <a:lvl3pPr>
              <a:defRPr lang="en-US" sz="2800" b="0" i="0" kern="1200" dirty="0" smtClean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3pPr>
            <a:lvl4pPr>
              <a:defRPr lang="en-US" sz="2800" b="0" i="0" kern="1200" dirty="0" smtClean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4pPr>
            <a:lvl5pPr>
              <a:defRPr lang="en-GB" sz="2800" b="0" i="0" kern="1200" dirty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3377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heading with obje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6"/>
          <p:cNvSpPr/>
          <p:nvPr userDrawn="1"/>
        </p:nvSpPr>
        <p:spPr>
          <a:xfrm>
            <a:off x="0" y="1566647"/>
            <a:ext cx="12192001" cy="4430116"/>
          </a:xfrm>
          <a:prstGeom prst="rect">
            <a:avLst/>
          </a:prstGeom>
          <a:solidFill>
            <a:srgbClr val="C1E3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75168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50336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25504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00672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375840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851008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326176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01344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  <p:sp>
        <p:nvSpPr>
          <p:cNvPr id="7" name="Rechthoek 6"/>
          <p:cNvSpPr/>
          <p:nvPr userDrawn="1"/>
        </p:nvSpPr>
        <p:spPr>
          <a:xfrm>
            <a:off x="-3" y="0"/>
            <a:ext cx="12192003" cy="1439056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solidFill>
                <a:schemeClr val="accent1">
                  <a:lumMod val="50000"/>
                </a:schemeClr>
              </a:solidFill>
              <a:latin typeface="Verdana Standaard" charset="0"/>
            </a:endParaRP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514600"/>
            <a:ext cx="12192000" cy="34750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i="0"/>
            </a:lvl1pPr>
          </a:lstStyle>
          <a:p>
            <a:r>
              <a:rPr lang="nl-NL" dirty="0" smtClean="0"/>
              <a:t>Image</a:t>
            </a:r>
            <a:endParaRPr lang="nl-NL" dirty="0"/>
          </a:p>
        </p:txBody>
      </p:sp>
      <p:sp>
        <p:nvSpPr>
          <p:cNvPr id="23" name="Tijdelijke aanduiding voor tekst 22"/>
          <p:cNvSpPr>
            <a:spLocks noGrp="1"/>
          </p:cNvSpPr>
          <p:nvPr>
            <p:ph type="body" sz="quarter" idx="16" hasCustomPrompt="1"/>
          </p:nvPr>
        </p:nvSpPr>
        <p:spPr>
          <a:xfrm>
            <a:off x="939800" y="1562100"/>
            <a:ext cx="11252200" cy="9525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>
                <a:solidFill>
                  <a:srgbClr val="093B37"/>
                </a:solidFill>
                <a:latin typeface="Verdana"/>
                <a:cs typeface="Verdana"/>
              </a:defRPr>
            </a:lvl1pPr>
            <a:lvl3pPr marL="914400" indent="0" algn="l">
              <a:buNone/>
              <a:defRPr sz="2400">
                <a:solidFill>
                  <a:srgbClr val="093B37"/>
                </a:solidFill>
              </a:defRPr>
            </a:lvl3pPr>
          </a:lstStyle>
          <a:p>
            <a:pPr lvl="0"/>
            <a:r>
              <a:rPr lang="nl-NL" dirty="0" smtClean="0"/>
              <a:t>Heading2</a:t>
            </a:r>
            <a:endParaRPr lang="nl-NL" dirty="0"/>
          </a:p>
        </p:txBody>
      </p:sp>
      <p:sp>
        <p:nvSpPr>
          <p:cNvPr id="24" name="Tijdelijke aanduiding voor tekst 17"/>
          <p:cNvSpPr>
            <a:spLocks noGrp="1"/>
          </p:cNvSpPr>
          <p:nvPr>
            <p:ph type="body" sz="quarter" idx="11" hasCustomPrompt="1"/>
          </p:nvPr>
        </p:nvSpPr>
        <p:spPr>
          <a:xfrm>
            <a:off x="939800" y="445746"/>
            <a:ext cx="10896600" cy="9933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>
                <a:solidFill>
                  <a:schemeClr val="bg1"/>
                </a:solidFill>
                <a:latin typeface="Verdana"/>
                <a:cs typeface="Verdana"/>
              </a:defRPr>
            </a:lvl1pPr>
            <a:lvl2pPr>
              <a:defRPr sz="3600" b="1">
                <a:solidFill>
                  <a:schemeClr val="bg1"/>
                </a:solidFill>
              </a:defRPr>
            </a:lvl2pPr>
            <a:lvl3pPr>
              <a:defRPr sz="3600" b="1">
                <a:solidFill>
                  <a:schemeClr val="bg1"/>
                </a:solidFill>
              </a:defRPr>
            </a:lvl3pPr>
            <a:lvl4pPr>
              <a:defRPr sz="3600" b="1">
                <a:solidFill>
                  <a:schemeClr val="bg1"/>
                </a:solidFill>
              </a:defRPr>
            </a:lvl4pPr>
            <a:lvl5pPr>
              <a:defRPr sz="3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err="1" smtClean="0"/>
              <a:t>Heading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59896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Verdana"/>
                <a:cs typeface="Verdana"/>
              </a:defRPr>
            </a:lvl1pPr>
          </a:lstStyle>
          <a:p>
            <a:r>
              <a:rPr lang="nl-NL" dirty="0" smtClean="0"/>
              <a:t>Image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0" y="0"/>
            <a:ext cx="12192000" cy="1439056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solidFill>
                <a:schemeClr val="accent1">
                  <a:lumMod val="50000"/>
                </a:schemeClr>
              </a:solidFill>
              <a:latin typeface="Verdana Standaard" charset="0"/>
            </a:endParaRP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552352"/>
            <a:ext cx="12192000" cy="443728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/>
            </a:lvl1pPr>
          </a:lstStyle>
          <a:p>
            <a:r>
              <a:rPr lang="nl-NL" dirty="0" smtClean="0"/>
              <a:t>Image</a:t>
            </a:r>
            <a:endParaRPr lang="nl-NL" dirty="0"/>
          </a:p>
        </p:txBody>
      </p:sp>
      <p:sp>
        <p:nvSpPr>
          <p:cNvPr id="14" name="Tijdelijke aanduiding voor tekst 17"/>
          <p:cNvSpPr>
            <a:spLocks noGrp="1"/>
          </p:cNvSpPr>
          <p:nvPr>
            <p:ph type="body" sz="quarter" idx="11" hasCustomPrompt="1"/>
          </p:nvPr>
        </p:nvSpPr>
        <p:spPr>
          <a:xfrm>
            <a:off x="939800" y="445746"/>
            <a:ext cx="10896600" cy="9933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>
                <a:solidFill>
                  <a:schemeClr val="bg1"/>
                </a:solidFill>
                <a:latin typeface="Verdana"/>
                <a:cs typeface="Verdana"/>
              </a:defRPr>
            </a:lvl1pPr>
            <a:lvl2pPr>
              <a:defRPr sz="3600" b="1">
                <a:solidFill>
                  <a:schemeClr val="bg1"/>
                </a:solidFill>
              </a:defRPr>
            </a:lvl2pPr>
            <a:lvl3pPr>
              <a:defRPr sz="3600" b="1">
                <a:solidFill>
                  <a:schemeClr val="bg1"/>
                </a:solidFill>
              </a:defRPr>
            </a:lvl3pPr>
            <a:lvl4pPr>
              <a:defRPr sz="3600" b="1">
                <a:solidFill>
                  <a:schemeClr val="bg1"/>
                </a:solidFill>
              </a:defRPr>
            </a:lvl4pPr>
            <a:lvl5pPr>
              <a:defRPr sz="3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err="1" smtClean="0"/>
              <a:t>Heading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with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2"/>
          <p:cNvSpPr/>
          <p:nvPr userDrawn="1"/>
        </p:nvSpPr>
        <p:spPr>
          <a:xfrm>
            <a:off x="0" y="0"/>
            <a:ext cx="6297612" cy="2025214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solidFill>
                <a:schemeClr val="accent1">
                  <a:lumMod val="50000"/>
                </a:schemeClr>
              </a:solidFill>
              <a:latin typeface="Verdana Standaard" charset="0"/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0" y="2115454"/>
            <a:ext cx="6297612" cy="3874184"/>
          </a:xfrm>
          <a:prstGeom prst="rect">
            <a:avLst/>
          </a:prstGeom>
          <a:solidFill>
            <a:srgbClr val="C1E3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latin typeface="Verdana Standaard" charset="0"/>
            </a:endParaRPr>
          </a:p>
        </p:txBody>
      </p:sp>
      <p:sp>
        <p:nvSpPr>
          <p:cNvPr id="16" name="Tijdelijke aanduiding voor afbeelding 15"/>
          <p:cNvSpPr>
            <a:spLocks noGrp="1"/>
          </p:cNvSpPr>
          <p:nvPr>
            <p:ph type="pic" sz="quarter" idx="10" hasCustomPrompt="1"/>
          </p:nvPr>
        </p:nvSpPr>
        <p:spPr>
          <a:xfrm>
            <a:off x="6415397" y="0"/>
            <a:ext cx="5776603" cy="59896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Verdana"/>
                <a:cs typeface="Verdana"/>
              </a:defRPr>
            </a:lvl1pPr>
          </a:lstStyle>
          <a:p>
            <a:r>
              <a:rPr lang="nl-NL" dirty="0" smtClean="0"/>
              <a:t>Image</a:t>
            </a:r>
            <a:endParaRPr lang="nl-NL" dirty="0"/>
          </a:p>
        </p:txBody>
      </p:sp>
      <p:sp>
        <p:nvSpPr>
          <p:cNvPr id="26" name="Tijdelijke aanduiding voor tekst 25"/>
          <p:cNvSpPr>
            <a:spLocks noGrp="1"/>
          </p:cNvSpPr>
          <p:nvPr>
            <p:ph type="body" sz="quarter" idx="13" hasCustomPrompt="1"/>
          </p:nvPr>
        </p:nvSpPr>
        <p:spPr>
          <a:xfrm>
            <a:off x="729507" y="2433638"/>
            <a:ext cx="5296644" cy="3522662"/>
          </a:xfrm>
          <a:prstGeom prst="rect">
            <a:avLst/>
          </a:prstGeom>
        </p:spPr>
        <p:txBody>
          <a:bodyPr/>
          <a:lstStyle>
            <a:lvl1pPr marL="457200" indent="-457200">
              <a:buFont typeface="Arial" charset="0"/>
              <a:buChar char="•"/>
              <a:defRPr>
                <a:solidFill>
                  <a:srgbClr val="093B37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nl-NL" dirty="0" err="1" smtClean="0"/>
              <a:t>Text</a:t>
            </a:r>
            <a:endParaRPr lang="nl-NL" dirty="0" smtClean="0"/>
          </a:p>
          <a:p>
            <a:pPr lvl="0"/>
            <a:r>
              <a:rPr lang="nl-NL" dirty="0" err="1" smtClean="0"/>
              <a:t>Text</a:t>
            </a:r>
            <a:endParaRPr lang="nl-NL" dirty="0"/>
          </a:p>
        </p:txBody>
      </p:sp>
      <p:sp>
        <p:nvSpPr>
          <p:cNvPr id="27" name="Tijdelijke aanduiding voor tekst 17"/>
          <p:cNvSpPr>
            <a:spLocks noGrp="1"/>
          </p:cNvSpPr>
          <p:nvPr>
            <p:ph type="body" sz="quarter" idx="14" hasCustomPrompt="1"/>
          </p:nvPr>
        </p:nvSpPr>
        <p:spPr>
          <a:xfrm>
            <a:off x="939800" y="445746"/>
            <a:ext cx="5357809" cy="15794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>
                <a:solidFill>
                  <a:schemeClr val="bg1"/>
                </a:solidFill>
                <a:latin typeface="Verdana"/>
                <a:cs typeface="Verdana"/>
              </a:defRPr>
            </a:lvl1pPr>
            <a:lvl2pPr>
              <a:defRPr sz="3600" b="1">
                <a:solidFill>
                  <a:schemeClr val="bg1"/>
                </a:solidFill>
              </a:defRPr>
            </a:lvl2pPr>
            <a:lvl3pPr>
              <a:defRPr sz="3600" b="1">
                <a:solidFill>
                  <a:schemeClr val="bg1"/>
                </a:solidFill>
              </a:defRPr>
            </a:lvl3pPr>
            <a:lvl4pPr>
              <a:defRPr sz="3600" b="1">
                <a:solidFill>
                  <a:schemeClr val="bg1"/>
                </a:solidFill>
              </a:defRPr>
            </a:lvl4pPr>
            <a:lvl5pPr>
              <a:defRPr sz="3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err="1" smtClean="0"/>
              <a:t>Heading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heading lef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2"/>
          <p:cNvSpPr/>
          <p:nvPr userDrawn="1"/>
        </p:nvSpPr>
        <p:spPr>
          <a:xfrm>
            <a:off x="-9524" y="0"/>
            <a:ext cx="4176000" cy="5989638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7" rIns="91356" bIns="45677" rtlCol="0" anchor="ctr"/>
          <a:lstStyle/>
          <a:p>
            <a:pPr fontAlgn="base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F3277"/>
              </a:buClr>
              <a:buSzPct val="115000"/>
            </a:pPr>
            <a:endParaRPr lang="en-US" b="0" i="0" dirty="0">
              <a:solidFill>
                <a:srgbClr val="FFFFFF"/>
              </a:solidFill>
              <a:latin typeface="Verdana Standaard" charset="0"/>
            </a:endParaRPr>
          </a:p>
        </p:txBody>
      </p:sp>
      <p:sp>
        <p:nvSpPr>
          <p:cNvPr id="6" name="Tijdelijke aanduiding voor tekst 20"/>
          <p:cNvSpPr>
            <a:spLocks noGrp="1"/>
          </p:cNvSpPr>
          <p:nvPr>
            <p:ph type="body" sz="quarter" idx="15" hasCustomPrompt="1"/>
          </p:nvPr>
        </p:nvSpPr>
        <p:spPr>
          <a:xfrm>
            <a:off x="939800" y="558799"/>
            <a:ext cx="3226676" cy="1993901"/>
          </a:xfrm>
          <a:prstGeom prst="rect">
            <a:avLst/>
          </a:prstGeom>
        </p:spPr>
        <p:txBody>
          <a:bodyPr anchor="t"/>
          <a:lstStyle>
            <a:lvl1pPr marL="0" indent="0">
              <a:buFont typeface="Arial" charset="0"/>
              <a:buNone/>
              <a:defRPr sz="3600">
                <a:solidFill>
                  <a:schemeClr val="bg1"/>
                </a:solidFill>
                <a:latin typeface="Verdana"/>
                <a:cs typeface="Verdana"/>
              </a:defRPr>
            </a:lvl1pPr>
            <a:lvl3pPr marL="914400" indent="0" algn="l">
              <a:buNone/>
              <a:defRPr sz="3600">
                <a:solidFill>
                  <a:schemeClr val="bg1"/>
                </a:solidFill>
              </a:defRPr>
            </a:lvl3pPr>
          </a:lstStyle>
          <a:p>
            <a:pPr lvl="0"/>
            <a:r>
              <a:rPr lang="nl-NL" dirty="0" err="1" smtClean="0"/>
              <a:t>Heading</a:t>
            </a:r>
            <a:endParaRPr lang="nl-NL" dirty="0"/>
          </a:p>
        </p:txBody>
      </p:sp>
      <p:sp>
        <p:nvSpPr>
          <p:cNvPr id="7" name="Tijdelijke aanduiding voor afbeelding 15"/>
          <p:cNvSpPr>
            <a:spLocks noGrp="1"/>
          </p:cNvSpPr>
          <p:nvPr>
            <p:ph type="pic" sz="quarter" idx="10" hasCustomPrompt="1"/>
          </p:nvPr>
        </p:nvSpPr>
        <p:spPr>
          <a:xfrm>
            <a:off x="4249736" y="0"/>
            <a:ext cx="7942263" cy="59896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Verdana"/>
                <a:cs typeface="Verdana"/>
              </a:defRPr>
            </a:lvl1pPr>
          </a:lstStyle>
          <a:p>
            <a:r>
              <a:rPr lang="nl-NL" dirty="0" smtClean="0"/>
              <a:t>Image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2"/>
          <p:cNvSpPr/>
          <p:nvPr userDrawn="1"/>
        </p:nvSpPr>
        <p:spPr>
          <a:xfrm>
            <a:off x="17" y="0"/>
            <a:ext cx="12191983" cy="3149600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7" rIns="91356" bIns="45677" rtlCol="0" anchor="ctr"/>
          <a:lstStyle/>
          <a:p>
            <a:pPr fontAlgn="base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F3277"/>
              </a:buClr>
              <a:buSzPct val="115000"/>
            </a:pPr>
            <a:endParaRPr lang="en-US" b="0" i="0" dirty="0">
              <a:solidFill>
                <a:srgbClr val="FFFFFF"/>
              </a:solidFill>
              <a:latin typeface="Verdana Standaard" charset="0"/>
            </a:endParaRPr>
          </a:p>
        </p:txBody>
      </p:sp>
      <p:sp>
        <p:nvSpPr>
          <p:cNvPr id="15" name="Tijdelijke aanduiding voor afbeelding 2"/>
          <p:cNvSpPr>
            <a:spLocks noGrp="1"/>
          </p:cNvSpPr>
          <p:nvPr>
            <p:ph type="pic" idx="13" hasCustomPrompt="1"/>
          </p:nvPr>
        </p:nvSpPr>
        <p:spPr>
          <a:xfrm>
            <a:off x="0" y="3149600"/>
            <a:ext cx="12192000" cy="28400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Verdana"/>
                <a:cs typeface="Verdan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 smtClean="0"/>
              <a:t>Image</a:t>
            </a:r>
            <a:endParaRPr lang="nl-NL" dirty="0"/>
          </a:p>
        </p:txBody>
      </p:sp>
      <p:sp>
        <p:nvSpPr>
          <p:cNvPr id="6" name="Tijdelijke aanduiding voor tekst 20"/>
          <p:cNvSpPr>
            <a:spLocks noGrp="1"/>
          </p:cNvSpPr>
          <p:nvPr>
            <p:ph type="body" sz="quarter" idx="15" hasCustomPrompt="1"/>
          </p:nvPr>
        </p:nvSpPr>
        <p:spPr>
          <a:xfrm>
            <a:off x="965200" y="1990725"/>
            <a:ext cx="11226800" cy="1438275"/>
          </a:xfrm>
          <a:prstGeom prst="rect">
            <a:avLst/>
          </a:prstGeom>
        </p:spPr>
        <p:txBody>
          <a:bodyPr anchor="ctr"/>
          <a:lstStyle>
            <a:lvl1pPr marL="0" indent="0" algn="l">
              <a:buFont typeface="Arial" charset="0"/>
              <a:buNone/>
              <a:defRPr sz="9600" b="1">
                <a:solidFill>
                  <a:schemeClr val="bg1"/>
                </a:solidFill>
                <a:latin typeface="Verdana"/>
                <a:cs typeface="Verdana"/>
              </a:defRPr>
            </a:lvl1pPr>
            <a:lvl3pPr marL="914400" indent="0" algn="l">
              <a:buNone/>
              <a:defRPr sz="3600">
                <a:solidFill>
                  <a:schemeClr val="bg1"/>
                </a:solidFill>
              </a:defRPr>
            </a:lvl3pPr>
          </a:lstStyle>
          <a:p>
            <a:pPr lvl="0"/>
            <a:r>
              <a:rPr lang="nl-NL" dirty="0" err="1" smtClean="0"/>
              <a:t>Heading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C-JRC-logo_horizontal_EN_pos_transparent-background.png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451" y="6059233"/>
            <a:ext cx="2463229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67" r:id="rId3"/>
    <p:sldLayoutId id="2147483650" r:id="rId4"/>
    <p:sldLayoutId id="2147483651" r:id="rId5"/>
    <p:sldLayoutId id="2147483652" r:id="rId6"/>
    <p:sldLayoutId id="2147483656" r:id="rId7"/>
    <p:sldLayoutId id="2147483657" r:id="rId8"/>
    <p:sldLayoutId id="2147483653" r:id="rId9"/>
    <p:sldLayoutId id="2147483666" r:id="rId10"/>
    <p:sldLayoutId id="2147483654" r:id="rId11"/>
    <p:sldLayoutId id="2147483655" r:id="rId12"/>
    <p:sldLayoutId id="2147483668" r:id="rId13"/>
    <p:sldLayoutId id="2147483669" r:id="rId14"/>
    <p:sldLayoutId id="2147483670" r:id="rId15"/>
    <p:sldLayoutId id="2147483672" r:id="rId16"/>
    <p:sldLayoutId id="2147483673" r:id="rId1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Verdana" charset="0"/>
          <a:ea typeface="Verdana" charset="0"/>
          <a:cs typeface="Verdan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Verdana Standaard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Verdana Standaard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Verdana Standaard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Verdana Standaard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Verdana Standaard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191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94144" y="1426992"/>
            <a:ext cx="6284456" cy="4708981"/>
          </a:xfrm>
          <a:prstGeom prst="rect">
            <a:avLst/>
          </a:prstGeom>
          <a:noFill/>
          <a:ln w="28575">
            <a:noFill/>
          </a:ln>
        </p:spPr>
        <p:txBody>
          <a:bodyPr wrap="square" numCol="1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GB" sz="2000" b="1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Computations</a:t>
            </a:r>
            <a:r>
              <a:rPr lang="en-GB" sz="2000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: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000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Age </a:t>
            </a:r>
            <a:r>
              <a:rPr lang="en-GB" sz="20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standardized rates (ASR) using the 2013 European Standard Population  and 95% confidence </a:t>
            </a:r>
            <a:r>
              <a:rPr lang="en-GB" sz="2000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intervals by region, </a:t>
            </a:r>
            <a:r>
              <a:rPr lang="en-GB" sz="20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scenario and </a:t>
            </a:r>
            <a:r>
              <a:rPr lang="en-GB" sz="2000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sex. 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0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The percent ratio between the highest absolute difference in </a:t>
            </a:r>
            <a:r>
              <a:rPr lang="en-GB" sz="2000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cancer registry-specific </a:t>
            </a:r>
            <a:r>
              <a:rPr lang="en-GB" sz="20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ASRs (range) and the overall ASR of the </a:t>
            </a:r>
            <a:r>
              <a:rPr lang="en-GB" sz="2000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region (</a:t>
            </a:r>
            <a:r>
              <a:rPr lang="en-GB" sz="20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range/ASR*100: r/R%) </a:t>
            </a:r>
            <a:r>
              <a:rPr lang="en-GB" sz="2000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by region, </a:t>
            </a:r>
            <a:r>
              <a:rPr lang="en-GB" sz="20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scenario and </a:t>
            </a:r>
            <a:r>
              <a:rPr lang="en-GB" sz="2000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sex.</a:t>
            </a:r>
            <a:endParaRPr lang="en-GB" sz="2000" dirty="0">
              <a:solidFill>
                <a:srgbClr val="0000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" panose="05000000000000000000" pitchFamily="2" charset="2"/>
            </a:endParaRP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94144" y="261498"/>
            <a:ext cx="11542256" cy="993310"/>
          </a:xfrm>
        </p:spPr>
        <p:txBody>
          <a:bodyPr anchor="ctr"/>
          <a:lstStyle/>
          <a:p>
            <a:pPr algn="ctr"/>
            <a:r>
              <a:rPr lang="en-GB" b="1" dirty="0"/>
              <a:t>Material and </a:t>
            </a:r>
            <a:r>
              <a:rPr lang="en-GB" b="1" dirty="0" smtClean="0"/>
              <a:t>Methods (3)</a:t>
            </a:r>
            <a:endParaRPr lang="en-GB" b="1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9" t="10601" r="6236" b="5831"/>
          <a:stretch/>
        </p:blipFill>
        <p:spPr bwMode="auto">
          <a:xfrm>
            <a:off x="6677744" y="2184741"/>
            <a:ext cx="5336456" cy="2867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628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94144" y="261498"/>
            <a:ext cx="11542256" cy="993310"/>
          </a:xfrm>
        </p:spPr>
        <p:txBody>
          <a:bodyPr anchor="ctr"/>
          <a:lstStyle/>
          <a:p>
            <a:pPr algn="ctr"/>
            <a:r>
              <a:rPr lang="en-GB" b="1" dirty="0" smtClean="0"/>
              <a:t>Results (1)</a:t>
            </a:r>
            <a:endParaRPr lang="en-GB" b="1" dirty="0"/>
          </a:p>
        </p:txBody>
      </p:sp>
      <p:sp>
        <p:nvSpPr>
          <p:cNvPr id="4" name="TextBox 8"/>
          <p:cNvSpPr txBox="1"/>
          <p:nvPr/>
        </p:nvSpPr>
        <p:spPr>
          <a:xfrm>
            <a:off x="174261" y="5997576"/>
            <a:ext cx="7979139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sz="18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Incidence (ASR</a:t>
            </a:r>
            <a:r>
              <a:rPr lang="en-GB" sz="18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of </a:t>
            </a:r>
            <a:r>
              <a:rPr lang="en-GB" sz="18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bladder </a:t>
            </a:r>
            <a:r>
              <a:rPr lang="en-GB" sz="18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tumours, males  2008-2012 by European regions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5638"/>
          <a:stretch/>
        </p:blipFill>
        <p:spPr>
          <a:xfrm>
            <a:off x="11642353" y="482911"/>
            <a:ext cx="549647" cy="1238994"/>
          </a:xfrm>
          <a:prstGeom prst="rect">
            <a:avLst/>
          </a:prstGeom>
        </p:spPr>
      </p:pic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7359871"/>
              </p:ext>
            </p:extLst>
          </p:nvPr>
        </p:nvGraphicFramePr>
        <p:xfrm>
          <a:off x="2946401" y="1617042"/>
          <a:ext cx="7020884" cy="4278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8927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94144" y="261498"/>
            <a:ext cx="11542256" cy="993310"/>
          </a:xfrm>
        </p:spPr>
        <p:txBody>
          <a:bodyPr anchor="ctr"/>
          <a:lstStyle/>
          <a:p>
            <a:pPr algn="ctr"/>
            <a:r>
              <a:rPr lang="en-GB" b="1" dirty="0" smtClean="0"/>
              <a:t>Results (2)</a:t>
            </a:r>
            <a:endParaRPr lang="en-GB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2" t="5042" r="46894" b="4496"/>
          <a:stretch/>
        </p:blipFill>
        <p:spPr>
          <a:xfrm>
            <a:off x="11645900" y="616170"/>
            <a:ext cx="558800" cy="1251875"/>
          </a:xfrm>
          <a:prstGeom prst="rect">
            <a:avLst/>
          </a:prstGeom>
        </p:spPr>
      </p:pic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7042768"/>
              </p:ext>
            </p:extLst>
          </p:nvPr>
        </p:nvGraphicFramePr>
        <p:xfrm>
          <a:off x="2374900" y="1727200"/>
          <a:ext cx="7188200" cy="4279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74261" y="5997576"/>
            <a:ext cx="7979139" cy="673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sz="18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Incidence (ASR</a:t>
            </a:r>
            <a:r>
              <a:rPr lang="en-GB" sz="18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of </a:t>
            </a:r>
            <a:r>
              <a:rPr lang="en-GB" sz="18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bladder </a:t>
            </a:r>
            <a:r>
              <a:rPr lang="en-GB" sz="18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tumours, females  2008-2012 by European regions</a:t>
            </a:r>
          </a:p>
        </p:txBody>
      </p:sp>
    </p:spTree>
    <p:extLst>
      <p:ext uri="{BB962C8B-B14F-4D97-AF65-F5344CB8AC3E}">
        <p14:creationId xmlns:p14="http://schemas.microsoft.com/office/powerpoint/2010/main" val="118510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5914310"/>
              </p:ext>
            </p:extLst>
          </p:nvPr>
        </p:nvGraphicFramePr>
        <p:xfrm>
          <a:off x="603252" y="1527751"/>
          <a:ext cx="10775948" cy="454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598"/>
                <a:gridCol w="2000250"/>
                <a:gridCol w="901700"/>
                <a:gridCol w="2006600"/>
                <a:gridCol w="857250"/>
                <a:gridCol w="2000250"/>
                <a:gridCol w="87630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Regions</a:t>
                      </a:r>
                      <a:endParaRPr lang="en-GB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Scenario 1</a:t>
                      </a:r>
                    </a:p>
                    <a:p>
                      <a:pPr algn="l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ASR (CI)           r/R%</a:t>
                      </a:r>
                      <a:endParaRPr lang="en-GB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Scenario 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ASR (CI)            r/R%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Scenario 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ASR (CI)         r/R%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Eastern Europe</a:t>
                      </a:r>
                    </a:p>
                    <a:p>
                      <a:pPr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Highest ASR</a:t>
                      </a:r>
                    </a:p>
                    <a:p>
                      <a:pPr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Lowest ASR</a:t>
                      </a:r>
                      <a:endParaRPr lang="en-GB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40.8 (40.2-41.4)</a:t>
                      </a:r>
                    </a:p>
                    <a:p>
                      <a:pPr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47.3</a:t>
                      </a:r>
                      <a:endParaRPr lang="en-GB" sz="14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36.4</a:t>
                      </a:r>
                      <a:endParaRPr lang="en-GB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27%</a:t>
                      </a:r>
                      <a:endParaRPr lang="en-GB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43.7 (43.1-44.4)</a:t>
                      </a:r>
                    </a:p>
                    <a:p>
                      <a:pPr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52.4</a:t>
                      </a:r>
                      <a:endParaRPr lang="en-GB" sz="14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36.7</a:t>
                      </a:r>
                      <a:endParaRPr lang="en-GB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36%</a:t>
                      </a:r>
                      <a:endParaRPr lang="en-GB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42.8 (42.2-43.4)</a:t>
                      </a:r>
                    </a:p>
                    <a:p>
                      <a:pPr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50.4 </a:t>
                      </a:r>
                      <a:endParaRPr lang="en-GB" sz="14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36.6</a:t>
                      </a:r>
                      <a:endParaRPr lang="en-GB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32%</a:t>
                      </a:r>
                      <a:endParaRPr lang="en-GB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Northern Europe</a:t>
                      </a:r>
                    </a:p>
                    <a:p>
                      <a:pPr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Highest ASR</a:t>
                      </a:r>
                    </a:p>
                    <a:p>
                      <a:pPr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Lowest ASR</a:t>
                      </a:r>
                      <a:endParaRPr lang="en-GB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38.0 (32.5-33.5)</a:t>
                      </a:r>
                    </a:p>
                    <a:p>
                      <a:pPr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51.1</a:t>
                      </a:r>
                      <a:endParaRPr lang="en-GB" sz="14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25.6</a:t>
                      </a:r>
                      <a:endParaRPr lang="en-GB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77%</a:t>
                      </a:r>
                      <a:endParaRPr lang="en-GB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51.8 (51.2-52.5)</a:t>
                      </a:r>
                    </a:p>
                    <a:p>
                      <a:pPr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62.7</a:t>
                      </a:r>
                      <a:endParaRPr lang="en-GB" sz="14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37.8</a:t>
                      </a:r>
                      <a:endParaRPr lang="en-GB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48%</a:t>
                      </a:r>
                      <a:endParaRPr lang="en-GB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49.2 (48.6-49.9)</a:t>
                      </a:r>
                    </a:p>
                    <a:p>
                      <a:pPr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55.6</a:t>
                      </a:r>
                      <a:endParaRPr lang="en-GB" sz="14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35.7</a:t>
                      </a:r>
                      <a:endParaRPr lang="en-GB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40%</a:t>
                      </a:r>
                      <a:endParaRPr lang="en-GB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Southern Europe</a:t>
                      </a:r>
                    </a:p>
                    <a:p>
                      <a:pPr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Highest ASR</a:t>
                      </a:r>
                    </a:p>
                    <a:p>
                      <a:pPr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Lowest ASR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53.0 (52.2-53.7)</a:t>
                      </a:r>
                    </a:p>
                    <a:p>
                      <a:pPr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80.1</a:t>
                      </a:r>
                      <a:endParaRPr lang="en-GB" sz="14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31.1</a:t>
                      </a:r>
                      <a:endParaRPr lang="en-GB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93%</a:t>
                      </a:r>
                      <a:endParaRPr lang="en-GB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77.4 (76.5-78.3)</a:t>
                      </a:r>
                    </a:p>
                    <a:p>
                      <a:pPr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97.4</a:t>
                      </a:r>
                      <a:endParaRPr lang="en-GB" sz="14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48.9</a:t>
                      </a:r>
                      <a:endParaRPr lang="en-GB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63%</a:t>
                      </a:r>
                      <a:endParaRPr lang="en-GB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76.1 (75.3-77.0)</a:t>
                      </a:r>
                    </a:p>
                    <a:p>
                      <a:pPr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97.2</a:t>
                      </a:r>
                      <a:endParaRPr lang="en-GB" sz="14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46.1</a:t>
                      </a:r>
                      <a:endParaRPr lang="en-GB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67%</a:t>
                      </a:r>
                      <a:endParaRPr lang="en-GB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Western Europe</a:t>
                      </a:r>
                    </a:p>
                    <a:p>
                      <a:pPr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Highest ASR</a:t>
                      </a:r>
                    </a:p>
                    <a:p>
                      <a:pPr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Lowest ASR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37.2 (36.7-37.6)</a:t>
                      </a:r>
                    </a:p>
                    <a:p>
                      <a:pPr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41.3</a:t>
                      </a:r>
                      <a:endParaRPr lang="en-GB" sz="14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24.7</a:t>
                      </a:r>
                      <a:endParaRPr lang="en-GB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45%</a:t>
                      </a:r>
                      <a:endParaRPr lang="en-GB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59.3 (58.7-59.9)</a:t>
                      </a:r>
                    </a:p>
                    <a:p>
                      <a:pPr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79.4</a:t>
                      </a:r>
                      <a:endParaRPr lang="en-GB" sz="14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31.2</a:t>
                      </a:r>
                      <a:endParaRPr lang="en-GB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81%</a:t>
                      </a:r>
                      <a:endParaRPr lang="en-GB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56.5 (55.9-57.0)</a:t>
                      </a:r>
                      <a:endParaRPr lang="en-GB" sz="16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72.9 </a:t>
                      </a:r>
                    </a:p>
                    <a:p>
                      <a:pPr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31.2</a:t>
                      </a:r>
                      <a:r>
                        <a:rPr lang="en-GB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lang="en-GB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74%</a:t>
                      </a:r>
                      <a:endParaRPr lang="en-GB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94144" y="261498"/>
            <a:ext cx="11542256" cy="993310"/>
          </a:xfrm>
        </p:spPr>
        <p:txBody>
          <a:bodyPr anchor="ctr"/>
          <a:lstStyle/>
          <a:p>
            <a:pPr algn="ctr"/>
            <a:r>
              <a:rPr lang="en-GB" b="1" dirty="0" smtClean="0"/>
              <a:t>Results (3)</a:t>
            </a:r>
            <a:endParaRPr lang="en-GB" b="1" dirty="0"/>
          </a:p>
        </p:txBody>
      </p:sp>
      <p:sp>
        <p:nvSpPr>
          <p:cNvPr id="4" name="TextBox 8"/>
          <p:cNvSpPr txBox="1"/>
          <p:nvPr/>
        </p:nvSpPr>
        <p:spPr>
          <a:xfrm>
            <a:off x="1495061" y="6153853"/>
            <a:ext cx="7920881" cy="368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sz="18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Incidence (ASR</a:t>
            </a:r>
            <a:r>
              <a:rPr lang="en-GB" sz="18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of </a:t>
            </a:r>
            <a:r>
              <a:rPr lang="en-GB" sz="18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bladder </a:t>
            </a:r>
            <a:r>
              <a:rPr lang="en-GB" sz="18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tumours, males  2008-2012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5638"/>
          <a:stretch/>
        </p:blipFill>
        <p:spPr>
          <a:xfrm>
            <a:off x="11642353" y="482911"/>
            <a:ext cx="549647" cy="1238994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4864100" y="2425700"/>
            <a:ext cx="749300" cy="533400"/>
          </a:xfrm>
          <a:prstGeom prst="roundRect">
            <a:avLst/>
          </a:pr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2844800" y="5719219"/>
            <a:ext cx="1701800" cy="335868"/>
          </a:xfrm>
          <a:prstGeom prst="roundRect">
            <a:avLst/>
          </a:pr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4864100" y="4330700"/>
            <a:ext cx="749300" cy="533400"/>
          </a:xfrm>
          <a:prstGeom prst="roundRect">
            <a:avLst/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5835650" y="4498725"/>
            <a:ext cx="1644650" cy="286251"/>
          </a:xfrm>
          <a:prstGeom prst="roundRect">
            <a:avLst/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850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3977658"/>
              </p:ext>
            </p:extLst>
          </p:nvPr>
        </p:nvGraphicFramePr>
        <p:xfrm>
          <a:off x="615952" y="1507066"/>
          <a:ext cx="10775948" cy="454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598"/>
                <a:gridCol w="1860550"/>
                <a:gridCol w="990600"/>
                <a:gridCol w="1917700"/>
                <a:gridCol w="996950"/>
                <a:gridCol w="1974850"/>
                <a:gridCol w="901700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Regions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Scenario 1</a:t>
                      </a:r>
                    </a:p>
                    <a:p>
                      <a:pPr algn="l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ASR (CI)            r/R%</a:t>
                      </a:r>
                      <a:endParaRPr lang="en-GB" b="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Scenario 2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ASR (CI)            r/R%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Scenario 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ASR (CI)           r/R%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Eastern Europe</a:t>
                      </a:r>
                    </a:p>
                    <a:p>
                      <a:pPr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Highest ASR</a:t>
                      </a:r>
                    </a:p>
                    <a:p>
                      <a:pPr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Lowest ASR</a:t>
                      </a:r>
                      <a:endParaRPr lang="en-GB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8.5 (8.3-8.7)</a:t>
                      </a:r>
                    </a:p>
                    <a:p>
                      <a:pPr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12.3</a:t>
                      </a:r>
                      <a:endParaRPr lang="en-GB" sz="14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4.8</a:t>
                      </a:r>
                      <a:endParaRPr lang="en-GB" sz="14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87%</a:t>
                      </a:r>
                      <a:endParaRPr lang="en-GB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9.2 (9.0-9.4)</a:t>
                      </a:r>
                    </a:p>
                    <a:p>
                      <a:pPr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13.2</a:t>
                      </a:r>
                      <a:endParaRPr lang="en-GB" sz="14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4.9</a:t>
                      </a:r>
                      <a:endParaRPr lang="en-GB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90%</a:t>
                      </a:r>
                      <a:endParaRPr lang="en-GB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n-GB" sz="1600" dirty="0" smtClean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9.0 (8.8-9.2)</a:t>
                      </a:r>
                    </a:p>
                    <a:p>
                      <a:pPr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12.6</a:t>
                      </a:r>
                      <a:endParaRPr lang="en-GB" sz="14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4.9</a:t>
                      </a:r>
                      <a:endParaRPr lang="en-GB" sz="14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86%</a:t>
                      </a:r>
                      <a:endParaRPr lang="en-GB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Northern Europe</a:t>
                      </a:r>
                    </a:p>
                    <a:p>
                      <a:pPr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Highest ASR</a:t>
                      </a:r>
                    </a:p>
                    <a:p>
                      <a:pPr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Lowest ASR</a:t>
                      </a:r>
                      <a:endParaRPr lang="en-GB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9.2 (8.9-9.4)</a:t>
                      </a:r>
                    </a:p>
                    <a:p>
                      <a:pPr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11.9</a:t>
                      </a:r>
                      <a:endParaRPr lang="en-GB" sz="14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6.0</a:t>
                      </a:r>
                      <a:endParaRPr lang="en-GB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65%</a:t>
                      </a:r>
                      <a:endParaRPr lang="en-GB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14.2 (13.9-14.5)</a:t>
                      </a:r>
                    </a:p>
                    <a:p>
                      <a:pPr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20.0</a:t>
                      </a:r>
                      <a:endParaRPr lang="en-GB" sz="14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7.9</a:t>
                      </a:r>
                      <a:endParaRPr lang="en-GB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85%</a:t>
                      </a:r>
                      <a:endParaRPr lang="en-GB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13.6 (13.3-13.8)</a:t>
                      </a:r>
                    </a:p>
                    <a:p>
                      <a:pPr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18.5</a:t>
                      </a:r>
                      <a:endParaRPr lang="en-GB" sz="14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7.9</a:t>
                      </a:r>
                      <a:endParaRPr lang="en-GB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78%</a:t>
                      </a:r>
                      <a:endParaRPr lang="en-GB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Southern Europe</a:t>
                      </a:r>
                    </a:p>
                    <a:p>
                      <a:pPr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Highest ASR</a:t>
                      </a:r>
                    </a:p>
                    <a:p>
                      <a:pPr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Lowest ASR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9.1 (8.9-9.4)</a:t>
                      </a:r>
                    </a:p>
                    <a:p>
                      <a:pPr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14.6</a:t>
                      </a:r>
                      <a:endParaRPr lang="en-GB" sz="14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4.7</a:t>
                      </a:r>
                      <a:endParaRPr lang="en-GB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108%</a:t>
                      </a:r>
                      <a:endParaRPr lang="en-GB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13.7 (13.3-14.0)</a:t>
                      </a:r>
                    </a:p>
                    <a:p>
                      <a:pPr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18.3</a:t>
                      </a:r>
                      <a:endParaRPr lang="en-GB" sz="14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10.1</a:t>
                      </a:r>
                      <a:endParaRPr lang="en-GB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60%</a:t>
                      </a:r>
                      <a:endParaRPr lang="en-GB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13.5 (13.1-13.8)</a:t>
                      </a:r>
                    </a:p>
                    <a:p>
                      <a:pPr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18.3</a:t>
                      </a:r>
                      <a:endParaRPr lang="en-GB" sz="14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9.9</a:t>
                      </a:r>
                      <a:r>
                        <a:rPr lang="en-GB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endParaRPr lang="en-GB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62%</a:t>
                      </a:r>
                      <a:endParaRPr lang="en-GB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 smtClean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Western Europe</a:t>
                      </a:r>
                    </a:p>
                    <a:p>
                      <a:pPr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Highest ASR</a:t>
                      </a:r>
                    </a:p>
                    <a:p>
                      <a:pPr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Lowest ASR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8.7 (8.5-8.9)</a:t>
                      </a:r>
                    </a:p>
                    <a:p>
                      <a:pPr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10.0</a:t>
                      </a:r>
                      <a:endParaRPr lang="en-GB" sz="14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5.6</a:t>
                      </a:r>
                      <a:endParaRPr lang="en-GB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50%</a:t>
                      </a:r>
                      <a:endParaRPr lang="en-GB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13.4 (13.1-13.6)</a:t>
                      </a:r>
                    </a:p>
                    <a:p>
                      <a:pPr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18.8</a:t>
                      </a:r>
                      <a:endParaRPr lang="en-GB" sz="14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5.8</a:t>
                      </a:r>
                      <a:endParaRPr lang="en-GB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97%</a:t>
                      </a:r>
                      <a:endParaRPr lang="en-GB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solidFill>
                            <a:srgbClr val="FF0000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12.8 (12.6-13.1)</a:t>
                      </a:r>
                    </a:p>
                    <a:p>
                      <a:pPr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18.7</a:t>
                      </a:r>
                      <a:endParaRPr lang="en-GB" sz="1400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ct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 5.8</a:t>
                      </a:r>
                      <a:endParaRPr lang="en-GB" sz="1400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dirty="0" smtClean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  <a:p>
                      <a:pPr algn="r">
                        <a:lnSpc>
                          <a:spcPts val="2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dirty="0" smtClean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100%</a:t>
                      </a:r>
                      <a:endParaRPr lang="en-GB" dirty="0"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94144" y="261498"/>
            <a:ext cx="11542256" cy="993310"/>
          </a:xfrm>
        </p:spPr>
        <p:txBody>
          <a:bodyPr anchor="ctr"/>
          <a:lstStyle/>
          <a:p>
            <a:pPr algn="ctr"/>
            <a:r>
              <a:rPr lang="en-GB" b="1" dirty="0" smtClean="0"/>
              <a:t>Results (4)</a:t>
            </a:r>
            <a:endParaRPr lang="en-GB" b="1" dirty="0"/>
          </a:p>
        </p:txBody>
      </p:sp>
      <p:sp>
        <p:nvSpPr>
          <p:cNvPr id="19" name="TextBox 8"/>
          <p:cNvSpPr txBox="1"/>
          <p:nvPr/>
        </p:nvSpPr>
        <p:spPr>
          <a:xfrm>
            <a:off x="936261" y="6179253"/>
            <a:ext cx="7920881" cy="368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sz="18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Incidence (ASR</a:t>
            </a:r>
            <a:r>
              <a:rPr lang="en-GB" sz="18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of </a:t>
            </a:r>
            <a:r>
              <a:rPr lang="en-GB" sz="18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bladder </a:t>
            </a:r>
            <a:r>
              <a:rPr lang="en-GB" sz="18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tumours, females  2008-2012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2" t="5042" r="46894" b="4496"/>
          <a:stretch/>
        </p:blipFill>
        <p:spPr>
          <a:xfrm>
            <a:off x="11645900" y="616170"/>
            <a:ext cx="558800" cy="125187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851400" y="5245100"/>
            <a:ext cx="749300" cy="533400"/>
          </a:xfrm>
          <a:prstGeom prst="roundRect">
            <a:avLst/>
          </a:pr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ounded Rectangle 7"/>
          <p:cNvSpPr/>
          <p:nvPr/>
        </p:nvSpPr>
        <p:spPr>
          <a:xfrm>
            <a:off x="2895600" y="4718486"/>
            <a:ext cx="1701800" cy="305335"/>
          </a:xfrm>
          <a:prstGeom prst="roundRect">
            <a:avLst/>
          </a:pr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ounded Rectangle 8"/>
          <p:cNvSpPr/>
          <p:nvPr/>
        </p:nvSpPr>
        <p:spPr>
          <a:xfrm>
            <a:off x="4826000" y="4292600"/>
            <a:ext cx="749300" cy="533400"/>
          </a:xfrm>
          <a:prstGeom prst="roundRect">
            <a:avLst/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ounded Rectangle 9"/>
          <p:cNvSpPr/>
          <p:nvPr/>
        </p:nvSpPr>
        <p:spPr>
          <a:xfrm>
            <a:off x="5835650" y="3508125"/>
            <a:ext cx="1644650" cy="286251"/>
          </a:xfrm>
          <a:prstGeom prst="roundRect">
            <a:avLst/>
          </a:prstGeom>
          <a:noFill/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552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58800" y="1700042"/>
            <a:ext cx="11277600" cy="4124206"/>
          </a:xfrm>
          <a:prstGeom prst="rect">
            <a:avLst/>
          </a:prstGeom>
          <a:noFill/>
          <a:ln w="28575">
            <a:noFill/>
          </a:ln>
        </p:spPr>
        <p:txBody>
          <a:bodyPr wrap="square" numCol="1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GB" sz="2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This study shows a wide </a:t>
            </a:r>
            <a:r>
              <a:rPr lang="en-GB" sz="2400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incidence variability </a:t>
            </a:r>
            <a:r>
              <a:rPr lang="en-GB" sz="2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of bladder </a:t>
            </a:r>
            <a:r>
              <a:rPr lang="en-GB" sz="2400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tumours within </a:t>
            </a:r>
            <a:r>
              <a:rPr lang="en-GB" sz="2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and between </a:t>
            </a:r>
            <a:r>
              <a:rPr lang="en-GB" sz="2400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European regions.</a:t>
            </a:r>
            <a:endParaRPr lang="en-GB" sz="2400" dirty="0">
              <a:solidFill>
                <a:srgbClr val="0000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" panose="05000000000000000000" pitchFamily="2" charset="2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GB" sz="2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This variability could be due, at least partially, to the case definition and registration practices of </a:t>
            </a:r>
            <a:r>
              <a:rPr lang="en-GB" sz="2400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the European cancer </a:t>
            </a:r>
            <a:r>
              <a:rPr lang="en-GB" sz="2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registries.</a:t>
            </a:r>
          </a:p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GB" sz="2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Further harmonisation in registration practices </a:t>
            </a:r>
            <a:r>
              <a:rPr lang="en-GB" sz="2400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and reporting cases is </a:t>
            </a:r>
            <a:r>
              <a:rPr lang="en-GB" sz="2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essential for proper comparability and interpretation of bladder </a:t>
            </a:r>
            <a:r>
              <a:rPr lang="en-GB" sz="2400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tumour </a:t>
            </a:r>
            <a:r>
              <a:rPr lang="en-GB" sz="2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incidence rates in Europe.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94144" y="261498"/>
            <a:ext cx="11542256" cy="993310"/>
          </a:xfrm>
        </p:spPr>
        <p:txBody>
          <a:bodyPr anchor="ctr"/>
          <a:lstStyle/>
          <a:p>
            <a:pPr algn="ctr"/>
            <a:r>
              <a:rPr lang="en-GB" b="1" smtClean="0"/>
              <a:t>Conclusions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56483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94144" y="1474466"/>
            <a:ext cx="7145747" cy="4616648"/>
          </a:xfrm>
          <a:prstGeom prst="rect">
            <a:avLst/>
          </a:prstGeom>
          <a:noFill/>
          <a:ln w="28575">
            <a:noFill/>
          </a:ln>
        </p:spPr>
        <p:txBody>
          <a:bodyPr wrap="square" numCol="1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GB" sz="2000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To review the ENCR recommendations for bladder (1995)</a:t>
            </a:r>
          </a:p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GB" sz="2000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Questions:</a:t>
            </a:r>
          </a:p>
          <a:p>
            <a:pPr marL="720725" lvl="1" indent="-360363" algn="just">
              <a:lnSpc>
                <a:spcPct val="150000"/>
              </a:lnSpc>
              <a:spcBef>
                <a:spcPts val="600"/>
              </a:spcBef>
              <a:buFont typeface="Verdana" panose="020B0604030504040204" pitchFamily="34" charset="0"/>
              <a:buChar char="−"/>
            </a:pPr>
            <a:r>
              <a:rPr lang="en-GB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Should other urothelial tumours of renal pelvis, ureter and other urinary organs with behaviour 1 and 2 be included as reporting cases or only urothelial tumours of the </a:t>
            </a:r>
            <a:r>
              <a:rPr lang="en-GB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bladder or only tumours with </a:t>
            </a:r>
            <a:r>
              <a:rPr lang="en-GB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behaviour 3 </a:t>
            </a:r>
            <a:r>
              <a:rPr lang="en-GB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?</a:t>
            </a:r>
            <a:endParaRPr lang="en-GB" dirty="0" smtClean="0">
              <a:solidFill>
                <a:srgbClr val="0000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" panose="05000000000000000000" pitchFamily="2" charset="2"/>
            </a:endParaRPr>
          </a:p>
          <a:p>
            <a:pPr marL="720725" lvl="1" indent="-360363" algn="just">
              <a:lnSpc>
                <a:spcPct val="150000"/>
              </a:lnSpc>
              <a:spcBef>
                <a:spcPts val="600"/>
              </a:spcBef>
              <a:buFont typeface="Verdana" panose="020B0604030504040204" pitchFamily="34" charset="0"/>
              <a:buChar char="−"/>
            </a:pPr>
            <a:r>
              <a:rPr lang="en-GB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Should all morphologies of bladder with behaviour 1 and 2 be included as reporting cases? Only for bladder or also for other urinary organs?...........</a:t>
            </a:r>
            <a:endParaRPr lang="en-GB" dirty="0">
              <a:solidFill>
                <a:srgbClr val="0000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" panose="05000000000000000000" pitchFamily="2" charset="2"/>
            </a:endParaRP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94144" y="261498"/>
            <a:ext cx="11542256" cy="993310"/>
          </a:xfrm>
        </p:spPr>
        <p:txBody>
          <a:bodyPr anchor="ctr"/>
          <a:lstStyle/>
          <a:p>
            <a:pPr algn="ctr"/>
            <a:r>
              <a:rPr lang="en-GB" b="1" dirty="0" smtClean="0"/>
              <a:t>Further steps (1)</a:t>
            </a:r>
            <a:endParaRPr lang="en-GB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254" y="4108939"/>
            <a:ext cx="2711361" cy="1819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954982" y="1485283"/>
            <a:ext cx="4881418" cy="830997"/>
          </a:xfrm>
          <a:prstGeom prst="rect">
            <a:avLst/>
          </a:prstGeom>
          <a:noFill/>
          <a:ln w="28575">
            <a:noFill/>
          </a:ln>
        </p:spPr>
        <p:txBody>
          <a:bodyPr wrap="square" numCol="1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ENCR Working </a:t>
            </a:r>
            <a:r>
              <a:rPr lang="en-GB" sz="2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Group </a:t>
            </a:r>
            <a:r>
              <a:rPr lang="en-GB" sz="2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on </a:t>
            </a:r>
            <a:r>
              <a:rPr lang="en-GB" sz="2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urothelial </a:t>
            </a:r>
            <a:r>
              <a:rPr lang="en-GB" sz="2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tumours </a:t>
            </a:r>
            <a:endParaRPr lang="en-GB" sz="24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" panose="05000000000000000000" pitchFamily="2" charset="2"/>
            </a:endParaRPr>
          </a:p>
        </p:txBody>
      </p:sp>
      <p:sp>
        <p:nvSpPr>
          <p:cNvPr id="2" name="Oval 1"/>
          <p:cNvSpPr/>
          <p:nvPr/>
        </p:nvSpPr>
        <p:spPr>
          <a:xfrm>
            <a:off x="7583335" y="2553578"/>
            <a:ext cx="2082800" cy="104775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European Network of Cancer </a:t>
            </a:r>
            <a:r>
              <a:rPr lang="en-GB" sz="1400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Registries</a:t>
            </a:r>
            <a:endParaRPr lang="en-GB" sz="1400" dirty="0"/>
          </a:p>
        </p:txBody>
      </p:sp>
      <p:sp>
        <p:nvSpPr>
          <p:cNvPr id="10" name="Oval 9"/>
          <p:cNvSpPr/>
          <p:nvPr/>
        </p:nvSpPr>
        <p:spPr>
          <a:xfrm>
            <a:off x="9704235" y="2529050"/>
            <a:ext cx="2181225" cy="112307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Joint Research </a:t>
            </a:r>
            <a:r>
              <a:rPr lang="en-GB" sz="1400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Centre</a:t>
            </a:r>
          </a:p>
          <a:p>
            <a:pPr algn="ctr"/>
            <a:r>
              <a:rPr lang="en-GB" sz="1400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European Commission </a:t>
            </a:r>
            <a:endParaRPr lang="en-GB" sz="1400" dirty="0"/>
          </a:p>
        </p:txBody>
      </p:sp>
      <p:sp>
        <p:nvSpPr>
          <p:cNvPr id="6" name="Down Arrow 5"/>
          <p:cNvSpPr/>
          <p:nvPr/>
        </p:nvSpPr>
        <p:spPr>
          <a:xfrm rot="19915997">
            <a:off x="8742210" y="3626728"/>
            <a:ext cx="504825" cy="3806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Down Arrow 10"/>
          <p:cNvSpPr/>
          <p:nvPr/>
        </p:nvSpPr>
        <p:spPr>
          <a:xfrm rot="2207871">
            <a:off x="10304310" y="3664828"/>
            <a:ext cx="504825" cy="38061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385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771240" y="1585157"/>
            <a:ext cx="10797310" cy="4201150"/>
          </a:xfrm>
          <a:prstGeom prst="rect">
            <a:avLst/>
          </a:prstGeom>
          <a:noFill/>
          <a:ln w="28575">
            <a:noFill/>
          </a:ln>
        </p:spPr>
        <p:txBody>
          <a:bodyPr wrap="square" numCol="1" rtlCol="0">
            <a:spAutoFit/>
          </a:bodyPr>
          <a:lstStyle/>
          <a:p>
            <a:pPr marL="342900" lvl="0" indent="-342900" algn="just">
              <a:lnSpc>
                <a:spcPct val="200000"/>
              </a:lnSpc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n-GB" sz="2400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To explore the impact of the different reporting case definitions on  the incidence time </a:t>
            </a:r>
            <a:r>
              <a:rPr lang="en-GB" sz="2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trends </a:t>
            </a:r>
            <a:r>
              <a:rPr lang="en-GB" sz="2400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of </a:t>
            </a:r>
            <a:r>
              <a:rPr lang="en-GB" sz="2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bladder </a:t>
            </a:r>
            <a:r>
              <a:rPr lang="en-GB" sz="2400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tumours and other urinary organs in the European cancer registries.</a:t>
            </a:r>
            <a:endParaRPr lang="en-GB" sz="2400" dirty="0">
              <a:solidFill>
                <a:srgbClr val="0000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" panose="05000000000000000000" pitchFamily="2" charset="2"/>
            </a:endParaRPr>
          </a:p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GB" sz="2400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To identify the </a:t>
            </a:r>
            <a:r>
              <a:rPr lang="en-GB" sz="2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impact </a:t>
            </a:r>
            <a:r>
              <a:rPr lang="en-GB" sz="2400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of </a:t>
            </a:r>
            <a:r>
              <a:rPr lang="en-GB" sz="2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the different multiple primary </a:t>
            </a:r>
            <a:r>
              <a:rPr lang="en-GB" sz="2400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cancer </a:t>
            </a:r>
            <a:r>
              <a:rPr lang="en-GB" sz="2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rules </a:t>
            </a:r>
            <a:r>
              <a:rPr lang="en-GB" sz="2400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on </a:t>
            </a:r>
            <a:r>
              <a:rPr lang="en-GB" sz="2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the </a:t>
            </a:r>
            <a:r>
              <a:rPr lang="en-GB" sz="2400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incidence of </a:t>
            </a:r>
            <a:r>
              <a:rPr lang="en-GB" sz="2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bladder tumours and other urinary organs</a:t>
            </a:r>
            <a:r>
              <a:rPr lang="en-GB" sz="2400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.</a:t>
            </a:r>
            <a:endParaRPr lang="en-GB" sz="2400" dirty="0">
              <a:solidFill>
                <a:srgbClr val="0000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" panose="05000000000000000000" pitchFamily="2" charset="2"/>
            </a:endParaRP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94144" y="261498"/>
            <a:ext cx="11542256" cy="993310"/>
          </a:xfrm>
        </p:spPr>
        <p:txBody>
          <a:bodyPr anchor="ctr"/>
          <a:lstStyle/>
          <a:p>
            <a:pPr algn="ctr"/>
            <a:r>
              <a:rPr lang="en-GB" b="1" dirty="0" smtClean="0"/>
              <a:t>Further steps (2)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73833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6"/>
          <p:cNvSpPr/>
          <p:nvPr/>
        </p:nvSpPr>
        <p:spPr>
          <a:xfrm>
            <a:off x="2" y="1458467"/>
            <a:ext cx="12191999" cy="4489167"/>
          </a:xfrm>
          <a:prstGeom prst="rect">
            <a:avLst/>
          </a:prstGeom>
          <a:solidFill>
            <a:srgbClr val="C1E3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72" tIns="43986" rIns="87972" bIns="43986" rtlCol="0" anchor="ctr"/>
          <a:lstStyle/>
          <a:p>
            <a:pPr algn="ctr"/>
            <a:endParaRPr lang="nl-NL"/>
          </a:p>
        </p:txBody>
      </p:sp>
      <p:sp>
        <p:nvSpPr>
          <p:cNvPr id="20" name="Tekstvak 6"/>
          <p:cNvSpPr txBox="1"/>
          <p:nvPr/>
        </p:nvSpPr>
        <p:spPr>
          <a:xfrm>
            <a:off x="1775214" y="1735081"/>
            <a:ext cx="8932263" cy="3606179"/>
          </a:xfrm>
          <a:prstGeom prst="rect">
            <a:avLst/>
          </a:prstGeom>
          <a:noFill/>
        </p:spPr>
        <p:txBody>
          <a:bodyPr wrap="square" lIns="87972" tIns="43986" rIns="87972" bIns="43986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sz="2300" kern="0" dirty="0" err="1">
                <a:solidFill>
                  <a:srgbClr val="093B37"/>
                </a:solidFill>
                <a:latin typeface="Verdana"/>
                <a:cs typeface="Verdana"/>
              </a:rPr>
              <a:t>ec.europa.eu</a:t>
            </a:r>
            <a:r>
              <a:rPr lang="en-GB" sz="2300" kern="0" dirty="0">
                <a:solidFill>
                  <a:srgbClr val="093B37"/>
                </a:solidFill>
                <a:latin typeface="Verdana"/>
                <a:cs typeface="Verdana"/>
              </a:rPr>
              <a:t>/</a:t>
            </a:r>
            <a:r>
              <a:rPr lang="en-GB" sz="2300" kern="0" dirty="0" err="1">
                <a:solidFill>
                  <a:srgbClr val="093B37"/>
                </a:solidFill>
                <a:latin typeface="Verdana"/>
                <a:cs typeface="Verdana"/>
              </a:rPr>
              <a:t>jrc</a:t>
            </a:r>
            <a:endParaRPr lang="en-GB" sz="2300" kern="0" dirty="0">
              <a:solidFill>
                <a:srgbClr val="093B37"/>
              </a:solidFill>
              <a:latin typeface="Verdana"/>
              <a:cs typeface="Verdana"/>
            </a:endParaRPr>
          </a:p>
          <a:p>
            <a:pPr>
              <a:lnSpc>
                <a:spcPct val="200000"/>
              </a:lnSpc>
            </a:pPr>
            <a:r>
              <a:rPr lang="en-GB" sz="2300" kern="0" dirty="0">
                <a:solidFill>
                  <a:srgbClr val="093B37"/>
                </a:solidFill>
                <a:latin typeface="Verdana"/>
                <a:cs typeface="Verdana"/>
              </a:rPr>
              <a:t>@</a:t>
            </a:r>
            <a:r>
              <a:rPr lang="en-GB" sz="2300" kern="0" dirty="0" err="1">
                <a:solidFill>
                  <a:srgbClr val="093B37"/>
                </a:solidFill>
                <a:latin typeface="Verdana"/>
                <a:cs typeface="Verdana"/>
              </a:rPr>
              <a:t>EU_ScienceHub</a:t>
            </a:r>
            <a:r>
              <a:rPr lang="en-GB" sz="2300" kern="0" dirty="0">
                <a:solidFill>
                  <a:srgbClr val="093B37"/>
                </a:solidFill>
                <a:latin typeface="Verdana"/>
                <a:cs typeface="Verdana"/>
              </a:rPr>
              <a:t> </a:t>
            </a:r>
          </a:p>
          <a:p>
            <a:pPr>
              <a:lnSpc>
                <a:spcPct val="200000"/>
              </a:lnSpc>
            </a:pPr>
            <a:r>
              <a:rPr lang="en-GB" sz="2300" kern="0" dirty="0">
                <a:solidFill>
                  <a:srgbClr val="093B37"/>
                </a:solidFill>
                <a:latin typeface="Verdana"/>
                <a:cs typeface="Verdana"/>
              </a:rPr>
              <a:t>EU Science Hub - Joint Research Centre</a:t>
            </a:r>
          </a:p>
          <a:p>
            <a:pPr>
              <a:lnSpc>
                <a:spcPct val="200000"/>
              </a:lnSpc>
            </a:pPr>
            <a:r>
              <a:rPr lang="en-GB" sz="2300" kern="0" dirty="0">
                <a:solidFill>
                  <a:srgbClr val="093B37"/>
                </a:solidFill>
                <a:latin typeface="Verdana"/>
                <a:cs typeface="Verdana"/>
              </a:rPr>
              <a:t>Joint Research Centre</a:t>
            </a:r>
          </a:p>
          <a:p>
            <a:pPr>
              <a:lnSpc>
                <a:spcPct val="200000"/>
              </a:lnSpc>
            </a:pPr>
            <a:r>
              <a:rPr lang="en-GB" sz="2300" kern="0" dirty="0">
                <a:solidFill>
                  <a:srgbClr val="093B37"/>
                </a:solidFill>
                <a:latin typeface="Verdana"/>
                <a:cs typeface="Verdana"/>
              </a:rPr>
              <a:t>EU Science Hub</a:t>
            </a:r>
            <a:endParaRPr lang="nl-NL" sz="1700" dirty="0">
              <a:solidFill>
                <a:srgbClr val="093B37"/>
              </a:solidFill>
              <a:latin typeface="Verdana"/>
              <a:ea typeface="Arial" charset="0"/>
              <a:cs typeface="Verdana"/>
            </a:endParaRPr>
          </a:p>
        </p:txBody>
      </p:sp>
      <p:sp>
        <p:nvSpPr>
          <p:cNvPr id="10" name="Rechthoek 2"/>
          <p:cNvSpPr/>
          <p:nvPr/>
        </p:nvSpPr>
        <p:spPr>
          <a:xfrm>
            <a:off x="0" y="0"/>
            <a:ext cx="12192000" cy="1370832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72" tIns="43986" rIns="87972" bIns="43986" rtlCol="0" anchor="ctr"/>
          <a:lstStyle/>
          <a:p>
            <a:pPr algn="ctr"/>
            <a:endParaRPr lang="nl-NL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" y="421531"/>
            <a:ext cx="12191999" cy="527772"/>
          </a:xfrm>
          <a:prstGeom prst="rect">
            <a:avLst/>
          </a:prstGeom>
        </p:spPr>
        <p:txBody>
          <a:bodyPr lIns="87972" tIns="43986" rIns="87972" bIns="43986"/>
          <a:lstStyle>
            <a:lvl1pPr algn="l" defTabSz="9450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4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2"/>
            <a:r>
              <a:rPr lang="en-GB" sz="3500" dirty="0">
                <a:solidFill>
                  <a:schemeClr val="bg1"/>
                </a:solidFill>
                <a:latin typeface="Verdana"/>
                <a:ea typeface="Arial" charset="0"/>
                <a:cs typeface="Verdana"/>
              </a:rPr>
              <a:t>Stay in touch!</a:t>
            </a:r>
            <a:endParaRPr lang="nl-NL" sz="3500" dirty="0">
              <a:solidFill>
                <a:schemeClr val="bg1"/>
              </a:solidFill>
              <a:latin typeface="Verdana"/>
              <a:ea typeface="Arial" charset="0"/>
              <a:cs typeface="Verdana"/>
            </a:endParaRPr>
          </a:p>
        </p:txBody>
      </p:sp>
      <p:pic>
        <p:nvPicPr>
          <p:cNvPr id="13" name="Picture 12" descr="H:\Desktop\logo-faceboo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002" y="3327010"/>
            <a:ext cx="603543" cy="594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:\Desktop\NS_Visuals\Ppt\JRC ppt\2015 04 14 VS Expo\linkedin-0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673" y="4066582"/>
            <a:ext cx="552204" cy="54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H:\Desktop\NS_Visuals\Ppt\JRC ppt\2015 04 14 VS Expo\twitter-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99" y="2658401"/>
            <a:ext cx="552205" cy="54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H:\Desktop\NS_Visuals\Ppt\JRC ppt\2015 04 14 VS Expo\youtube-0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791" y="4759027"/>
            <a:ext cx="541543" cy="53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Social-media.png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95816" y="1975095"/>
            <a:ext cx="600989" cy="60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809158" y="131419"/>
            <a:ext cx="48384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 smtClean="0">
                <a:solidFill>
                  <a:schemeClr val="bg1"/>
                </a:solidFill>
                <a:latin typeface="Verdana Standaard"/>
                <a:ea typeface="Verdana" panose="020B0604030504040204" pitchFamily="34" charset="0"/>
                <a:cs typeface="Verdana" panose="020B0604030504040204" pitchFamily="34" charset="0"/>
              </a:rPr>
              <a:t>Thank you</a:t>
            </a:r>
            <a:endParaRPr lang="en-GB" sz="6600" b="1" dirty="0">
              <a:solidFill>
                <a:schemeClr val="bg1"/>
              </a:solidFill>
              <a:latin typeface="Verdana Standaard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906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09158" y="1905228"/>
            <a:ext cx="48384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 smtClean="0">
                <a:solidFill>
                  <a:schemeClr val="bg1"/>
                </a:solidFill>
                <a:latin typeface="Verdana Standaard"/>
                <a:ea typeface="Verdana" panose="020B0604030504040204" pitchFamily="34" charset="0"/>
                <a:cs typeface="Verdana" panose="020B0604030504040204" pitchFamily="34" charset="0"/>
              </a:rPr>
              <a:t>Thank you</a:t>
            </a:r>
            <a:endParaRPr lang="en-GB" sz="6600" b="1" dirty="0">
              <a:solidFill>
                <a:schemeClr val="bg1"/>
              </a:solidFill>
              <a:latin typeface="Verdana Standaard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26310" y="4157199"/>
            <a:ext cx="4604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JRC-ENCR@ec.europa.eu</a:t>
            </a:r>
            <a:endParaRPr lang="en-GB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026" name="Picture 8" descr="image0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65" y="1965282"/>
            <a:ext cx="4831309" cy="190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11281" y="3892519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2400" b="1" dirty="0">
                <a:solidFill>
                  <a:srgbClr val="19270F"/>
                </a:solidFill>
                <a:latin typeface="+mj-lt"/>
              </a:rPr>
              <a:t>ENCR-JRC Training on Cancer </a:t>
            </a:r>
            <a:endParaRPr lang="en-GB" sz="2400" b="1" dirty="0" smtClean="0">
              <a:solidFill>
                <a:srgbClr val="19270F"/>
              </a:solidFill>
              <a:latin typeface="+mj-lt"/>
            </a:endParaRPr>
          </a:p>
          <a:p>
            <a:pPr algn="ctr"/>
            <a:r>
              <a:rPr lang="en-GB" sz="2400" b="1" dirty="0" smtClean="0">
                <a:solidFill>
                  <a:srgbClr val="19270F"/>
                </a:solidFill>
                <a:latin typeface="+mj-lt"/>
              </a:rPr>
              <a:t>Registry </a:t>
            </a:r>
            <a:r>
              <a:rPr lang="en-GB" sz="2400" b="1" dirty="0">
                <a:solidFill>
                  <a:srgbClr val="19270F"/>
                </a:solidFill>
                <a:latin typeface="+mj-lt"/>
              </a:rPr>
              <a:t>Data </a:t>
            </a:r>
            <a:r>
              <a:rPr lang="en-GB" sz="2400" b="1" dirty="0" smtClean="0">
                <a:solidFill>
                  <a:srgbClr val="19270F"/>
                </a:solidFill>
                <a:latin typeface="+mj-lt"/>
              </a:rPr>
              <a:t>Coding</a:t>
            </a:r>
          </a:p>
          <a:p>
            <a:pPr algn="ctr"/>
            <a:endParaRPr lang="en-GB" sz="2400" b="1" i="1" dirty="0" smtClean="0">
              <a:solidFill>
                <a:srgbClr val="19270F"/>
              </a:solidFill>
              <a:latin typeface="+mj-lt"/>
            </a:endParaRPr>
          </a:p>
          <a:p>
            <a:pPr algn="ctr"/>
            <a:r>
              <a:rPr lang="en-GB" sz="2400" b="1" i="1" dirty="0" smtClean="0">
                <a:solidFill>
                  <a:srgbClr val="19270F"/>
                </a:solidFill>
                <a:latin typeface="+mj-lt"/>
              </a:rPr>
              <a:t>JRC </a:t>
            </a:r>
            <a:r>
              <a:rPr lang="en-GB" sz="2400" b="1" i="1" dirty="0" err="1" smtClean="0">
                <a:solidFill>
                  <a:srgbClr val="19270F"/>
                </a:solidFill>
                <a:latin typeface="+mj-lt"/>
              </a:rPr>
              <a:t>Ispra</a:t>
            </a:r>
            <a:r>
              <a:rPr lang="en-GB" sz="2400" b="1" i="1" dirty="0">
                <a:solidFill>
                  <a:srgbClr val="19270F"/>
                </a:solidFill>
                <a:latin typeface="+mj-lt"/>
              </a:rPr>
              <a:t>, 5-6 June 2019</a:t>
            </a:r>
            <a:endParaRPr lang="en-GB" sz="2400" i="1" dirty="0">
              <a:solidFill>
                <a:srgbClr val="19270F"/>
              </a:solidFill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78710" y="4643066"/>
            <a:ext cx="41472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i="1" u="sng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https://www.encr.eu/</a:t>
            </a:r>
            <a:endParaRPr lang="en-GB" b="1" i="1" u="sng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41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0" y="5392993"/>
            <a:ext cx="12192000" cy="768095"/>
          </a:xfrm>
        </p:spPr>
        <p:txBody>
          <a:bodyPr/>
          <a:lstStyle/>
          <a:p>
            <a:r>
              <a:rPr lang="en-GB" sz="1500" b="1" i="1" dirty="0" err="1"/>
              <a:t>IACR</a:t>
            </a:r>
            <a:r>
              <a:rPr lang="en-GB" sz="1500" b="1" i="1" dirty="0"/>
              <a:t> </a:t>
            </a:r>
            <a:r>
              <a:rPr lang="en-GB" sz="1500" b="1" i="1" dirty="0" smtClean="0"/>
              <a:t>/ NAACCR Combined </a:t>
            </a:r>
            <a:r>
              <a:rPr lang="en-GB" sz="1500" b="1" i="1" dirty="0"/>
              <a:t>Annual </a:t>
            </a:r>
            <a:r>
              <a:rPr lang="en-GB" sz="1500" b="1" i="1" dirty="0" smtClean="0"/>
              <a:t>Conference</a:t>
            </a:r>
          </a:p>
          <a:p>
            <a:r>
              <a:rPr lang="en-GB" sz="1500" b="1" i="1" dirty="0" smtClean="0"/>
              <a:t>Vancouver 11-13 June 2019</a:t>
            </a:r>
            <a:endParaRPr lang="en-GB" sz="1500" b="1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" y="551446"/>
            <a:ext cx="11549380" cy="162660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3400" dirty="0" smtClean="0"/>
              <a:t>How to interpret the geographical variations in the incidence of bladder tumours in </a:t>
            </a:r>
            <a:r>
              <a:rPr lang="en-GB" sz="3400" dirty="0"/>
              <a:t>E</a:t>
            </a:r>
            <a:r>
              <a:rPr lang="en-GB" sz="3400" dirty="0" smtClean="0"/>
              <a:t>urope</a:t>
            </a:r>
            <a:endParaRPr lang="en-GB" sz="34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43230" y="2691396"/>
            <a:ext cx="11436350" cy="1626604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kern="12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GB" sz="2000" u="sng" dirty="0"/>
              <a:t>Carmen Martos</a:t>
            </a:r>
            <a:r>
              <a:rPr lang="en-GB" sz="2000" dirty="0"/>
              <a:t>, Francesco Giusti, Emanuele Crocetti, Giorgia Randi, Luciana Neamtiu, </a:t>
            </a:r>
            <a:r>
              <a:rPr lang="en-GB" sz="2000" dirty="0" smtClean="0"/>
              <a:t>Tadeusz </a:t>
            </a:r>
            <a:r>
              <a:rPr lang="en-GB" sz="2000" dirty="0" err="1"/>
              <a:t>Dyba</a:t>
            </a:r>
            <a:r>
              <a:rPr lang="en-GB" sz="2000" dirty="0"/>
              <a:t>, Nadya Dimitrova, Raquel N. </a:t>
            </a:r>
            <a:r>
              <a:rPr lang="en-GB" sz="2000" dirty="0" err="1"/>
              <a:t>Carvalho</a:t>
            </a:r>
            <a:r>
              <a:rPr lang="en-GB" sz="2000" dirty="0"/>
              <a:t>, Manuela </a:t>
            </a:r>
            <a:r>
              <a:rPr lang="en-GB" sz="2000" dirty="0" err="1"/>
              <a:t>Flego</a:t>
            </a:r>
            <a:r>
              <a:rPr lang="en-GB" sz="2000" dirty="0"/>
              <a:t>, Manola </a:t>
            </a:r>
            <a:r>
              <a:rPr lang="en-GB" sz="2000" dirty="0" err="1"/>
              <a:t>Bettio</a:t>
            </a:r>
            <a:endParaRPr lang="en-GB" sz="2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92430" y="4399546"/>
            <a:ext cx="11436350" cy="712204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 kern="1200">
                <a:solidFill>
                  <a:schemeClr val="bg1"/>
                </a:solidFill>
                <a:latin typeface="Verdana" charset="0"/>
                <a:ea typeface="Verdana" charset="0"/>
                <a:cs typeface="Verdana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GB" sz="1800" dirty="0" smtClean="0"/>
              <a:t>Joint Research Centre – Ispra (Italy). European Commission</a:t>
            </a:r>
          </a:p>
        </p:txBody>
      </p:sp>
    </p:spTree>
    <p:extLst>
      <p:ext uri="{BB962C8B-B14F-4D97-AF65-F5344CB8AC3E}">
        <p14:creationId xmlns:p14="http://schemas.microsoft.com/office/powerpoint/2010/main" val="230489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94144" y="261498"/>
            <a:ext cx="11542256" cy="993310"/>
          </a:xfrm>
        </p:spPr>
        <p:txBody>
          <a:bodyPr anchor="ctr"/>
          <a:lstStyle/>
          <a:p>
            <a:pPr algn="ctr"/>
            <a:r>
              <a:rPr lang="en-GB" b="1" dirty="0" smtClean="0"/>
              <a:t>Background (1)</a:t>
            </a:r>
            <a:endParaRPr lang="en-GB" b="1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" t="10837" r="7639" b="1685"/>
          <a:stretch/>
        </p:blipFill>
        <p:spPr>
          <a:xfrm>
            <a:off x="6477000" y="2129817"/>
            <a:ext cx="5409651" cy="3707925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" t="10803" r="8897"/>
          <a:stretch/>
        </p:blipFill>
        <p:spPr>
          <a:xfrm>
            <a:off x="269766" y="2175990"/>
            <a:ext cx="5559534" cy="3623985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 bwMode="auto">
          <a:xfrm>
            <a:off x="673269" y="2568507"/>
            <a:ext cx="2376264" cy="158418"/>
          </a:xfrm>
          <a:prstGeom prst="rect">
            <a:avLst/>
          </a:prstGeom>
          <a:noFill/>
          <a:ln w="12700">
            <a:solidFill>
              <a:srgbClr val="FF0000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6843880" y="3635745"/>
            <a:ext cx="1299846" cy="89423"/>
          </a:xfrm>
          <a:prstGeom prst="rect">
            <a:avLst/>
          </a:prstGeom>
          <a:noFill/>
          <a:ln w="12700">
            <a:solidFill>
              <a:srgbClr val="FF0000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521875" y="4616003"/>
            <a:ext cx="838691" cy="3686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GB" sz="1800" dirty="0" smtClean="0">
                <a:solidFill>
                  <a:srgbClr val="164194"/>
                </a:solidFill>
              </a:rPr>
              <a:t>Males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9944501" y="4843121"/>
            <a:ext cx="1134413" cy="3686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GB" sz="1800" dirty="0" smtClean="0">
                <a:solidFill>
                  <a:srgbClr val="164194"/>
                </a:solidFill>
              </a:rPr>
              <a:t>Females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8457034" y="3549535"/>
            <a:ext cx="1778051" cy="3380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GB" sz="1600" dirty="0" smtClean="0">
                <a:solidFill>
                  <a:srgbClr val="164194"/>
                </a:solidFill>
              </a:rPr>
              <a:t>12 per 100 000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292162" y="2568507"/>
            <a:ext cx="1778051" cy="3380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GB" sz="1600" dirty="0" smtClean="0">
                <a:solidFill>
                  <a:srgbClr val="164194"/>
                </a:solidFill>
              </a:rPr>
              <a:t>51 per 100 000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739901" y="1568228"/>
            <a:ext cx="8667749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sz="2400" b="1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Estimates of cancer incidence in Europe, 2018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3787" y="5987256"/>
            <a:ext cx="4305987" cy="5493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GB" sz="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Source: ECIS - European Cancer Information System</a:t>
            </a:r>
            <a:br>
              <a:rPr lang="en-GB" sz="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From https://</a:t>
            </a:r>
            <a:r>
              <a:rPr lang="en-GB" sz="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ecis.jrc.ec.europa.eu. </a:t>
            </a:r>
            <a:r>
              <a:rPr lang="en-GB" sz="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accessed on </a:t>
            </a:r>
            <a:r>
              <a:rPr lang="en-GB" sz="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09/May/2018</a:t>
            </a:r>
            <a:r>
              <a:rPr lang="en-GB" sz="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GB" sz="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© European </a:t>
            </a:r>
            <a:r>
              <a:rPr lang="en-GB" sz="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Union. </a:t>
            </a:r>
            <a:r>
              <a:rPr lang="en-GB" sz="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2018</a:t>
            </a:r>
            <a:endParaRPr lang="en-GB" sz="900" b="1" dirty="0" smtClean="0">
              <a:solidFill>
                <a:srgbClr val="16419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84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94144" y="261498"/>
            <a:ext cx="11542256" cy="993310"/>
          </a:xfrm>
        </p:spPr>
        <p:txBody>
          <a:bodyPr anchor="ctr"/>
          <a:lstStyle/>
          <a:p>
            <a:pPr algn="ctr"/>
            <a:r>
              <a:rPr lang="en-GB" b="1" dirty="0" smtClean="0"/>
              <a:t>Background (2)</a:t>
            </a:r>
            <a:endParaRPr lang="en-GB" b="1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14" r="10456"/>
          <a:stretch/>
        </p:blipFill>
        <p:spPr bwMode="auto">
          <a:xfrm>
            <a:off x="1062718" y="2048020"/>
            <a:ext cx="4004963" cy="3941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5"/>
          <a:stretch/>
        </p:blipFill>
        <p:spPr bwMode="auto">
          <a:xfrm>
            <a:off x="7372351" y="2048020"/>
            <a:ext cx="3994150" cy="3941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0" y="3429000"/>
            <a:ext cx="966232" cy="92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078" y="3308151"/>
            <a:ext cx="792088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50013" y="4479017"/>
            <a:ext cx="925253" cy="3686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GB" sz="1800" b="1" dirty="0" smtClean="0">
                <a:solidFill>
                  <a:srgbClr val="1641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Males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93644" y="4542518"/>
            <a:ext cx="1255472" cy="3686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GB" sz="1800" b="1" dirty="0" smtClean="0">
                <a:solidFill>
                  <a:srgbClr val="1641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Females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88117" y="1511078"/>
            <a:ext cx="10062483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GB" sz="2400" b="1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Estimates of bladder cancer incidence in Europe, 2018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3787" y="5987256"/>
            <a:ext cx="4305987" cy="5493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GB" sz="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Source: ECIS - European Cancer Information System</a:t>
            </a:r>
            <a:br>
              <a:rPr lang="en-GB" sz="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From https://</a:t>
            </a:r>
            <a:r>
              <a:rPr lang="en-GB" sz="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ecis.jrc.ec.europa.eu. </a:t>
            </a:r>
            <a:r>
              <a:rPr lang="en-GB" sz="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accessed on </a:t>
            </a:r>
            <a:r>
              <a:rPr lang="en-GB" sz="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09/May/2018</a:t>
            </a:r>
            <a:r>
              <a:rPr lang="en-GB" sz="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en-GB" sz="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© European </a:t>
            </a:r>
            <a:r>
              <a:rPr lang="en-GB" sz="9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Union. </a:t>
            </a:r>
            <a:r>
              <a:rPr lang="en-GB" sz="9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2018</a:t>
            </a:r>
            <a:endParaRPr lang="en-GB" sz="900" b="1" dirty="0" smtClean="0">
              <a:solidFill>
                <a:srgbClr val="16419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719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94144" y="1471442"/>
            <a:ext cx="11593056" cy="4708981"/>
          </a:xfrm>
          <a:prstGeom prst="rect">
            <a:avLst/>
          </a:prstGeom>
          <a:noFill/>
          <a:ln w="28575">
            <a:noFill/>
          </a:ln>
        </p:spPr>
        <p:txBody>
          <a:bodyPr wrap="square" numCol="1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GB" sz="20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Registration practices, such as inclusion of non-invasive bladder tumours and rules for multiple primaries </a:t>
            </a:r>
            <a:r>
              <a:rPr lang="en-GB" sz="2000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cancers, </a:t>
            </a:r>
            <a:r>
              <a:rPr lang="en-GB" sz="20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could affect geographical differences in bladder </a:t>
            </a:r>
            <a:r>
              <a:rPr lang="en-GB" sz="2000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cancer </a:t>
            </a:r>
            <a:r>
              <a:rPr lang="en-GB" sz="20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incidence across Europe.</a:t>
            </a:r>
          </a:p>
          <a:p>
            <a:pPr lvl="0" algn="just">
              <a:lnSpc>
                <a:spcPct val="150000"/>
              </a:lnSpc>
            </a:pPr>
            <a:endParaRPr lang="en-GB" sz="2000" dirty="0" smtClean="0">
              <a:solidFill>
                <a:srgbClr val="0000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" panose="05000000000000000000" pitchFamily="2" charset="2"/>
            </a:endParaRPr>
          </a:p>
          <a:p>
            <a:pPr lvl="0" algn="just">
              <a:lnSpc>
                <a:spcPct val="150000"/>
              </a:lnSpc>
            </a:pPr>
            <a:endParaRPr lang="en-GB" sz="2000" dirty="0">
              <a:solidFill>
                <a:srgbClr val="0000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" panose="05000000000000000000" pitchFamily="2" charset="2"/>
            </a:endParaRPr>
          </a:p>
          <a:p>
            <a:pPr lvl="0" algn="just">
              <a:lnSpc>
                <a:spcPct val="150000"/>
              </a:lnSpc>
            </a:pPr>
            <a:endParaRPr lang="en-GB" sz="2000" dirty="0" smtClean="0">
              <a:solidFill>
                <a:srgbClr val="0000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" panose="05000000000000000000" pitchFamily="2" charset="2"/>
            </a:endParaRPr>
          </a:p>
          <a:p>
            <a:pPr lvl="0" algn="just">
              <a:lnSpc>
                <a:spcPct val="150000"/>
              </a:lnSpc>
            </a:pPr>
            <a:endParaRPr lang="en-GB" sz="2000" dirty="0" smtClean="0">
              <a:solidFill>
                <a:srgbClr val="0000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" panose="05000000000000000000" pitchFamily="2" charset="2"/>
            </a:endParaRPr>
          </a:p>
          <a:p>
            <a:pPr lvl="0" algn="just">
              <a:lnSpc>
                <a:spcPct val="150000"/>
              </a:lnSpc>
            </a:pPr>
            <a:r>
              <a:rPr lang="en-GB" sz="2000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Since </a:t>
            </a:r>
            <a:r>
              <a:rPr lang="en-GB" sz="20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Volume VII "Cancer Incidence in Five Continents", the bladder cancer rubric (ICD-10 </a:t>
            </a:r>
            <a:r>
              <a:rPr lang="en-GB" sz="2000" dirty="0" err="1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C67</a:t>
            </a:r>
            <a:r>
              <a:rPr lang="en-GB" sz="20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) has included the in situ (ICD-10 </a:t>
            </a:r>
            <a:r>
              <a:rPr lang="en-GB" sz="2000" dirty="0" err="1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D09.0</a:t>
            </a:r>
            <a:r>
              <a:rPr lang="en-GB" sz="20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) and </a:t>
            </a:r>
            <a:r>
              <a:rPr lang="en-GB" sz="2000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uncertain behaviour </a:t>
            </a:r>
            <a:r>
              <a:rPr lang="en-GB" sz="20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(ICD-10 </a:t>
            </a:r>
            <a:r>
              <a:rPr lang="en-GB" sz="2000" dirty="0" err="1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D41.4</a:t>
            </a:r>
            <a:r>
              <a:rPr lang="en-GB" sz="20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) categories.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94144" y="261498"/>
            <a:ext cx="11542256" cy="993310"/>
          </a:xfrm>
        </p:spPr>
        <p:txBody>
          <a:bodyPr anchor="ctr"/>
          <a:lstStyle/>
          <a:p>
            <a:pPr algn="ctr"/>
            <a:r>
              <a:rPr lang="en-GB" b="1" dirty="0" smtClean="0"/>
              <a:t>Background (3)</a:t>
            </a:r>
            <a:endParaRPr lang="en-GB" b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4" t="24337" r="22882" b="52185"/>
          <a:stretch/>
        </p:blipFill>
        <p:spPr bwMode="auto">
          <a:xfrm>
            <a:off x="540696" y="3070870"/>
            <a:ext cx="4199154" cy="1080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45" t="14358" r="33338" b="9771"/>
          <a:stretch/>
        </p:blipFill>
        <p:spPr bwMode="auto">
          <a:xfrm>
            <a:off x="4857751" y="2548482"/>
            <a:ext cx="1555749" cy="2113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52" t="13522" r="35186" b="14215"/>
          <a:stretch/>
        </p:blipFill>
        <p:spPr bwMode="auto">
          <a:xfrm>
            <a:off x="6644839" y="2516801"/>
            <a:ext cx="1692711" cy="2281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 bwMode="auto">
          <a:xfrm>
            <a:off x="6563177" y="4319934"/>
            <a:ext cx="1866937" cy="253759"/>
          </a:xfrm>
          <a:prstGeom prst="rect">
            <a:avLst/>
          </a:prstGeom>
          <a:noFill/>
          <a:ln w="12700">
            <a:solidFill>
              <a:srgbClr val="FF0000"/>
            </a:solidFill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200" b="0" i="0" u="none" strike="noStrike" cap="none" normalizeH="0" baseline="0" smtClean="0">
              <a:ln>
                <a:noFill/>
              </a:ln>
              <a:solidFill>
                <a:srgbClr val="0F5494"/>
              </a:solidFill>
              <a:effectLst/>
              <a:latin typeface="Verdana" pitchFamily="34" charset="0"/>
            </a:endParaRPr>
          </a:p>
        </p:txBody>
      </p:sp>
      <p:pic>
        <p:nvPicPr>
          <p:cNvPr id="14" name="Picture 1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14" t="70131" r="39696" b="21947"/>
          <a:stretch/>
        </p:blipFill>
        <p:spPr bwMode="auto">
          <a:xfrm>
            <a:off x="8375049" y="3486151"/>
            <a:ext cx="340420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rved Up Arrow 2"/>
          <p:cNvSpPr/>
          <p:nvPr/>
        </p:nvSpPr>
        <p:spPr>
          <a:xfrm rot="19469599">
            <a:off x="8440581" y="4184520"/>
            <a:ext cx="588673" cy="304800"/>
          </a:xfrm>
          <a:prstGeom prst="curvedUpArrow">
            <a:avLst/>
          </a:prstGeom>
          <a:solidFill>
            <a:srgbClr val="00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95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111750" y="4913142"/>
            <a:ext cx="6819900" cy="953403"/>
          </a:xfrm>
          <a:prstGeom prst="rect">
            <a:avLst/>
          </a:prstGeom>
          <a:noFill/>
          <a:ln w="28575">
            <a:noFill/>
          </a:ln>
        </p:spPr>
        <p:txBody>
          <a:bodyPr wrap="square" numCol="1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GB" sz="20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Bladder </a:t>
            </a:r>
            <a:r>
              <a:rPr lang="en-GB" sz="20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tumours </a:t>
            </a:r>
            <a:r>
              <a:rPr lang="en-GB" sz="20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 </a:t>
            </a:r>
            <a:r>
              <a:rPr lang="en-GB" sz="20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Cancer Incidence in Five Continents  </a:t>
            </a:r>
            <a:r>
              <a:rPr lang="en-GB" sz="2000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definition.</a:t>
            </a:r>
            <a:endParaRPr lang="en-GB" sz="2000" dirty="0">
              <a:solidFill>
                <a:srgbClr val="0000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" panose="05000000000000000000" pitchFamily="2" charset="2"/>
            </a:endParaRP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94144" y="261498"/>
            <a:ext cx="11542256" cy="993310"/>
          </a:xfrm>
        </p:spPr>
        <p:txBody>
          <a:bodyPr anchor="ctr"/>
          <a:lstStyle/>
          <a:p>
            <a:pPr algn="ctr"/>
            <a:r>
              <a:rPr lang="en-GB" b="1" dirty="0" smtClean="0"/>
              <a:t>Background (4)</a:t>
            </a:r>
            <a:endParaRPr lang="en-GB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08" t="13352" r="26046" b="13834"/>
          <a:stretch/>
        </p:blipFill>
        <p:spPr bwMode="auto">
          <a:xfrm>
            <a:off x="438150" y="1593849"/>
            <a:ext cx="4540250" cy="3854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84150" y="5523390"/>
            <a:ext cx="5378450" cy="411908"/>
          </a:xfrm>
          <a:prstGeom prst="rect">
            <a:avLst/>
          </a:prstGeom>
          <a:noFill/>
          <a:ln w="28575">
            <a:noFill/>
          </a:ln>
        </p:spPr>
        <p:txBody>
          <a:bodyPr wrap="square" numCol="1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GB" sz="1600" b="1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https://ecis.jrc.ec.europa.eu/index.php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9" t="13276" r="27968" b="48391"/>
          <a:stretch/>
        </p:blipFill>
        <p:spPr bwMode="auto">
          <a:xfrm>
            <a:off x="5613400" y="1712742"/>
            <a:ext cx="6151563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rved Down Arrow 1"/>
          <p:cNvSpPr/>
          <p:nvPr/>
        </p:nvSpPr>
        <p:spPr>
          <a:xfrm rot="19742844">
            <a:off x="2246040" y="2663194"/>
            <a:ext cx="3513423" cy="104775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32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33450" y="2093742"/>
            <a:ext cx="10521950" cy="2233625"/>
          </a:xfrm>
          <a:prstGeom prst="rect">
            <a:avLst/>
          </a:prstGeom>
          <a:noFill/>
          <a:ln w="28575">
            <a:noFill/>
          </a:ln>
        </p:spPr>
        <p:txBody>
          <a:bodyPr wrap="square" numCol="1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GB" sz="2400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To explore the </a:t>
            </a:r>
            <a:r>
              <a:rPr lang="en-GB" sz="2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impact of different registration practices and case </a:t>
            </a:r>
            <a:r>
              <a:rPr lang="en-GB" sz="2400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definitions on the bladder tumour incidence among European </a:t>
            </a:r>
            <a:r>
              <a:rPr lang="en-GB" sz="24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cancer registries </a:t>
            </a:r>
            <a:r>
              <a:rPr lang="en-GB" sz="2400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for the period 2008-2012 by European region and sex.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94144" y="261498"/>
            <a:ext cx="11542256" cy="993310"/>
          </a:xfrm>
        </p:spPr>
        <p:txBody>
          <a:bodyPr anchor="ctr"/>
          <a:lstStyle/>
          <a:p>
            <a:pPr algn="ctr"/>
            <a:r>
              <a:rPr lang="en-GB" b="1" dirty="0" smtClean="0"/>
              <a:t>Objective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47572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17500" y="1663819"/>
            <a:ext cx="6553200" cy="4247317"/>
          </a:xfrm>
          <a:prstGeom prst="rect">
            <a:avLst/>
          </a:prstGeom>
          <a:noFill/>
          <a:ln w="28575">
            <a:noFill/>
          </a:ln>
        </p:spPr>
        <p:txBody>
          <a:bodyPr wrap="square" numCol="1" rtlCol="0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0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Data from </a:t>
            </a:r>
            <a:r>
              <a:rPr lang="en-GB" sz="2000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52 European population-based cancer </a:t>
            </a:r>
            <a:r>
              <a:rPr lang="en-GB" sz="20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registries contributing to the European Cancer Information System </a:t>
            </a:r>
            <a:r>
              <a:rPr lang="en-GB" sz="2000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(</a:t>
            </a:r>
            <a:r>
              <a:rPr lang="en-GB" sz="2000" dirty="0" err="1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ECIS</a:t>
            </a:r>
            <a:r>
              <a:rPr lang="en-GB" sz="2000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) and </a:t>
            </a:r>
            <a:r>
              <a:rPr lang="en-GB" sz="20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covering a period of at least 20 years were included in the </a:t>
            </a:r>
            <a:r>
              <a:rPr lang="en-GB" sz="2000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analysis.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0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A total of 150,618 bladder tumours occurring in the period 2008-2012 were </a:t>
            </a:r>
            <a:r>
              <a:rPr lang="en-GB" sz="2000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analysed.</a:t>
            </a:r>
            <a:endParaRPr lang="en-GB" sz="2000" dirty="0">
              <a:solidFill>
                <a:srgbClr val="0000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" panose="05000000000000000000" pitchFamily="2" charset="2"/>
            </a:endParaRP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GB" sz="2000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The cancer registries were grouped in 4 regions according to the UN European regions.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94144" y="261498"/>
            <a:ext cx="11542256" cy="993310"/>
          </a:xfrm>
        </p:spPr>
        <p:txBody>
          <a:bodyPr anchor="ctr"/>
          <a:lstStyle/>
          <a:p>
            <a:pPr algn="ctr"/>
            <a:r>
              <a:rPr lang="en-GB" b="1" dirty="0"/>
              <a:t>Material and </a:t>
            </a:r>
            <a:r>
              <a:rPr lang="en-GB" b="1" dirty="0" smtClean="0"/>
              <a:t>Methods (1)</a:t>
            </a:r>
            <a:endParaRPr lang="en-GB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41"/>
          <a:stretch/>
        </p:blipFill>
        <p:spPr>
          <a:xfrm>
            <a:off x="7828776" y="1623842"/>
            <a:ext cx="4375924" cy="4328471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06418" y="2311504"/>
            <a:ext cx="189455" cy="206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190624" y="2221888"/>
            <a:ext cx="11336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 Europe</a:t>
            </a:r>
            <a:endParaRPr lang="en-GB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92896" y="2688192"/>
            <a:ext cx="11833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 Europe</a:t>
            </a:r>
            <a:endParaRPr lang="en-GB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06544" y="3152224"/>
            <a:ext cx="11095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Europe</a:t>
            </a:r>
            <a:endParaRPr lang="en-GB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92896" y="3616256"/>
            <a:ext cx="11208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</a:t>
            </a:r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Europe</a:t>
            </a:r>
            <a:endParaRPr lang="en-GB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92896" y="4093936"/>
            <a:ext cx="11304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 N/A</a:t>
            </a:r>
            <a:endParaRPr lang="en-GB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13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08000" y="1477792"/>
            <a:ext cx="11125200" cy="4708981"/>
          </a:xfrm>
          <a:prstGeom prst="rect">
            <a:avLst/>
          </a:prstGeom>
          <a:noFill/>
          <a:ln w="28575">
            <a:noFill/>
          </a:ln>
        </p:spPr>
        <p:txBody>
          <a:bodyPr wrap="square" numCol="1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GB" sz="20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Three scenarios were compared: </a:t>
            </a:r>
          </a:p>
          <a:p>
            <a:pPr marL="457200" lvl="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GB" sz="20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Invasive </a:t>
            </a:r>
            <a:r>
              <a:rPr lang="en-GB" sz="2000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tumours (behaviour = 3)</a:t>
            </a:r>
            <a:endParaRPr lang="en-GB" sz="2000" dirty="0">
              <a:solidFill>
                <a:srgbClr val="0000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" panose="05000000000000000000" pitchFamily="2" charset="2"/>
            </a:endParaRPr>
          </a:p>
          <a:p>
            <a:pPr marL="457200" lvl="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GB" sz="2000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Invasive (behaviour = 3) and </a:t>
            </a:r>
            <a:r>
              <a:rPr lang="en-GB" sz="20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non-invasive </a:t>
            </a:r>
            <a:r>
              <a:rPr lang="en-GB" sz="2000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(behaviour 1 and 2)</a:t>
            </a:r>
            <a:r>
              <a:rPr lang="en-GB" sz="20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</a:t>
            </a:r>
            <a:r>
              <a:rPr lang="en-GB" sz="2000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cases </a:t>
            </a:r>
            <a:r>
              <a:rPr lang="en-GB" sz="20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sent by the cancer </a:t>
            </a:r>
            <a:r>
              <a:rPr lang="en-GB" sz="2000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registries.</a:t>
            </a:r>
            <a:endParaRPr lang="en-GB" sz="2000" dirty="0">
              <a:solidFill>
                <a:srgbClr val="0000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" panose="05000000000000000000" pitchFamily="2" charset="2"/>
            </a:endParaRPr>
          </a:p>
          <a:p>
            <a:pPr marL="457200" lvl="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en-GB" sz="20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Invasive (behaviour = 3) and non-invasive (behaviour 1 and 2) cases </a:t>
            </a:r>
            <a:r>
              <a:rPr lang="en-GB" sz="2000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with </a:t>
            </a:r>
            <a:r>
              <a:rPr lang="en-GB" sz="20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the application of the </a:t>
            </a:r>
            <a:r>
              <a:rPr lang="en-GB" sz="2000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2004 Multiple </a:t>
            </a:r>
            <a:r>
              <a:rPr lang="en-GB" sz="20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Primary </a:t>
            </a:r>
            <a:r>
              <a:rPr lang="en-GB" sz="2000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Cancer </a:t>
            </a:r>
            <a:r>
              <a:rPr lang="en-GB" sz="2000" dirty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rules and correction of the warnings identified by the JRC-ENCR Quality Check Software</a:t>
            </a:r>
            <a:r>
              <a:rPr lang="en-GB" sz="2000" dirty="0" smtClean="0">
                <a:solidFill>
                  <a:srgbClr val="000066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.</a:t>
            </a:r>
          </a:p>
          <a:p>
            <a:pPr lvl="0" algn="just">
              <a:lnSpc>
                <a:spcPct val="150000"/>
              </a:lnSpc>
            </a:pPr>
            <a:endParaRPr lang="en-GB" sz="2000" dirty="0">
              <a:solidFill>
                <a:srgbClr val="00006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" panose="05000000000000000000" pitchFamily="2" charset="2"/>
            </a:endParaRPr>
          </a:p>
          <a:p>
            <a:pPr lvl="0" algn="just">
              <a:lnSpc>
                <a:spcPct val="150000"/>
              </a:lnSpc>
            </a:pPr>
            <a:r>
              <a:rPr lang="en-GB" sz="2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In </a:t>
            </a:r>
            <a:r>
              <a:rPr lang="en-GB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which scenario </a:t>
            </a:r>
            <a:r>
              <a:rPr lang="en-GB" sz="20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the variability of the bladder tumour incidence is higher among European regions?</a:t>
            </a:r>
            <a:endParaRPr lang="en-GB" sz="20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" panose="05000000000000000000" pitchFamily="2" charset="2"/>
            </a:endParaRP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94144" y="261498"/>
            <a:ext cx="11542256" cy="993310"/>
          </a:xfrm>
        </p:spPr>
        <p:txBody>
          <a:bodyPr anchor="ctr"/>
          <a:lstStyle/>
          <a:p>
            <a:pPr algn="ctr"/>
            <a:r>
              <a:rPr lang="en-GB" b="1" dirty="0"/>
              <a:t>Material and </a:t>
            </a:r>
            <a:r>
              <a:rPr lang="en-GB" b="1" dirty="0" smtClean="0"/>
              <a:t>Methods (2)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07386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RC-presentation_new-style_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JRC-presentation_new-style-Template" id="{A3811EC4-3CF2-294F-BA10-98A1FEBF725B}" vid="{04E8B2B6-6122-9247-9072-895CAD7B6100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JRC-presentation_new-style_template.potx</Template>
  <TotalTime>4988</TotalTime>
  <Words>1110</Words>
  <Application>Microsoft Office PowerPoint</Application>
  <PresentationFormat>Custom</PresentationFormat>
  <Paragraphs>261</Paragraphs>
  <Slides>19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JRC-presentation_new-style_template</vt:lpstr>
      <vt:lpstr>PowerPoint Presentation</vt:lpstr>
      <vt:lpstr>How to interpret the geographical variations in the incidence of bladder tumours in Europe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MARTOS Carmen (JRC-ISPRA)</dc:creator>
  <cp:lastModifiedBy>MARTOS JIMENEZ Maria Del Carmen (JRC-ISPRA)</cp:lastModifiedBy>
  <cp:revision>473</cp:revision>
  <cp:lastPrinted>2019-06-07T18:21:53Z</cp:lastPrinted>
  <dcterms:created xsi:type="dcterms:W3CDTF">2017-04-24T08:06:23Z</dcterms:created>
  <dcterms:modified xsi:type="dcterms:W3CDTF">2019-06-13T12:49:03Z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ProviderInitializationData">
    <vt:lpwstr>https://connected.cnect.cec.eu.int</vt:lpwstr>
  </property>
  <property fmtid="{D5CDD505-2E9C-101B-9397-08002B2CF9AE}" pid="3" name="Jive_LatestUserAccountName">
    <vt:lpwstr>bocchga</vt:lpwstr>
  </property>
  <property fmtid="{D5CDD505-2E9C-101B-9397-08002B2CF9AE}" pid="4" name="Offisync_UniqueId">
    <vt:lpwstr>127154</vt:lpwstr>
  </property>
  <property fmtid="{D5CDD505-2E9C-101B-9397-08002B2CF9AE}" pid="5" name="Offisync_ServerID">
    <vt:lpwstr>0d3b22a6-6203-4efc-8e8e-b5279256493b</vt:lpwstr>
  </property>
  <property fmtid="{D5CDD505-2E9C-101B-9397-08002B2CF9AE}" pid="6" name="Jive_VersionGuid">
    <vt:lpwstr>4fc2e613-1457-4e13-b4a8-ebbaf65578b7</vt:lpwstr>
  </property>
  <property fmtid="{D5CDD505-2E9C-101B-9397-08002B2CF9AE}" pid="7" name="Offisync_UpdateToken">
    <vt:lpwstr>2</vt:lpwstr>
  </property>
  <property fmtid="{D5CDD505-2E9C-101B-9397-08002B2CF9AE}" pid="8" name="Jive_ModifiedButNotPublished">
    <vt:lpwstr>True</vt:lpwstr>
  </property>
</Properties>
</file>