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7" r:id="rId3"/>
    <p:sldId id="259" r:id="rId4"/>
    <p:sldId id="285" r:id="rId5"/>
    <p:sldId id="289" r:id="rId6"/>
    <p:sldId id="283" r:id="rId7"/>
    <p:sldId id="280" r:id="rId8"/>
    <p:sldId id="276" r:id="rId9"/>
    <p:sldId id="287" r:id="rId10"/>
    <p:sldId id="273" r:id="rId11"/>
    <p:sldId id="274" r:id="rId12"/>
    <p:sldId id="279" r:id="rId13"/>
    <p:sldId id="288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9" r:id="rId23"/>
    <p:sldId id="298" r:id="rId24"/>
  </p:sldIdLst>
  <p:sldSz cx="11522075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1E6F"/>
    <a:srgbClr val="4F81B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7"/>
    <p:restoredTop sz="80550" autoAdjust="0"/>
  </p:normalViewPr>
  <p:slideViewPr>
    <p:cSldViewPr>
      <p:cViewPr>
        <p:scale>
          <a:sx n="75" d="100"/>
          <a:sy n="75" d="100"/>
        </p:scale>
        <p:origin x="144" y="144"/>
      </p:cViewPr>
      <p:guideLst>
        <p:guide orient="horz" pos="2160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/Users/Gigli/Dropbox/lavori/Childprev%20non%20condiviso/paper/pool%2015%20tabella%202+grafici%2017%20ottobre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/Users/Gigli/Dropbox/lavori/Childprev%20non%20condiviso/paper/pool%2015%20tabella%202+grafici%2017%20ottobre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../embeddings/oleObject1.bin"/><Relationship Id="rId3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it-IT" dirty="0" smtClean="0"/>
              <a:t>ALL TYPES - </a:t>
            </a:r>
            <a:r>
              <a:rPr lang="it-IT" dirty="0" err="1" smtClean="0"/>
              <a:t>Males</a:t>
            </a:r>
            <a:endParaRPr lang="it-IT" dirty="0"/>
          </a:p>
        </c:rich>
      </c:tx>
      <c:layout>
        <c:manualLayout>
          <c:xMode val="edge"/>
          <c:yMode val="edge"/>
          <c:x val="0.300455860530632"/>
          <c:y val="0.0239935007875716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6196804137188"/>
          <c:y val="0.13250453524879"/>
          <c:w val="0.746699943310298"/>
          <c:h val="0.6612788068759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'grafici M'!$B$3</c:f>
              <c:strCache>
                <c:ptCount val="1"/>
                <c:pt idx="0">
                  <c:v>15-yr LDP</c:v>
                </c:pt>
              </c:strCache>
            </c:strRef>
          </c:tx>
          <c:spPr>
            <a:solidFill>
              <a:srgbClr val="000000"/>
            </a:solidFill>
            <a:ln w="25400">
              <a:noFill/>
            </a:ln>
          </c:spPr>
          <c:invertIfNegative val="0"/>
          <c:cat>
            <c:strRef>
              <c:f>'grafici M'!$A$5:$A$22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</c:strCache>
            </c:strRef>
          </c:cat>
          <c:val>
            <c:numRef>
              <c:f>'grafici M'!$B$5:$B$22</c:f>
              <c:numCache>
                <c:formatCode>0.00</c:formatCode>
                <c:ptCount val="18"/>
                <c:pt idx="0">
                  <c:v>47.2131048470862</c:v>
                </c:pt>
                <c:pt idx="1">
                  <c:v>131.38292256619</c:v>
                </c:pt>
                <c:pt idx="2">
                  <c:v>179.0607559180586</c:v>
                </c:pt>
                <c:pt idx="3">
                  <c:v>160.8429741042812</c:v>
                </c:pt>
                <c:pt idx="4">
                  <c:v>73.7576446725468</c:v>
                </c:pt>
                <c:pt idx="5">
                  <c:v>19.34506934206752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</c:numCache>
            </c:numRef>
          </c:val>
        </c:ser>
        <c:ser>
          <c:idx val="1"/>
          <c:order val="1"/>
          <c:tx>
            <c:strRef>
              <c:f>'grafici M'!$C$3</c:f>
              <c:strCache>
                <c:ptCount val="1"/>
                <c:pt idx="0">
                  <c:v>CP</c:v>
                </c:pt>
              </c:strCache>
            </c:strRef>
          </c:tx>
          <c:spPr>
            <a:solidFill>
              <a:srgbClr val="7F7F7F"/>
            </a:solidFill>
            <a:ln w="25400">
              <a:noFill/>
            </a:ln>
          </c:spPr>
          <c:invertIfNegative val="0"/>
          <c:cat>
            <c:strRef>
              <c:f>'grafici M'!$A$5:$A$22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</c:strCache>
            </c:strRef>
          </c:cat>
          <c:val>
            <c:numRef>
              <c:f>'grafici M'!$D$5:$D$22</c:f>
              <c:numCache>
                <c:formatCode>0.00</c:formatCode>
                <c:ptCount val="1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20.0072967788252</c:v>
                </c:pt>
                <c:pt idx="4">
                  <c:v>72.98933587387435</c:v>
                </c:pt>
                <c:pt idx="5">
                  <c:v>143.0868059956374</c:v>
                </c:pt>
                <c:pt idx="6">
                  <c:v>147.5229508702312</c:v>
                </c:pt>
                <c:pt idx="7">
                  <c:v>111.8927256354704</c:v>
                </c:pt>
                <c:pt idx="8">
                  <c:v>80.59030230028976</c:v>
                </c:pt>
                <c:pt idx="9">
                  <c:v>57.81323233068215</c:v>
                </c:pt>
                <c:pt idx="10">
                  <c:v>40.58844968688911</c:v>
                </c:pt>
                <c:pt idx="11">
                  <c:v>30.19206337343995</c:v>
                </c:pt>
                <c:pt idx="12">
                  <c:v>20.9338281691573</c:v>
                </c:pt>
                <c:pt idx="13">
                  <c:v>12.50105583241828</c:v>
                </c:pt>
                <c:pt idx="14">
                  <c:v>6.832027024462453</c:v>
                </c:pt>
                <c:pt idx="15">
                  <c:v>3.458070890453254</c:v>
                </c:pt>
                <c:pt idx="16">
                  <c:v>1.457460375296046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1029684256"/>
        <c:axId val="-1029320560"/>
      </c:barChart>
      <c:catAx>
        <c:axId val="-1029684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it-IT" sz="1200" b="1" i="0" u="none" strike="noStrike" baseline="0"/>
                  <a:t>Prevalence age class</a:t>
                </a:r>
                <a:endParaRPr lang="it-IT"/>
              </a:p>
            </c:rich>
          </c:tx>
          <c:layout>
            <c:manualLayout>
              <c:xMode val="edge"/>
              <c:yMode val="edge"/>
              <c:x val="0.445059784193643"/>
              <c:y val="0.92292213473315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3000000" vert="horz"/>
          <a:lstStyle/>
          <a:p>
            <a:pPr>
              <a:defRPr sz="1000" b="0" i="0" u="none" strike="noStrike" baseline="0">
                <a:solidFill>
                  <a:srgbClr val="3C3C3C"/>
                </a:solidFill>
                <a:latin typeface="Times New Roman"/>
                <a:ea typeface="Times New Roman"/>
                <a:cs typeface="Times New Roman"/>
              </a:defRPr>
            </a:pPr>
            <a:endParaRPr lang="it-IT"/>
          </a:p>
        </c:txPr>
        <c:crossAx val="-1029320560"/>
        <c:crossesAt val="0.0"/>
        <c:auto val="1"/>
        <c:lblAlgn val="ctr"/>
        <c:lblOffset val="100"/>
        <c:tickLblSkip val="1"/>
        <c:tickMarkSkip val="1"/>
        <c:noMultiLvlLbl val="0"/>
      </c:catAx>
      <c:valAx>
        <c:axId val="-1029320560"/>
        <c:scaling>
          <c:orientation val="minMax"/>
        </c:scaling>
        <c:delete val="0"/>
        <c:axPos val="l"/>
        <c:majorGridlines>
          <c:spPr>
            <a:ln w="3175">
              <a:solidFill>
                <a:srgbClr val="B3B3B3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3C3C3C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it-IT"/>
                  <a:t>Proportion per 100,000</a:t>
                </a:r>
              </a:p>
            </c:rich>
          </c:tx>
          <c:layout>
            <c:manualLayout>
              <c:xMode val="edge"/>
              <c:yMode val="edge"/>
              <c:x val="0.0634457932341791"/>
              <c:y val="0.24013386363514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C3C3C"/>
                </a:solidFill>
                <a:latin typeface="Times New Roman"/>
                <a:ea typeface="Times New Roman"/>
                <a:cs typeface="Times New Roman"/>
              </a:defRPr>
            </a:pPr>
            <a:endParaRPr lang="it-IT"/>
          </a:p>
        </c:txPr>
        <c:crossAx val="-1029684256"/>
        <c:crossesAt val="1.0"/>
        <c:crossBetween val="between"/>
      </c:valAx>
      <c:spPr>
        <a:solidFill>
          <a:srgbClr val="00B0F0"/>
        </a:solidFill>
        <a:ln w="3175">
          <a:solidFill>
            <a:srgbClr val="B3B3B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45698775576877"/>
          <c:y val="0.139059573074838"/>
          <c:w val="0.291801320219743"/>
          <c:h val="0.13905957307483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3C3C3C"/>
              </a:solidFill>
              <a:latin typeface="Times New Roman"/>
              <a:ea typeface="Times New Roman"/>
              <a:cs typeface="Times New Roman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it-IT" dirty="0" smtClean="0"/>
              <a:t>ALL TYPES - </a:t>
            </a:r>
            <a:r>
              <a:rPr lang="it-IT" dirty="0" err="1" smtClean="0"/>
              <a:t>Females</a:t>
            </a:r>
            <a:endParaRPr lang="it-IT" dirty="0"/>
          </a:p>
        </c:rich>
      </c:tx>
      <c:layout>
        <c:manualLayout>
          <c:xMode val="edge"/>
          <c:yMode val="edge"/>
          <c:x val="0.229670519304777"/>
          <c:y val="0.0398401359659801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5443610258322"/>
          <c:y val="0.151481475487367"/>
          <c:w val="0.76350169283498"/>
          <c:h val="0.6573356506487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'grafici F'!$B$3</c:f>
              <c:strCache>
                <c:ptCount val="1"/>
                <c:pt idx="0">
                  <c:v>15-yr LDP</c:v>
                </c:pt>
              </c:strCache>
            </c:strRef>
          </c:tx>
          <c:spPr>
            <a:solidFill>
              <a:srgbClr val="000000"/>
            </a:solidFill>
            <a:ln w="25400">
              <a:noFill/>
            </a:ln>
          </c:spPr>
          <c:invertIfNegative val="0"/>
          <c:cat>
            <c:strRef>
              <c:f>'grafici F'!$A$5:$A$21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</c:strCache>
            </c:strRef>
          </c:cat>
          <c:val>
            <c:numRef>
              <c:f>'grafici F'!$B$5:$B$21</c:f>
              <c:numCache>
                <c:formatCode>General</c:formatCode>
                <c:ptCount val="17"/>
                <c:pt idx="0">
                  <c:v>45.9496391954418</c:v>
                </c:pt>
                <c:pt idx="1">
                  <c:v>93.97718051898585</c:v>
                </c:pt>
                <c:pt idx="2">
                  <c:v>143.851528046754</c:v>
                </c:pt>
                <c:pt idx="3">
                  <c:v>145.404994453838</c:v>
                </c:pt>
                <c:pt idx="4">
                  <c:v>75.29310530278579</c:v>
                </c:pt>
                <c:pt idx="5">
                  <c:v>20.77817621233955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</c:numCache>
            </c:numRef>
          </c:val>
        </c:ser>
        <c:ser>
          <c:idx val="1"/>
          <c:order val="1"/>
          <c:tx>
            <c:strRef>
              <c:f>'grafici F'!$C$3</c:f>
              <c:strCache>
                <c:ptCount val="1"/>
                <c:pt idx="0">
                  <c:v>CP</c:v>
                </c:pt>
              </c:strCache>
            </c:strRef>
          </c:tx>
          <c:spPr>
            <a:solidFill>
              <a:srgbClr val="7F7F7F"/>
            </a:solidFill>
            <a:ln w="25400">
              <a:noFill/>
            </a:ln>
          </c:spPr>
          <c:invertIfNegative val="0"/>
          <c:cat>
            <c:strRef>
              <c:f>'grafici F'!$A$5:$A$21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</c:strCache>
            </c:strRef>
          </c:cat>
          <c:val>
            <c:numRef>
              <c:f>'grafici F'!$D$5:$D$21</c:f>
              <c:numCache>
                <c:formatCode>General</c:formatCode>
                <c:ptCount val="1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33.2354273037344</c:v>
                </c:pt>
                <c:pt idx="4">
                  <c:v>96.0086686665153</c:v>
                </c:pt>
                <c:pt idx="5">
                  <c:v>115.6204966654378</c:v>
                </c:pt>
                <c:pt idx="6">
                  <c:v>110.1169993117688</c:v>
                </c:pt>
                <c:pt idx="7">
                  <c:v>82.85902000582495</c:v>
                </c:pt>
                <c:pt idx="8">
                  <c:v>67.80985152056449</c:v>
                </c:pt>
                <c:pt idx="9">
                  <c:v>54.2895853691928</c:v>
                </c:pt>
                <c:pt idx="10">
                  <c:v>41.78105122196183</c:v>
                </c:pt>
                <c:pt idx="11">
                  <c:v>28.5868743790846</c:v>
                </c:pt>
                <c:pt idx="12">
                  <c:v>19.92093353422612</c:v>
                </c:pt>
                <c:pt idx="13">
                  <c:v>12.45318664896897</c:v>
                </c:pt>
                <c:pt idx="14">
                  <c:v>6.990273986966316</c:v>
                </c:pt>
                <c:pt idx="15">
                  <c:v>3.978213854310575</c:v>
                </c:pt>
                <c:pt idx="16">
                  <c:v>2.152176065219543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1028687152"/>
        <c:axId val="-1028699264"/>
      </c:barChart>
      <c:catAx>
        <c:axId val="-1028687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it-IT" sz="1200" b="1" i="0" u="none" strike="noStrike" baseline="0"/>
                  <a:t>Prevalence age class</a:t>
                </a:r>
                <a:endParaRPr lang="it-IT"/>
              </a:p>
            </c:rich>
          </c:tx>
          <c:layout>
            <c:manualLayout>
              <c:xMode val="edge"/>
              <c:yMode val="edge"/>
              <c:x val="0.430518722779352"/>
              <c:y val="0.93302921715623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318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it-IT"/>
          </a:p>
        </c:txPr>
        <c:crossAx val="-1028699264"/>
        <c:crossesAt val="0.0"/>
        <c:auto val="1"/>
        <c:lblAlgn val="ctr"/>
        <c:lblOffset val="100"/>
        <c:tickLblSkip val="1"/>
        <c:tickMarkSkip val="1"/>
        <c:noMultiLvlLbl val="0"/>
      </c:catAx>
      <c:valAx>
        <c:axId val="-1028699264"/>
        <c:scaling>
          <c:orientation val="minMax"/>
        </c:scaling>
        <c:delete val="0"/>
        <c:axPos val="l"/>
        <c:majorGridlines>
          <c:spPr>
            <a:ln w="3175">
              <a:solidFill>
                <a:srgbClr val="B3B3B3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it-IT"/>
                  <a:t>Proportion per 100,000</a:t>
                </a:r>
              </a:p>
            </c:rich>
          </c:tx>
          <c:layout>
            <c:manualLayout>
              <c:xMode val="edge"/>
              <c:yMode val="edge"/>
              <c:x val="0.0266090028760085"/>
              <c:y val="0.21242056569276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it-IT"/>
          </a:p>
        </c:txPr>
        <c:crossAx val="-1028687152"/>
        <c:crossesAt val="1.0"/>
        <c:crossBetween val="between"/>
      </c:valAx>
      <c:spPr>
        <a:solidFill>
          <a:schemeClr val="accent2">
            <a:lumMod val="75000"/>
          </a:schemeClr>
        </a:solidFill>
        <a:ln w="3175">
          <a:solidFill>
            <a:srgbClr val="B3B3B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39312893918274"/>
          <c:y val="0.203773444364768"/>
          <c:w val="0.31556202435643"/>
          <c:h val="0.125749026880622"/>
        </c:manualLayout>
      </c:layout>
      <c:overlay val="1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2240399214902"/>
          <c:y val="0.0"/>
          <c:w val="0.652024543569233"/>
          <c:h val="1.0"/>
        </c:manualLayout>
      </c:layout>
      <c:pie3DChart>
        <c:varyColors val="1"/>
        <c:ser>
          <c:idx val="0"/>
          <c:order val="0"/>
          <c:tx>
            <c:strRef>
              <c:f>Foglio1!$A$2</c:f>
              <c:strCache>
                <c:ptCount val="1"/>
                <c:pt idx="0">
                  <c:v>Tumori pediatrici</c:v>
                </c:pt>
              </c:strCache>
            </c:strRef>
          </c:tx>
          <c:spPr>
            <a:solidFill>
              <a:srgbClr val="C00000"/>
            </a:solidFill>
          </c:spPr>
          <c:explosion val="25"/>
          <c:dPt>
            <c:idx val="1"/>
            <c:bubble3D val="0"/>
            <c:explosion val="49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8B-413C-82A0-BB3806907D1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hr-HR" sz="1400" b="1" dirty="0" smtClean="0"/>
                      <a:t>2.0%</a:t>
                    </a:r>
                    <a:endParaRPr lang="hr-H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48B-413C-82A0-BB3806907D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Foglio1!$D$2:$D$3</c:f>
              <c:numCache>
                <c:formatCode>0.0%</c:formatCode>
                <c:ptCount val="2"/>
                <c:pt idx="0">
                  <c:v>0.0192307692307693</c:v>
                </c:pt>
                <c:pt idx="1">
                  <c:v>0.98076923076923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48B-413C-82A0-BB3806907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ysClr val="window" lastClr="FFFFFF">
            <a:lumMod val="75000"/>
          </a:sysClr>
        </a:solidFill>
      </c:spPr>
    </c:plotArea>
    <c:plotVisOnly val="1"/>
    <c:dispBlanksAs val="zero"/>
    <c:showDLblsOverMax val="0"/>
  </c:chart>
  <c:spPr>
    <a:solidFill>
      <a:sysClr val="window" lastClr="FFFFFF">
        <a:lumMod val="75000"/>
      </a:sysClr>
    </a:solidFill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0.03961</cdr:x>
      <cdr:y>0.86538</cdr:y>
    </cdr:from>
    <cdr:to>
      <cdr:x>0.97045</cdr:x>
      <cdr:y>0.9558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165430" y="3240343"/>
          <a:ext cx="3887603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3200" b="1" kern="1200">
              <a:solidFill>
                <a:srgbClr val="000000"/>
              </a:solidFill>
              <a:latin typeface="Verdana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3200" b="1" kern="1200">
              <a:solidFill>
                <a:srgbClr val="000000"/>
              </a:solidFill>
              <a:latin typeface="Verdana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3200" b="1" kern="1200">
              <a:solidFill>
                <a:srgbClr val="000000"/>
              </a:solidFill>
              <a:latin typeface="Verdana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3200" b="1" kern="1200">
              <a:solidFill>
                <a:srgbClr val="000000"/>
              </a:solidFill>
              <a:latin typeface="Verdana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3200" b="1" kern="1200">
              <a:solidFill>
                <a:srgbClr val="000000"/>
              </a:solidFill>
              <a:latin typeface="Verdana" pitchFamily="34" charset="0"/>
            </a:defRPr>
          </a:lvl5pPr>
          <a:lvl6pPr marL="2286000" algn="l" defTabSz="914400" rtl="0" eaLnBrk="1" latinLnBrk="0" hangingPunct="1">
            <a:defRPr sz="3200" b="1" kern="1200">
              <a:solidFill>
                <a:srgbClr val="000000"/>
              </a:solidFill>
              <a:latin typeface="Verdana" pitchFamily="34" charset="0"/>
            </a:defRPr>
          </a:lvl6pPr>
          <a:lvl7pPr marL="2743200" algn="l" defTabSz="914400" rtl="0" eaLnBrk="1" latinLnBrk="0" hangingPunct="1">
            <a:defRPr sz="3200" b="1" kern="1200">
              <a:solidFill>
                <a:srgbClr val="000000"/>
              </a:solidFill>
              <a:latin typeface="Verdana" pitchFamily="34" charset="0"/>
            </a:defRPr>
          </a:lvl7pPr>
          <a:lvl8pPr marL="3200400" algn="l" defTabSz="914400" rtl="0" eaLnBrk="1" latinLnBrk="0" hangingPunct="1">
            <a:defRPr sz="3200" b="1" kern="1200">
              <a:solidFill>
                <a:srgbClr val="000000"/>
              </a:solidFill>
              <a:latin typeface="Verdana" pitchFamily="34" charset="0"/>
            </a:defRPr>
          </a:lvl8pPr>
          <a:lvl9pPr marL="3657600" algn="l" defTabSz="914400" rtl="0" eaLnBrk="1" latinLnBrk="0" hangingPunct="1">
            <a:defRPr sz="3200" b="1" kern="1200">
              <a:solidFill>
                <a:srgbClr val="000000"/>
              </a:solidFill>
              <a:latin typeface="Verdana" pitchFamily="34" charset="0"/>
            </a:defRPr>
          </a:lvl9pPr>
        </a:lstStyle>
        <a:p xmlns:a="http://schemas.openxmlformats.org/drawingml/2006/main">
          <a:r>
            <a:rPr lang="it-IT" sz="1600" dirty="0" smtClean="0">
              <a:solidFill>
                <a:schemeClr val="bg2">
                  <a:lumMod val="50000"/>
                </a:schemeClr>
              </a:solidFill>
            </a:rPr>
            <a:t>2,543,000 </a:t>
          </a:r>
          <a:r>
            <a:rPr lang="it-IT" sz="1600" dirty="0" err="1" smtClean="0">
              <a:solidFill>
                <a:schemeClr val="bg2">
                  <a:lumMod val="50000"/>
                </a:schemeClr>
              </a:solidFill>
            </a:rPr>
            <a:t>diagnosed</a:t>
          </a:r>
          <a:r>
            <a:rPr lang="it-IT" sz="16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it-IT" sz="1600" dirty="0" err="1" smtClean="0">
              <a:solidFill>
                <a:schemeClr val="bg2">
                  <a:lumMod val="50000"/>
                </a:schemeClr>
              </a:solidFill>
            </a:rPr>
            <a:t>at</a:t>
          </a:r>
          <a:r>
            <a:rPr lang="it-IT" sz="16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it-IT" sz="1600" dirty="0" err="1" smtClean="0">
              <a:solidFill>
                <a:schemeClr val="bg2">
                  <a:lumMod val="50000"/>
                </a:schemeClr>
              </a:solidFill>
            </a:rPr>
            <a:t>any</a:t>
          </a:r>
          <a:r>
            <a:rPr lang="it-IT" sz="16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it-IT" sz="1600" dirty="0" err="1" smtClean="0">
              <a:solidFill>
                <a:schemeClr val="bg2">
                  <a:lumMod val="50000"/>
                </a:schemeClr>
              </a:solidFill>
            </a:rPr>
            <a:t>age</a:t>
          </a:r>
          <a:endParaRPr lang="it-IT" sz="1600" dirty="0">
            <a:solidFill>
              <a:schemeClr val="bg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0.19036</cdr:x>
      <cdr:y>0.01923</cdr:y>
    </cdr:from>
    <cdr:to>
      <cdr:x>0.91652</cdr:x>
      <cdr:y>0.10964</cdr:y>
    </cdr:to>
    <cdr:sp macro="" textlink="">
      <cdr:nvSpPr>
        <cdr:cNvPr id="3" name="Rettangolo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22427" y="72008"/>
          <a:ext cx="3137377" cy="3385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91430" tIns="45715" rIns="91430" bIns="45715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altLang="it-IT" sz="16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44,000 </a:t>
          </a:r>
          <a:r>
            <a:rPr lang="it-IT" altLang="it-IT" sz="1600" b="1" dirty="0" err="1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diagnosed</a:t>
          </a:r>
          <a:r>
            <a:rPr lang="it-IT" altLang="it-IT" sz="16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in 0-14</a:t>
          </a:r>
          <a:endParaRPr lang="it-IT" altLang="it-IT" sz="1600" b="1" dirty="0">
            <a:solidFill>
              <a:srgbClr val="C0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0C2A2-72BE-4A55-8D77-E5A5789B116D}" type="datetimeFigureOut">
              <a:rPr lang="it-IT" smtClean="0"/>
              <a:t>12/06/19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685800"/>
            <a:ext cx="5759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8A4FF-744B-4F1A-887F-FCA50DA48DF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183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Più che </a:t>
            </a:r>
            <a:r>
              <a:rPr lang="it-IT" dirty="0" err="1" smtClean="0"/>
              <a:t>example</a:t>
            </a:r>
            <a:r>
              <a:rPr lang="it-IT" dirty="0" smtClean="0"/>
              <a:t> la chiamerei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application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Italian</a:t>
            </a:r>
            <a:r>
              <a:rPr lang="it-IT" baseline="0" dirty="0" smtClean="0"/>
              <a:t> data e anticiperei già alcuni elementi della parte di applicazione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A4FF-744B-4F1A-887F-FCA50DA48DF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25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Questa diapositiva</a:t>
            </a:r>
            <a:r>
              <a:rPr lang="it-IT" baseline="0" dirty="0" smtClean="0"/>
              <a:t> e le successive 4 non servono ad illustrare il metodo, sono una descrizione dell’interfaccia grafica e secondo me non sono centrate rispetto al tema della presentazione, le sostituirei con qualche diapo in più sui risultati e sul commento dei risultati che invece non c’è, si possono prendere le figure dal poster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A4FF-744B-4F1A-887F-FCA50DA48DF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830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CR era?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A4FF-744B-4F1A-887F-FCA50DA48DF4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1106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Descrivere complete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prevalence</a:t>
            </a:r>
            <a:r>
              <a:rPr lang="it-IT" baseline="0" dirty="0" smtClean="0"/>
              <a:t> e </a:t>
            </a:r>
            <a:r>
              <a:rPr lang="it-IT" baseline="0" dirty="0" err="1" smtClean="0"/>
              <a:t>completeness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index</a:t>
            </a:r>
            <a:endParaRPr lang="it-IT" baseline="0" dirty="0" smtClean="0"/>
          </a:p>
          <a:p>
            <a:r>
              <a:rPr lang="it-IT" baseline="0" dirty="0" smtClean="0"/>
              <a:t>Togliere riferimenti troppo dettagliati al software</a:t>
            </a:r>
          </a:p>
          <a:p>
            <a:r>
              <a:rPr lang="it-IT" baseline="0" dirty="0" smtClean="0"/>
              <a:t>Dare l’idea dell’importanza della stima di questi casi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A4FF-744B-4F1A-887F-FCA50DA48DF4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126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A4FF-744B-4F1A-887F-FCA50DA48DF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1084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dirty="0" smtClean="0">
                <a:latin typeface="Times New Roman" panose="02020603050405020304" pitchFamily="18" charset="0"/>
              </a:rPr>
              <a:t>Metterei qui una diapo sui materiali (versione ridotta della </a:t>
            </a:r>
            <a:r>
              <a:rPr lang="it-IT" altLang="it-IT" dirty="0" err="1" smtClean="0">
                <a:latin typeface="Times New Roman" panose="02020603050405020304" pitchFamily="18" charset="0"/>
              </a:rPr>
              <a:t>table</a:t>
            </a:r>
            <a:r>
              <a:rPr lang="it-IT" altLang="it-IT" dirty="0" smtClean="0">
                <a:latin typeface="Times New Roman" panose="02020603050405020304" pitchFamily="18" charset="0"/>
              </a:rPr>
              <a:t> 1 dell’articolo </a:t>
            </a:r>
            <a:r>
              <a:rPr lang="it-IT" altLang="it-IT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it-IT" altLang="it-IT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table</a:t>
            </a:r>
            <a:r>
              <a:rPr lang="it-IT" altLang="it-IT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1 del poster</a:t>
            </a:r>
            <a:r>
              <a:rPr lang="it-IT" altLang="it-IT" dirty="0" smtClean="0">
                <a:latin typeface="Times New Roman" panose="02020603050405020304" pitchFamily="18" charset="0"/>
              </a:rPr>
              <a:t>)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A4FF-744B-4F1A-887F-FCA50DA48DF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790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9275" y="685800"/>
            <a:ext cx="5759450" cy="3429000"/>
          </a:xfrm>
        </p:spPr>
      </p:sp>
      <p:sp>
        <p:nvSpPr>
          <p:cNvPr id="72707" name="Segnaposto note 2"/>
          <p:cNvSpPr>
            <a:spLocks noGrp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it-IT" altLang="it-IT" dirty="0" smtClean="0">
                <a:latin typeface="Times New Roman" panose="02020603050405020304" pitchFamily="18" charset="0"/>
              </a:rPr>
              <a:t>Questa</a:t>
            </a:r>
            <a:r>
              <a:rPr lang="it-IT" altLang="it-IT" baseline="0" dirty="0" smtClean="0">
                <a:latin typeface="Times New Roman" panose="02020603050405020304" pitchFamily="18" charset="0"/>
              </a:rPr>
              <a:t> diapo la metterei all’inizio, forse potrebbe proprio sostituire la 12</a:t>
            </a:r>
            <a:endParaRPr lang="it-IT" altLang="it-IT" dirty="0" smtClean="0">
              <a:latin typeface="Times New Roman" panose="02020603050405020304" pitchFamily="18" charset="0"/>
            </a:endParaRPr>
          </a:p>
        </p:txBody>
      </p:sp>
      <p:sp>
        <p:nvSpPr>
          <p:cNvPr id="72708" name="Segnaposto numero diapositiva 3"/>
          <p:cNvSpPr>
            <a:spLocks noGrp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1219" indent="-208012" defTabSz="4102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0151" indent="-208012" defTabSz="4102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39083" indent="-208012" defTabSz="4102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58016" indent="-208012" defTabSz="4102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232FA391-BF85-46F8-BF46-D80355E786FB}" type="slidenum">
              <a:rPr lang="it-IT" altLang="it-IT" sz="1300" smtClean="0"/>
              <a:pPr>
                <a:spcBef>
                  <a:spcPct val="0"/>
                </a:spcBef>
                <a:defRPr/>
              </a:pPr>
              <a:t>7</a:t>
            </a:fld>
            <a:endParaRPr lang="it-IT" altLang="it-IT" sz="1300" smtClean="0"/>
          </a:p>
        </p:txBody>
      </p:sp>
    </p:spTree>
    <p:extLst>
      <p:ext uri="{BB962C8B-B14F-4D97-AF65-F5344CB8AC3E}">
        <p14:creationId xmlns:p14="http://schemas.microsoft.com/office/powerpoint/2010/main" val="1050017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9275" y="685800"/>
            <a:ext cx="5759450" cy="3429000"/>
          </a:xfrm>
        </p:spPr>
      </p:sp>
      <p:sp>
        <p:nvSpPr>
          <p:cNvPr id="32770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 smtClean="0">
                <a:latin typeface="Times New Roman" pitchFamily="18" charset="0"/>
              </a:rPr>
              <a:t>Risultati suddivisi in:</a:t>
            </a:r>
          </a:p>
          <a:p>
            <a:r>
              <a:rPr lang="it-IT" altLang="it-IT" dirty="0" smtClean="0">
                <a:latin typeface="Times New Roman" pitchFamily="18" charset="0"/>
              </a:rPr>
              <a:t>0-14: casi osservati</a:t>
            </a:r>
          </a:p>
          <a:p>
            <a:r>
              <a:rPr lang="it-IT" altLang="it-IT" dirty="0" smtClean="0">
                <a:latin typeface="Times New Roman" pitchFamily="18" charset="0"/>
              </a:rPr>
              <a:t>15-29: casi parzialmente osservati</a:t>
            </a:r>
          </a:p>
          <a:p>
            <a:r>
              <a:rPr lang="it-IT" altLang="it-IT" dirty="0" smtClean="0">
                <a:latin typeface="Times New Roman" pitchFamily="18" charset="0"/>
              </a:rPr>
              <a:t>30+: casi non osservati</a:t>
            </a:r>
          </a:p>
          <a:p>
            <a:endParaRPr lang="it-IT" altLang="it-IT" dirty="0" smtClean="0">
              <a:latin typeface="Times New Roman" pitchFamily="18" charset="0"/>
            </a:endParaRPr>
          </a:p>
          <a:p>
            <a:r>
              <a:rPr lang="it-IT" altLang="it-IT" dirty="0" smtClean="0">
                <a:latin typeface="Times New Roman" pitchFamily="18" charset="0"/>
              </a:rPr>
              <a:t>Le 3 sedi scelte rappresentano il 50% dei tumori; tassi femmine &lt; maschi sempre (eccetto LLA e SNC 30+); LLA hanno tassi più alti di SNC nelle età infantili perché incidenza LLA &gt; incidenza SNC, ma su tutte le età si equivalgono perché sopravvivenza LLA era 0 prima del 1960</a:t>
            </a:r>
          </a:p>
        </p:txBody>
      </p:sp>
      <p:sp>
        <p:nvSpPr>
          <p:cNvPr id="32771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11163">
              <a:tabLst>
                <a:tab pos="0" algn="l"/>
                <a:tab pos="409575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  <a:tab pos="3292475" algn="l"/>
                <a:tab pos="3703638" algn="l"/>
                <a:tab pos="4116388" algn="l"/>
                <a:tab pos="4527550" algn="l"/>
                <a:tab pos="4940300" algn="l"/>
                <a:tab pos="5351463" algn="l"/>
                <a:tab pos="5762625" algn="l"/>
                <a:tab pos="6175375" algn="l"/>
                <a:tab pos="6586538" algn="l"/>
                <a:tab pos="6997700" algn="l"/>
                <a:tab pos="7410450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 defTabSz="411163">
              <a:tabLst>
                <a:tab pos="0" algn="l"/>
                <a:tab pos="409575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  <a:tab pos="3292475" algn="l"/>
                <a:tab pos="3703638" algn="l"/>
                <a:tab pos="4116388" algn="l"/>
                <a:tab pos="4527550" algn="l"/>
                <a:tab pos="4940300" algn="l"/>
                <a:tab pos="5351463" algn="l"/>
                <a:tab pos="5762625" algn="l"/>
                <a:tab pos="6175375" algn="l"/>
                <a:tab pos="6586538" algn="l"/>
                <a:tab pos="6997700" algn="l"/>
                <a:tab pos="7410450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 defTabSz="411163">
              <a:tabLst>
                <a:tab pos="0" algn="l"/>
                <a:tab pos="409575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  <a:tab pos="3292475" algn="l"/>
                <a:tab pos="3703638" algn="l"/>
                <a:tab pos="4116388" algn="l"/>
                <a:tab pos="4527550" algn="l"/>
                <a:tab pos="4940300" algn="l"/>
                <a:tab pos="5351463" algn="l"/>
                <a:tab pos="5762625" algn="l"/>
                <a:tab pos="6175375" algn="l"/>
                <a:tab pos="6586538" algn="l"/>
                <a:tab pos="6997700" algn="l"/>
                <a:tab pos="7410450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 defTabSz="411163">
              <a:tabLst>
                <a:tab pos="0" algn="l"/>
                <a:tab pos="409575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  <a:tab pos="3292475" algn="l"/>
                <a:tab pos="3703638" algn="l"/>
                <a:tab pos="4116388" algn="l"/>
                <a:tab pos="4527550" algn="l"/>
                <a:tab pos="4940300" algn="l"/>
                <a:tab pos="5351463" algn="l"/>
                <a:tab pos="5762625" algn="l"/>
                <a:tab pos="6175375" algn="l"/>
                <a:tab pos="6586538" algn="l"/>
                <a:tab pos="6997700" algn="l"/>
                <a:tab pos="7410450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 defTabSz="411163">
              <a:tabLst>
                <a:tab pos="0" algn="l"/>
                <a:tab pos="409575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  <a:tab pos="3292475" algn="l"/>
                <a:tab pos="3703638" algn="l"/>
                <a:tab pos="4116388" algn="l"/>
                <a:tab pos="4527550" algn="l"/>
                <a:tab pos="4940300" algn="l"/>
                <a:tab pos="5351463" algn="l"/>
                <a:tab pos="5762625" algn="l"/>
                <a:tab pos="6175375" algn="l"/>
                <a:tab pos="6586538" algn="l"/>
                <a:tab pos="6997700" algn="l"/>
                <a:tab pos="7410450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  <a:tab pos="3292475" algn="l"/>
                <a:tab pos="3703638" algn="l"/>
                <a:tab pos="4116388" algn="l"/>
                <a:tab pos="4527550" algn="l"/>
                <a:tab pos="4940300" algn="l"/>
                <a:tab pos="5351463" algn="l"/>
                <a:tab pos="5762625" algn="l"/>
                <a:tab pos="6175375" algn="l"/>
                <a:tab pos="6586538" algn="l"/>
                <a:tab pos="6997700" algn="l"/>
                <a:tab pos="7410450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  <a:tab pos="3292475" algn="l"/>
                <a:tab pos="3703638" algn="l"/>
                <a:tab pos="4116388" algn="l"/>
                <a:tab pos="4527550" algn="l"/>
                <a:tab pos="4940300" algn="l"/>
                <a:tab pos="5351463" algn="l"/>
                <a:tab pos="5762625" algn="l"/>
                <a:tab pos="6175375" algn="l"/>
                <a:tab pos="6586538" algn="l"/>
                <a:tab pos="6997700" algn="l"/>
                <a:tab pos="7410450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  <a:tab pos="3292475" algn="l"/>
                <a:tab pos="3703638" algn="l"/>
                <a:tab pos="4116388" algn="l"/>
                <a:tab pos="4527550" algn="l"/>
                <a:tab pos="4940300" algn="l"/>
                <a:tab pos="5351463" algn="l"/>
                <a:tab pos="5762625" algn="l"/>
                <a:tab pos="6175375" algn="l"/>
                <a:tab pos="6586538" algn="l"/>
                <a:tab pos="6997700" algn="l"/>
                <a:tab pos="7410450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  <a:tab pos="3292475" algn="l"/>
                <a:tab pos="3703638" algn="l"/>
                <a:tab pos="4116388" algn="l"/>
                <a:tab pos="4527550" algn="l"/>
                <a:tab pos="4940300" algn="l"/>
                <a:tab pos="5351463" algn="l"/>
                <a:tab pos="5762625" algn="l"/>
                <a:tab pos="6175375" algn="l"/>
                <a:tab pos="6586538" algn="l"/>
                <a:tab pos="6997700" algn="l"/>
                <a:tab pos="7410450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fld id="{5A6FB61B-03DC-458A-B5E8-BF09E9DA48F7}" type="slidenum">
              <a:rPr lang="fi-FI" altLang="it-IT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/>
              <a:t>9</a:t>
            </a:fld>
            <a:endParaRPr lang="fi-FI" altLang="it-IT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44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Inserirei</a:t>
            </a:r>
            <a:r>
              <a:rPr lang="it-IT" baseline="0" dirty="0" smtClean="0"/>
              <a:t> una slide di discussione sui risultati e sullo strumento COMPREV utilizzato per produrli, vedi un po’ come ti sembra l’ho ripresa dal poster e integrata con l’ultimo punto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A4FF-744B-4F1A-887F-FCA50DA48DF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9610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A4FF-744B-4F1A-887F-FCA50DA48DF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459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Più che </a:t>
            </a:r>
            <a:r>
              <a:rPr lang="it-IT" dirty="0" err="1" smtClean="0"/>
              <a:t>example</a:t>
            </a:r>
            <a:r>
              <a:rPr lang="it-IT" dirty="0" smtClean="0"/>
              <a:t> la chiamerei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application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Italian</a:t>
            </a:r>
            <a:r>
              <a:rPr lang="it-IT" baseline="0" dirty="0" smtClean="0"/>
              <a:t> data e anticiperei già alcuni elementi della parte di applicazione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A4FF-744B-4F1A-887F-FCA50DA48DF4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06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9275" y="685800"/>
            <a:ext cx="575945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chemeClr val="accent2"/>
                </a:solidFill>
                <a:latin typeface="Times New Roman" pitchFamily="18" charset="0"/>
              </a:rPr>
              <a:t>Il fattore di correzione varia:</a:t>
            </a:r>
          </a:p>
          <a:p>
            <a:pPr>
              <a:buFont typeface="Arial" pitchFamily="34" charset="0"/>
              <a:buChar char="•"/>
            </a:pPr>
            <a:r>
              <a:rPr lang="it-IT" altLang="it-IT" smtClean="0">
                <a:latin typeface="Times New Roman" pitchFamily="18" charset="0"/>
              </a:rPr>
              <a:t>Con la </a:t>
            </a:r>
            <a:r>
              <a:rPr lang="it-IT" altLang="it-IT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durata dell’osservazione</a:t>
            </a:r>
            <a:r>
              <a:rPr lang="it-IT" altLang="it-IT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it-IT" altLang="it-IT" smtClean="0">
                <a:latin typeface="Times New Roman" pitchFamily="18" charset="0"/>
              </a:rPr>
              <a:t>(periodo lungo, dati più completi    fattore di correzione piccolo)</a:t>
            </a:r>
          </a:p>
          <a:p>
            <a:pPr>
              <a:buFont typeface="Arial" pitchFamily="34" charset="0"/>
              <a:buChar char="•"/>
            </a:pPr>
            <a:r>
              <a:rPr lang="it-IT" altLang="it-IT" smtClean="0">
                <a:latin typeface="Times New Roman" pitchFamily="18" charset="0"/>
              </a:rPr>
              <a:t>Con il </a:t>
            </a:r>
            <a:r>
              <a:rPr lang="it-IT" altLang="it-IT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tipo di tumore </a:t>
            </a:r>
            <a:r>
              <a:rPr lang="it-IT" altLang="it-IT" smtClean="0">
                <a:latin typeface="Times New Roman" pitchFamily="18" charset="0"/>
              </a:rPr>
              <a:t>(sopravv. bassa, dati più completi    fattore di correzione piccolo; incid. crescente rapidamente con l’età, pochi casi osservati nel passato    fattore di correzione piccolo)</a:t>
            </a:r>
          </a:p>
          <a:p>
            <a:pPr>
              <a:buFont typeface="Arial" pitchFamily="34" charset="0"/>
              <a:buChar char="•"/>
            </a:pPr>
            <a:r>
              <a:rPr lang="it-IT" altLang="it-IT" smtClean="0">
                <a:latin typeface="Times New Roman" pitchFamily="18" charset="0"/>
              </a:rPr>
              <a:t>Tra </a:t>
            </a:r>
            <a:r>
              <a:rPr lang="it-IT" altLang="it-IT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maschi e femmine </a:t>
            </a:r>
            <a:r>
              <a:rPr lang="it-IT" altLang="it-IT" smtClean="0">
                <a:latin typeface="Times New Roman" pitchFamily="18" charset="0"/>
              </a:rPr>
              <a:t>(p.es. LH)</a:t>
            </a:r>
          </a:p>
          <a:p>
            <a:endParaRPr lang="it-IT" altLang="it-IT" smtClean="0">
              <a:latin typeface="Times New Roman" pitchFamily="18" charset="0"/>
            </a:endParaRPr>
          </a:p>
        </p:txBody>
      </p:sp>
      <p:sp>
        <p:nvSpPr>
          <p:cNvPr id="28675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11163">
              <a:tabLst>
                <a:tab pos="0" algn="l"/>
                <a:tab pos="409575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  <a:tab pos="3292475" algn="l"/>
                <a:tab pos="3703638" algn="l"/>
                <a:tab pos="4116388" algn="l"/>
                <a:tab pos="4527550" algn="l"/>
                <a:tab pos="4940300" algn="l"/>
                <a:tab pos="5351463" algn="l"/>
                <a:tab pos="5762625" algn="l"/>
                <a:tab pos="6175375" algn="l"/>
                <a:tab pos="6586538" algn="l"/>
                <a:tab pos="6997700" algn="l"/>
                <a:tab pos="7410450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 defTabSz="411163">
              <a:tabLst>
                <a:tab pos="0" algn="l"/>
                <a:tab pos="409575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  <a:tab pos="3292475" algn="l"/>
                <a:tab pos="3703638" algn="l"/>
                <a:tab pos="4116388" algn="l"/>
                <a:tab pos="4527550" algn="l"/>
                <a:tab pos="4940300" algn="l"/>
                <a:tab pos="5351463" algn="l"/>
                <a:tab pos="5762625" algn="l"/>
                <a:tab pos="6175375" algn="l"/>
                <a:tab pos="6586538" algn="l"/>
                <a:tab pos="6997700" algn="l"/>
                <a:tab pos="7410450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 defTabSz="411163">
              <a:tabLst>
                <a:tab pos="0" algn="l"/>
                <a:tab pos="409575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  <a:tab pos="3292475" algn="l"/>
                <a:tab pos="3703638" algn="l"/>
                <a:tab pos="4116388" algn="l"/>
                <a:tab pos="4527550" algn="l"/>
                <a:tab pos="4940300" algn="l"/>
                <a:tab pos="5351463" algn="l"/>
                <a:tab pos="5762625" algn="l"/>
                <a:tab pos="6175375" algn="l"/>
                <a:tab pos="6586538" algn="l"/>
                <a:tab pos="6997700" algn="l"/>
                <a:tab pos="7410450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 defTabSz="411163">
              <a:tabLst>
                <a:tab pos="0" algn="l"/>
                <a:tab pos="409575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  <a:tab pos="3292475" algn="l"/>
                <a:tab pos="3703638" algn="l"/>
                <a:tab pos="4116388" algn="l"/>
                <a:tab pos="4527550" algn="l"/>
                <a:tab pos="4940300" algn="l"/>
                <a:tab pos="5351463" algn="l"/>
                <a:tab pos="5762625" algn="l"/>
                <a:tab pos="6175375" algn="l"/>
                <a:tab pos="6586538" algn="l"/>
                <a:tab pos="6997700" algn="l"/>
                <a:tab pos="7410450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 defTabSz="411163">
              <a:tabLst>
                <a:tab pos="0" algn="l"/>
                <a:tab pos="409575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  <a:tab pos="3292475" algn="l"/>
                <a:tab pos="3703638" algn="l"/>
                <a:tab pos="4116388" algn="l"/>
                <a:tab pos="4527550" algn="l"/>
                <a:tab pos="4940300" algn="l"/>
                <a:tab pos="5351463" algn="l"/>
                <a:tab pos="5762625" algn="l"/>
                <a:tab pos="6175375" algn="l"/>
                <a:tab pos="6586538" algn="l"/>
                <a:tab pos="6997700" algn="l"/>
                <a:tab pos="7410450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  <a:tab pos="3292475" algn="l"/>
                <a:tab pos="3703638" algn="l"/>
                <a:tab pos="4116388" algn="l"/>
                <a:tab pos="4527550" algn="l"/>
                <a:tab pos="4940300" algn="l"/>
                <a:tab pos="5351463" algn="l"/>
                <a:tab pos="5762625" algn="l"/>
                <a:tab pos="6175375" algn="l"/>
                <a:tab pos="6586538" algn="l"/>
                <a:tab pos="6997700" algn="l"/>
                <a:tab pos="7410450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  <a:tab pos="3292475" algn="l"/>
                <a:tab pos="3703638" algn="l"/>
                <a:tab pos="4116388" algn="l"/>
                <a:tab pos="4527550" algn="l"/>
                <a:tab pos="4940300" algn="l"/>
                <a:tab pos="5351463" algn="l"/>
                <a:tab pos="5762625" algn="l"/>
                <a:tab pos="6175375" algn="l"/>
                <a:tab pos="6586538" algn="l"/>
                <a:tab pos="6997700" algn="l"/>
                <a:tab pos="7410450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  <a:tab pos="3292475" algn="l"/>
                <a:tab pos="3703638" algn="l"/>
                <a:tab pos="4116388" algn="l"/>
                <a:tab pos="4527550" algn="l"/>
                <a:tab pos="4940300" algn="l"/>
                <a:tab pos="5351463" algn="l"/>
                <a:tab pos="5762625" algn="l"/>
                <a:tab pos="6175375" algn="l"/>
                <a:tab pos="6586538" algn="l"/>
                <a:tab pos="6997700" algn="l"/>
                <a:tab pos="7410450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  <a:tab pos="3292475" algn="l"/>
                <a:tab pos="3703638" algn="l"/>
                <a:tab pos="4116388" algn="l"/>
                <a:tab pos="4527550" algn="l"/>
                <a:tab pos="4940300" algn="l"/>
                <a:tab pos="5351463" algn="l"/>
                <a:tab pos="5762625" algn="l"/>
                <a:tab pos="6175375" algn="l"/>
                <a:tab pos="6586538" algn="l"/>
                <a:tab pos="6997700" algn="l"/>
                <a:tab pos="7410450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fld id="{50FE96F1-8DFA-445A-BE0F-F381A3EC95A3}" type="slidenum">
              <a:rPr lang="fi-FI" altLang="it-IT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/>
              <a:t>14</a:t>
            </a:fld>
            <a:endParaRPr lang="fi-FI" altLang="it-IT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55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64156" y="2130427"/>
            <a:ext cx="9793764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28312" y="3886200"/>
            <a:ext cx="80654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A94B-85FC-4755-B233-773C12716263}" type="datetimeFigureOut">
              <a:rPr lang="it-IT" smtClean="0"/>
              <a:t>12/06/19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954C-66D9-4832-ADE9-DDF5D026187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60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A94B-85FC-4755-B233-773C12716263}" type="datetimeFigureOut">
              <a:rPr lang="it-IT" smtClean="0"/>
              <a:t>12/06/19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954C-66D9-4832-ADE9-DDF5D026187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89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353505" y="274640"/>
            <a:ext cx="2592466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76104" y="274640"/>
            <a:ext cx="7585366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A94B-85FC-4755-B233-773C12716263}" type="datetimeFigureOut">
              <a:rPr lang="it-IT" smtClean="0"/>
              <a:t>12/06/19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954C-66D9-4832-ADE9-DDF5D026187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252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64156" y="2130427"/>
            <a:ext cx="9793764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28312" y="3886200"/>
            <a:ext cx="80654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4B4B-B299-4DA5-A94C-7796539FD0A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12/06/19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9049-9329-4E8A-B3B1-A6F7DC8492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4B4B-B299-4DA5-A94C-7796539FD0A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12/06/19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9049-9329-4E8A-B3B1-A6F7DC8492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79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0165" y="4406902"/>
            <a:ext cx="979376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0165" y="2906713"/>
            <a:ext cx="97937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4B4B-B299-4DA5-A94C-7796539FD0A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12/06/19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9049-9329-4E8A-B3B1-A6F7DC8492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31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76105" y="1600202"/>
            <a:ext cx="50889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857055" y="1600202"/>
            <a:ext cx="50889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4B4B-B299-4DA5-A94C-7796539FD0A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12/06/19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9049-9329-4E8A-B3B1-A6F7DC8492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84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76104" y="1535113"/>
            <a:ext cx="5090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76104" y="2174875"/>
            <a:ext cx="5090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853055" y="1535113"/>
            <a:ext cx="5092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853055" y="2174875"/>
            <a:ext cx="5092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4B4B-B299-4DA5-A94C-7796539FD0A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12/06/19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9049-9329-4E8A-B3B1-A6F7DC8492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83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4B4B-B299-4DA5-A94C-7796539FD0A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12/06/19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9049-9329-4E8A-B3B1-A6F7DC8492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14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4B4B-B299-4DA5-A94C-7796539FD0A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12/06/19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9049-9329-4E8A-B3B1-A6F7DC8492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80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6105" y="273050"/>
            <a:ext cx="37906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04811" y="273052"/>
            <a:ext cx="644116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76105" y="1435102"/>
            <a:ext cx="37906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4B4B-B299-4DA5-A94C-7796539FD0A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12/06/19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9049-9329-4E8A-B3B1-A6F7DC8492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0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A94B-85FC-4755-B233-773C12716263}" type="datetimeFigureOut">
              <a:rPr lang="it-IT" smtClean="0"/>
              <a:t>12/06/19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954C-66D9-4832-ADE9-DDF5D026187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271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58408" y="4800600"/>
            <a:ext cx="69132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58408" y="612775"/>
            <a:ext cx="69132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258408" y="5367338"/>
            <a:ext cx="69132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4B4B-B299-4DA5-A94C-7796539FD0A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12/06/19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9049-9329-4E8A-B3B1-A6F7DC8492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31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4B4B-B299-4DA5-A94C-7796539FD0A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12/06/19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9049-9329-4E8A-B3B1-A6F7DC8492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34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353505" y="274640"/>
            <a:ext cx="2592466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76104" y="274640"/>
            <a:ext cx="7585366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4B4B-B299-4DA5-A94C-7796539FD0A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12/06/19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9049-9329-4E8A-B3B1-A6F7DC8492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0165" y="4406902"/>
            <a:ext cx="979376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0165" y="2906713"/>
            <a:ext cx="97937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A94B-85FC-4755-B233-773C12716263}" type="datetimeFigureOut">
              <a:rPr lang="it-IT" smtClean="0"/>
              <a:t>12/06/19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954C-66D9-4832-ADE9-DDF5D026187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817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76105" y="1600202"/>
            <a:ext cx="50889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857055" y="1600202"/>
            <a:ext cx="50889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A94B-85FC-4755-B233-773C12716263}" type="datetimeFigureOut">
              <a:rPr lang="it-IT" smtClean="0"/>
              <a:t>12/06/19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954C-66D9-4832-ADE9-DDF5D026187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709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76104" y="1535113"/>
            <a:ext cx="5090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76104" y="2174875"/>
            <a:ext cx="5090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853055" y="1535113"/>
            <a:ext cx="5092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853055" y="2174875"/>
            <a:ext cx="5092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A94B-85FC-4755-B233-773C12716263}" type="datetimeFigureOut">
              <a:rPr lang="it-IT" smtClean="0"/>
              <a:t>12/06/19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954C-66D9-4832-ADE9-DDF5D026187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66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A94B-85FC-4755-B233-773C12716263}" type="datetimeFigureOut">
              <a:rPr lang="it-IT" smtClean="0"/>
              <a:t>12/06/19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954C-66D9-4832-ADE9-DDF5D026187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19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A94B-85FC-4755-B233-773C12716263}" type="datetimeFigureOut">
              <a:rPr lang="it-IT" smtClean="0"/>
              <a:t>12/06/19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954C-66D9-4832-ADE9-DDF5D026187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662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6105" y="273050"/>
            <a:ext cx="37906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04811" y="273052"/>
            <a:ext cx="644116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76105" y="1435102"/>
            <a:ext cx="37906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A94B-85FC-4755-B233-773C12716263}" type="datetimeFigureOut">
              <a:rPr lang="it-IT" smtClean="0"/>
              <a:t>12/06/19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954C-66D9-4832-ADE9-DDF5D026187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87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58408" y="4800600"/>
            <a:ext cx="69132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58408" y="612775"/>
            <a:ext cx="69132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258408" y="5367338"/>
            <a:ext cx="69132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A94B-85FC-4755-B233-773C12716263}" type="datetimeFigureOut">
              <a:rPr lang="it-IT" smtClean="0"/>
              <a:t>12/06/19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954C-66D9-4832-ADE9-DDF5D026187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155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76104" y="274638"/>
            <a:ext cx="103698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76104" y="1600202"/>
            <a:ext cx="103698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76104" y="6356352"/>
            <a:ext cx="2688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5A94B-85FC-4755-B233-773C12716263}" type="datetimeFigureOut">
              <a:rPr lang="it-IT" smtClean="0"/>
              <a:t>12/06/19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936710" y="6356352"/>
            <a:ext cx="36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57487" y="6356352"/>
            <a:ext cx="2688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8954C-66D9-4832-ADE9-DDF5D026187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0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76104" y="274638"/>
            <a:ext cx="103698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76104" y="1600202"/>
            <a:ext cx="103698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76104" y="6356352"/>
            <a:ext cx="2688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34B4B-B299-4DA5-A94C-7796539FD0A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12/06/19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936710" y="6356352"/>
            <a:ext cx="36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57487" y="6356352"/>
            <a:ext cx="2688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E9049-9329-4E8A-B3B1-A6F7DC8492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9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64156" y="1124744"/>
            <a:ext cx="9793764" cy="247571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b="1" smtClean="0">
                <a:solidFill>
                  <a:prstClr val="black"/>
                </a:solidFill>
                <a:ea typeface="+mj-ea"/>
                <a:cs typeface="+mj-cs"/>
              </a:rPr>
              <a:t>ESTIMATING THE NUMBER OF PEOPLE IN ITALY LIVING AFTER A CHILDHOOD CANCER USING THE SOFTWARE COMPREV</a:t>
            </a:r>
            <a:endParaRPr lang="it-IT" sz="49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61344" y="3886201"/>
            <a:ext cx="9799389" cy="242312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3600" smtClean="0">
                <a:solidFill>
                  <a:schemeClr val="bg1"/>
                </a:solidFill>
              </a:rPr>
              <a:t>ANNA GIGLI </a:t>
            </a:r>
            <a:r>
              <a:rPr lang="it-IT" sz="2800" smtClean="0">
                <a:solidFill>
                  <a:schemeClr val="bg1"/>
                </a:solidFill>
              </a:rPr>
              <a:t>– </a:t>
            </a:r>
            <a:r>
              <a:rPr lang="it-IT" sz="2800" i="1" smtClean="0">
                <a:solidFill>
                  <a:schemeClr val="bg1"/>
                </a:solidFill>
              </a:rPr>
              <a:t>National </a:t>
            </a:r>
            <a:r>
              <a:rPr lang="en-GB" sz="2800" i="1" smtClean="0">
                <a:solidFill>
                  <a:schemeClr val="bg1"/>
                </a:solidFill>
              </a:rPr>
              <a:t>Research Council</a:t>
            </a:r>
            <a:r>
              <a:rPr lang="it-IT" sz="2800" smtClean="0">
                <a:solidFill>
                  <a:schemeClr val="bg1"/>
                </a:solidFill>
              </a:rPr>
              <a:t>, </a:t>
            </a:r>
            <a:r>
              <a:rPr lang="it-IT" sz="2800" i="1" smtClean="0">
                <a:solidFill>
                  <a:schemeClr val="bg1"/>
                </a:solidFill>
              </a:rPr>
              <a:t>Italy</a:t>
            </a:r>
          </a:p>
          <a:p>
            <a:r>
              <a:rPr lang="en-GB" sz="2400" smtClean="0">
                <a:solidFill>
                  <a:schemeClr val="bg1"/>
                </a:solidFill>
              </a:rPr>
              <a:t>SILVIA FRANCISCI – </a:t>
            </a:r>
            <a:r>
              <a:rPr lang="en-GB" sz="2400" i="1" smtClean="0">
                <a:solidFill>
                  <a:schemeClr val="bg1"/>
                </a:solidFill>
              </a:rPr>
              <a:t>National Health Institute, Italy</a:t>
            </a:r>
          </a:p>
          <a:p>
            <a:r>
              <a:rPr lang="en-GB" sz="2400" smtClean="0">
                <a:solidFill>
                  <a:schemeClr val="bg1"/>
                </a:solidFill>
              </a:rPr>
              <a:t>STEFANO GUZZINATI – </a:t>
            </a:r>
            <a:r>
              <a:rPr lang="en-GB" sz="2400" i="1" smtClean="0">
                <a:solidFill>
                  <a:schemeClr val="bg1"/>
                </a:solidFill>
              </a:rPr>
              <a:t>Veneto Cancer Registry, Italy</a:t>
            </a:r>
          </a:p>
          <a:p>
            <a:r>
              <a:rPr lang="it-IT" sz="2400" smtClean="0">
                <a:solidFill>
                  <a:schemeClr val="bg1"/>
                </a:solidFill>
              </a:rPr>
              <a:t>LUIGINO DAL MASO – </a:t>
            </a:r>
            <a:r>
              <a:rPr lang="it-IT" sz="2400" i="1" smtClean="0">
                <a:solidFill>
                  <a:schemeClr val="bg1"/>
                </a:solidFill>
              </a:rPr>
              <a:t>Aviano Cancer Institute, Italy</a:t>
            </a:r>
          </a:p>
          <a:p>
            <a:endParaRPr lang="en-GB" sz="1900" smtClean="0">
              <a:solidFill>
                <a:schemeClr val="bg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3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768342"/>
              </p:ext>
            </p:extLst>
          </p:nvPr>
        </p:nvGraphicFramePr>
        <p:xfrm>
          <a:off x="905435" y="1556791"/>
          <a:ext cx="5431665" cy="4104457"/>
        </p:xfrm>
        <a:graphic>
          <a:graphicData uri="http://schemas.openxmlformats.org/drawingml/2006/table">
            <a:tbl>
              <a:tblPr/>
              <a:tblGrid>
                <a:gridCol w="17592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59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82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82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8976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02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02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02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02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10887" marR="10887" marT="864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02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02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02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02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DejaVu Sans" charset="0"/>
                          <a:cs typeface="DejaVu Sans" charset="0"/>
                        </a:rPr>
                        <a:t>Males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10887" marR="10887" marT="864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02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02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02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02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DejaVu Sans" charset="0"/>
                          <a:cs typeface="DejaVu Sans" charset="0"/>
                        </a:rPr>
                        <a:t>Females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10887" marR="10887" marT="864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02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02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02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02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 charset="0"/>
                          <a:cs typeface="DejaVu Sans" charset="0"/>
                        </a:rPr>
                        <a:t>Total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10887" marR="10887" marT="864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0993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02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02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02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02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DejaVu Sans" charset="0"/>
                          <a:cs typeface="DejaVu Sans" charset="0"/>
                        </a:rPr>
                        <a:t>ALL TYPES</a:t>
                      </a:r>
                    </a:p>
                  </a:txBody>
                  <a:tcPr marL="10887" marR="10887" marT="864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02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02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02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02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DejaVu Sans" charset="0"/>
                          <a:cs typeface="DejaVu Sans" charset="0"/>
                        </a:rPr>
                        <a:t>23,687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DejaVu Sans" charset="0"/>
                          <a:cs typeface="DejaVu Sans" charset="0"/>
                        </a:rPr>
                        <a:t>(81)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10887" marR="10887" marT="864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02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02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02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02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DejaVu Sans" charset="0"/>
                          <a:cs typeface="DejaVu Sans" charset="0"/>
                        </a:rPr>
                        <a:t>20,449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DejaVu Sans" charset="0"/>
                          <a:cs typeface="DejaVu Sans" charset="0"/>
                        </a:rPr>
                        <a:t>(65) 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10887" marR="10887" marT="864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02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02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02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02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 charset="0"/>
                          <a:cs typeface="DejaVu Sans" charset="0"/>
                        </a:rPr>
                        <a:t>44,136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 charset="0"/>
                          <a:cs typeface="DejaVu Sans" charset="0"/>
                        </a:rPr>
                        <a:t>(73)</a:t>
                      </a:r>
                      <a:endParaRPr kumimoji="0" lang="it-IT" alt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10887" marR="10887" marT="864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43010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02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02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02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02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DejaVu Sans" charset="0"/>
                        </a:rPr>
                        <a:t>ACUTE LYMPHOCYTIC LEUKEMIA</a:t>
                      </a:r>
                    </a:p>
                  </a:txBody>
                  <a:tcPr marL="10887" marR="10887" marT="864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02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02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02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02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DejaVu Sans" charset="0"/>
                          <a:cs typeface="DejaVu Sans" charset="0"/>
                        </a:rPr>
                        <a:t>4797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DejaVu Sans" charset="0"/>
                          <a:cs typeface="DejaVu Sans" charset="0"/>
                        </a:rPr>
                        <a:t>(16)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10887" marR="10887" marT="864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02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02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02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02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DejaVu Sans" charset="0"/>
                          <a:cs typeface="DejaVu Sans" charset="0"/>
                        </a:rPr>
                        <a:t>5402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DejaVu Sans" charset="0"/>
                          <a:cs typeface="DejaVu Sans" charset="0"/>
                        </a:rPr>
                        <a:t>(17)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10887" marR="10887" marT="864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02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02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02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02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 charset="0"/>
                          <a:cs typeface="DejaVu Sans" charset="0"/>
                        </a:rPr>
                        <a:t>10,199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 charset="0"/>
                          <a:cs typeface="DejaVu Sans" charset="0"/>
                        </a:rPr>
                        <a:t>(17)</a:t>
                      </a:r>
                      <a:endParaRPr kumimoji="0" lang="it-IT" alt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10887" marR="10887" marT="864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3010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02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02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02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02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DejaVu Sans" charset="0"/>
                          <a:cs typeface="DejaVu Sans" charset="0"/>
                        </a:rPr>
                        <a:t>CENTRAL NERVOUS SYSTEM</a:t>
                      </a:r>
                    </a:p>
                  </a:txBody>
                  <a:tcPr marL="10887" marR="10887" marT="864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02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02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02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02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DejaVu Sans" charset="0"/>
                          <a:cs typeface="DejaVu Sans" charset="0"/>
                        </a:rPr>
                        <a:t>5050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DejaVu Sans" charset="0"/>
                          <a:cs typeface="DejaVu Sans" charset="0"/>
                        </a:rPr>
                        <a:t>(17)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10887" marR="10887" marT="864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02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02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02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02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DejaVu Sans" charset="0"/>
                          <a:cs typeface="DejaVu Sans" charset="0"/>
                        </a:rPr>
                        <a:t>5627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DejaVu Sans" charset="0"/>
                          <a:cs typeface="DejaVu Sans" charset="0"/>
                        </a:rPr>
                        <a:t>(18)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10887" marR="10887" marT="864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02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02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02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02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 charset="0"/>
                          <a:cs typeface="DejaVu Sans" charset="0"/>
                        </a:rPr>
                        <a:t>10,677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 charset="0"/>
                          <a:cs typeface="DejaVu Sans" charset="0"/>
                        </a:rPr>
                        <a:t>(18)</a:t>
                      </a:r>
                      <a:endParaRPr kumimoji="0" lang="it-IT" alt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10887" marR="10887" marT="864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0993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02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02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02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02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Sans" charset="0"/>
                          <a:cs typeface="DejaVu Sans" charset="0"/>
                        </a:rPr>
                        <a:t>HODGKIN’S LYMPHOMA</a:t>
                      </a:r>
                    </a:p>
                  </a:txBody>
                  <a:tcPr marL="10887" marR="10887" marT="864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02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02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02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02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DejaVu Sans" charset="0"/>
                          <a:cs typeface="DejaVu Sans" charset="0"/>
                        </a:rPr>
                        <a:t>1831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DejaVu Sans" charset="0"/>
                          <a:cs typeface="DejaVu Sans" charset="0"/>
                        </a:rPr>
                        <a:t>(6)</a:t>
                      </a:r>
                    </a:p>
                  </a:txBody>
                  <a:tcPr marL="10887" marR="10887" marT="864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02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02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02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02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DejaVu Sans" charset="0"/>
                          <a:cs typeface="DejaVu Sans" charset="0"/>
                        </a:rPr>
                        <a:t>1250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DejaVu Sans" charset="0"/>
                          <a:cs typeface="DejaVu Sans" charset="0"/>
                        </a:rPr>
                        <a:t>(4)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10887" marR="10887" marT="864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02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02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02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02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 charset="0"/>
                          <a:cs typeface="DejaVu Sans" charset="0"/>
                        </a:rPr>
                        <a:t>3081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 charset="0"/>
                          <a:cs typeface="DejaVu Sans" charset="0"/>
                        </a:rPr>
                        <a:t>(5)</a:t>
                      </a:r>
                      <a:endParaRPr kumimoji="0" lang="it-IT" alt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10887" marR="10887" marT="864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8976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02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02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02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02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10887" marR="10887" marT="864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02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02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02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02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10887" marR="10887" marT="864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02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02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02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02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10887" marR="10887" marT="864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02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02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02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02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ejaVu Sans" charset="0"/>
                        <a:cs typeface="DejaVu Sans" charset="0"/>
                      </a:endParaRPr>
                    </a:p>
                  </a:txBody>
                  <a:tcPr marL="10887" marR="10887" marT="864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8499">
                <a:tc gridSpan="4"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1pPr>
                      <a:lvl2pPr marL="457200">
                        <a:lnSpc>
                          <a:spcPct val="102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2pPr>
                      <a:lvl3pPr marL="914400">
                        <a:lnSpc>
                          <a:spcPct val="102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3pPr>
                      <a:lvl4pPr marL="1371600">
                        <a:lnSpc>
                          <a:spcPct val="102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4pPr>
                      <a:lvl5pPr marL="1828800">
                        <a:lnSpc>
                          <a:spcPct val="102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5pPr>
                      <a:lvl6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6pPr>
                      <a:lvl7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7pPr>
                      <a:lvl8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8pPr>
                      <a:lvl9pPr indent="-228600" eaLnBrk="0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87" marR="10887" marT="864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1040043610"/>
              </p:ext>
            </p:extLst>
          </p:nvPr>
        </p:nvGraphicFramePr>
        <p:xfrm>
          <a:off x="6913165" y="1628800"/>
          <a:ext cx="417646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vert="horz" lIns="91262" tIns="45633" rIns="91262" bIns="45633" rtlCol="0" anchor="ctr">
            <a:normAutofit/>
          </a:bodyPr>
          <a:lstStyle/>
          <a:p>
            <a:pPr defTabSz="828506"/>
            <a:r>
              <a:rPr lang="en-US" altLang="it-IT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CP OF CHILDHOOD CANCER VS ADULT CANCER</a:t>
            </a:r>
            <a:endParaRPr lang="it-IT" altLang="it-IT" sz="4000" b="1" dirty="0"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64493" y="6021288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Proportions</a:t>
            </a:r>
            <a:r>
              <a:rPr lang="it-IT" sz="2000" dirty="0" smtClean="0"/>
              <a:t> per 100,000 in </a:t>
            </a:r>
            <a:r>
              <a:rPr lang="it-IT" sz="2000" dirty="0" err="1" smtClean="0"/>
              <a:t>brackets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05712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20477" y="1628800"/>
            <a:ext cx="97930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101600">
              <a:buClr>
                <a:srgbClr val="000000"/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sz="2400" dirty="0"/>
              <a:t>In 2010 in Italy 44,000 persons (about 0.07% of national population) survived from a cancer in their childhood – </a:t>
            </a:r>
            <a:r>
              <a:rPr lang="en-US" sz="2400" dirty="0">
                <a:solidFill>
                  <a:srgbClr val="C00000"/>
                </a:solidFill>
              </a:rPr>
              <a:t>percentage similar </a:t>
            </a:r>
            <a:r>
              <a:rPr lang="en-US" sz="2400" dirty="0" smtClean="0">
                <a:solidFill>
                  <a:srgbClr val="C00000"/>
                </a:solidFill>
              </a:rPr>
              <a:t>to other studies </a:t>
            </a:r>
            <a:r>
              <a:rPr lang="en-US" sz="2400" dirty="0" smtClean="0"/>
              <a:t>in US, </a:t>
            </a:r>
            <a:r>
              <a:rPr lang="en-US" sz="2400" dirty="0"/>
              <a:t>Nordic </a:t>
            </a:r>
            <a:r>
              <a:rPr lang="en-US" sz="2400" dirty="0" smtClean="0"/>
              <a:t>countries, </a:t>
            </a:r>
            <a:r>
              <a:rPr lang="en-US" sz="2400" dirty="0"/>
              <a:t>and other </a:t>
            </a:r>
            <a:r>
              <a:rPr lang="en-GB" sz="2400" dirty="0"/>
              <a:t>collaborative </a:t>
            </a:r>
            <a:r>
              <a:rPr lang="en-GB" sz="2400" dirty="0" smtClean="0"/>
              <a:t>studies </a:t>
            </a:r>
            <a:r>
              <a:rPr lang="en-GB" sz="2400" dirty="0"/>
              <a:t>in childhood cancer </a:t>
            </a:r>
            <a:r>
              <a:rPr lang="en-GB" sz="2400" dirty="0" smtClean="0"/>
              <a:t>survivorship </a:t>
            </a:r>
            <a:endParaRPr lang="en-GB" sz="2400" dirty="0"/>
          </a:p>
          <a:p>
            <a:pPr marL="342900" indent="-342900" defTabSz="101600">
              <a:buClr>
                <a:srgbClr val="000000"/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sz="2400" dirty="0"/>
              <a:t>Most </a:t>
            </a:r>
            <a:r>
              <a:rPr lang="en-US" sz="2400" dirty="0" smtClean="0"/>
              <a:t>people </a:t>
            </a:r>
            <a:r>
              <a:rPr lang="en-US" sz="2400" dirty="0" smtClean="0">
                <a:solidFill>
                  <a:srgbClr val="C00000"/>
                </a:solidFill>
              </a:rPr>
              <a:t>'cured</a:t>
            </a:r>
            <a:r>
              <a:rPr lang="en-US" sz="2400" dirty="0"/>
              <a:t>' from their disease </a:t>
            </a:r>
            <a:r>
              <a:rPr lang="it-IT" sz="2400" dirty="0" smtClean="0"/>
              <a:t>BUT </a:t>
            </a:r>
            <a:r>
              <a:rPr lang="en-GB" sz="2400" dirty="0" smtClean="0"/>
              <a:t>e</a:t>
            </a:r>
            <a:r>
              <a:rPr lang="en-US" sz="2400" dirty="0" err="1"/>
              <a:t>xposed</a:t>
            </a:r>
            <a:r>
              <a:rPr lang="en-US" sz="2400" dirty="0"/>
              <a:t> to </a:t>
            </a:r>
            <a:r>
              <a:rPr lang="en-US" sz="2400" dirty="0">
                <a:solidFill>
                  <a:srgbClr val="C00000"/>
                </a:solidFill>
              </a:rPr>
              <a:t>late effects </a:t>
            </a:r>
            <a:r>
              <a:rPr lang="en-US" sz="2400" dirty="0"/>
              <a:t>of treatments received: </a:t>
            </a:r>
            <a:r>
              <a:rPr lang="en-GB" sz="2400" dirty="0"/>
              <a:t>recent </a:t>
            </a:r>
            <a:r>
              <a:rPr lang="en-GB" sz="2400" dirty="0" smtClean="0"/>
              <a:t>studies </a:t>
            </a:r>
            <a:r>
              <a:rPr lang="en-GB" sz="2400" dirty="0"/>
              <a:t>suggest that over 40% of childhood cancer survivors treated from the 1960s to the early 1990s have experienced at least 1 chronic disease, often of severe nature. </a:t>
            </a:r>
            <a:endParaRPr lang="en-US" sz="2400" dirty="0"/>
          </a:p>
          <a:p>
            <a:pPr marL="342900" indent="-342900" algn="just" defTabSz="101600">
              <a:buClr>
                <a:srgbClr val="000000"/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sz="2400" dirty="0"/>
              <a:t>This work provides insights </a:t>
            </a:r>
            <a:r>
              <a:rPr lang="en-US" sz="2400" dirty="0" smtClean="0"/>
              <a:t>in order to tailor follow up of this fragile population, </a:t>
            </a:r>
            <a:r>
              <a:rPr lang="en-US" sz="2400" dirty="0" smtClean="0"/>
              <a:t>and can be useful for </a:t>
            </a:r>
            <a:r>
              <a:rPr lang="en-US" sz="2400" dirty="0" smtClean="0">
                <a:solidFill>
                  <a:srgbClr val="C00000"/>
                </a:solidFill>
              </a:rPr>
              <a:t>health </a:t>
            </a:r>
            <a:r>
              <a:rPr lang="en-US" sz="2400" dirty="0">
                <a:solidFill>
                  <a:srgbClr val="C00000"/>
                </a:solidFill>
              </a:rPr>
              <a:t>care planners </a:t>
            </a:r>
            <a:r>
              <a:rPr lang="en-US" sz="2400" dirty="0" smtClean="0"/>
              <a:t>(when allocating resources)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C00000"/>
                </a:solidFill>
              </a:rPr>
              <a:t>clinicians</a:t>
            </a:r>
            <a:r>
              <a:rPr lang="en-US" sz="2400" dirty="0"/>
              <a:t> </a:t>
            </a:r>
            <a:r>
              <a:rPr lang="en-US" sz="2400" dirty="0" smtClean="0"/>
              <a:t>(in </a:t>
            </a:r>
            <a:r>
              <a:rPr lang="en-US" sz="2400" dirty="0"/>
              <a:t>development of guidelines</a:t>
            </a:r>
            <a:r>
              <a:rPr lang="en-US" sz="2400" dirty="0" smtClean="0"/>
              <a:t>)</a:t>
            </a:r>
          </a:p>
        </p:txBody>
      </p:sp>
      <p:sp>
        <p:nvSpPr>
          <p:cNvPr id="3" name="Titolo 1"/>
          <p:cNvSpPr txBox="1">
            <a:spLocks/>
          </p:cNvSpPr>
          <p:nvPr/>
        </p:nvSpPr>
        <p:spPr bwMode="auto">
          <a:xfrm>
            <a:off x="720477" y="260668"/>
            <a:ext cx="9793088" cy="940418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91262" tIns="45633" rIns="91262" bIns="456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7563" indent="-314325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8888" indent="-250825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2125" indent="-250825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5363" indent="-250825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2563" indent="-2508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79763" indent="-2508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36963" indent="-2508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94163" indent="-2508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828506">
              <a:spcBef>
                <a:spcPct val="0"/>
              </a:spcBef>
              <a:buNone/>
              <a:defRPr/>
            </a:pPr>
            <a:r>
              <a:rPr lang="it-IT" altLang="it-IT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DISCUSSION</a:t>
            </a:r>
            <a:endParaRPr lang="it-IT" altLang="it-IT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6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593117" y="1772816"/>
            <a:ext cx="5136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01600">
              <a:buClr>
                <a:srgbClr val="000000"/>
              </a:buClr>
              <a:buSzPct val="150000"/>
            </a:pPr>
            <a:r>
              <a:rPr lang="en-US" sz="2800" dirty="0"/>
              <a:t>The software </a:t>
            </a:r>
            <a:r>
              <a:rPr lang="en-US" sz="2800" dirty="0" err="1">
                <a:solidFill>
                  <a:srgbClr val="C00000"/>
                </a:solidFill>
              </a:rPr>
              <a:t>ComPrev</a:t>
            </a:r>
            <a:r>
              <a:rPr lang="en-US" sz="2800" dirty="0"/>
              <a:t>, in the new restyled version, provides a very useful and user-friendly tool to estimate childhood cancer </a:t>
            </a:r>
            <a:r>
              <a:rPr lang="en-US" sz="2800" dirty="0" smtClean="0"/>
              <a:t>survivors</a:t>
            </a:r>
          </a:p>
          <a:p>
            <a:pPr algn="just" defTabSz="101600">
              <a:buClr>
                <a:srgbClr val="000000"/>
              </a:buClr>
              <a:buSzPct val="150000"/>
            </a:pPr>
            <a:endParaRPr lang="en-US" sz="2800" dirty="0"/>
          </a:p>
          <a:p>
            <a:pPr algn="just" defTabSz="101600">
              <a:buClr>
                <a:srgbClr val="000000"/>
              </a:buClr>
              <a:buSzPct val="150000"/>
            </a:pPr>
            <a:r>
              <a:rPr lang="en-US" sz="2800" dirty="0" smtClean="0"/>
              <a:t>Available freely on web site</a:t>
            </a:r>
          </a:p>
          <a:p>
            <a:pPr algn="just" defTabSz="101600">
              <a:buClr>
                <a:srgbClr val="000000"/>
              </a:buClr>
              <a:buSzPct val="150000"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Titolo 1"/>
          <p:cNvSpPr txBox="1">
            <a:spLocks/>
          </p:cNvSpPr>
          <p:nvPr/>
        </p:nvSpPr>
        <p:spPr bwMode="auto">
          <a:xfrm>
            <a:off x="720477" y="260668"/>
            <a:ext cx="9793088" cy="940418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91262" tIns="45633" rIns="91262" bIns="456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7563" indent="-314325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8888" indent="-250825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2125" indent="-250825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5363" indent="-250825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2563" indent="-2508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79763" indent="-2508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36963" indent="-2508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94163" indent="-2508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828506">
              <a:spcBef>
                <a:spcPct val="0"/>
              </a:spcBef>
              <a:buNone/>
              <a:defRPr/>
            </a:pPr>
            <a:r>
              <a:rPr lang="it-IT" altLang="it-IT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SOFTWARE COMPREV</a:t>
            </a:r>
            <a:endParaRPr lang="it-IT" altLang="it-IT" sz="4000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77" y="1329010"/>
            <a:ext cx="4428272" cy="552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569213" y="5406922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For information on </a:t>
            </a:r>
            <a:r>
              <a:rPr lang="it-IT" sz="2800" dirty="0" err="1" smtClean="0"/>
              <a:t>how</a:t>
            </a:r>
            <a:r>
              <a:rPr lang="it-IT" sz="2800" dirty="0" smtClean="0"/>
              <a:t> to use </a:t>
            </a:r>
            <a:r>
              <a:rPr lang="it-IT" sz="2800" dirty="0" err="1" smtClean="0"/>
              <a:t>it</a:t>
            </a:r>
            <a:r>
              <a:rPr lang="it-IT" sz="2800" dirty="0" smtClean="0"/>
              <a:t>: </a:t>
            </a:r>
            <a:r>
              <a:rPr lang="it-IT" sz="2800" b="1" dirty="0" err="1" smtClean="0"/>
              <a:t>anna.gigli@cnr.it</a:t>
            </a:r>
            <a:endParaRPr lang="it-IT" sz="2800" b="1" dirty="0"/>
          </a:p>
        </p:txBody>
      </p:sp>
      <p:sp>
        <p:nvSpPr>
          <p:cNvPr id="6" name="Rettangolo 5"/>
          <p:cNvSpPr/>
          <p:nvPr/>
        </p:nvSpPr>
        <p:spPr>
          <a:xfrm rot="20346881">
            <a:off x="1135632" y="2827379"/>
            <a:ext cx="9533780" cy="2062221"/>
          </a:xfrm>
          <a:prstGeom prst="rect">
            <a:avLst/>
          </a:prstGeom>
          <a:solidFill>
            <a:schemeClr val="bg1">
              <a:lumMod val="85000"/>
              <a:alpha val="50196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91262" tIns="45633" rIns="91262" bIns="45633" anchor="ctr"/>
          <a:lstStyle/>
          <a:p>
            <a:pPr algn="ctr" defTabSz="828506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sz="8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3272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98402" y="260648"/>
            <a:ext cx="10369868" cy="9409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TO ITALIAN DATA</a:t>
            </a:r>
            <a:endParaRPr lang="it-IT" dirty="0"/>
          </a:p>
        </p:txBody>
      </p:sp>
      <p:grpSp>
        <p:nvGrpSpPr>
          <p:cNvPr id="5" name="Gruppo 4"/>
          <p:cNvGrpSpPr/>
          <p:nvPr/>
        </p:nvGrpSpPr>
        <p:grpSpPr>
          <a:xfrm>
            <a:off x="1101935" y="4292249"/>
            <a:ext cx="9692955" cy="2213745"/>
            <a:chOff x="661745" y="4465309"/>
            <a:chExt cx="7370130" cy="1699376"/>
          </a:xfrm>
        </p:grpSpPr>
        <p:grpSp>
          <p:nvGrpSpPr>
            <p:cNvPr id="3" name="Gruppo 2"/>
            <p:cNvGrpSpPr/>
            <p:nvPr/>
          </p:nvGrpSpPr>
          <p:grpSpPr>
            <a:xfrm>
              <a:off x="661745" y="4465309"/>
              <a:ext cx="5855041" cy="1699376"/>
              <a:chOff x="661745" y="4465317"/>
              <a:chExt cx="5855040" cy="1699379"/>
            </a:xfrm>
          </p:grpSpPr>
          <p:grpSp>
            <p:nvGrpSpPr>
              <p:cNvPr id="30" name="Group 7"/>
              <p:cNvGrpSpPr>
                <a:grpSpLocks/>
              </p:cNvGrpSpPr>
              <p:nvPr/>
            </p:nvGrpSpPr>
            <p:grpSpPr bwMode="auto">
              <a:xfrm>
                <a:off x="661745" y="4465317"/>
                <a:ext cx="5855040" cy="1699379"/>
                <a:chOff x="352" y="3037"/>
                <a:chExt cx="4066" cy="1180"/>
              </a:xfrm>
            </p:grpSpPr>
            <p:sp>
              <p:nvSpPr>
                <p:cNvPr id="3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569" y="3630"/>
                  <a:ext cx="299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81638" tIns="55187" rIns="81638" bIns="40819"/>
                <a:lstStyle>
                  <a:lvl1pPr marL="215900" indent="-215900" defTabSz="1006475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817563" indent="-314325" defTabSz="100647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3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258888" indent="-250825" defTabSz="1006475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763713" indent="-250825" defTabSz="100647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266950" indent="-250825" defTabSz="1006475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724150" indent="-250825" defTabSz="10064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3181350" indent="-250825" defTabSz="10064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638550" indent="-250825" defTabSz="10064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4095750" indent="-250825" defTabSz="10064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SzPct val="45000"/>
                    <a:buFont typeface="Times New Roman" panose="02020603050405020304" pitchFamily="18" charset="0"/>
                    <a:buNone/>
                  </a:pPr>
                  <a:r>
                    <a:rPr lang="it-IT" altLang="it-IT" sz="16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Droid Sans Fallback" charset="0"/>
                      <a:cs typeface="WenQuanYi Micro Hei" charset="0"/>
                    </a:rPr>
                    <a:t>0</a:t>
                  </a:r>
                </a:p>
              </p:txBody>
            </p:sp>
            <p:sp>
              <p:nvSpPr>
                <p:cNvPr id="35" name="Line 9"/>
                <p:cNvSpPr>
                  <a:spLocks noChangeShapeType="1"/>
                </p:cNvSpPr>
                <p:nvPr/>
              </p:nvSpPr>
              <p:spPr bwMode="auto">
                <a:xfrm>
                  <a:off x="616" y="3552"/>
                  <a:ext cx="3802" cy="11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36" name="Group 10"/>
                <p:cNvGrpSpPr>
                  <a:grpSpLocks/>
                </p:cNvGrpSpPr>
                <p:nvPr/>
              </p:nvGrpSpPr>
              <p:grpSpPr bwMode="auto">
                <a:xfrm>
                  <a:off x="352" y="3861"/>
                  <a:ext cx="3818" cy="356"/>
                  <a:chOff x="352" y="3861"/>
                  <a:chExt cx="3818" cy="356"/>
                </a:xfrm>
              </p:grpSpPr>
              <p:sp>
                <p:nvSpPr>
                  <p:cNvPr id="54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5" y="3900"/>
                    <a:ext cx="531" cy="3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81638" tIns="55187" rIns="81638" bIns="40819"/>
                  <a:lstStyle>
                    <a:lvl1pPr marL="215900" indent="-215900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tabLst>
                        <a:tab pos="723900" algn="l"/>
                      </a:tabLst>
                      <a:defRPr sz="3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817563" indent="-3143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tabLst>
                        <a:tab pos="723900" algn="l"/>
                      </a:tabLst>
                      <a:defRPr sz="3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258888" indent="-2508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tabLst>
                        <a:tab pos="723900" algn="l"/>
                      </a:tabLst>
                      <a:defRPr sz="2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763713" indent="-2508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tabLst>
                        <a:tab pos="7239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266950" indent="-2508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tabLst>
                        <a:tab pos="7239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7241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tabLst>
                        <a:tab pos="7239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31813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tabLst>
                        <a:tab pos="7239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6385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tabLst>
                        <a:tab pos="7239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40957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tabLst>
                        <a:tab pos="7239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SzPct val="45000"/>
                      <a:buFont typeface="Times New Roman" panose="02020603050405020304" pitchFamily="18" charset="0"/>
                      <a:buNone/>
                    </a:pPr>
                    <a:r>
                      <a:rPr lang="it-IT" altLang="it-IT" sz="16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Droid Sans Fallback" charset="0"/>
                        <a:cs typeface="WenQuanYi Micro Hei" charset="0"/>
                      </a:rPr>
                      <a:t>(</a:t>
                    </a:r>
                    <a:r>
                      <a:rPr lang="it-IT" altLang="it-IT" sz="16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Droid Sans Fallback" charset="0"/>
                        <a:cs typeface="WenQuanYi Micro Hei" charset="0"/>
                      </a:rPr>
                      <a:t>1995</a:t>
                    </a:r>
                    <a:r>
                      <a:rPr lang="it-IT" altLang="it-IT" sz="16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Droid Sans Fallback" charset="0"/>
                        <a:cs typeface="WenQuanYi Micro Hei" charset="0"/>
                      </a:rPr>
                      <a:t>)</a:t>
                    </a:r>
                  </a:p>
                </p:txBody>
              </p:sp>
              <p:sp>
                <p:nvSpPr>
                  <p:cNvPr id="55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53" y="3888"/>
                    <a:ext cx="747" cy="3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81638" tIns="55187" rIns="81638" bIns="40819"/>
                  <a:lstStyle>
                    <a:lvl1pPr marL="215900" indent="-215900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tabLst>
                        <a:tab pos="723900" algn="l"/>
                        <a:tab pos="1447800" algn="l"/>
                      </a:tabLst>
                      <a:defRPr sz="3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817563" indent="-3143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tabLst>
                        <a:tab pos="723900" algn="l"/>
                        <a:tab pos="1447800" algn="l"/>
                      </a:tabLst>
                      <a:defRPr sz="3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258888" indent="-2508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tabLst>
                        <a:tab pos="723900" algn="l"/>
                        <a:tab pos="1447800" algn="l"/>
                      </a:tabLst>
                      <a:defRPr sz="2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763713" indent="-2508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tabLst>
                        <a:tab pos="723900" algn="l"/>
                        <a:tab pos="14478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266950" indent="-2508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tabLst>
                        <a:tab pos="723900" algn="l"/>
                        <a:tab pos="14478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7241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tabLst>
                        <a:tab pos="723900" algn="l"/>
                        <a:tab pos="14478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31813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tabLst>
                        <a:tab pos="723900" algn="l"/>
                        <a:tab pos="14478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6385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tabLst>
                        <a:tab pos="723900" algn="l"/>
                        <a:tab pos="14478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40957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tabLst>
                        <a:tab pos="723900" algn="l"/>
                        <a:tab pos="14478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Pct val="45000"/>
                      <a:buFont typeface="Times New Roman" panose="02020603050405020304" pitchFamily="18" charset="0"/>
                      <a:buNone/>
                    </a:pPr>
                    <a:r>
                      <a:rPr lang="it-IT" altLang="it-IT" sz="16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Droid Sans Fallback" charset="0"/>
                        <a:cs typeface="WenQuanYi Micro Hei" charset="0"/>
                      </a:rPr>
                      <a:t>(</a:t>
                    </a:r>
                    <a:r>
                      <a:rPr lang="it-IT" altLang="it-IT" sz="16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Droid Sans Fallback" charset="0"/>
                        <a:cs typeface="WenQuanYi Micro Hei" charset="0"/>
                      </a:rPr>
                      <a:t>1981)</a:t>
                    </a:r>
                    <a:endParaRPr lang="it-IT" altLang="it-IT" sz="1600" b="1" i="1" dirty="0">
                      <a:solidFill>
                        <a:schemeClr val="accent6">
                          <a:lumMod val="50000"/>
                        </a:schemeClr>
                      </a:solidFill>
                      <a:latin typeface="Arial" panose="020B0604020202020204" pitchFamily="34" charset="0"/>
                      <a:ea typeface="Droid Sans Fallback" charset="0"/>
                      <a:cs typeface="WenQuanYi Micro Hei" charset="0"/>
                    </a:endParaRPr>
                  </a:p>
                </p:txBody>
              </p:sp>
              <p:sp>
                <p:nvSpPr>
                  <p:cNvPr id="56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" y="3888"/>
                    <a:ext cx="591" cy="3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81638" tIns="55187" rIns="81638" bIns="40819"/>
                  <a:lstStyle>
                    <a:lvl1pPr marL="215900" indent="-215900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tabLst>
                        <a:tab pos="723900" algn="l"/>
                      </a:tabLst>
                      <a:defRPr sz="3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817563" indent="-3143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tabLst>
                        <a:tab pos="723900" algn="l"/>
                      </a:tabLst>
                      <a:defRPr sz="3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258888" indent="-2508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tabLst>
                        <a:tab pos="723900" algn="l"/>
                      </a:tabLst>
                      <a:defRPr sz="2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763713" indent="-2508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tabLst>
                        <a:tab pos="7239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266950" indent="-2508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tabLst>
                        <a:tab pos="7239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7241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tabLst>
                        <a:tab pos="7239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31813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tabLst>
                        <a:tab pos="7239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6385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tabLst>
                        <a:tab pos="7239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40957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tabLst>
                        <a:tab pos="7239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SzPct val="45000"/>
                      <a:buFont typeface="Times New Roman" panose="02020603050405020304" pitchFamily="18" charset="0"/>
                      <a:buNone/>
                    </a:pPr>
                    <a:r>
                      <a:rPr lang="it-IT" altLang="it-IT" sz="16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Droid Sans Fallback" charset="0"/>
                        <a:cs typeface="WenQuanYi Micro Hei" charset="0"/>
                      </a:rPr>
                      <a:t>(</a:t>
                    </a:r>
                    <a:r>
                      <a:rPr lang="it-IT" altLang="it-IT" sz="16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Droid Sans Fallback" charset="0"/>
                        <a:cs typeface="WenQuanYi Micro Hei" charset="0"/>
                      </a:rPr>
                      <a:t>2010)</a:t>
                    </a:r>
                    <a:endParaRPr lang="it-IT" altLang="it-IT" sz="1600" b="1" i="1" dirty="0">
                      <a:solidFill>
                        <a:schemeClr val="accent6">
                          <a:lumMod val="50000"/>
                        </a:schemeClr>
                      </a:solidFill>
                      <a:latin typeface="Arial" panose="020B0604020202020204" pitchFamily="34" charset="0"/>
                      <a:ea typeface="Droid Sans Fallback" charset="0"/>
                      <a:cs typeface="WenQuanYi Micro Hei" charset="0"/>
                    </a:endParaRPr>
                  </a:p>
                </p:txBody>
              </p:sp>
              <p:sp>
                <p:nvSpPr>
                  <p:cNvPr id="57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11" y="3861"/>
                    <a:ext cx="659" cy="3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81638" tIns="55187" rIns="81638" bIns="40819"/>
                  <a:lstStyle>
                    <a:lvl1pPr marL="215900" indent="-215900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tabLst>
                        <a:tab pos="723900" algn="l"/>
                        <a:tab pos="1447800" algn="l"/>
                      </a:tabLst>
                      <a:defRPr sz="3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817563" indent="-3143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tabLst>
                        <a:tab pos="723900" algn="l"/>
                        <a:tab pos="1447800" algn="l"/>
                      </a:tabLst>
                      <a:defRPr sz="3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258888" indent="-2508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tabLst>
                        <a:tab pos="723900" algn="l"/>
                        <a:tab pos="1447800" algn="l"/>
                      </a:tabLst>
                      <a:defRPr sz="2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763713" indent="-2508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tabLst>
                        <a:tab pos="723900" algn="l"/>
                        <a:tab pos="14478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266950" indent="-2508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tabLst>
                        <a:tab pos="723900" algn="l"/>
                        <a:tab pos="14478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7241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tabLst>
                        <a:tab pos="723900" algn="l"/>
                        <a:tab pos="14478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31813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tabLst>
                        <a:tab pos="723900" algn="l"/>
                        <a:tab pos="14478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6385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tabLst>
                        <a:tab pos="723900" algn="l"/>
                        <a:tab pos="14478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40957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tabLst>
                        <a:tab pos="723900" algn="l"/>
                        <a:tab pos="14478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SzPct val="45000"/>
                      <a:buFont typeface="Times New Roman" panose="02020603050405020304" pitchFamily="18" charset="0"/>
                      <a:buNone/>
                    </a:pPr>
                    <a:r>
                      <a:rPr lang="it-IT" altLang="it-IT" sz="16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Droid Sans Fallback" charset="0"/>
                        <a:cs typeface="WenQuanYi Micro Hei" charset="0"/>
                      </a:rPr>
                      <a:t>(</a:t>
                    </a:r>
                    <a:r>
                      <a:rPr lang="it-IT" altLang="it-IT" sz="16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Droid Sans Fallback" charset="0"/>
                        <a:cs typeface="WenQuanYi Micro Hei" charset="0"/>
                      </a:rPr>
                      <a:t>1925)</a:t>
                    </a:r>
                    <a:endParaRPr lang="it-IT" altLang="it-IT" sz="1600" b="1" i="1" dirty="0">
                      <a:solidFill>
                        <a:schemeClr val="accent6">
                          <a:lumMod val="50000"/>
                        </a:schemeClr>
                      </a:solidFill>
                      <a:latin typeface="Arial" panose="020B0604020202020204" pitchFamily="34" charset="0"/>
                      <a:ea typeface="Droid Sans Fallback" charset="0"/>
                      <a:cs typeface="WenQuanYi Micro Hei" charset="0"/>
                    </a:endParaRPr>
                  </a:p>
                </p:txBody>
              </p:sp>
            </p:grpSp>
            <p:grpSp>
              <p:nvGrpSpPr>
                <p:cNvPr id="40" name="Group 15"/>
                <p:cNvGrpSpPr>
                  <a:grpSpLocks/>
                </p:cNvGrpSpPr>
                <p:nvPr/>
              </p:nvGrpSpPr>
              <p:grpSpPr bwMode="auto">
                <a:xfrm>
                  <a:off x="513" y="3037"/>
                  <a:ext cx="3333" cy="471"/>
                  <a:chOff x="513" y="3037"/>
                  <a:chExt cx="3333" cy="471"/>
                </a:xfrm>
              </p:grpSpPr>
              <p:sp>
                <p:nvSpPr>
                  <p:cNvPr id="45" name="AutoShape 16"/>
                  <p:cNvSpPr>
                    <a:spLocks/>
                  </p:cNvSpPr>
                  <p:nvPr/>
                </p:nvSpPr>
                <p:spPr bwMode="auto">
                  <a:xfrm rot="5400000" flipV="1">
                    <a:off x="2140" y="2892"/>
                    <a:ext cx="228" cy="1007"/>
                  </a:xfrm>
                  <a:prstGeom prst="leftBrace">
                    <a:avLst>
                      <a:gd name="adj1" fmla="val 36806"/>
                      <a:gd name="adj2" fmla="val 49009"/>
                    </a:avLst>
                  </a:prstGeom>
                  <a:noFill/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817563" indent="-3143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3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258888" indent="-2508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763713" indent="-2508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266950" indent="-2508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7241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31813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6385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40957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 typeface="Times New Roman" panose="02020603050405020304" pitchFamily="18" charset="0"/>
                      <a:buNone/>
                    </a:pPr>
                    <a:endParaRPr lang="it-IT" altLang="it-IT" sz="16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3" y="3037"/>
                    <a:ext cx="1290" cy="2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81638" tIns="55187" rIns="81638" bIns="40819"/>
                  <a:lstStyle>
                    <a:lvl1pPr marL="215900" indent="-215900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tabLst>
                        <a:tab pos="723900" algn="l"/>
                        <a:tab pos="1447800" algn="l"/>
                      </a:tabLst>
                      <a:defRPr sz="3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817563" indent="-3143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tabLst>
                        <a:tab pos="723900" algn="l"/>
                        <a:tab pos="1447800" algn="l"/>
                      </a:tabLst>
                      <a:defRPr sz="3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258888" indent="-2508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tabLst>
                        <a:tab pos="723900" algn="l"/>
                        <a:tab pos="1447800" algn="l"/>
                      </a:tabLst>
                      <a:defRPr sz="2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763713" indent="-2508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tabLst>
                        <a:tab pos="723900" algn="l"/>
                        <a:tab pos="14478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266950" indent="-2508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tabLst>
                        <a:tab pos="723900" algn="l"/>
                        <a:tab pos="14478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7241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tabLst>
                        <a:tab pos="723900" algn="l"/>
                        <a:tab pos="14478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31813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tabLst>
                        <a:tab pos="723900" algn="l"/>
                        <a:tab pos="14478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6385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tabLst>
                        <a:tab pos="723900" algn="l"/>
                        <a:tab pos="14478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40957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tabLst>
                        <a:tab pos="723900" algn="l"/>
                        <a:tab pos="14478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Pct val="45000"/>
                      <a:buFont typeface="Times New Roman" panose="02020603050405020304" pitchFamily="18" charset="0"/>
                      <a:buNone/>
                    </a:pPr>
                    <a:r>
                      <a:rPr lang="it-IT" altLang="it-IT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Droid Sans Fallback" charset="0"/>
                        <a:cs typeface="WenQuanYi Micro Hei" charset="0"/>
                      </a:rPr>
                      <a:t>Complete info</a:t>
                    </a:r>
                  </a:p>
                </p:txBody>
              </p:sp>
              <p:sp>
                <p:nvSpPr>
                  <p:cNvPr id="47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4" y="3037"/>
                    <a:ext cx="1322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81638" tIns="55187" rIns="81638" bIns="40819"/>
                  <a:lstStyle>
                    <a:lvl1pPr marL="215900" indent="-215900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tabLst>
                        <a:tab pos="723900" algn="l"/>
                        <a:tab pos="1447800" algn="l"/>
                      </a:tabLst>
                      <a:defRPr sz="3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817563" indent="-3143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tabLst>
                        <a:tab pos="723900" algn="l"/>
                        <a:tab pos="1447800" algn="l"/>
                      </a:tabLst>
                      <a:defRPr sz="3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258888" indent="-2508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tabLst>
                        <a:tab pos="723900" algn="l"/>
                        <a:tab pos="1447800" algn="l"/>
                      </a:tabLst>
                      <a:defRPr sz="2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763713" indent="-2508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tabLst>
                        <a:tab pos="723900" algn="l"/>
                        <a:tab pos="14478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266950" indent="-2508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tabLst>
                        <a:tab pos="723900" algn="l"/>
                        <a:tab pos="14478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7241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tabLst>
                        <a:tab pos="723900" algn="l"/>
                        <a:tab pos="14478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31813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tabLst>
                        <a:tab pos="723900" algn="l"/>
                        <a:tab pos="14478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6385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tabLst>
                        <a:tab pos="723900" algn="l"/>
                        <a:tab pos="14478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40957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tabLst>
                        <a:tab pos="723900" algn="l"/>
                        <a:tab pos="14478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Pct val="45000"/>
                      <a:buFont typeface="Times New Roman" panose="02020603050405020304" pitchFamily="18" charset="0"/>
                      <a:buNone/>
                    </a:pPr>
                    <a:r>
                      <a:rPr lang="it-IT" altLang="it-IT" sz="1600" b="1" dirty="0" err="1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Droid Sans Fallback" charset="0"/>
                        <a:cs typeface="WenQuanYi Micro Hei" charset="0"/>
                      </a:rPr>
                      <a:t>Partial</a:t>
                    </a:r>
                    <a:r>
                      <a:rPr lang="it-IT" altLang="it-IT" sz="16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Droid Sans Fallback" charset="0"/>
                        <a:cs typeface="WenQuanYi Micro Hei" charset="0"/>
                      </a:rPr>
                      <a:t> info</a:t>
                    </a:r>
                  </a:p>
                </p:txBody>
              </p:sp>
              <p:sp>
                <p:nvSpPr>
                  <p:cNvPr id="48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24" y="3037"/>
                    <a:ext cx="841" cy="1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81638" tIns="55187" rIns="81638" bIns="40819"/>
                  <a:lstStyle>
                    <a:lvl1pPr marL="215900" indent="-215900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tabLst>
                        <a:tab pos="723900" algn="l"/>
                      </a:tabLst>
                      <a:defRPr sz="3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817563" indent="-3143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tabLst>
                        <a:tab pos="723900" algn="l"/>
                      </a:tabLst>
                      <a:defRPr sz="3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258888" indent="-2508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tabLst>
                        <a:tab pos="723900" algn="l"/>
                      </a:tabLst>
                      <a:defRPr sz="2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763713" indent="-2508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tabLst>
                        <a:tab pos="7239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266950" indent="-2508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tabLst>
                        <a:tab pos="7239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7241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tabLst>
                        <a:tab pos="7239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31813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tabLst>
                        <a:tab pos="7239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6385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tabLst>
                        <a:tab pos="7239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40957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tabLst>
                        <a:tab pos="723900" algn="l"/>
                      </a:tabLst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Pct val="45000"/>
                      <a:buFont typeface="Times New Roman" panose="02020603050405020304" pitchFamily="18" charset="0"/>
                      <a:buNone/>
                    </a:pPr>
                    <a:r>
                      <a:rPr lang="it-IT" altLang="it-IT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Droid Sans Fallback" charset="0"/>
                        <a:cs typeface="WenQuanYi Micro Hei" charset="0"/>
                      </a:rPr>
                      <a:t>N</a:t>
                    </a:r>
                    <a:r>
                      <a:rPr lang="it-IT" altLang="it-IT" sz="16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Droid Sans Fallback" charset="0"/>
                        <a:cs typeface="WenQuanYi Micro Hei" charset="0"/>
                      </a:rPr>
                      <a:t>o </a:t>
                    </a:r>
                    <a:r>
                      <a:rPr lang="it-IT" altLang="it-IT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Droid Sans Fallback" charset="0"/>
                        <a:cs typeface="WenQuanYi Micro Hei" charset="0"/>
                      </a:rPr>
                      <a:t>info</a:t>
                    </a:r>
                  </a:p>
                </p:txBody>
              </p:sp>
              <p:sp>
                <p:nvSpPr>
                  <p:cNvPr id="49" name="AutoShape 20"/>
                  <p:cNvSpPr>
                    <a:spLocks/>
                  </p:cNvSpPr>
                  <p:nvPr/>
                </p:nvSpPr>
                <p:spPr bwMode="auto">
                  <a:xfrm rot="5400000" flipV="1">
                    <a:off x="1062" y="2876"/>
                    <a:ext cx="228" cy="1007"/>
                  </a:xfrm>
                  <a:prstGeom prst="leftBrace">
                    <a:avLst>
                      <a:gd name="adj1" fmla="val 36806"/>
                      <a:gd name="adj2" fmla="val 49009"/>
                    </a:avLst>
                  </a:prstGeom>
                  <a:noFill/>
                  <a:ln w="19050">
                    <a:solidFill>
                      <a:schemeClr val="accent3">
                        <a:lumMod val="5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817563" indent="-3143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3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258888" indent="-2508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763713" indent="-2508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266950" indent="-2508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7241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31813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6385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40957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 typeface="Times New Roman" panose="02020603050405020304" pitchFamily="18" charset="0"/>
                      <a:buNone/>
                    </a:pPr>
                    <a:endParaRPr lang="it-IT" altLang="it-IT" sz="16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1" name="AutoShape 21"/>
                  <p:cNvSpPr>
                    <a:spLocks/>
                  </p:cNvSpPr>
                  <p:nvPr/>
                </p:nvSpPr>
                <p:spPr bwMode="auto">
                  <a:xfrm rot="5400000" flipV="1">
                    <a:off x="3229" y="2852"/>
                    <a:ext cx="228" cy="1007"/>
                  </a:xfrm>
                  <a:prstGeom prst="leftBrace">
                    <a:avLst>
                      <a:gd name="adj1" fmla="val 36806"/>
                      <a:gd name="adj2" fmla="val 49009"/>
                    </a:avLst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817563" indent="-3143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3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258888" indent="-2508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763713" indent="-2508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266950" indent="-250825" defTabSz="1006475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7241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31813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6385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4095750" indent="-250825" defTabSz="100647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 typeface="Times New Roman" panose="02020603050405020304" pitchFamily="18" charset="0"/>
                      <a:buNone/>
                    </a:pPr>
                    <a:endParaRPr lang="it-IT" altLang="it-IT" sz="16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58" name="Text Box 8"/>
              <p:cNvSpPr txBox="1">
                <a:spLocks noChangeArrowheads="1"/>
              </p:cNvSpPr>
              <p:nvPr/>
            </p:nvSpPr>
            <p:spPr bwMode="auto">
              <a:xfrm>
                <a:off x="2435104" y="5311611"/>
                <a:ext cx="624727" cy="352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638" tIns="55187" rIns="81638" bIns="40819"/>
              <a:lstStyle>
                <a:lvl1pPr marL="215900" indent="-215900" defTabSz="1006475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817563" indent="-314325" defTabSz="100647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258888" indent="-250825" defTabSz="1006475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763713" indent="-250825" defTabSz="100647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266950" indent="-250825" defTabSz="1006475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724150" indent="-250825" defTabSz="10064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3181350" indent="-250825" defTabSz="10064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638550" indent="-250825" defTabSz="10064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4095750" indent="-250825" defTabSz="10064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Pct val="45000"/>
                  <a:buFont typeface="Times New Roman" panose="02020603050405020304" pitchFamily="18" charset="0"/>
                  <a:buNone/>
                </a:pPr>
                <a:r>
                  <a:rPr lang="it-IT" altLang="it-IT" sz="16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Droid Sans Fallback" charset="0"/>
                    <a:cs typeface="WenQuanYi Micro Hei" charset="0"/>
                  </a:rPr>
                  <a:t>15</a:t>
                </a:r>
                <a:endParaRPr lang="it-IT" altLang="it-IT" sz="1600" b="1" dirty="0"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WenQuanYi Micro Hei" charset="0"/>
                </a:endParaRPr>
              </a:p>
            </p:txBody>
          </p:sp>
          <p:sp>
            <p:nvSpPr>
              <p:cNvPr id="59" name="Text Box 8"/>
              <p:cNvSpPr txBox="1">
                <a:spLocks noChangeArrowheads="1"/>
              </p:cNvSpPr>
              <p:nvPr/>
            </p:nvSpPr>
            <p:spPr bwMode="auto">
              <a:xfrm>
                <a:off x="3911373" y="5330095"/>
                <a:ext cx="763108" cy="269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638" tIns="55187" rIns="81638" bIns="40819"/>
              <a:lstStyle>
                <a:lvl1pPr marL="215900" indent="-215900" defTabSz="1006475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817563" indent="-314325" defTabSz="100647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258888" indent="-250825" defTabSz="1006475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763713" indent="-250825" defTabSz="100647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266950" indent="-250825" defTabSz="1006475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724150" indent="-250825" defTabSz="10064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3181350" indent="-250825" defTabSz="10064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638550" indent="-250825" defTabSz="10064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4095750" indent="-250825" defTabSz="10064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Pct val="45000"/>
                  <a:buFont typeface="Times New Roman" panose="02020603050405020304" pitchFamily="18" charset="0"/>
                  <a:buNone/>
                </a:pPr>
                <a:r>
                  <a:rPr lang="it-IT" altLang="it-IT" sz="16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Droid Sans Fallback" charset="0"/>
                    <a:cs typeface="WenQuanYi Micro Hei" charset="0"/>
                  </a:rPr>
                  <a:t>29</a:t>
                </a:r>
                <a:endParaRPr lang="it-IT" altLang="it-IT" sz="1600" b="1" dirty="0"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WenQuanYi Micro Hei" charset="0"/>
                </a:endParaRPr>
              </a:p>
            </p:txBody>
          </p:sp>
        </p:grpSp>
        <p:sp>
          <p:nvSpPr>
            <p:cNvPr id="60" name="Text Box 8"/>
            <p:cNvSpPr txBox="1">
              <a:spLocks noChangeArrowheads="1"/>
            </p:cNvSpPr>
            <p:nvPr/>
          </p:nvSpPr>
          <p:spPr bwMode="auto">
            <a:xfrm>
              <a:off x="5573585" y="5311602"/>
              <a:ext cx="586081" cy="269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1638" tIns="55187" rIns="81638" bIns="40819"/>
            <a:lstStyle>
              <a:lvl1pPr marL="215900" indent="-215900" defTabSz="1006475">
                <a:spcBef>
                  <a:spcPct val="20000"/>
                </a:spcBef>
                <a:buFont typeface="Arial" panose="020B0604020202020204" pitchFamily="34" charset="0"/>
                <a:buChar char="•"/>
                <a:defRPr sz="35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817563" indent="-314325" defTabSz="1006475">
                <a:spcBef>
                  <a:spcPct val="20000"/>
                </a:spcBef>
                <a:buFont typeface="Arial" panose="020B0604020202020204" pitchFamily="34" charset="0"/>
                <a:buChar char="–"/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258888" indent="-250825" defTabSz="1006475">
                <a:spcBef>
                  <a:spcPct val="200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763713" indent="-250825" defTabSz="1006475">
                <a:spcBef>
                  <a:spcPct val="20000"/>
                </a:spcBef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266950" indent="-250825" defTabSz="1006475">
                <a:spcBef>
                  <a:spcPct val="20000"/>
                </a:spcBef>
                <a:buFont typeface="Arial" panose="020B0604020202020204" pitchFamily="34" charset="0"/>
                <a:buChar char="»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724150" indent="-250825" defTabSz="1006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3181350" indent="-250825" defTabSz="1006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638550" indent="-250825" defTabSz="1006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4095750" indent="-250825" defTabSz="1006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Pct val="45000"/>
                <a:buFont typeface="Times New Roman" panose="02020603050405020304" pitchFamily="18" charset="0"/>
                <a:buNone/>
              </a:pPr>
              <a:r>
                <a:rPr lang="it-IT" altLang="it-IT" sz="16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WenQuanYi Micro Hei" charset="0"/>
                </a:rPr>
                <a:t>85</a:t>
              </a:r>
              <a:endParaRPr lang="it-IT" altLang="it-IT" sz="1600" b="1" dirty="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WenQuanYi Micro Hei" charset="0"/>
              </a:endParaRPr>
            </a:p>
          </p:txBody>
        </p:sp>
        <p:sp>
          <p:nvSpPr>
            <p:cNvPr id="61" name="Text Box 25"/>
            <p:cNvSpPr txBox="1">
              <a:spLocks noChangeArrowheads="1"/>
            </p:cNvSpPr>
            <p:nvPr/>
          </p:nvSpPr>
          <p:spPr bwMode="auto">
            <a:xfrm>
              <a:off x="6159667" y="5327863"/>
              <a:ext cx="1872208" cy="402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1638" tIns="55187" rIns="81638" bIns="40819"/>
            <a:lstStyle>
              <a:lvl1pPr marL="215900" indent="-215900" defTabSz="1006475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35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817563" indent="-314325" defTabSz="100647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258888" indent="-250825" defTabSz="1006475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763713" indent="-250825" defTabSz="100647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266950" indent="-250825" defTabSz="1006475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724150" indent="-250825" defTabSz="1006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3181350" indent="-250825" defTabSz="1006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638550" indent="-250825" defTabSz="1006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4095750" indent="-250825" defTabSz="1006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Pct val="45000"/>
                <a:buFont typeface="Times New Roman" panose="02020603050405020304" pitchFamily="18" charset="0"/>
                <a:buNone/>
              </a:pPr>
              <a:r>
                <a:rPr lang="it-IT" altLang="it-IT" sz="1400" b="1" dirty="0"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WenQuanYi Micro Hei" charset="0"/>
                </a:rPr>
                <a:t>Age </a:t>
              </a:r>
              <a:r>
                <a:rPr lang="it-IT" altLang="it-IT" sz="1400" b="1" dirty="0" err="1"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WenQuanYi Micro Hei" charset="0"/>
                </a:rPr>
                <a:t>at</a:t>
              </a:r>
              <a:r>
                <a:rPr lang="it-IT" altLang="it-IT" sz="1400" b="1" dirty="0"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WenQuanYi Micro Hei" charset="0"/>
                </a:rPr>
                <a:t> </a:t>
              </a:r>
              <a:r>
                <a:rPr lang="it-IT" altLang="it-IT" sz="1400" b="1" dirty="0" err="1"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WenQuanYi Micro Hei" charset="0"/>
                </a:rPr>
                <a:t>prevalence</a:t>
              </a:r>
              <a:endParaRPr lang="it-IT" altLang="it-IT" sz="1400" b="1" dirty="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WenQuanYi Micro Hei" charset="0"/>
              </a:endParaRPr>
            </a:p>
          </p:txBody>
        </p:sp>
        <p:sp>
          <p:nvSpPr>
            <p:cNvPr id="62" name="Text Box 27"/>
            <p:cNvSpPr txBox="1">
              <a:spLocks noChangeArrowheads="1"/>
            </p:cNvSpPr>
            <p:nvPr/>
          </p:nvSpPr>
          <p:spPr bwMode="auto">
            <a:xfrm>
              <a:off x="6228400" y="5690885"/>
              <a:ext cx="1345336" cy="298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1638" tIns="55187" rIns="81638" bIns="40819"/>
            <a:lstStyle>
              <a:lvl1pPr marL="215900" indent="-215900" defTabSz="1006475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35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817563" indent="-314325" defTabSz="100647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3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258888" indent="-250825" defTabSz="1006475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763713" indent="-250825" defTabSz="100647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266950" indent="-250825" defTabSz="1006475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724150" indent="-250825" defTabSz="1006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3181350" indent="-250825" defTabSz="1006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638550" indent="-250825" defTabSz="1006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4095750" indent="-250825" defTabSz="10064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Pct val="45000"/>
                <a:buFont typeface="Times New Roman" panose="02020603050405020304" pitchFamily="18" charset="0"/>
                <a:buNone/>
              </a:pPr>
              <a:r>
                <a:rPr lang="it-IT" altLang="it-IT" sz="1400" b="1" i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Droid Sans Fallback" charset="0"/>
                  <a:cs typeface="WenQuanYi Micro Hei" charset="0"/>
                </a:rPr>
                <a:t>(</a:t>
              </a:r>
              <a:r>
                <a:rPr lang="it-IT" altLang="it-IT" sz="1400" b="1" i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Droid Sans Fallback" charset="0"/>
                  <a:cs typeface="WenQuanYi Micro Hei" charset="0"/>
                </a:rPr>
                <a:t>birth</a:t>
              </a:r>
              <a:r>
                <a:rPr lang="it-IT" altLang="it-IT" sz="1400" b="1" i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Droid Sans Fallback" charset="0"/>
                  <a:cs typeface="WenQuanYi Micro Hei" charset="0"/>
                </a:rPr>
                <a:t> </a:t>
              </a:r>
              <a:r>
                <a:rPr lang="it-IT" altLang="it-IT" sz="1400" b="1" i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Droid Sans Fallback" charset="0"/>
                  <a:cs typeface="WenQuanYi Micro Hei" charset="0"/>
                </a:rPr>
                <a:t>cohort</a:t>
              </a:r>
              <a:r>
                <a:rPr lang="it-IT" altLang="it-IT" sz="1400" b="1" i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Droid Sans Fallback" charset="0"/>
                  <a:cs typeface="WenQuanYi Micro Hei" charset="0"/>
                </a:rPr>
                <a:t>)</a:t>
              </a:r>
            </a:p>
          </p:txBody>
        </p:sp>
      </p:grpSp>
      <p:sp>
        <p:nvSpPr>
          <p:cNvPr id="26" name="Sottotitolo 2"/>
          <p:cNvSpPr txBox="1">
            <a:spLocks/>
          </p:cNvSpPr>
          <p:nvPr/>
        </p:nvSpPr>
        <p:spPr>
          <a:xfrm>
            <a:off x="498402" y="1628800"/>
            <a:ext cx="10519219" cy="2457523"/>
          </a:xfrm>
          <a:prstGeom prst="rect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vert="horz" lIns="91262" tIns="45633" rIns="91262" bIns="45633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8506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sz="2400" dirty="0" smtClean="0">
                <a:latin typeface="Calibri" panose="020F0502020204030204" pitchFamily="34" charset="0"/>
              </a:rPr>
              <a:t>15 </a:t>
            </a:r>
            <a:r>
              <a:rPr lang="it-IT" sz="2400" dirty="0" err="1" smtClean="0">
                <a:latin typeface="Calibri" panose="020F0502020204030204" pitchFamily="34" charset="0"/>
              </a:rPr>
              <a:t>Cancer</a:t>
            </a:r>
            <a:r>
              <a:rPr lang="it-IT" sz="2400" dirty="0" smtClean="0">
                <a:latin typeface="Calibri" panose="020F0502020204030204" pitchFamily="34" charset="0"/>
              </a:rPr>
              <a:t> </a:t>
            </a:r>
            <a:r>
              <a:rPr lang="it-IT" sz="2400" dirty="0" err="1" smtClean="0">
                <a:latin typeface="Calibri" panose="020F0502020204030204" pitchFamily="34" charset="0"/>
              </a:rPr>
              <a:t>Registries</a:t>
            </a:r>
            <a:r>
              <a:rPr lang="it-IT" sz="2400" dirty="0" smtClean="0">
                <a:latin typeface="Calibri" panose="020F0502020204030204" pitchFamily="34" charset="0"/>
              </a:rPr>
              <a:t>. </a:t>
            </a:r>
            <a:r>
              <a:rPr lang="it-IT" sz="2400" dirty="0" err="1" smtClean="0">
                <a:latin typeface="Calibri" panose="020F0502020204030204" pitchFamily="34" charset="0"/>
              </a:rPr>
              <a:t>Incident</a:t>
            </a:r>
            <a:r>
              <a:rPr lang="it-IT" sz="2400" dirty="0" smtClean="0">
                <a:latin typeface="Calibri" panose="020F0502020204030204" pitchFamily="34" charset="0"/>
              </a:rPr>
              <a:t> </a:t>
            </a:r>
            <a:r>
              <a:rPr lang="it-IT" sz="2400" dirty="0" err="1" smtClean="0">
                <a:latin typeface="Calibri" panose="020F0502020204030204" pitchFamily="34" charset="0"/>
              </a:rPr>
              <a:t>cases</a:t>
            </a:r>
            <a:r>
              <a:rPr lang="it-IT" sz="2400" dirty="0" smtClean="0">
                <a:latin typeface="Calibri" panose="020F0502020204030204" pitchFamily="34" charset="0"/>
              </a:rPr>
              <a:t> in 1995-2009, </a:t>
            </a:r>
            <a:r>
              <a:rPr lang="it-IT" sz="2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diagnosed</a:t>
            </a:r>
            <a:r>
              <a:rPr lang="it-IT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in </a:t>
            </a:r>
            <a:r>
              <a:rPr lang="it-IT" sz="2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age</a:t>
            </a:r>
            <a:r>
              <a:rPr lang="it-IT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0-14</a:t>
            </a:r>
          </a:p>
          <a:p>
            <a:pPr defTabSz="828506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sz="800" dirty="0" smtClean="0">
              <a:latin typeface="Calibri" panose="020F0502020204030204" pitchFamily="34" charset="0"/>
            </a:endParaRPr>
          </a:p>
          <a:p>
            <a:pPr defTabSz="828506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sz="2400" dirty="0" err="1" smtClean="0">
                <a:latin typeface="Calibri" panose="020F0502020204030204" pitchFamily="34" charset="0"/>
              </a:rPr>
              <a:t>Prevalence</a:t>
            </a:r>
            <a:r>
              <a:rPr lang="it-IT" sz="2400" dirty="0" smtClean="0">
                <a:latin typeface="Calibri" panose="020F0502020204030204" pitchFamily="34" charset="0"/>
              </a:rPr>
              <a:t> date 1/1/2010 -&gt; </a:t>
            </a:r>
            <a:r>
              <a:rPr lang="it-IT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Limited–</a:t>
            </a:r>
            <a:r>
              <a:rPr lang="it-IT" sz="2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duration</a:t>
            </a:r>
            <a:r>
              <a:rPr lang="it-IT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prevalence</a:t>
            </a:r>
            <a:r>
              <a:rPr lang="it-IT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sz="2400" dirty="0" err="1" smtClean="0">
                <a:latin typeface="Calibri" panose="020F0502020204030204" pitchFamily="34" charset="0"/>
              </a:rPr>
              <a:t>available</a:t>
            </a:r>
            <a:r>
              <a:rPr lang="it-IT" sz="2400" dirty="0" smtClean="0">
                <a:latin typeface="Calibri" panose="020F0502020204030204" pitchFamily="34" charset="0"/>
              </a:rPr>
              <a:t> for 15 </a:t>
            </a:r>
            <a:r>
              <a:rPr lang="it-IT" sz="2400" dirty="0" err="1" smtClean="0">
                <a:latin typeface="Calibri" panose="020F0502020204030204" pitchFamily="34" charset="0"/>
              </a:rPr>
              <a:t>years</a:t>
            </a:r>
            <a:endParaRPr lang="it-IT" sz="2400" dirty="0" smtClean="0">
              <a:latin typeface="Calibri" panose="020F0502020204030204" pitchFamily="34" charset="0"/>
            </a:endParaRPr>
          </a:p>
          <a:p>
            <a:pPr defTabSz="828506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sz="800" dirty="0" smtClean="0">
              <a:latin typeface="Calibri" panose="020F0502020204030204" pitchFamily="34" charset="0"/>
            </a:endParaRPr>
          </a:p>
          <a:p>
            <a:pPr defTabSz="828506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sz="2400" dirty="0" err="1" smtClean="0">
                <a:latin typeface="Calibri" panose="020F0502020204030204" pitchFamily="34" charset="0"/>
              </a:rPr>
              <a:t>All</a:t>
            </a:r>
            <a:r>
              <a:rPr lang="it-IT" sz="2400" dirty="0" smtClean="0">
                <a:latin typeface="Calibri" panose="020F0502020204030204" pitchFamily="34" charset="0"/>
              </a:rPr>
              <a:t> </a:t>
            </a:r>
            <a:r>
              <a:rPr lang="it-IT" sz="2400" dirty="0" err="1" smtClean="0">
                <a:latin typeface="Calibri" panose="020F0502020204030204" pitchFamily="34" charset="0"/>
              </a:rPr>
              <a:t>types</a:t>
            </a:r>
            <a:r>
              <a:rPr lang="it-IT" sz="2400" dirty="0" smtClean="0">
                <a:latin typeface="Calibri" panose="020F0502020204030204" pitchFamily="34" charset="0"/>
              </a:rPr>
              <a:t>, </a:t>
            </a:r>
            <a:r>
              <a:rPr lang="it-IT" sz="2400" dirty="0" err="1" smtClean="0">
                <a:latin typeface="Calibri" panose="020F0502020204030204" pitchFamily="34" charset="0"/>
              </a:rPr>
              <a:t>Hodgkin’s</a:t>
            </a:r>
            <a:r>
              <a:rPr lang="it-IT" sz="2400" dirty="0" smtClean="0">
                <a:latin typeface="Calibri" panose="020F0502020204030204" pitchFamily="34" charset="0"/>
              </a:rPr>
              <a:t> </a:t>
            </a:r>
            <a:r>
              <a:rPr lang="it-IT" sz="2400" dirty="0" err="1" smtClean="0">
                <a:latin typeface="Calibri" panose="020F0502020204030204" pitchFamily="34" charset="0"/>
              </a:rPr>
              <a:t>Disease</a:t>
            </a:r>
            <a:r>
              <a:rPr lang="it-IT" sz="2400" dirty="0" smtClean="0">
                <a:latin typeface="Calibri" panose="020F0502020204030204" pitchFamily="34" charset="0"/>
              </a:rPr>
              <a:t>, Acute </a:t>
            </a:r>
            <a:r>
              <a:rPr lang="it-IT" sz="2400" dirty="0" err="1" smtClean="0">
                <a:latin typeface="Calibri" panose="020F0502020204030204" pitchFamily="34" charset="0"/>
              </a:rPr>
              <a:t>Lymphocytic</a:t>
            </a:r>
            <a:r>
              <a:rPr lang="it-IT" sz="2400" dirty="0" smtClean="0">
                <a:latin typeface="Calibri" panose="020F0502020204030204" pitchFamily="34" charset="0"/>
              </a:rPr>
              <a:t> </a:t>
            </a:r>
            <a:r>
              <a:rPr lang="it-IT" sz="2400" dirty="0" err="1" smtClean="0">
                <a:latin typeface="Calibri" panose="020F0502020204030204" pitchFamily="34" charset="0"/>
              </a:rPr>
              <a:t>Leukemia</a:t>
            </a:r>
            <a:r>
              <a:rPr lang="it-IT" sz="2400" dirty="0" smtClean="0">
                <a:latin typeface="Calibri" panose="020F0502020204030204" pitchFamily="34" charset="0"/>
              </a:rPr>
              <a:t>, </a:t>
            </a:r>
            <a:r>
              <a:rPr lang="it-IT" sz="2400" dirty="0" err="1" smtClean="0">
                <a:latin typeface="Calibri" panose="020F0502020204030204" pitchFamily="34" charset="0"/>
              </a:rPr>
              <a:t>Nervous</a:t>
            </a:r>
            <a:r>
              <a:rPr lang="it-IT" sz="2400" dirty="0" smtClean="0">
                <a:latin typeface="Calibri" panose="020F0502020204030204" pitchFamily="34" charset="0"/>
              </a:rPr>
              <a:t> Central System</a:t>
            </a:r>
          </a:p>
          <a:p>
            <a:pPr defTabSz="828506">
              <a:spcBef>
                <a:spcPct val="0"/>
              </a:spcBef>
            </a:pPr>
            <a:endParaRPr lang="it-IT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33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contenuto 2"/>
          <p:cNvSpPr>
            <a:spLocks noGrp="1"/>
          </p:cNvSpPr>
          <p:nvPr>
            <p:ph idx="1"/>
          </p:nvPr>
        </p:nvSpPr>
        <p:spPr>
          <a:xfrm>
            <a:off x="498402" y="1571823"/>
            <a:ext cx="10348094" cy="4510554"/>
          </a:xfrm>
        </p:spPr>
        <p:txBody>
          <a:bodyPr>
            <a:normAutofit/>
          </a:bodyPr>
          <a:lstStyle/>
          <a:p>
            <a:pPr marL="97921" indent="0">
              <a:buSzPct val="4500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</a:pPr>
            <a:r>
              <a:rPr lang="it-IT" altLang="it-IT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INPUT</a:t>
            </a:r>
            <a:r>
              <a:rPr lang="it-IT" altLang="it-IT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97921" indent="0">
              <a:buSzPct val="45000"/>
              <a:buFont typeface="Wingdings" pitchFamily="2" charset="2"/>
              <a:buChar char="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</a:pPr>
            <a:r>
              <a:rPr lang="it-IT" altLang="it-IT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Limited-</a:t>
            </a:r>
            <a:r>
              <a:rPr lang="it-IT" altLang="it-IT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it-IT" altLang="it-IT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uration</a:t>
            </a:r>
            <a:r>
              <a:rPr lang="it-IT" altLang="it-IT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Prevalence</a:t>
            </a:r>
            <a:r>
              <a:rPr lang="it-IT" altLang="it-IT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altLang="it-IT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Population</a:t>
            </a:r>
            <a:r>
              <a:rPr lang="it-IT" altLang="it-IT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it-IT" altLang="it-IT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cases</a:t>
            </a:r>
            <a:r>
              <a:rPr lang="it-IT" altLang="it-IT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diagnosed</a:t>
            </a:r>
            <a:r>
              <a:rPr lang="it-IT" altLang="it-IT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it-IT" altLang="it-IT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any</a:t>
            </a:r>
            <a:r>
              <a:rPr lang="it-IT" altLang="it-IT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age</a:t>
            </a:r>
            <a:endParaRPr lang="it-IT" altLang="it-IT" sz="20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97921" indent="0">
              <a:buSzPct val="45000"/>
              <a:buFont typeface="Wingdings" pitchFamily="2" charset="2"/>
              <a:buChar char="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</a:pPr>
            <a:r>
              <a:rPr lang="it-IT" altLang="it-IT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Limited-</a:t>
            </a:r>
            <a:r>
              <a:rPr lang="it-IT" altLang="it-IT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duration</a:t>
            </a:r>
            <a:r>
              <a:rPr lang="it-IT" altLang="it-IT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Prevalence</a:t>
            </a:r>
            <a:r>
              <a:rPr lang="it-IT" altLang="it-IT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altLang="it-IT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Population</a:t>
            </a:r>
            <a:r>
              <a:rPr lang="it-IT" altLang="it-IT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it-IT" altLang="it-IT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cases</a:t>
            </a:r>
            <a:r>
              <a:rPr lang="it-IT" altLang="it-IT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diagnosed</a:t>
            </a:r>
            <a:r>
              <a:rPr lang="it-IT" altLang="it-IT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it-IT" altLang="it-IT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age</a:t>
            </a:r>
            <a:r>
              <a:rPr lang="it-IT" altLang="it-IT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0-14</a:t>
            </a:r>
            <a:endParaRPr lang="it-IT" altLang="it-IT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97921" indent="0">
              <a:buSzPct val="45000"/>
              <a:buFont typeface="Wingdings" pitchFamily="2" charset="2"/>
              <a:buChar char="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</a:pPr>
            <a:r>
              <a:rPr lang="it-IT" altLang="it-IT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Incidence</a:t>
            </a:r>
            <a:r>
              <a:rPr lang="it-IT" altLang="it-IT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altLang="it-IT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Survival</a:t>
            </a:r>
            <a:r>
              <a:rPr lang="it-IT" altLang="it-IT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parameters</a:t>
            </a:r>
            <a:r>
              <a:rPr lang="it-IT" altLang="it-IT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estimates</a:t>
            </a:r>
            <a:r>
              <a:rPr lang="it-IT" altLang="it-IT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it-IT" altLang="it-IT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Hp</a:t>
            </a:r>
            <a:r>
              <a:rPr lang="it-IT" altLang="it-IT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altLang="it-IT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constant</a:t>
            </a:r>
            <a:r>
              <a:rPr lang="it-IT" altLang="it-IT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incidence</a:t>
            </a:r>
            <a:r>
              <a:rPr lang="it-IT" altLang="it-IT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and linear </a:t>
            </a:r>
            <a:r>
              <a:rPr lang="it-IT" altLang="it-IT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survival</a:t>
            </a:r>
            <a:r>
              <a:rPr lang="it-IT" altLang="it-IT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before</a:t>
            </a:r>
            <a:r>
              <a:rPr lang="it-IT" altLang="it-IT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altLang="it-IT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observational</a:t>
            </a:r>
            <a:r>
              <a:rPr lang="it-IT" altLang="it-IT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time)</a:t>
            </a:r>
            <a:endParaRPr lang="it-IT" altLang="it-IT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97921" indent="0">
              <a:buSzPct val="45000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</a:pPr>
            <a:endParaRPr lang="it-IT" altLang="it-IT" sz="2000" dirty="0" smtClean="0">
              <a:latin typeface="Arial" pitchFamily="34" charset="0"/>
              <a:cs typeface="Arial" pitchFamily="34" charset="0"/>
            </a:endParaRPr>
          </a:p>
          <a:p>
            <a:pPr marL="97921" indent="0">
              <a:buSzPct val="4500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</a:pPr>
            <a:r>
              <a:rPr lang="it-IT" altLang="it-IT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COMPUTE:</a:t>
            </a:r>
          </a:p>
          <a:p>
            <a:pPr marL="440821">
              <a:buSzPct val="45000"/>
              <a:buFont typeface="Wingdings" panose="05000000000000000000" pitchFamily="2" charset="2"/>
              <a:buChar char="v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</a:pPr>
            <a:r>
              <a:rPr lang="it-IT" altLang="it-IT" sz="20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Correction</a:t>
            </a:r>
            <a:r>
              <a:rPr lang="it-IT" altLang="it-IT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20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factor</a:t>
            </a:r>
            <a:r>
              <a:rPr lang="it-IT" altLang="it-IT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it-IT" altLang="it-IT" sz="20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Completeness</a:t>
            </a:r>
            <a:r>
              <a:rPr lang="it-IT" altLang="it-IT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Index)</a:t>
            </a:r>
          </a:p>
          <a:p>
            <a:pPr marL="97921" indent="0">
              <a:buSzPct val="4500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</a:pPr>
            <a:endParaRPr lang="it-IT" altLang="it-IT" sz="2000" b="1" dirty="0">
              <a:latin typeface="Arial" pitchFamily="34" charset="0"/>
              <a:cs typeface="Arial" pitchFamily="34" charset="0"/>
            </a:endParaRPr>
          </a:p>
          <a:p>
            <a:pPr marL="97921" indent="0">
              <a:buSzPct val="4500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</a:pPr>
            <a:r>
              <a:rPr lang="it-IT" altLang="it-IT" sz="2000" b="1" dirty="0" smtClean="0">
                <a:latin typeface="Arial" pitchFamily="34" charset="0"/>
                <a:cs typeface="Arial" pitchFamily="34" charset="0"/>
              </a:rPr>
              <a:t>OUTPUT</a:t>
            </a:r>
            <a:r>
              <a:rPr lang="it-IT" altLang="it-IT" sz="20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97921" indent="0">
              <a:buSzPct val="45000"/>
              <a:buFont typeface="Wingdings" pitchFamily="2" charset="2"/>
              <a:buChar char="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</a:pPr>
            <a:r>
              <a:rPr lang="it-IT" altLang="it-IT" sz="2000" dirty="0" smtClean="0">
                <a:latin typeface="Arial" pitchFamily="34" charset="0"/>
                <a:cs typeface="Arial" pitchFamily="34" charset="0"/>
              </a:rPr>
              <a:t> Complete </a:t>
            </a:r>
            <a:r>
              <a:rPr lang="it-IT" altLang="it-IT" sz="2000" dirty="0" err="1" smtClean="0">
                <a:latin typeface="Arial" pitchFamily="34" charset="0"/>
                <a:cs typeface="Arial" pitchFamily="34" charset="0"/>
              </a:rPr>
              <a:t>Prevalence</a:t>
            </a:r>
            <a:r>
              <a:rPr lang="it-IT" altLang="it-IT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it-IT" altLang="it-IT" sz="2000" dirty="0" err="1" smtClean="0">
                <a:latin typeface="Arial" pitchFamily="34" charset="0"/>
                <a:cs typeface="Arial" pitchFamily="34" charset="0"/>
              </a:rPr>
              <a:t>diagn</a:t>
            </a:r>
            <a:r>
              <a:rPr lang="it-IT" altLang="it-IT" sz="2000" dirty="0">
                <a:latin typeface="Arial" pitchFamily="34" charset="0"/>
                <a:cs typeface="Arial" pitchFamily="34" charset="0"/>
              </a:rPr>
              <a:t>. 0-14</a:t>
            </a:r>
            <a:r>
              <a:rPr lang="it-IT" altLang="it-IT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it-IT" altLang="it-IT" dirty="0" smtClean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98402" y="260648"/>
            <a:ext cx="10369868" cy="9409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CHILDPREV METHOD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98403" y="5942172"/>
            <a:ext cx="1023118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C00000"/>
                </a:solidFill>
              </a:rPr>
              <a:t>Mathematical </a:t>
            </a:r>
            <a:r>
              <a:rPr lang="it-IT" sz="2000" dirty="0" err="1" smtClean="0">
                <a:solidFill>
                  <a:srgbClr val="C00000"/>
                </a:solidFill>
              </a:rPr>
              <a:t>details</a:t>
            </a:r>
            <a:r>
              <a:rPr lang="it-IT" sz="2000" dirty="0" smtClean="0">
                <a:solidFill>
                  <a:srgbClr val="C00000"/>
                </a:solidFill>
              </a:rPr>
              <a:t> in: Simonetti et al (2009) </a:t>
            </a:r>
            <a:r>
              <a:rPr lang="it-IT" sz="2000" dirty="0" err="1" smtClean="0">
                <a:solidFill>
                  <a:srgbClr val="C00000"/>
                </a:solidFill>
              </a:rPr>
              <a:t>Statistics</a:t>
            </a:r>
            <a:r>
              <a:rPr lang="it-IT" sz="2000" dirty="0" smtClean="0">
                <a:solidFill>
                  <a:srgbClr val="C00000"/>
                </a:solidFill>
              </a:rPr>
              <a:t> in Medicine</a:t>
            </a:r>
            <a:endParaRPr lang="it-IT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436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98402" y="260648"/>
            <a:ext cx="10369868" cy="9409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SOFTWARE COMPREV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033243" y="1658776"/>
            <a:ext cx="4835028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charset="2"/>
              <a:buChar char="§"/>
            </a:pPr>
            <a:r>
              <a:rPr lang="en-GB" sz="2000" dirty="0"/>
              <a:t>C</a:t>
            </a:r>
            <a:r>
              <a:rPr lang="en-GB" sz="2000" dirty="0" smtClean="0"/>
              <a:t>alculates </a:t>
            </a:r>
            <a:r>
              <a:rPr lang="en-GB" sz="2000" b="1" dirty="0"/>
              <a:t>Complete Prevalence statistics</a:t>
            </a:r>
            <a:r>
              <a:rPr lang="en-GB" sz="2000" dirty="0"/>
              <a:t> from cancer </a:t>
            </a:r>
            <a:r>
              <a:rPr lang="en-GB" sz="2000" dirty="0" smtClean="0"/>
              <a:t>registry data, using parametric incidence </a:t>
            </a:r>
            <a:r>
              <a:rPr lang="en-GB" sz="2000" dirty="0"/>
              <a:t>and survival </a:t>
            </a:r>
            <a:r>
              <a:rPr lang="en-GB" sz="2000" dirty="0" smtClean="0"/>
              <a:t>modelling</a:t>
            </a:r>
            <a:endParaRPr lang="en-GB" sz="2000" dirty="0"/>
          </a:p>
          <a:p>
            <a:pPr marL="285750" indent="-285750">
              <a:buClr>
                <a:schemeClr val="accent1"/>
              </a:buClr>
              <a:buFont typeface="Wingdings" charset="2"/>
              <a:buChar char="§"/>
            </a:pPr>
            <a:r>
              <a:rPr lang="en-GB" sz="2000" dirty="0" smtClean="0"/>
              <a:t>4 sessions are available, input data requirements vary with the session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024105" y="4149080"/>
            <a:ext cx="4899695" cy="25930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it-IT" sz="2000" b="1" dirty="0" smtClean="0"/>
              <a:t>RE-STYLED VERSION </a:t>
            </a:r>
            <a:r>
              <a:rPr lang="it-IT" sz="2000" dirty="0" err="1" smtClean="0"/>
              <a:t>features</a:t>
            </a:r>
            <a:r>
              <a:rPr lang="it-IT" sz="2000" dirty="0" smtClean="0"/>
              <a:t>: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" charset="2"/>
              <a:buChar char="Ø"/>
            </a:pPr>
            <a:r>
              <a:rPr lang="en-US" sz="20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Better user </a:t>
            </a:r>
            <a:r>
              <a:rPr lang="en-US" sz="2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interface</a:t>
            </a:r>
            <a:r>
              <a:rPr lang="en-US" sz="2000" spc="-1" dirty="0" smtClean="0">
                <a:uFill>
                  <a:solidFill>
                    <a:srgbClr val="FFFFFF"/>
                  </a:solidFill>
                </a:uFill>
              </a:rPr>
              <a:t>: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000" spc="-1" dirty="0" smtClean="0">
                <a:uFill>
                  <a:solidFill>
                    <a:srgbClr val="FFFFFF"/>
                  </a:solidFill>
                </a:uFill>
              </a:rPr>
              <a:t>graphics and exporting of results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" charset="2"/>
              <a:buChar char="Ø"/>
            </a:pPr>
            <a:r>
              <a:rPr lang="en-US" sz="2000" spc="-1" dirty="0" smtClean="0">
                <a:uFill>
                  <a:solidFill>
                    <a:srgbClr val="FFFFFF"/>
                  </a:solidFill>
                </a:uFill>
                <a:latin typeface="Gill Sans MT"/>
              </a:rPr>
              <a:t>Estimation of </a:t>
            </a:r>
            <a:r>
              <a:rPr lang="en-GB" sz="2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incidence</a:t>
            </a:r>
            <a:r>
              <a:rPr lang="en-GB" sz="2000" spc="-1" dirty="0" smtClean="0">
                <a:uFill>
                  <a:solidFill>
                    <a:srgbClr val="FFFFFF"/>
                  </a:solidFill>
                </a:uFill>
                <a:latin typeface="Gill Sans MT"/>
              </a:rPr>
              <a:t> model </a:t>
            </a:r>
            <a:r>
              <a:rPr lang="en-GB" sz="2000" spc="-1" dirty="0">
                <a:uFill>
                  <a:solidFill>
                    <a:srgbClr val="FFFFFF"/>
                  </a:solidFill>
                </a:uFill>
                <a:latin typeface="Gill Sans MT"/>
              </a:rPr>
              <a:t>parameters</a:t>
            </a:r>
            <a:endParaRPr lang="en-US" sz="2000" spc="-1" dirty="0" smtClean="0">
              <a:uFill>
                <a:solidFill>
                  <a:srgbClr val="FFFFFF"/>
                </a:solidFill>
              </a:uFill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" charset="2"/>
              <a:buChar char="Ø"/>
            </a:pPr>
            <a:r>
              <a:rPr lang="en-US" sz="2000" spc="-1" dirty="0" smtClean="0">
                <a:uFill>
                  <a:solidFill>
                    <a:srgbClr val="FFFFFF"/>
                  </a:solidFill>
                </a:uFill>
              </a:rPr>
              <a:t>New session: prevalence decomposition by </a:t>
            </a:r>
            <a:r>
              <a:rPr lang="en-US" sz="2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phase of care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endParaRPr lang="it-IT" sz="20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01" y="1433547"/>
            <a:ext cx="4248472" cy="530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62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98402" y="260648"/>
            <a:ext cx="10369868" cy="9409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CHILDHOOD PREVALENCE SESSION</a:t>
            </a:r>
            <a:endParaRPr lang="it-IT" dirty="0"/>
          </a:p>
        </p:txBody>
      </p:sp>
      <p:pic>
        <p:nvPicPr>
          <p:cNvPr id="3074" name="Picture 2" descr="C:\Users\Gigli\Desktop\childprev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33" y="1592796"/>
            <a:ext cx="8603864" cy="4536504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16" y="2780927"/>
            <a:ext cx="10459454" cy="17453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3" name="CasellaDiTesto 2"/>
          <p:cNvSpPr txBox="1"/>
          <p:nvPr/>
        </p:nvSpPr>
        <p:spPr>
          <a:xfrm>
            <a:off x="16003" y="3861048"/>
            <a:ext cx="710606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3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507" y="1394194"/>
            <a:ext cx="8923657" cy="5291308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498402" y="260648"/>
            <a:ext cx="10369868" cy="9409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1: THE PARAMETERS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451" y="1628800"/>
            <a:ext cx="7504352" cy="4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50667" y="2636912"/>
            <a:ext cx="9617919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chemeClr val="tx2">
                    <a:lumMod val="75000"/>
                  </a:schemeClr>
                </a:solidFill>
              </a:rPr>
              <a:t>Survival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it-IT" sz="2800" b="1" dirty="0" err="1" smtClean="0">
                <a:solidFill>
                  <a:schemeClr val="tx2">
                    <a:lumMod val="75000"/>
                  </a:schemeClr>
                </a:solidFill>
              </a:rPr>
              <a:t>Incidence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tx2">
                    <a:lumMod val="75000"/>
                  </a:schemeClr>
                </a:solidFill>
              </a:rPr>
              <a:t>parameters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it-IT" sz="2800" b="1" dirty="0" err="1" smtClean="0">
                <a:solidFill>
                  <a:schemeClr val="tx2">
                    <a:lumMod val="75000"/>
                  </a:schemeClr>
                </a:solidFill>
              </a:rPr>
              <a:t>estimates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 + </a:t>
            </a:r>
            <a:r>
              <a:rPr lang="it-IT" sz="2800" b="1" dirty="0" err="1" smtClean="0">
                <a:solidFill>
                  <a:schemeClr val="tx2">
                    <a:lumMod val="75000"/>
                  </a:schemeClr>
                </a:solidFill>
              </a:rPr>
              <a:t>covariance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tx2">
                    <a:lumMod val="75000"/>
                  </a:schemeClr>
                </a:solidFill>
              </a:rPr>
              <a:t>matrix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algn="ctr"/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y sex and site</a:t>
            </a:r>
          </a:p>
          <a:p>
            <a:pPr algn="ctr"/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Age </a:t>
            </a:r>
            <a:r>
              <a:rPr lang="it-IT" sz="2800" b="1" dirty="0" err="1" smtClean="0">
                <a:solidFill>
                  <a:schemeClr val="tx2">
                    <a:lumMod val="75000"/>
                  </a:schemeClr>
                </a:solidFill>
              </a:rPr>
              <a:t>interval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it-IT" sz="2800" b="1" dirty="0" err="1" smtClean="0">
                <a:solidFill>
                  <a:schemeClr val="tx2">
                    <a:lumMod val="75000"/>
                  </a:schemeClr>
                </a:solidFill>
              </a:rPr>
              <a:t>Period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tx2">
                    <a:lumMod val="75000"/>
                  </a:schemeClr>
                </a:solidFill>
              </a:rPr>
              <a:t>interval</a:t>
            </a:r>
            <a:endParaRPr lang="it-IT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it-IT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06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 bwMode="auto">
          <a:xfrm>
            <a:off x="499002" y="116632"/>
            <a:ext cx="10611847" cy="1080120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91262" tIns="45633" rIns="91262" bIns="456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7563" indent="-314325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8888" indent="-250825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2125" indent="-250825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5363" indent="-250825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2563" indent="-2508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79763" indent="-2508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36963" indent="-2508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94163" indent="-2508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828506">
              <a:spcBef>
                <a:spcPct val="0"/>
              </a:spcBef>
              <a:buNone/>
              <a:defRPr/>
            </a:pPr>
            <a:r>
              <a:rPr lang="it-IT" altLang="it-IT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INPUT 2: THE LIMITED-DURATION PREVALENCE</a:t>
            </a:r>
            <a:endParaRPr lang="it-IT" altLang="it-IT" sz="40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41" y="1412776"/>
            <a:ext cx="8502394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606" y="1712476"/>
            <a:ext cx="72008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38778" y="2851616"/>
            <a:ext cx="9617919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Age </a:t>
            </a:r>
            <a:r>
              <a:rPr lang="it-IT" sz="2800" b="1" dirty="0" err="1" smtClean="0">
                <a:solidFill>
                  <a:schemeClr val="tx2">
                    <a:lumMod val="75000"/>
                  </a:schemeClr>
                </a:solidFill>
              </a:rPr>
              <a:t>at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tx2">
                    <a:lumMod val="75000"/>
                  </a:schemeClr>
                </a:solidFill>
              </a:rPr>
              <a:t>prevalence</a:t>
            </a:r>
            <a:endParaRPr lang="it-IT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Limited-</a:t>
            </a:r>
            <a:r>
              <a:rPr lang="it-IT" sz="2800" b="1" dirty="0" err="1" smtClean="0">
                <a:solidFill>
                  <a:schemeClr val="tx2">
                    <a:lumMod val="75000"/>
                  </a:schemeClr>
                </a:solidFill>
              </a:rPr>
              <a:t>duration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tx2">
                    <a:lumMod val="75000"/>
                  </a:schemeClr>
                </a:solidFill>
              </a:rPr>
              <a:t>prevalence</a:t>
            </a:r>
            <a:endParaRPr lang="it-IT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it-IT" sz="2800" b="1" dirty="0" err="1" smtClean="0">
                <a:solidFill>
                  <a:schemeClr val="tx2">
                    <a:lumMod val="75000"/>
                  </a:schemeClr>
                </a:solidFill>
              </a:rPr>
              <a:t>Population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Lost to follow-up</a:t>
            </a:r>
          </a:p>
          <a:p>
            <a:pPr algn="ctr"/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Dead</a:t>
            </a:r>
            <a:endParaRPr lang="it-IT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70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 bwMode="auto">
          <a:xfrm>
            <a:off x="499002" y="116632"/>
            <a:ext cx="10611847" cy="1080120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91262" tIns="45633" rIns="91262" bIns="456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7563" indent="-314325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8888" indent="-250825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2125" indent="-250825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5363" indent="-250825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2563" indent="-2508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79763" indent="-2508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36963" indent="-2508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94163" indent="-2508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828506">
              <a:spcBef>
                <a:spcPct val="0"/>
              </a:spcBef>
              <a:buNone/>
              <a:defRPr/>
            </a:pPr>
            <a:r>
              <a:rPr lang="it-IT" altLang="it-IT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OUTPUT: THE GRAPHICS</a:t>
            </a:r>
            <a:endParaRPr lang="it-IT" altLang="it-IT" sz="4000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65" y="1412776"/>
            <a:ext cx="8312287" cy="48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169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82311" y="548680"/>
            <a:ext cx="10369868" cy="9409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RATIONALE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98403" y="2136339"/>
            <a:ext cx="102530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Childhood </a:t>
            </a:r>
            <a:r>
              <a:rPr lang="en-GB" sz="2400" b="1" dirty="0">
                <a:solidFill>
                  <a:srgbClr val="C00000"/>
                </a:solidFill>
              </a:rPr>
              <a:t>cancer survival has increased </a:t>
            </a:r>
            <a:r>
              <a:rPr lang="en-GB" sz="2400" dirty="0"/>
              <a:t>significantly during the last </a:t>
            </a:r>
            <a:r>
              <a:rPr lang="en-GB" sz="2400" dirty="0" smtClean="0"/>
              <a:t>decades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As a consequence an </a:t>
            </a:r>
            <a:r>
              <a:rPr lang="en-GB" sz="2400" dirty="0"/>
              <a:t>increasing number of adults require appropriate follow-up care due to </a:t>
            </a:r>
            <a:r>
              <a:rPr lang="en-GB" sz="2400" b="1" dirty="0">
                <a:solidFill>
                  <a:srgbClr val="C00000"/>
                </a:solidFill>
              </a:rPr>
              <a:t>recurrences and late effects of early </a:t>
            </a:r>
            <a:r>
              <a:rPr lang="en-GB" sz="2400" b="1" dirty="0" smtClean="0">
                <a:solidFill>
                  <a:srgbClr val="C00000"/>
                </a:solidFill>
              </a:rPr>
              <a:t>treatments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800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It is important to correctly estimate the </a:t>
            </a:r>
            <a:r>
              <a:rPr lang="en-GB" sz="2400" b="1" dirty="0" smtClean="0">
                <a:solidFill>
                  <a:srgbClr val="C00000"/>
                </a:solidFill>
              </a:rPr>
              <a:t>prevalence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of people diagnosed in their childhood, in order to assess their current healthcare needs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 smtClean="0"/>
              <a:t>BUT</a:t>
            </a:r>
            <a:r>
              <a:rPr lang="en-GB" sz="2400" dirty="0" smtClean="0"/>
              <a:t> it is difficult, because we have </a:t>
            </a:r>
            <a:r>
              <a:rPr lang="en-GB" sz="2400" b="1" dirty="0" smtClean="0">
                <a:solidFill>
                  <a:srgbClr val="C00000"/>
                </a:solidFill>
              </a:rPr>
              <a:t>little (or not at all) information </a:t>
            </a:r>
            <a:r>
              <a:rPr lang="en-GB" sz="2400" dirty="0" smtClean="0"/>
              <a:t>on cancer diagnosis in the very past (before the cancer registries began collecting data)</a:t>
            </a:r>
          </a:p>
        </p:txBody>
      </p:sp>
    </p:spTree>
    <p:extLst>
      <p:ext uri="{BB962C8B-B14F-4D97-AF65-F5344CB8AC3E}">
        <p14:creationId xmlns:p14="http://schemas.microsoft.com/office/powerpoint/2010/main" val="336657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 bwMode="auto">
          <a:xfrm>
            <a:off x="499002" y="116632"/>
            <a:ext cx="10611847" cy="1080120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91262" tIns="45633" rIns="91262" bIns="456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7563" indent="-314325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8888" indent="-250825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2125" indent="-250825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5363" indent="-250825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2563" indent="-2508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79763" indent="-2508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36963" indent="-2508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94163" indent="-2508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828506">
              <a:spcBef>
                <a:spcPct val="0"/>
              </a:spcBef>
              <a:buNone/>
              <a:defRPr/>
            </a:pPr>
            <a:r>
              <a:rPr lang="it-IT" altLang="it-IT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OUTPUT: THE TABLE</a:t>
            </a:r>
            <a:endParaRPr lang="it-IT" altLang="it-IT" sz="400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90" y="1668557"/>
            <a:ext cx="9409003" cy="475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37" y="2708920"/>
            <a:ext cx="1049391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614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35">
            <a:extLst>
              <a:ext uri="{FF2B5EF4-FFF2-40B4-BE49-F238E27FC236}">
                <a16:creationId xmlns="" xmlns:a16="http://schemas.microsoft.com/office/drawing/2014/main" id="{CDC8509A-37CE-4A10-9E2B-62920CD9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507" y="4309464"/>
            <a:ext cx="4122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14</a:t>
            </a:r>
            <a:endParaRPr lang="en-US" altLang="en-US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4" name="Text Box 35">
            <a:extLst>
              <a:ext uri="{FF2B5EF4-FFF2-40B4-BE49-F238E27FC236}">
                <a16:creationId xmlns="" xmlns:a16="http://schemas.microsoft.com/office/drawing/2014/main" id="{CDC8509A-37CE-4A10-9E2B-62920CD9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565" y="4856268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86" name="Titolo 1"/>
          <p:cNvSpPr txBox="1">
            <a:spLocks/>
          </p:cNvSpPr>
          <p:nvPr/>
        </p:nvSpPr>
        <p:spPr>
          <a:xfrm>
            <a:off x="498402" y="260648"/>
            <a:ext cx="10369868" cy="9409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CHILDPREV METHOD</a:t>
            </a:r>
            <a:endParaRPr lang="it-IT" dirty="0"/>
          </a:p>
        </p:txBody>
      </p:sp>
      <p:sp>
        <p:nvSpPr>
          <p:cNvPr id="37" name="Text Box 35">
            <a:extLst>
              <a:ext uri="{FF2B5EF4-FFF2-40B4-BE49-F238E27FC236}">
                <a16:creationId xmlns="" xmlns:a16="http://schemas.microsoft.com/office/drawing/2014/main" id="{CDC8509A-37CE-4A10-9E2B-62920CD9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507" y="4075465"/>
            <a:ext cx="4122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15</a:t>
            </a:r>
            <a:endParaRPr lang="en-US" altLang="en-US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6" name="Text Box 53">
            <a:extLst>
              <a:ext uri="{FF2B5EF4-FFF2-40B4-BE49-F238E27FC236}">
                <a16:creationId xmlns="" xmlns:a16="http://schemas.microsoft.com/office/drawing/2014/main" id="{EED06BE3-0966-4641-9DBB-4AEC4EC5A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696" y="5119818"/>
            <a:ext cx="6399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1981</a:t>
            </a:r>
            <a:endParaRPr lang="en-US" altLang="en-US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" name="Parentesi graffa chiusa 47"/>
          <p:cNvSpPr/>
          <p:nvPr/>
        </p:nvSpPr>
        <p:spPr>
          <a:xfrm>
            <a:off x="7739929" y="4250957"/>
            <a:ext cx="244513" cy="812134"/>
          </a:xfrm>
          <a:prstGeom prst="rightBrac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50" name="Parentesi graffa chiusa 49"/>
          <p:cNvSpPr/>
          <p:nvPr/>
        </p:nvSpPr>
        <p:spPr>
          <a:xfrm>
            <a:off x="7739929" y="3536308"/>
            <a:ext cx="244513" cy="704259"/>
          </a:xfrm>
          <a:prstGeom prst="righ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51" name="Parentesi graffa chiusa 50"/>
          <p:cNvSpPr/>
          <p:nvPr/>
        </p:nvSpPr>
        <p:spPr>
          <a:xfrm>
            <a:off x="7752475" y="2260163"/>
            <a:ext cx="326058" cy="122531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52" name="CasellaDiTesto 51"/>
          <p:cNvSpPr txBox="1"/>
          <p:nvPr/>
        </p:nvSpPr>
        <p:spPr>
          <a:xfrm>
            <a:off x="8258766" y="4386047"/>
            <a:ext cx="1917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Complete info</a:t>
            </a:r>
            <a:endParaRPr lang="it-IT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8363509" y="3420173"/>
            <a:ext cx="1917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solidFill>
                  <a:srgbClr val="0070C0"/>
                </a:solidFill>
              </a:rPr>
              <a:t>Partial</a:t>
            </a:r>
            <a:r>
              <a:rPr lang="it-IT" sz="2000" b="1" dirty="0" smtClean="0">
                <a:solidFill>
                  <a:srgbClr val="0070C0"/>
                </a:solidFill>
              </a:rPr>
              <a:t> info</a:t>
            </a:r>
            <a:endParaRPr lang="it-IT" sz="2000" b="1" dirty="0">
              <a:solidFill>
                <a:srgbClr val="0070C0"/>
              </a:solidFill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8484223" y="2460158"/>
            <a:ext cx="1917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No info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8" name="Rectangle 80">
            <a:extLst>
              <a:ext uri="{FF2B5EF4-FFF2-40B4-BE49-F238E27FC236}">
                <a16:creationId xmlns="" xmlns:a16="http://schemas.microsoft.com/office/drawing/2014/main" id="{CFF314B1-4B49-42CC-830F-FDB58EDF5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402" y="2240268"/>
            <a:ext cx="1300235" cy="2820146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7" name="Text Box 16">
            <a:extLst>
              <a:ext uri="{FF2B5EF4-FFF2-40B4-BE49-F238E27FC236}">
                <a16:creationId xmlns="" xmlns:a16="http://schemas.microsoft.com/office/drawing/2014/main" id="{5DBA1C39-6E12-42A2-B099-DE631B9B0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781" y="3003659"/>
            <a:ext cx="620112" cy="36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Age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="" xmlns:a16="http://schemas.microsoft.com/office/drawing/2014/main" id="{2C2750CF-C1F1-4EC6-943F-D80230E5C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6576" y="5091026"/>
            <a:ext cx="868157" cy="33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2010</a:t>
            </a:r>
            <a:endParaRPr lang="en-US" altLang="en-US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15">
            <a:extLst>
              <a:ext uri="{FF2B5EF4-FFF2-40B4-BE49-F238E27FC236}">
                <a16:creationId xmlns="" xmlns:a16="http://schemas.microsoft.com/office/drawing/2014/main" id="{6103EF67-E43E-4BA0-9112-308DA7011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865" y="2121646"/>
            <a:ext cx="412074" cy="33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85</a:t>
            </a:r>
            <a:endParaRPr lang="en-US" altLang="en-US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17">
            <a:extLst>
              <a:ext uri="{FF2B5EF4-FFF2-40B4-BE49-F238E27FC236}">
                <a16:creationId xmlns="" xmlns:a16="http://schemas.microsoft.com/office/drawing/2014/main" id="{49D6E4D1-D0EB-4A9C-A249-2D40424A9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8766" y="5154164"/>
            <a:ext cx="2220400" cy="33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Calendar time</a:t>
            </a:r>
            <a:endParaRPr lang="en-US" altLang="en-US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 Box 22">
            <a:extLst>
              <a:ext uri="{FF2B5EF4-FFF2-40B4-BE49-F238E27FC236}">
                <a16:creationId xmlns="" xmlns:a16="http://schemas.microsoft.com/office/drawing/2014/main" id="{C96CA2CF-4F1E-4FB6-B72A-F532CEE6F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317" y="5119725"/>
            <a:ext cx="640115" cy="33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1995</a:t>
            </a:r>
            <a:endParaRPr lang="en-US" altLang="en-US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Box 35">
            <a:extLst>
              <a:ext uri="{FF2B5EF4-FFF2-40B4-BE49-F238E27FC236}">
                <a16:creationId xmlns="" xmlns:a16="http://schemas.microsoft.com/office/drawing/2014/main" id="{CDC8509A-37CE-4A10-9E2B-62920CD9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865" y="3367178"/>
            <a:ext cx="412074" cy="33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 smtClean="0">
                <a:latin typeface="Arial" panose="020B0604020202020204" pitchFamily="34" charset="0"/>
              </a:rPr>
              <a:t>29</a:t>
            </a:r>
            <a:endParaRPr lang="en-US" altLang="en-US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" name="Line 52">
            <a:extLst>
              <a:ext uri="{FF2B5EF4-FFF2-40B4-BE49-F238E27FC236}">
                <a16:creationId xmlns="" xmlns:a16="http://schemas.microsoft.com/office/drawing/2014/main" id="{13B6F4BD-C4E3-46AD-AB46-8DD3235B4E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1973" y="5050848"/>
            <a:ext cx="4324780" cy="191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3" name="Text Box 53">
            <a:extLst>
              <a:ext uri="{FF2B5EF4-FFF2-40B4-BE49-F238E27FC236}">
                <a16:creationId xmlns="" xmlns:a16="http://schemas.microsoft.com/office/drawing/2014/main" id="{EED06BE3-0966-4641-9DBB-4AEC4EC5A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921" y="5098679"/>
            <a:ext cx="640115" cy="33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1925</a:t>
            </a:r>
            <a:endParaRPr lang="en-US" altLang="en-US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" name="Line 54">
            <a:extLst>
              <a:ext uri="{FF2B5EF4-FFF2-40B4-BE49-F238E27FC236}">
                <a16:creationId xmlns="" xmlns:a16="http://schemas.microsoft.com/office/drawing/2014/main" id="{32DAFABC-4AB6-4F19-91A1-9271DA0956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1973" y="2257487"/>
            <a:ext cx="0" cy="215050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5" name="Line 55">
            <a:extLst>
              <a:ext uri="{FF2B5EF4-FFF2-40B4-BE49-F238E27FC236}">
                <a16:creationId xmlns="" xmlns:a16="http://schemas.microsoft.com/office/drawing/2014/main" id="{084BB0DF-6D38-41C0-B21D-2033950F34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61973" y="4417558"/>
            <a:ext cx="2000" cy="6428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9" name="Line 61">
            <a:extLst>
              <a:ext uri="{FF2B5EF4-FFF2-40B4-BE49-F238E27FC236}">
                <a16:creationId xmlns="" xmlns:a16="http://schemas.microsoft.com/office/drawing/2014/main" id="{3529B07E-F37A-4B1C-A03C-608D6CA047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1973" y="3518326"/>
            <a:ext cx="3714670" cy="574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0" name="Line 63">
            <a:extLst>
              <a:ext uri="{FF2B5EF4-FFF2-40B4-BE49-F238E27FC236}">
                <a16:creationId xmlns="" xmlns:a16="http://schemas.microsoft.com/office/drawing/2014/main" id="{C13C6B79-0DF5-4E0A-9E8D-C3AEAC0E95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1976" y="2246008"/>
            <a:ext cx="3628654" cy="278570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4" name="Line 67">
            <a:extLst>
              <a:ext uri="{FF2B5EF4-FFF2-40B4-BE49-F238E27FC236}">
                <a16:creationId xmlns="" xmlns:a16="http://schemas.microsoft.com/office/drawing/2014/main" id="{57A9225F-205A-4E40-92EE-F4575A0899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76228" y="4407992"/>
            <a:ext cx="992179" cy="6619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6" name="Line 78">
            <a:extLst>
              <a:ext uri="{FF2B5EF4-FFF2-40B4-BE49-F238E27FC236}">
                <a16:creationId xmlns="" xmlns:a16="http://schemas.microsoft.com/office/drawing/2014/main" id="{1E3958CB-C84A-40C1-B636-1545F6D9B2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61973" y="4386946"/>
            <a:ext cx="3714670" cy="306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9" name="Text Box 83">
            <a:extLst>
              <a:ext uri="{FF2B5EF4-FFF2-40B4-BE49-F238E27FC236}">
                <a16:creationId xmlns="" xmlns:a16="http://schemas.microsoft.com/office/drawing/2014/main" id="{14DD9EE1-B8CC-4094-B0E8-EA44A265C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433" y="1587846"/>
            <a:ext cx="950171" cy="36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CR era</a:t>
            </a:r>
            <a:endParaRPr lang="en-US" altLang="en-US" sz="1800" b="1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40" name="Text Box 84">
            <a:extLst>
              <a:ext uri="{FF2B5EF4-FFF2-40B4-BE49-F238E27FC236}">
                <a16:creationId xmlns="" xmlns:a16="http://schemas.microsoft.com/office/drawing/2014/main" id="{FB756C0E-DB85-4AF4-9F6F-06934CAD9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005" y="1463484"/>
            <a:ext cx="2174392" cy="64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8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Pre-CR</a:t>
            </a:r>
          </a:p>
          <a:p>
            <a:pPr algn="ctr"/>
            <a:r>
              <a:rPr lang="en-US" altLang="en-US" sz="18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extrapolation</a:t>
            </a:r>
            <a:endParaRPr lang="en-US" altLang="en-US" sz="18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41" name="Line 78">
            <a:extLst>
              <a:ext uri="{FF2B5EF4-FFF2-40B4-BE49-F238E27FC236}">
                <a16:creationId xmlns="" xmlns:a16="http://schemas.microsoft.com/office/drawing/2014/main" id="{1E3958CB-C84A-40C1-B636-1545F6D9B2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61972" y="4233737"/>
            <a:ext cx="3662662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45" name="Line 67">
            <a:extLst>
              <a:ext uri="{FF2B5EF4-FFF2-40B4-BE49-F238E27FC236}">
                <a16:creationId xmlns="" xmlns:a16="http://schemas.microsoft.com/office/drawing/2014/main" id="{57A9225F-205A-4E40-92EE-F4575A0899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56405" y="4233736"/>
            <a:ext cx="1286230" cy="817111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85" name="Line 67">
            <a:extLst>
              <a:ext uri="{FF2B5EF4-FFF2-40B4-BE49-F238E27FC236}">
                <a16:creationId xmlns="" xmlns:a16="http://schemas.microsoft.com/office/drawing/2014/main" id="{57A9225F-205A-4E40-92EE-F4575A0899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68406" y="3502119"/>
            <a:ext cx="1288232" cy="883928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" name="Rettangolo 1"/>
          <p:cNvSpPr/>
          <p:nvPr/>
        </p:nvSpPr>
        <p:spPr>
          <a:xfrm>
            <a:off x="3881976" y="4417558"/>
            <a:ext cx="3642658" cy="614158"/>
          </a:xfrm>
          <a:prstGeom prst="rect">
            <a:avLst/>
          </a:prstGeom>
          <a:solidFill>
            <a:srgbClr val="4F81BD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582185" y="452508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AGE AT DIAGNOSIS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98402" y="1957105"/>
            <a:ext cx="23013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More </a:t>
            </a:r>
            <a:r>
              <a:rPr lang="it-IT" sz="2000" dirty="0" err="1" smtClean="0"/>
              <a:t>complex</a:t>
            </a:r>
            <a:r>
              <a:rPr lang="it-IT" sz="2000" dirty="0" smtClean="0"/>
              <a:t> </a:t>
            </a:r>
            <a:r>
              <a:rPr lang="it-IT" sz="2000" b="1" dirty="0" err="1" smtClean="0">
                <a:solidFill>
                  <a:srgbClr val="C00000"/>
                </a:solidFill>
              </a:rPr>
              <a:t>because</a:t>
            </a:r>
            <a:r>
              <a:rPr lang="it-IT" sz="2000" b="1" dirty="0" smtClean="0">
                <a:solidFill>
                  <a:srgbClr val="C00000"/>
                </a:solidFill>
              </a:rPr>
              <a:t> LDP = 0 </a:t>
            </a:r>
            <a:r>
              <a:rPr lang="it-IT" sz="2000" b="1" dirty="0" err="1" smtClean="0">
                <a:solidFill>
                  <a:srgbClr val="C00000"/>
                </a:solidFill>
              </a:rPr>
              <a:t>after</a:t>
            </a:r>
            <a:r>
              <a:rPr lang="it-IT" sz="2000" b="1" dirty="0" smtClean="0">
                <a:solidFill>
                  <a:srgbClr val="C00000"/>
                </a:solidFill>
              </a:rPr>
              <a:t> </a:t>
            </a:r>
            <a:r>
              <a:rPr lang="it-IT" sz="2000" b="1" dirty="0" err="1" smtClean="0">
                <a:solidFill>
                  <a:srgbClr val="C00000"/>
                </a:solidFill>
              </a:rPr>
              <a:t>age</a:t>
            </a:r>
            <a:r>
              <a:rPr lang="it-IT" sz="2000" b="1" dirty="0" smtClean="0">
                <a:solidFill>
                  <a:srgbClr val="C00000"/>
                </a:solidFill>
              </a:rPr>
              <a:t> 29</a:t>
            </a:r>
          </a:p>
          <a:p>
            <a:r>
              <a:rPr lang="it-IT" sz="2000" dirty="0" smtClean="0"/>
              <a:t>-&gt; </a:t>
            </a:r>
            <a:r>
              <a:rPr lang="it-IT" sz="2000" dirty="0" err="1" smtClean="0"/>
              <a:t>need</a:t>
            </a:r>
            <a:r>
              <a:rPr lang="it-IT" sz="2000" dirty="0" smtClean="0"/>
              <a:t> a </a:t>
            </a:r>
            <a:r>
              <a:rPr lang="it-IT" sz="2000" dirty="0" err="1" smtClean="0"/>
              <a:t>further</a:t>
            </a:r>
            <a:r>
              <a:rPr lang="it-IT" sz="2000" dirty="0" smtClean="0"/>
              <a:t> </a:t>
            </a:r>
            <a:r>
              <a:rPr lang="it-IT" sz="2000" dirty="0" err="1" smtClean="0"/>
              <a:t>adjustment</a:t>
            </a:r>
            <a:r>
              <a:rPr lang="it-IT" sz="2000" dirty="0" smtClean="0"/>
              <a:t> </a:t>
            </a:r>
            <a:r>
              <a:rPr lang="it-IT" sz="2000" dirty="0" err="1" smtClean="0"/>
              <a:t>taking</a:t>
            </a:r>
            <a:r>
              <a:rPr lang="it-IT" sz="2000" dirty="0" smtClean="0"/>
              <a:t> </a:t>
            </a:r>
            <a:r>
              <a:rPr lang="it-IT" sz="2000" dirty="0" err="1" smtClean="0"/>
              <a:t>into</a:t>
            </a:r>
            <a:r>
              <a:rPr lang="it-IT" sz="2000" dirty="0" smtClean="0"/>
              <a:t> account </a:t>
            </a:r>
            <a:r>
              <a:rPr lang="it-IT" sz="2000" dirty="0" err="1" smtClean="0"/>
              <a:t>not</a:t>
            </a:r>
            <a:r>
              <a:rPr lang="it-IT" sz="2000" dirty="0" smtClean="0"/>
              <a:t> </a:t>
            </a:r>
            <a:r>
              <a:rPr lang="it-IT" sz="2000" dirty="0" err="1" smtClean="0"/>
              <a:t>only</a:t>
            </a:r>
            <a:r>
              <a:rPr lang="it-IT" sz="2000" dirty="0" smtClean="0"/>
              <a:t> </a:t>
            </a:r>
            <a:r>
              <a:rPr lang="it-IT" sz="2000" dirty="0" err="1" smtClean="0"/>
              <a:t>prevalence</a:t>
            </a:r>
            <a:r>
              <a:rPr lang="it-IT" sz="2000" dirty="0" smtClean="0"/>
              <a:t> of </a:t>
            </a:r>
            <a:r>
              <a:rPr lang="it-IT" sz="2000" dirty="0" err="1" smtClean="0"/>
              <a:t>people</a:t>
            </a:r>
            <a:r>
              <a:rPr lang="it-IT" sz="2000" dirty="0" smtClean="0"/>
              <a:t> </a:t>
            </a:r>
            <a:r>
              <a:rPr lang="it-IT" sz="2000" dirty="0" err="1" smtClean="0"/>
              <a:t>diagnosed</a:t>
            </a:r>
            <a:r>
              <a:rPr lang="it-IT" sz="2000" dirty="0" smtClean="0"/>
              <a:t> </a:t>
            </a:r>
            <a:r>
              <a:rPr lang="it-IT" sz="2000" dirty="0" err="1" smtClean="0"/>
              <a:t>at</a:t>
            </a:r>
            <a:r>
              <a:rPr lang="it-IT" sz="2000" dirty="0" smtClean="0"/>
              <a:t> </a:t>
            </a:r>
            <a:r>
              <a:rPr lang="it-IT" sz="2000" dirty="0" err="1" smtClean="0"/>
              <a:t>age</a:t>
            </a:r>
            <a:r>
              <a:rPr lang="it-IT" sz="2000" dirty="0" smtClean="0"/>
              <a:t> 0-14, </a:t>
            </a:r>
            <a:r>
              <a:rPr lang="it-IT" sz="2000" b="1" dirty="0" err="1" smtClean="0">
                <a:solidFill>
                  <a:srgbClr val="C00000"/>
                </a:solidFill>
              </a:rPr>
              <a:t>but</a:t>
            </a:r>
            <a:r>
              <a:rPr lang="it-IT" sz="2000" b="1" dirty="0" smtClean="0">
                <a:solidFill>
                  <a:srgbClr val="C00000"/>
                </a:solidFill>
              </a:rPr>
              <a:t> </a:t>
            </a:r>
            <a:r>
              <a:rPr lang="it-IT" sz="2000" b="1" dirty="0" err="1" smtClean="0">
                <a:solidFill>
                  <a:srgbClr val="C00000"/>
                </a:solidFill>
              </a:rPr>
              <a:t>also</a:t>
            </a:r>
            <a:r>
              <a:rPr lang="it-IT" sz="2000" b="1" dirty="0" smtClean="0">
                <a:solidFill>
                  <a:srgbClr val="C00000"/>
                </a:solidFill>
              </a:rPr>
              <a:t> </a:t>
            </a:r>
            <a:r>
              <a:rPr lang="it-IT" sz="2000" b="1" dirty="0" err="1" smtClean="0">
                <a:solidFill>
                  <a:srgbClr val="C00000"/>
                </a:solidFill>
              </a:rPr>
              <a:t>prevalence</a:t>
            </a:r>
            <a:r>
              <a:rPr lang="it-IT" sz="2000" b="1" dirty="0" smtClean="0">
                <a:solidFill>
                  <a:srgbClr val="C00000"/>
                </a:solidFill>
              </a:rPr>
              <a:t> of </a:t>
            </a:r>
            <a:r>
              <a:rPr lang="it-IT" sz="2000" b="1" dirty="0" err="1" smtClean="0">
                <a:solidFill>
                  <a:srgbClr val="C00000"/>
                </a:solidFill>
              </a:rPr>
              <a:t>people</a:t>
            </a:r>
            <a:r>
              <a:rPr lang="it-IT" sz="2000" b="1" dirty="0" smtClean="0">
                <a:solidFill>
                  <a:srgbClr val="C00000"/>
                </a:solidFill>
              </a:rPr>
              <a:t> </a:t>
            </a:r>
            <a:r>
              <a:rPr lang="it-IT" sz="2000" b="1" dirty="0" err="1" smtClean="0">
                <a:solidFill>
                  <a:srgbClr val="C00000"/>
                </a:solidFill>
              </a:rPr>
              <a:t>diagnosed</a:t>
            </a:r>
            <a:r>
              <a:rPr lang="it-IT" sz="2000" b="1" dirty="0" smtClean="0">
                <a:solidFill>
                  <a:srgbClr val="C00000"/>
                </a:solidFill>
              </a:rPr>
              <a:t> </a:t>
            </a:r>
            <a:r>
              <a:rPr lang="it-IT" sz="2000" b="1" dirty="0" err="1" smtClean="0">
                <a:solidFill>
                  <a:srgbClr val="C00000"/>
                </a:solidFill>
              </a:rPr>
              <a:t>at</a:t>
            </a:r>
            <a:r>
              <a:rPr lang="it-IT" sz="2000" b="1" dirty="0" smtClean="0">
                <a:solidFill>
                  <a:srgbClr val="C00000"/>
                </a:solidFill>
              </a:rPr>
              <a:t> </a:t>
            </a:r>
            <a:r>
              <a:rPr lang="it-IT" sz="2000" b="1" dirty="0" err="1" smtClean="0">
                <a:solidFill>
                  <a:srgbClr val="C00000"/>
                </a:solidFill>
              </a:rPr>
              <a:t>age</a:t>
            </a:r>
            <a:r>
              <a:rPr lang="it-IT" sz="2000" b="1" dirty="0" smtClean="0">
                <a:solidFill>
                  <a:srgbClr val="C00000"/>
                </a:solidFill>
              </a:rPr>
              <a:t> 0+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470860" y="6233389"/>
            <a:ext cx="1023118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C00000"/>
                </a:solidFill>
              </a:rPr>
              <a:t>Mathematical </a:t>
            </a:r>
            <a:r>
              <a:rPr lang="it-IT" sz="2000" dirty="0" err="1" smtClean="0">
                <a:solidFill>
                  <a:srgbClr val="C00000"/>
                </a:solidFill>
              </a:rPr>
              <a:t>details</a:t>
            </a:r>
            <a:r>
              <a:rPr lang="it-IT" sz="2000" dirty="0" smtClean="0">
                <a:solidFill>
                  <a:srgbClr val="C00000"/>
                </a:solidFill>
              </a:rPr>
              <a:t> in: Simonetti et al (2009) </a:t>
            </a:r>
            <a:r>
              <a:rPr lang="it-IT" sz="2000" dirty="0" err="1" smtClean="0">
                <a:solidFill>
                  <a:srgbClr val="C00000"/>
                </a:solidFill>
              </a:rPr>
              <a:t>Statistics</a:t>
            </a:r>
            <a:r>
              <a:rPr lang="it-IT" sz="2000" dirty="0" smtClean="0">
                <a:solidFill>
                  <a:srgbClr val="C00000"/>
                </a:solidFill>
              </a:rPr>
              <a:t> in Medicine</a:t>
            </a:r>
            <a:endParaRPr lang="it-IT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5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it-IT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COMPLETE PREVALENCE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err="1"/>
              <a:t>One</a:t>
            </a:r>
            <a:r>
              <a:rPr lang="it-IT" sz="2400" dirty="0"/>
              <a:t> way to estimate CP </a:t>
            </a:r>
            <a:r>
              <a:rPr lang="it-IT" sz="2400" dirty="0" err="1"/>
              <a:t>is</a:t>
            </a:r>
            <a:r>
              <a:rPr lang="it-IT" sz="2400" dirty="0"/>
              <a:t> via </a:t>
            </a:r>
            <a:r>
              <a:rPr lang="it-IT" sz="2400" dirty="0" err="1"/>
              <a:t>Completeness</a:t>
            </a:r>
            <a:r>
              <a:rPr lang="it-IT" sz="2400" dirty="0"/>
              <a:t> </a:t>
            </a:r>
            <a:r>
              <a:rPr lang="it-IT" sz="2400" dirty="0" err="1"/>
              <a:t>index</a:t>
            </a:r>
            <a:r>
              <a:rPr lang="it-IT" sz="2400" dirty="0"/>
              <a:t> </a:t>
            </a:r>
            <a:r>
              <a:rPr lang="it-IT" sz="2400" dirty="0" err="1" smtClean="0"/>
              <a:t>method</a:t>
            </a:r>
            <a:r>
              <a:rPr lang="it-IT" sz="2400" dirty="0" smtClean="0"/>
              <a:t>:</a:t>
            </a:r>
          </a:p>
          <a:p>
            <a:r>
              <a:rPr lang="it-IT" sz="2400" dirty="0" err="1"/>
              <a:t>P</a:t>
            </a:r>
            <a:r>
              <a:rPr lang="it-IT" sz="2400" dirty="0" err="1" smtClean="0"/>
              <a:t>arametric</a:t>
            </a:r>
            <a:r>
              <a:rPr lang="it-IT" sz="2400" dirty="0" smtClean="0"/>
              <a:t> model for I and </a:t>
            </a:r>
            <a:r>
              <a:rPr lang="it-IT" sz="2400" dirty="0" err="1" smtClean="0"/>
              <a:t>S</a:t>
            </a:r>
            <a:endParaRPr lang="it-IT" sz="2400" dirty="0" smtClean="0"/>
          </a:p>
          <a:p>
            <a:r>
              <a:rPr lang="it-IT" sz="2400" dirty="0" smtClean="0"/>
              <a:t>Compute the </a:t>
            </a:r>
            <a:r>
              <a:rPr lang="it-IT" sz="2400" dirty="0" err="1" smtClean="0"/>
              <a:t>Completeness</a:t>
            </a:r>
            <a:r>
              <a:rPr lang="it-IT" sz="2400" dirty="0" smtClean="0"/>
              <a:t> Index = </a:t>
            </a:r>
            <a:r>
              <a:rPr lang="it-IT" sz="2400" dirty="0" err="1" smtClean="0"/>
              <a:t>proportion</a:t>
            </a:r>
            <a:r>
              <a:rPr lang="it-IT" sz="2400" dirty="0" smtClean="0"/>
              <a:t> of </a:t>
            </a:r>
            <a:r>
              <a:rPr lang="it-IT" sz="2400" dirty="0" err="1" smtClean="0"/>
              <a:t>modeled</a:t>
            </a:r>
            <a:r>
              <a:rPr lang="it-IT" sz="2400" dirty="0" smtClean="0"/>
              <a:t> </a:t>
            </a:r>
            <a:r>
              <a:rPr lang="it-IT" sz="2400" dirty="0" err="1" smtClean="0"/>
              <a:t>prevalence</a:t>
            </a:r>
            <a:r>
              <a:rPr lang="it-IT" sz="2400" dirty="0" smtClean="0"/>
              <a:t> </a:t>
            </a:r>
            <a:r>
              <a:rPr lang="it-IT" sz="2400" dirty="0" err="1" smtClean="0"/>
              <a:t>that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observable</a:t>
            </a:r>
            <a:r>
              <a:rPr lang="it-IT" sz="2400" dirty="0" smtClean="0"/>
              <a:t>: </a:t>
            </a:r>
          </a:p>
          <a:p>
            <a:pPr marL="0" indent="0" algn="ctr">
              <a:buNone/>
            </a:pPr>
            <a:r>
              <a:rPr lang="it-IT" sz="2400" b="1" dirty="0" err="1">
                <a:solidFill>
                  <a:srgbClr val="008000"/>
                </a:solidFill>
              </a:rPr>
              <a:t>R</a:t>
            </a:r>
            <a:r>
              <a:rPr lang="it-IT" sz="2400" b="1" dirty="0">
                <a:solidFill>
                  <a:srgbClr val="008000"/>
                </a:solidFill>
              </a:rPr>
              <a:t>(</a:t>
            </a:r>
            <a:r>
              <a:rPr lang="it-IT" sz="2400" b="1" dirty="0" err="1">
                <a:solidFill>
                  <a:srgbClr val="008000"/>
                </a:solidFill>
              </a:rPr>
              <a:t>age</a:t>
            </a:r>
            <a:r>
              <a:rPr lang="it-IT" sz="2400" b="1" dirty="0">
                <a:solidFill>
                  <a:srgbClr val="008000"/>
                </a:solidFill>
              </a:rPr>
              <a:t> </a:t>
            </a:r>
            <a:r>
              <a:rPr lang="it-IT" sz="2400" b="1" dirty="0" err="1">
                <a:solidFill>
                  <a:srgbClr val="008000"/>
                </a:solidFill>
              </a:rPr>
              <a:t>at</a:t>
            </a:r>
            <a:r>
              <a:rPr lang="it-IT" sz="2400" b="1" dirty="0">
                <a:solidFill>
                  <a:srgbClr val="008000"/>
                </a:solidFill>
              </a:rPr>
              <a:t> </a:t>
            </a:r>
            <a:r>
              <a:rPr lang="it-IT" sz="2400" b="1" dirty="0" err="1">
                <a:solidFill>
                  <a:srgbClr val="008000"/>
                </a:solidFill>
              </a:rPr>
              <a:t>prev</a:t>
            </a:r>
            <a:r>
              <a:rPr lang="it-IT" sz="2400" b="1" dirty="0">
                <a:solidFill>
                  <a:srgbClr val="008000"/>
                </a:solidFill>
              </a:rPr>
              <a:t>, CR </a:t>
            </a:r>
            <a:r>
              <a:rPr lang="it-IT" sz="2400" b="1" dirty="0" err="1">
                <a:solidFill>
                  <a:srgbClr val="008000"/>
                </a:solidFill>
              </a:rPr>
              <a:t>length</a:t>
            </a:r>
            <a:r>
              <a:rPr lang="it-IT" sz="2400" b="1" dirty="0">
                <a:solidFill>
                  <a:srgbClr val="008000"/>
                </a:solidFill>
              </a:rPr>
              <a:t>)</a:t>
            </a:r>
          </a:p>
          <a:p>
            <a:r>
              <a:rPr lang="it-IT" sz="2400" dirty="0" smtClean="0"/>
              <a:t>Combine </a:t>
            </a:r>
            <a:r>
              <a:rPr lang="it-IT" sz="2400" dirty="0" err="1" smtClean="0"/>
              <a:t>R</a:t>
            </a:r>
            <a:r>
              <a:rPr lang="it-IT" sz="2400" dirty="0" smtClean="0"/>
              <a:t> and </a:t>
            </a:r>
            <a:r>
              <a:rPr lang="it-IT" sz="2400" dirty="0" smtClean="0"/>
              <a:t>LDP to </a:t>
            </a:r>
            <a:r>
              <a:rPr lang="it-IT" sz="2400" dirty="0" err="1" smtClean="0"/>
              <a:t>obtain</a:t>
            </a:r>
            <a:r>
              <a:rPr lang="it-IT" sz="2400" dirty="0" smtClean="0"/>
              <a:t> CP</a:t>
            </a:r>
            <a:endParaRPr lang="it-IT" sz="2400" dirty="0" smtClean="0"/>
          </a:p>
          <a:p>
            <a:endParaRPr lang="it-IT" sz="2400" dirty="0"/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b="1" dirty="0" smtClean="0"/>
              <a:t>CP (70,15) </a:t>
            </a:r>
            <a:r>
              <a:rPr lang="it-IT" sz="2400" dirty="0" smtClean="0"/>
              <a:t>= </a:t>
            </a:r>
            <a:endParaRPr lang="it-IT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400" dirty="0"/>
          </a:p>
        </p:txBody>
      </p:sp>
      <p:grpSp>
        <p:nvGrpSpPr>
          <p:cNvPr id="13" name="Gruppo 12"/>
          <p:cNvGrpSpPr/>
          <p:nvPr/>
        </p:nvGrpSpPr>
        <p:grpSpPr>
          <a:xfrm>
            <a:off x="864493" y="2132857"/>
            <a:ext cx="4255741" cy="3133460"/>
            <a:chOff x="953376" y="2852936"/>
            <a:chExt cx="4255741" cy="3133460"/>
          </a:xfrm>
        </p:grpSpPr>
        <p:sp>
          <p:nvSpPr>
            <p:cNvPr id="11" name="CasellaDiTesto 8"/>
            <p:cNvSpPr txBox="1">
              <a:spLocks noChangeArrowheads="1"/>
            </p:cNvSpPr>
            <p:nvPr/>
          </p:nvSpPr>
          <p:spPr bwMode="auto">
            <a:xfrm>
              <a:off x="953376" y="2991702"/>
              <a:ext cx="16393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it-IT" altLang="it-IT" sz="2000" dirty="0" err="1" smtClean="0"/>
                <a:t>P</a:t>
              </a:r>
              <a:r>
                <a:rPr lang="it-IT" altLang="it-IT" sz="2000" baseline="-25000" dirty="0" smtClean="0"/>
                <a:t> </a:t>
              </a:r>
              <a:r>
                <a:rPr lang="it-IT" altLang="it-IT" sz="2000" dirty="0"/>
                <a:t>(</a:t>
              </a:r>
              <a:r>
                <a:rPr lang="it-IT" altLang="it-IT" sz="2000" dirty="0" err="1"/>
                <a:t>age</a:t>
              </a:r>
              <a:r>
                <a:rPr lang="it-IT" altLang="it-IT" sz="2000" dirty="0"/>
                <a:t>=70) =</a:t>
              </a:r>
            </a:p>
          </p:txBody>
        </p:sp>
        <p:sp>
          <p:nvSpPr>
            <p:cNvPr id="12" name="CasellaDiTesto 1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2193312" y="2852936"/>
              <a:ext cx="1678283" cy="677643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it-IT">
                  <a:noFill/>
                  <a:latin typeface="Arial" charset="0"/>
                </a:rPr>
                <a:t> </a:t>
              </a:r>
            </a:p>
          </p:txBody>
        </p:sp>
        <p:cxnSp>
          <p:nvCxnSpPr>
            <p:cNvPr id="7" name="Connettore 4 13"/>
            <p:cNvCxnSpPr>
              <a:cxnSpLocks noChangeShapeType="1"/>
            </p:cNvCxnSpPr>
            <p:nvPr/>
          </p:nvCxnSpPr>
          <p:spPr bwMode="auto">
            <a:xfrm rot="5400000">
              <a:off x="1893059" y="3545435"/>
              <a:ext cx="1038853" cy="891728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Connettore 4 15"/>
            <p:cNvCxnSpPr>
              <a:cxnSpLocks noChangeShapeType="1"/>
            </p:cNvCxnSpPr>
            <p:nvPr/>
          </p:nvCxnSpPr>
          <p:spPr bwMode="auto">
            <a:xfrm rot="16200000" flipH="1">
              <a:off x="3170392" y="3537320"/>
              <a:ext cx="1037858" cy="932829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1093418" y="4709228"/>
              <a:ext cx="1499265" cy="1277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334" tIns="45668" rIns="91334" bIns="45668">
              <a:spAutoFit/>
            </a:bodyPr>
            <a:lstStyle/>
            <a:p>
              <a:pPr algn="ctr"/>
              <a:r>
                <a:rPr lang="en-US" altLang="en-US" i="1" dirty="0">
                  <a:latin typeface="Tahoma" panose="020B0604030504040204" pitchFamily="34" charset="0"/>
                  <a:sym typeface="Symbol" panose="05050102010706020507" pitchFamily="18" charset="2"/>
                </a:rPr>
                <a:t>I </a:t>
              </a:r>
              <a:r>
                <a:rPr lang="en-US" altLang="en-US" dirty="0">
                  <a:latin typeface="Tahoma" panose="020B0604030504040204" pitchFamily="34" charset="0"/>
                  <a:sym typeface="Symbol" panose="05050102010706020507" pitchFamily="18" charset="2"/>
                </a:rPr>
                <a:t>(</a:t>
              </a:r>
              <a:r>
                <a:rPr lang="en-US" altLang="en-US" i="1" dirty="0">
                  <a:latin typeface="Tahoma" panose="020B0604030504040204" pitchFamily="34" charset="0"/>
                  <a:sym typeface="Symbol" panose="05050102010706020507" pitchFamily="18" charset="2"/>
                </a:rPr>
                <a:t>j </a:t>
              </a:r>
              <a:r>
                <a:rPr lang="en-US" altLang="en-US" dirty="0" smtClean="0">
                  <a:latin typeface="Tahoma" panose="020B0604030504040204" pitchFamily="34" charset="0"/>
                  <a:sym typeface="Symbol" panose="05050102010706020507" pitchFamily="18" charset="2"/>
                </a:rPr>
                <a:t>)</a:t>
              </a:r>
            </a:p>
            <a:p>
              <a:pPr algn="ctr"/>
              <a:r>
                <a:rPr lang="en-US" altLang="en-US" sz="300" b="1" dirty="0" smtClean="0">
                  <a:latin typeface="Tahoma" panose="020B0604030504040204" pitchFamily="34" charset="0"/>
                  <a:sym typeface="Symbol" panose="05050102010706020507" pitchFamily="18" charset="2"/>
                </a:rPr>
                <a:t> </a:t>
              </a:r>
              <a:endParaRPr lang="en-US" altLang="en-US" sz="300" b="1" dirty="0">
                <a:latin typeface="Tahoma" panose="020B0604030504040204" pitchFamily="34" charset="0"/>
                <a:sym typeface="Symbol" panose="05050102010706020507" pitchFamily="18" charset="2"/>
              </a:endParaRPr>
            </a:p>
            <a:p>
              <a:r>
                <a:rPr lang="en-US" altLang="en-US" sz="1400" dirty="0">
                  <a:latin typeface="Tahoma" panose="020B0604030504040204" pitchFamily="34" charset="0"/>
                  <a:sym typeface="Symbol" panose="05050102010706020507" pitchFamily="18" charset="2"/>
                </a:rPr>
                <a:t>probability of developing cancer at age </a:t>
              </a:r>
              <a:r>
                <a:rPr lang="en-US" altLang="en-US" sz="1400" i="1" dirty="0" smtClean="0">
                  <a:latin typeface="Tahoma" panose="020B0604030504040204" pitchFamily="34" charset="0"/>
                  <a:sym typeface="Symbol" panose="05050102010706020507" pitchFamily="18" charset="2"/>
                </a:rPr>
                <a:t>j&lt;70</a:t>
              </a:r>
              <a:endParaRPr lang="en-US" altLang="en-US" sz="1400" i="1" dirty="0">
                <a:latin typeface="Tahoma" panose="020B0604030504040204" pitchFamily="34" charset="0"/>
              </a:endParaRPr>
            </a:p>
          </p:txBody>
        </p:sp>
        <p:sp>
          <p:nvSpPr>
            <p:cNvPr id="10" name="Text Box 34"/>
            <p:cNvSpPr txBox="1">
              <a:spLocks noChangeArrowheads="1"/>
            </p:cNvSpPr>
            <p:nvPr/>
          </p:nvSpPr>
          <p:spPr bwMode="auto">
            <a:xfrm>
              <a:off x="3222906" y="4646055"/>
              <a:ext cx="1986211" cy="1046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334" tIns="45668" rIns="91334" bIns="45668">
              <a:spAutoFit/>
            </a:bodyPr>
            <a:lstStyle/>
            <a:p>
              <a:pPr algn="ctr"/>
              <a:r>
                <a:rPr lang="en-US" altLang="en-US" i="1" dirty="0">
                  <a:latin typeface="Tahoma" panose="020B0604030504040204" pitchFamily="34" charset="0"/>
                  <a:sym typeface="Symbol" panose="05050102010706020507" pitchFamily="18" charset="2"/>
                </a:rPr>
                <a:t>S </a:t>
              </a:r>
              <a:r>
                <a:rPr lang="en-US" altLang="en-US" dirty="0">
                  <a:latin typeface="Tahoma" panose="020B0604030504040204" pitchFamily="34" charset="0"/>
                  <a:sym typeface="Symbol" panose="05050102010706020507" pitchFamily="18" charset="2"/>
                </a:rPr>
                <a:t>(</a:t>
              </a:r>
              <a:r>
                <a:rPr lang="en-US" altLang="en-US" i="1" dirty="0">
                  <a:latin typeface="Tahoma" panose="020B0604030504040204" pitchFamily="34" charset="0"/>
                  <a:sym typeface="Symbol" panose="05050102010706020507" pitchFamily="18" charset="2"/>
                </a:rPr>
                <a:t>j</a:t>
              </a:r>
              <a:r>
                <a:rPr lang="en-US" altLang="en-US" dirty="0">
                  <a:latin typeface="Tahoma" panose="020B0604030504040204" pitchFamily="34" charset="0"/>
                  <a:sym typeface="Symbol" panose="05050102010706020507" pitchFamily="18" charset="2"/>
                </a:rPr>
                <a:t>,70</a:t>
              </a:r>
              <a:r>
                <a:rPr lang="en-US" altLang="en-US" dirty="0" smtClean="0">
                  <a:latin typeface="Tahoma" panose="020B0604030504040204" pitchFamily="34" charset="0"/>
                  <a:sym typeface="Symbol" panose="05050102010706020507" pitchFamily="18" charset="2"/>
                </a:rPr>
                <a:t>)</a:t>
              </a:r>
            </a:p>
            <a:p>
              <a:pPr algn="ctr"/>
              <a:endParaRPr lang="en-US" altLang="en-US" sz="200" b="1" dirty="0">
                <a:latin typeface="Tahoma" panose="020B0604030504040204" pitchFamily="34" charset="0"/>
                <a:sym typeface="Symbol" panose="05050102010706020507" pitchFamily="18" charset="2"/>
              </a:endParaRPr>
            </a:p>
            <a:p>
              <a:r>
                <a:rPr lang="en-US" altLang="en-US" sz="1400" dirty="0">
                  <a:latin typeface="Tahoma" panose="020B0604030504040204" pitchFamily="34" charset="0"/>
                  <a:sym typeface="Symbol" panose="05050102010706020507" pitchFamily="18" charset="2"/>
                </a:rPr>
                <a:t>probability of surviving </a:t>
              </a:r>
              <a:r>
                <a:rPr lang="en-US" altLang="en-US" sz="1400" dirty="0" smtClean="0">
                  <a:latin typeface="Tahoma" panose="020B0604030504040204" pitchFamily="34" charset="0"/>
                  <a:sym typeface="Symbol" panose="05050102010706020507" pitchFamily="18" charset="2"/>
                </a:rPr>
                <a:t>age 70, having been diagnosed </a:t>
              </a:r>
              <a:r>
                <a:rPr lang="en-US" altLang="en-US" sz="1400" dirty="0">
                  <a:latin typeface="Tahoma" panose="020B0604030504040204" pitchFamily="34" charset="0"/>
                  <a:sym typeface="Symbol" panose="05050102010706020507" pitchFamily="18" charset="2"/>
                </a:rPr>
                <a:t>at age </a:t>
              </a:r>
              <a:r>
                <a:rPr lang="en-US" altLang="en-US" sz="1400" i="1" dirty="0" smtClean="0">
                  <a:latin typeface="Tahoma" panose="020B0604030504040204" pitchFamily="34" charset="0"/>
                  <a:sym typeface="Symbol" panose="05050102010706020507" pitchFamily="18" charset="2"/>
                </a:rPr>
                <a:t>j&lt;70</a:t>
              </a:r>
              <a:endParaRPr lang="en-US" altLang="en-US" sz="1400" i="1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7705253" y="5202838"/>
            <a:ext cx="2190357" cy="923327"/>
            <a:chOff x="4320232" y="5724053"/>
            <a:chExt cx="4320481" cy="9233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sellaDiTesto 18"/>
                <p:cNvSpPr txBox="1"/>
                <p:nvPr/>
              </p:nvSpPr>
              <p:spPr>
                <a:xfrm>
                  <a:off x="4320232" y="5724053"/>
                  <a:ext cx="43204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s-IS" sz="2400" b="1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LDP(70</a:t>
                  </a:r>
                  <a:r>
                    <a:rPr lang="is-IS" sz="24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,</a:t>
                  </a:r>
                  <a:r>
                    <a:rPr lang="it-IT" sz="24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 </a:t>
                  </a:r>
                  <a:r>
                    <a:rPr lang="it-IT" sz="2400" b="1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1</a:t>
                  </a:r>
                  <a14:m>
                    <m:oMath xmlns:m="http://schemas.openxmlformats.org/officeDocument/2006/math">
                      <m:r>
                        <a:rPr lang="it-IT"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a14:m>
                  <a:r>
                    <a:rPr lang="is-IS" sz="2400" b="1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)</a:t>
                  </a:r>
                  <a:endParaRPr lang="it-IT" sz="2400" dirty="0"/>
                </a:p>
              </p:txBody>
            </p:sp>
          </mc:Choice>
          <mc:Fallback xmlns="">
            <p:sp>
              <p:nvSpPr>
                <p:cNvPr id="19" name="CasellaDiTes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0232" y="5724053"/>
                  <a:ext cx="4320480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Line 1068"/>
            <p:cNvSpPr>
              <a:spLocks noChangeShapeType="1"/>
            </p:cNvSpPr>
            <p:nvPr/>
          </p:nvSpPr>
          <p:spPr bwMode="auto">
            <a:xfrm flipV="1">
              <a:off x="4320232" y="6185716"/>
              <a:ext cx="432048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Text Box 1070"/>
            <p:cNvSpPr txBox="1">
              <a:spLocks noChangeArrowheads="1"/>
            </p:cNvSpPr>
            <p:nvPr/>
          </p:nvSpPr>
          <p:spPr bwMode="auto">
            <a:xfrm>
              <a:off x="5242589" y="6185715"/>
              <a:ext cx="301059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400" b="1" dirty="0" smtClean="0">
                  <a:solidFill>
                    <a:srgbClr val="008000"/>
                  </a:solidFill>
                </a:rPr>
                <a:t>R(</a:t>
              </a:r>
              <a:r>
                <a:rPr lang="en-US" altLang="en-US" sz="2400" b="1" i="1" dirty="0" smtClean="0">
                  <a:solidFill>
                    <a:srgbClr val="008000"/>
                  </a:solidFill>
                </a:rPr>
                <a:t>70</a:t>
              </a:r>
              <a:r>
                <a:rPr lang="en-US" altLang="en-US" sz="2400" b="1" dirty="0" smtClean="0">
                  <a:solidFill>
                    <a:srgbClr val="008000"/>
                  </a:solidFill>
                </a:rPr>
                <a:t>,</a:t>
              </a:r>
              <a:r>
                <a:rPr lang="en-US" altLang="en-US" sz="2400" b="1" i="1" dirty="0">
                  <a:solidFill>
                    <a:srgbClr val="008000"/>
                  </a:solidFill>
                </a:rPr>
                <a:t>1</a:t>
              </a:r>
              <a:r>
                <a:rPr lang="en-US" altLang="en-US" sz="2400" b="1" i="1" dirty="0" smtClean="0">
                  <a:solidFill>
                    <a:srgbClr val="008000"/>
                  </a:solidFill>
                </a:rPr>
                <a:t>5</a:t>
              </a:r>
              <a:r>
                <a:rPr lang="en-US" altLang="en-US" sz="2400" b="1" dirty="0">
                  <a:solidFill>
                    <a:srgbClr val="008000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917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82311" y="548680"/>
            <a:ext cx="10369868" cy="9409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AIMS AND GOALS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98403" y="2136339"/>
            <a:ext cx="1025306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GB" sz="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We conducted a study in Italy </a:t>
            </a:r>
            <a:r>
              <a:rPr lang="en-GB" sz="2400" dirty="0"/>
              <a:t>to estimate </a:t>
            </a:r>
            <a:r>
              <a:rPr lang="en-GB" sz="2400" b="1" dirty="0">
                <a:solidFill>
                  <a:srgbClr val="C00000"/>
                </a:solidFill>
              </a:rPr>
              <a:t>how many adults </a:t>
            </a:r>
            <a:r>
              <a:rPr lang="en-GB" sz="2400" b="1" dirty="0" smtClean="0">
                <a:solidFill>
                  <a:srgbClr val="C00000"/>
                </a:solidFill>
              </a:rPr>
              <a:t>alive at time Y have </a:t>
            </a:r>
            <a:r>
              <a:rPr lang="en-GB" sz="2400" b="1" dirty="0">
                <a:solidFill>
                  <a:srgbClr val="C00000"/>
                </a:solidFill>
              </a:rPr>
              <a:t>been diagnosed </a:t>
            </a:r>
            <a:r>
              <a:rPr lang="en-GB" sz="2400" b="1" dirty="0" smtClean="0">
                <a:solidFill>
                  <a:srgbClr val="C00000"/>
                </a:solidFill>
              </a:rPr>
              <a:t>any time in the past with </a:t>
            </a:r>
            <a:r>
              <a:rPr lang="en-GB" sz="2400" b="1" dirty="0">
                <a:solidFill>
                  <a:srgbClr val="C00000"/>
                </a:solidFill>
              </a:rPr>
              <a:t>cancer in </a:t>
            </a:r>
            <a:r>
              <a:rPr lang="en-GB" sz="2400" b="1" dirty="0" smtClean="0">
                <a:solidFill>
                  <a:srgbClr val="C00000"/>
                </a:solidFill>
              </a:rPr>
              <a:t>ages 0-14</a:t>
            </a: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 Indicator: Complete Prevalence of cases diagnosed in childhood </a:t>
            </a:r>
            <a:r>
              <a:rPr lang="en-GB" sz="2400" b="1" dirty="0" smtClean="0"/>
              <a:t>CP</a:t>
            </a:r>
            <a:r>
              <a:rPr lang="en-GB" sz="2400" b="1" baseline="-25000" dirty="0" smtClean="0"/>
              <a:t>Y</a:t>
            </a:r>
            <a:endParaRPr lang="en-GB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Estimates obtained </a:t>
            </a:r>
            <a:r>
              <a:rPr lang="en-GB" sz="2400" b="1" dirty="0" smtClean="0">
                <a:solidFill>
                  <a:srgbClr val="C00000"/>
                </a:solidFill>
              </a:rPr>
              <a:t>using the software ComPrev</a:t>
            </a:r>
            <a:r>
              <a:rPr lang="en-GB" sz="2400" dirty="0"/>
              <a:t/>
            </a:r>
            <a:br>
              <a:rPr lang="en-GB" sz="2400" dirty="0"/>
            </a:b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66156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98402" y="260648"/>
            <a:ext cx="10369868" cy="9409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TO ITALIAN DATA</a:t>
            </a:r>
            <a:endParaRPr lang="it-IT" dirty="0"/>
          </a:p>
        </p:txBody>
      </p:sp>
      <p:sp>
        <p:nvSpPr>
          <p:cNvPr id="26" name="Sottotitolo 2"/>
          <p:cNvSpPr txBox="1">
            <a:spLocks/>
          </p:cNvSpPr>
          <p:nvPr/>
        </p:nvSpPr>
        <p:spPr>
          <a:xfrm>
            <a:off x="498402" y="1628800"/>
            <a:ext cx="10519219" cy="2457523"/>
          </a:xfrm>
          <a:prstGeom prst="rect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vert="horz" lIns="91262" tIns="45633" rIns="91262" bIns="45633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8506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sz="2400" dirty="0" smtClean="0">
                <a:latin typeface="Calibri" panose="020F0502020204030204" pitchFamily="34" charset="0"/>
              </a:rPr>
              <a:t>15 </a:t>
            </a:r>
            <a:r>
              <a:rPr lang="it-IT" sz="2400" dirty="0" err="1" smtClean="0">
                <a:latin typeface="Calibri" panose="020F0502020204030204" pitchFamily="34" charset="0"/>
              </a:rPr>
              <a:t>Cancer</a:t>
            </a:r>
            <a:r>
              <a:rPr lang="it-IT" sz="2400" dirty="0" smtClean="0">
                <a:latin typeface="Calibri" panose="020F0502020204030204" pitchFamily="34" charset="0"/>
              </a:rPr>
              <a:t> </a:t>
            </a:r>
            <a:r>
              <a:rPr lang="it-IT" sz="2400" dirty="0" err="1" smtClean="0">
                <a:latin typeface="Calibri" panose="020F0502020204030204" pitchFamily="34" charset="0"/>
              </a:rPr>
              <a:t>Registries</a:t>
            </a:r>
            <a:r>
              <a:rPr lang="it-IT" sz="2400" dirty="0" smtClean="0">
                <a:latin typeface="Calibri" panose="020F0502020204030204" pitchFamily="34" charset="0"/>
              </a:rPr>
              <a:t>. </a:t>
            </a:r>
            <a:r>
              <a:rPr lang="it-IT" sz="2400" dirty="0" err="1" smtClean="0">
                <a:latin typeface="Calibri" panose="020F0502020204030204" pitchFamily="34" charset="0"/>
              </a:rPr>
              <a:t>Incident</a:t>
            </a:r>
            <a:r>
              <a:rPr lang="it-IT" sz="2400" dirty="0" smtClean="0">
                <a:latin typeface="Calibri" panose="020F0502020204030204" pitchFamily="34" charset="0"/>
              </a:rPr>
              <a:t> </a:t>
            </a:r>
            <a:r>
              <a:rPr lang="it-IT" sz="2400" dirty="0" err="1" smtClean="0">
                <a:latin typeface="Calibri" panose="020F0502020204030204" pitchFamily="34" charset="0"/>
              </a:rPr>
              <a:t>cases</a:t>
            </a:r>
            <a:r>
              <a:rPr lang="it-IT" sz="2400" dirty="0" smtClean="0">
                <a:latin typeface="Calibri" panose="020F0502020204030204" pitchFamily="34" charset="0"/>
              </a:rPr>
              <a:t> in 1995-2009, </a:t>
            </a:r>
            <a:r>
              <a:rPr lang="it-IT" sz="2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diagnosed</a:t>
            </a:r>
            <a:r>
              <a:rPr lang="it-IT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in </a:t>
            </a:r>
            <a:r>
              <a:rPr lang="it-IT" sz="2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age</a:t>
            </a:r>
            <a:r>
              <a:rPr lang="it-IT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0-14</a:t>
            </a:r>
          </a:p>
          <a:p>
            <a:pPr defTabSz="828506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sz="800" dirty="0" smtClean="0">
              <a:latin typeface="Calibri" panose="020F0502020204030204" pitchFamily="34" charset="0"/>
            </a:endParaRPr>
          </a:p>
          <a:p>
            <a:pPr defTabSz="828506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sz="2400" dirty="0" err="1" smtClean="0">
                <a:latin typeface="Calibri" panose="020F0502020204030204" pitchFamily="34" charset="0"/>
              </a:rPr>
              <a:t>Prevalence</a:t>
            </a:r>
            <a:r>
              <a:rPr lang="it-IT" sz="2400" dirty="0" smtClean="0">
                <a:latin typeface="Calibri" panose="020F0502020204030204" pitchFamily="34" charset="0"/>
              </a:rPr>
              <a:t> date </a:t>
            </a:r>
            <a:r>
              <a:rPr lang="it-IT" sz="2400" dirty="0" smtClean="0">
                <a:latin typeface="Calibri" panose="020F0502020204030204" pitchFamily="34" charset="0"/>
              </a:rPr>
              <a:t>Y=1.1.2010 </a:t>
            </a:r>
            <a:r>
              <a:rPr lang="it-IT" sz="2400" dirty="0" smtClean="0">
                <a:latin typeface="Calibri" panose="020F0502020204030204" pitchFamily="34" charset="0"/>
              </a:rPr>
              <a:t>-&gt; </a:t>
            </a:r>
            <a:r>
              <a:rPr lang="it-IT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Limited–</a:t>
            </a:r>
            <a:r>
              <a:rPr lang="it-IT" sz="2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duration</a:t>
            </a:r>
            <a:r>
              <a:rPr lang="it-IT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prevalence</a:t>
            </a:r>
            <a:r>
              <a:rPr lang="it-IT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sz="2400" dirty="0" err="1" smtClean="0">
                <a:latin typeface="Calibri" panose="020F0502020204030204" pitchFamily="34" charset="0"/>
              </a:rPr>
              <a:t>available</a:t>
            </a:r>
            <a:r>
              <a:rPr lang="it-IT" sz="2400" dirty="0" smtClean="0">
                <a:latin typeface="Calibri" panose="020F0502020204030204" pitchFamily="34" charset="0"/>
              </a:rPr>
              <a:t> for 15 </a:t>
            </a:r>
            <a:r>
              <a:rPr lang="it-IT" sz="2400" dirty="0" err="1" smtClean="0">
                <a:latin typeface="Calibri" panose="020F0502020204030204" pitchFamily="34" charset="0"/>
              </a:rPr>
              <a:t>years</a:t>
            </a:r>
            <a:r>
              <a:rPr lang="it-IT" sz="2400" dirty="0" smtClean="0">
                <a:latin typeface="Calibri" panose="020F0502020204030204" pitchFamily="34" charset="0"/>
              </a:rPr>
              <a:t> - </a:t>
            </a:r>
            <a:r>
              <a:rPr lang="it-IT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LDP(15)</a:t>
            </a:r>
          </a:p>
          <a:p>
            <a:pPr defTabSz="828506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sz="800" dirty="0" smtClean="0">
              <a:latin typeface="Calibri" panose="020F0502020204030204" pitchFamily="34" charset="0"/>
            </a:endParaRPr>
          </a:p>
          <a:p>
            <a:pPr defTabSz="828506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sz="2400" dirty="0" err="1" smtClean="0">
                <a:latin typeface="Calibri" panose="020F0502020204030204" pitchFamily="34" charset="0"/>
              </a:rPr>
              <a:t>All</a:t>
            </a:r>
            <a:r>
              <a:rPr lang="it-IT" sz="2400" dirty="0" smtClean="0">
                <a:latin typeface="Calibri" panose="020F0502020204030204" pitchFamily="34" charset="0"/>
              </a:rPr>
              <a:t> </a:t>
            </a:r>
            <a:r>
              <a:rPr lang="it-IT" sz="2400" dirty="0" err="1" smtClean="0">
                <a:latin typeface="Calibri" panose="020F0502020204030204" pitchFamily="34" charset="0"/>
              </a:rPr>
              <a:t>types</a:t>
            </a:r>
            <a:r>
              <a:rPr lang="it-IT" sz="2400" dirty="0" smtClean="0">
                <a:latin typeface="Calibri" panose="020F0502020204030204" pitchFamily="34" charset="0"/>
              </a:rPr>
              <a:t>, </a:t>
            </a:r>
            <a:r>
              <a:rPr lang="it-IT" sz="2400" dirty="0" err="1" smtClean="0">
                <a:latin typeface="Calibri" panose="020F0502020204030204" pitchFamily="34" charset="0"/>
              </a:rPr>
              <a:t>Hodgkin’s</a:t>
            </a:r>
            <a:r>
              <a:rPr lang="it-IT" sz="2400" dirty="0" smtClean="0">
                <a:latin typeface="Calibri" panose="020F0502020204030204" pitchFamily="34" charset="0"/>
              </a:rPr>
              <a:t> </a:t>
            </a:r>
            <a:r>
              <a:rPr lang="it-IT" sz="2400" dirty="0" err="1" smtClean="0">
                <a:latin typeface="Calibri" panose="020F0502020204030204" pitchFamily="34" charset="0"/>
              </a:rPr>
              <a:t>Disease</a:t>
            </a:r>
            <a:r>
              <a:rPr lang="it-IT" sz="2400" dirty="0" smtClean="0">
                <a:latin typeface="Calibri" panose="020F0502020204030204" pitchFamily="34" charset="0"/>
              </a:rPr>
              <a:t>, Acute </a:t>
            </a:r>
            <a:r>
              <a:rPr lang="it-IT" sz="2400" dirty="0" err="1" smtClean="0">
                <a:latin typeface="Calibri" panose="020F0502020204030204" pitchFamily="34" charset="0"/>
              </a:rPr>
              <a:t>Lymphocytic</a:t>
            </a:r>
            <a:r>
              <a:rPr lang="it-IT" sz="2400" dirty="0" smtClean="0">
                <a:latin typeface="Calibri" panose="020F0502020204030204" pitchFamily="34" charset="0"/>
              </a:rPr>
              <a:t> </a:t>
            </a:r>
            <a:r>
              <a:rPr lang="it-IT" sz="2400" dirty="0" err="1" smtClean="0">
                <a:latin typeface="Calibri" panose="020F0502020204030204" pitchFamily="34" charset="0"/>
              </a:rPr>
              <a:t>Leukemia</a:t>
            </a:r>
            <a:r>
              <a:rPr lang="it-IT" sz="2400" dirty="0" smtClean="0">
                <a:latin typeface="Calibri" panose="020F0502020204030204" pitchFamily="34" charset="0"/>
              </a:rPr>
              <a:t>, </a:t>
            </a:r>
            <a:r>
              <a:rPr lang="it-IT" sz="2400" dirty="0" err="1" smtClean="0">
                <a:latin typeface="Calibri" panose="020F0502020204030204" pitchFamily="34" charset="0"/>
              </a:rPr>
              <a:t>Nervous</a:t>
            </a:r>
            <a:r>
              <a:rPr lang="it-IT" sz="2400" dirty="0" smtClean="0">
                <a:latin typeface="Calibri" panose="020F0502020204030204" pitchFamily="34" charset="0"/>
              </a:rPr>
              <a:t> Central System</a:t>
            </a:r>
          </a:p>
          <a:p>
            <a:pPr defTabSz="828506">
              <a:spcBef>
                <a:spcPct val="0"/>
              </a:spcBef>
            </a:pPr>
            <a:endParaRPr lang="it-IT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09" y="4293096"/>
            <a:ext cx="9433048" cy="216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93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35">
            <a:extLst>
              <a:ext uri="{FF2B5EF4-FFF2-40B4-BE49-F238E27FC236}">
                <a16:creationId xmlns="" xmlns:a16="http://schemas.microsoft.com/office/drawing/2014/main" id="{CDC8509A-37CE-4A10-9E2B-62920CD9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507" y="4309464"/>
            <a:ext cx="4122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14</a:t>
            </a:r>
            <a:endParaRPr lang="en-US" altLang="en-US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4" name="Text Box 35">
            <a:extLst>
              <a:ext uri="{FF2B5EF4-FFF2-40B4-BE49-F238E27FC236}">
                <a16:creationId xmlns="" xmlns:a16="http://schemas.microsoft.com/office/drawing/2014/main" id="{CDC8509A-37CE-4A10-9E2B-62920CD9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565" y="4856268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86" name="Titolo 1"/>
          <p:cNvSpPr txBox="1">
            <a:spLocks/>
          </p:cNvSpPr>
          <p:nvPr/>
        </p:nvSpPr>
        <p:spPr>
          <a:xfrm>
            <a:off x="498402" y="260648"/>
            <a:ext cx="10369868" cy="9409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CHILDPREV METHOD</a:t>
            </a:r>
            <a:endParaRPr lang="it-IT" sz="4000" dirty="0"/>
          </a:p>
        </p:txBody>
      </p:sp>
      <p:sp>
        <p:nvSpPr>
          <p:cNvPr id="37" name="Text Box 35">
            <a:extLst>
              <a:ext uri="{FF2B5EF4-FFF2-40B4-BE49-F238E27FC236}">
                <a16:creationId xmlns="" xmlns:a16="http://schemas.microsoft.com/office/drawing/2014/main" id="{CDC8509A-37CE-4A10-9E2B-62920CD9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507" y="4075465"/>
            <a:ext cx="4122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15</a:t>
            </a:r>
            <a:endParaRPr lang="en-US" altLang="en-US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6" name="Text Box 53">
            <a:extLst>
              <a:ext uri="{FF2B5EF4-FFF2-40B4-BE49-F238E27FC236}">
                <a16:creationId xmlns="" xmlns:a16="http://schemas.microsoft.com/office/drawing/2014/main" id="{EED06BE3-0966-4641-9DBB-4AEC4EC5A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696" y="5119818"/>
            <a:ext cx="6399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1981</a:t>
            </a:r>
            <a:endParaRPr lang="en-US" altLang="en-US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" name="Parentesi graffa chiusa 47"/>
          <p:cNvSpPr/>
          <p:nvPr/>
        </p:nvSpPr>
        <p:spPr>
          <a:xfrm>
            <a:off x="7739929" y="4250957"/>
            <a:ext cx="244513" cy="812134"/>
          </a:xfrm>
          <a:prstGeom prst="rightBrac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50" name="Parentesi graffa chiusa 49"/>
          <p:cNvSpPr/>
          <p:nvPr/>
        </p:nvSpPr>
        <p:spPr>
          <a:xfrm>
            <a:off x="7739929" y="3536308"/>
            <a:ext cx="244513" cy="704259"/>
          </a:xfrm>
          <a:prstGeom prst="righ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51" name="Parentesi graffa chiusa 50"/>
          <p:cNvSpPr/>
          <p:nvPr/>
        </p:nvSpPr>
        <p:spPr>
          <a:xfrm>
            <a:off x="7752475" y="2260163"/>
            <a:ext cx="326058" cy="122531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52" name="CasellaDiTesto 51"/>
          <p:cNvSpPr txBox="1"/>
          <p:nvPr/>
        </p:nvSpPr>
        <p:spPr>
          <a:xfrm>
            <a:off x="8258766" y="4386047"/>
            <a:ext cx="1917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Complete info</a:t>
            </a:r>
            <a:endParaRPr lang="it-IT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8363509" y="3420173"/>
            <a:ext cx="1917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solidFill>
                  <a:srgbClr val="0070C0"/>
                </a:solidFill>
              </a:rPr>
              <a:t>Partial</a:t>
            </a:r>
            <a:r>
              <a:rPr lang="it-IT" sz="2000" b="1" dirty="0" smtClean="0">
                <a:solidFill>
                  <a:srgbClr val="0070C0"/>
                </a:solidFill>
              </a:rPr>
              <a:t> info</a:t>
            </a:r>
            <a:endParaRPr lang="it-IT" sz="2000" b="1" dirty="0">
              <a:solidFill>
                <a:srgbClr val="0070C0"/>
              </a:solidFill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8484223" y="2460158"/>
            <a:ext cx="1917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No info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8" name="Rectangle 80">
            <a:extLst>
              <a:ext uri="{FF2B5EF4-FFF2-40B4-BE49-F238E27FC236}">
                <a16:creationId xmlns="" xmlns:a16="http://schemas.microsoft.com/office/drawing/2014/main" id="{CFF314B1-4B49-42CC-830F-FDB58EDF5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402" y="2240268"/>
            <a:ext cx="1300235" cy="282014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7" name="Text Box 16">
            <a:extLst>
              <a:ext uri="{FF2B5EF4-FFF2-40B4-BE49-F238E27FC236}">
                <a16:creationId xmlns="" xmlns:a16="http://schemas.microsoft.com/office/drawing/2014/main" id="{5DBA1C39-6E12-42A2-B099-DE631B9B0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781" y="3003659"/>
            <a:ext cx="620112" cy="36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Age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="" xmlns:a16="http://schemas.microsoft.com/office/drawing/2014/main" id="{2C2750CF-C1F1-4EC6-943F-D80230E5C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6576" y="5091026"/>
            <a:ext cx="868157" cy="33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2010</a:t>
            </a:r>
            <a:endParaRPr lang="en-US" altLang="en-US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15">
            <a:extLst>
              <a:ext uri="{FF2B5EF4-FFF2-40B4-BE49-F238E27FC236}">
                <a16:creationId xmlns="" xmlns:a16="http://schemas.microsoft.com/office/drawing/2014/main" id="{6103EF67-E43E-4BA0-9112-308DA7011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865" y="2121646"/>
            <a:ext cx="412074" cy="33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85</a:t>
            </a:r>
            <a:endParaRPr lang="en-US" altLang="en-US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17">
            <a:extLst>
              <a:ext uri="{FF2B5EF4-FFF2-40B4-BE49-F238E27FC236}">
                <a16:creationId xmlns="" xmlns:a16="http://schemas.microsoft.com/office/drawing/2014/main" id="{49D6E4D1-D0EB-4A9C-A249-2D40424A9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8766" y="5154164"/>
            <a:ext cx="2220400" cy="33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Calendar time</a:t>
            </a:r>
            <a:endParaRPr lang="en-US" altLang="en-US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 Box 22">
            <a:extLst>
              <a:ext uri="{FF2B5EF4-FFF2-40B4-BE49-F238E27FC236}">
                <a16:creationId xmlns="" xmlns:a16="http://schemas.microsoft.com/office/drawing/2014/main" id="{C96CA2CF-4F1E-4FB6-B72A-F532CEE6F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317" y="5119725"/>
            <a:ext cx="640115" cy="33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1995</a:t>
            </a:r>
            <a:endParaRPr lang="en-US" altLang="en-US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Box 35">
            <a:extLst>
              <a:ext uri="{FF2B5EF4-FFF2-40B4-BE49-F238E27FC236}">
                <a16:creationId xmlns="" xmlns:a16="http://schemas.microsoft.com/office/drawing/2014/main" id="{CDC8509A-37CE-4A10-9E2B-62920CD9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865" y="3367178"/>
            <a:ext cx="412074" cy="33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 smtClean="0">
                <a:latin typeface="Arial" panose="020B0604020202020204" pitchFamily="34" charset="0"/>
              </a:rPr>
              <a:t>29</a:t>
            </a:r>
            <a:endParaRPr lang="en-US" altLang="en-US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" name="Line 52">
            <a:extLst>
              <a:ext uri="{FF2B5EF4-FFF2-40B4-BE49-F238E27FC236}">
                <a16:creationId xmlns="" xmlns:a16="http://schemas.microsoft.com/office/drawing/2014/main" id="{13B6F4BD-C4E3-46AD-AB46-8DD3235B4E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1973" y="5050848"/>
            <a:ext cx="4324780" cy="191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3" name="Text Box 53">
            <a:extLst>
              <a:ext uri="{FF2B5EF4-FFF2-40B4-BE49-F238E27FC236}">
                <a16:creationId xmlns="" xmlns:a16="http://schemas.microsoft.com/office/drawing/2014/main" id="{EED06BE3-0966-4641-9DBB-4AEC4EC5A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921" y="5098679"/>
            <a:ext cx="640115" cy="33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1925</a:t>
            </a:r>
            <a:endParaRPr lang="en-US" altLang="en-US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" name="Line 54">
            <a:extLst>
              <a:ext uri="{FF2B5EF4-FFF2-40B4-BE49-F238E27FC236}">
                <a16:creationId xmlns="" xmlns:a16="http://schemas.microsoft.com/office/drawing/2014/main" id="{32DAFABC-4AB6-4F19-91A1-9271DA0956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1973" y="2257487"/>
            <a:ext cx="0" cy="215050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5" name="Line 55">
            <a:extLst>
              <a:ext uri="{FF2B5EF4-FFF2-40B4-BE49-F238E27FC236}">
                <a16:creationId xmlns="" xmlns:a16="http://schemas.microsoft.com/office/drawing/2014/main" id="{084BB0DF-6D38-41C0-B21D-2033950F34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61973" y="4417558"/>
            <a:ext cx="2000" cy="6428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9" name="Line 61">
            <a:extLst>
              <a:ext uri="{FF2B5EF4-FFF2-40B4-BE49-F238E27FC236}">
                <a16:creationId xmlns="" xmlns:a16="http://schemas.microsoft.com/office/drawing/2014/main" id="{3529B07E-F37A-4B1C-A03C-608D6CA047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1973" y="3518326"/>
            <a:ext cx="3714670" cy="574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0" name="Line 63">
            <a:extLst>
              <a:ext uri="{FF2B5EF4-FFF2-40B4-BE49-F238E27FC236}">
                <a16:creationId xmlns="" xmlns:a16="http://schemas.microsoft.com/office/drawing/2014/main" id="{C13C6B79-0DF5-4E0A-9E8D-C3AEAC0E95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1976" y="2246008"/>
            <a:ext cx="3628654" cy="278570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4" name="Line 67">
            <a:extLst>
              <a:ext uri="{FF2B5EF4-FFF2-40B4-BE49-F238E27FC236}">
                <a16:creationId xmlns="" xmlns:a16="http://schemas.microsoft.com/office/drawing/2014/main" id="{57A9225F-205A-4E40-92EE-F4575A0899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76228" y="4407992"/>
            <a:ext cx="992179" cy="6619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6" name="Line 78">
            <a:extLst>
              <a:ext uri="{FF2B5EF4-FFF2-40B4-BE49-F238E27FC236}">
                <a16:creationId xmlns="" xmlns:a16="http://schemas.microsoft.com/office/drawing/2014/main" id="{1E3958CB-C84A-40C1-B636-1545F6D9B2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61973" y="4386946"/>
            <a:ext cx="3714670" cy="306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9" name="Text Box 83">
            <a:extLst>
              <a:ext uri="{FF2B5EF4-FFF2-40B4-BE49-F238E27FC236}">
                <a16:creationId xmlns="" xmlns:a16="http://schemas.microsoft.com/office/drawing/2014/main" id="{14DD9EE1-B8CC-4094-B0E8-EA44A265C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433" y="1587846"/>
            <a:ext cx="950171" cy="36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CR era</a:t>
            </a:r>
            <a:endParaRPr lang="en-US" altLang="en-US" sz="1800" b="1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40" name="Text Box 84">
            <a:extLst>
              <a:ext uri="{FF2B5EF4-FFF2-40B4-BE49-F238E27FC236}">
                <a16:creationId xmlns="" xmlns:a16="http://schemas.microsoft.com/office/drawing/2014/main" id="{FB756C0E-DB85-4AF4-9F6F-06934CAD9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005" y="1463484"/>
            <a:ext cx="2174392" cy="64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8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Pre-CR</a:t>
            </a:r>
          </a:p>
          <a:p>
            <a:pPr algn="ctr"/>
            <a:r>
              <a:rPr lang="en-US" altLang="en-US" sz="18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extrapolation</a:t>
            </a:r>
            <a:endParaRPr lang="en-US" altLang="en-US" sz="18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41" name="Line 78">
            <a:extLst>
              <a:ext uri="{FF2B5EF4-FFF2-40B4-BE49-F238E27FC236}">
                <a16:creationId xmlns="" xmlns:a16="http://schemas.microsoft.com/office/drawing/2014/main" id="{1E3958CB-C84A-40C1-B636-1545F6D9B2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61972" y="4233737"/>
            <a:ext cx="3662662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45" name="Line 67">
            <a:extLst>
              <a:ext uri="{FF2B5EF4-FFF2-40B4-BE49-F238E27FC236}">
                <a16:creationId xmlns="" xmlns:a16="http://schemas.microsoft.com/office/drawing/2014/main" id="{57A9225F-205A-4E40-92EE-F4575A0899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56405" y="4233736"/>
            <a:ext cx="1286230" cy="817111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85" name="Line 67">
            <a:extLst>
              <a:ext uri="{FF2B5EF4-FFF2-40B4-BE49-F238E27FC236}">
                <a16:creationId xmlns="" xmlns:a16="http://schemas.microsoft.com/office/drawing/2014/main" id="{57A9225F-205A-4E40-92EE-F4575A0899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68406" y="3502119"/>
            <a:ext cx="1288232" cy="883928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" name="Rettangolo 1"/>
          <p:cNvSpPr/>
          <p:nvPr/>
        </p:nvSpPr>
        <p:spPr>
          <a:xfrm>
            <a:off x="3881976" y="4417558"/>
            <a:ext cx="3642658" cy="614158"/>
          </a:xfrm>
          <a:prstGeom prst="rect">
            <a:avLst/>
          </a:prstGeom>
          <a:solidFill>
            <a:srgbClr val="4F81BD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815245" y="45798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AGE AT DIAGNOSIS</a:t>
            </a:r>
            <a:endParaRPr lang="it-IT" b="1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974781" y="6334142"/>
            <a:ext cx="1023118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C00000"/>
                </a:solidFill>
              </a:rPr>
              <a:t>Mathematical </a:t>
            </a:r>
            <a:r>
              <a:rPr lang="it-IT" sz="2000" dirty="0" err="1" smtClean="0">
                <a:solidFill>
                  <a:srgbClr val="C00000"/>
                </a:solidFill>
              </a:rPr>
              <a:t>details</a:t>
            </a:r>
            <a:r>
              <a:rPr lang="it-IT" sz="2000" dirty="0" smtClean="0">
                <a:solidFill>
                  <a:srgbClr val="C00000"/>
                </a:solidFill>
              </a:rPr>
              <a:t> in: Simonetti et al (2009) </a:t>
            </a:r>
            <a:r>
              <a:rPr lang="it-IT" sz="2000" dirty="0" err="1" smtClean="0">
                <a:solidFill>
                  <a:srgbClr val="C00000"/>
                </a:solidFill>
              </a:rPr>
              <a:t>Statistics</a:t>
            </a:r>
            <a:r>
              <a:rPr lang="it-IT" sz="2000" dirty="0" smtClean="0">
                <a:solidFill>
                  <a:srgbClr val="C00000"/>
                </a:solidFill>
              </a:rPr>
              <a:t> in Medicine</a:t>
            </a:r>
            <a:endParaRPr lang="it-IT" sz="2000" dirty="0">
              <a:solidFill>
                <a:srgbClr val="C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268406" y="4407992"/>
            <a:ext cx="1242224" cy="642855"/>
          </a:xfrm>
          <a:prstGeom prst="rect">
            <a:avLst/>
          </a:prstGeom>
          <a:solidFill>
            <a:srgbClr val="4D1E6F">
              <a:alpha val="43922"/>
            </a:srgbClr>
          </a:solidFill>
          <a:ln>
            <a:solidFill>
              <a:srgbClr val="4F81BD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378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37" grpId="0"/>
      <p:bldP spid="46" grpId="0"/>
      <p:bldP spid="48" grpId="0" animBg="1"/>
      <p:bldP spid="50" grpId="0" animBg="1"/>
      <p:bldP spid="51" grpId="0" animBg="1"/>
      <p:bldP spid="52" grpId="0"/>
      <p:bldP spid="53" grpId="0"/>
      <p:bldP spid="54" grpId="0"/>
      <p:bldP spid="8" grpId="0" animBg="1"/>
      <p:bldP spid="7" grpId="0"/>
      <p:bldP spid="10" grpId="0"/>
      <p:bldP spid="11" grpId="0"/>
      <p:bldP spid="12" grpId="0"/>
      <p:bldP spid="15" grpId="0"/>
      <p:bldP spid="19" grpId="0"/>
      <p:bldP spid="22" grpId="0" animBg="1"/>
      <p:bldP spid="23" grpId="0"/>
      <p:bldP spid="24" grpId="0" animBg="1"/>
      <p:bldP spid="25" grpId="0" animBg="1"/>
      <p:bldP spid="29" grpId="0" animBg="1"/>
      <p:bldP spid="30" grpId="0" animBg="1"/>
      <p:bldP spid="34" grpId="0" animBg="1"/>
      <p:bldP spid="36" grpId="0" animBg="1"/>
      <p:bldP spid="39" grpId="0"/>
      <p:bldP spid="40" grpId="0"/>
      <p:bldP spid="41" grpId="0" animBg="1"/>
      <p:bldP spid="45" grpId="0" animBg="1"/>
      <p:bldP spid="85" grpId="0" animBg="1"/>
      <p:bldP spid="2" grpId="0" animBg="1"/>
      <p:bldP spid="5" grpId="0"/>
      <p:bldP spid="38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3655" y="332656"/>
            <a:ext cx="10369868" cy="1143000"/>
          </a:xfr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91262" tIns="45633" rIns="91262" bIns="45633" anchor="ctr"/>
          <a:lstStyle/>
          <a:p>
            <a:pPr defTabSz="828506">
              <a:buFont typeface="Arial" panose="020B0604020202020204" pitchFamily="34" charset="0"/>
            </a:pPr>
            <a:r>
              <a:rPr lang="it-IT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DATA SOURCES</a:t>
            </a:r>
            <a:endParaRPr lang="it-IT" sz="4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03" y="1883368"/>
            <a:ext cx="5088588" cy="49685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Rettangolo 4"/>
          <p:cNvSpPr/>
          <p:nvPr/>
        </p:nvSpPr>
        <p:spPr>
          <a:xfrm>
            <a:off x="5926621" y="2276872"/>
            <a:ext cx="54729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Population and observed cases in the last 15 years of observation by cancer registry and cancer </a:t>
            </a:r>
            <a:r>
              <a:rPr lang="en-US" sz="2800" dirty="0" smtClean="0"/>
              <a:t>types</a:t>
            </a:r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153608" y="3897560"/>
            <a:ext cx="501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/>
              <a:t>Geographic</a:t>
            </a:r>
            <a:r>
              <a:rPr lang="it-IT" sz="2800" dirty="0" smtClean="0"/>
              <a:t> </a:t>
            </a:r>
            <a:r>
              <a:rPr lang="it-IT" sz="2800" dirty="0" err="1" smtClean="0"/>
              <a:t>coverage</a:t>
            </a:r>
            <a:r>
              <a:rPr lang="it-IT" sz="2800" dirty="0" smtClean="0"/>
              <a:t>: 18% of </a:t>
            </a:r>
            <a:r>
              <a:rPr lang="it-IT" sz="2800" dirty="0" err="1" smtClean="0"/>
              <a:t>Italy</a:t>
            </a:r>
            <a:r>
              <a:rPr lang="it-IT" sz="2800" dirty="0" smtClean="0"/>
              <a:t>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43422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 bwMode="auto">
          <a:xfrm>
            <a:off x="498987" y="325825"/>
            <a:ext cx="10369868" cy="940418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91262" tIns="45633" rIns="91262" bIns="456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7563" indent="-314325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8888" indent="-250825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2125" indent="-250825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5363" indent="-250825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2563" indent="-2508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79763" indent="-2508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36963" indent="-2508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94163" indent="-2508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828506">
              <a:spcBef>
                <a:spcPct val="0"/>
              </a:spcBef>
              <a:buNone/>
              <a:defRPr/>
            </a:pPr>
            <a:r>
              <a:rPr lang="it-IT" altLang="it-IT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COMPLETE PREVALENCE OF ALL TYPES</a:t>
            </a:r>
            <a:endParaRPr lang="it-IT" altLang="it-IT" sz="4000" dirty="0">
              <a:solidFill>
                <a:srgbClr val="000000"/>
              </a:solidFill>
            </a:endParaRP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7623926"/>
              </p:ext>
            </p:extLst>
          </p:nvPr>
        </p:nvGraphicFramePr>
        <p:xfrm>
          <a:off x="529968" y="1484784"/>
          <a:ext cx="4566967" cy="3362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5431508"/>
              </p:ext>
            </p:extLst>
          </p:nvPr>
        </p:nvGraphicFramePr>
        <p:xfrm>
          <a:off x="5948055" y="1509800"/>
          <a:ext cx="4891794" cy="3312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529968" y="5229200"/>
            <a:ext cx="7679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Prevalence</a:t>
            </a:r>
            <a:r>
              <a:rPr lang="it-IT" sz="2400" dirty="0" smtClean="0"/>
              <a:t> </a:t>
            </a:r>
            <a:r>
              <a:rPr lang="it-IT" sz="2400" dirty="0" err="1" smtClean="0"/>
              <a:t>fully</a:t>
            </a:r>
            <a:r>
              <a:rPr lang="it-IT" sz="2400" dirty="0" smtClean="0"/>
              <a:t> </a:t>
            </a:r>
            <a:r>
              <a:rPr lang="it-IT" sz="2400" dirty="0" err="1" smtClean="0"/>
              <a:t>observed</a:t>
            </a:r>
            <a:r>
              <a:rPr lang="it-IT" sz="2400" dirty="0" smtClean="0"/>
              <a:t> in </a:t>
            </a:r>
            <a:r>
              <a:rPr lang="it-IT" sz="2400" dirty="0" err="1" smtClean="0"/>
              <a:t>ages</a:t>
            </a:r>
            <a:r>
              <a:rPr lang="it-IT" sz="2400" dirty="0" smtClean="0"/>
              <a:t> 0-15 (LDP </a:t>
            </a:r>
            <a:r>
              <a:rPr lang="it-IT" sz="2400" dirty="0" err="1" smtClean="0"/>
              <a:t>is</a:t>
            </a:r>
            <a:r>
              <a:rPr lang="it-IT" sz="2400" dirty="0" smtClean="0"/>
              <a:t> for 15 </a:t>
            </a:r>
            <a:r>
              <a:rPr lang="it-IT" sz="2400" dirty="0" err="1" smtClean="0"/>
              <a:t>years</a:t>
            </a:r>
            <a:r>
              <a:rPr lang="it-IT" sz="2400" dirty="0" smtClean="0"/>
              <a:t>)</a:t>
            </a:r>
          </a:p>
          <a:p>
            <a:r>
              <a:rPr lang="it-IT" sz="2400" dirty="0" err="1" smtClean="0"/>
              <a:t>Prevalence</a:t>
            </a:r>
            <a:r>
              <a:rPr lang="it-IT" sz="2400" dirty="0" smtClean="0"/>
              <a:t> </a:t>
            </a:r>
            <a:r>
              <a:rPr lang="it-IT" sz="2400" dirty="0" err="1" smtClean="0"/>
              <a:t>partially</a:t>
            </a:r>
            <a:r>
              <a:rPr lang="it-IT" sz="2400" dirty="0" smtClean="0"/>
              <a:t> </a:t>
            </a:r>
            <a:r>
              <a:rPr lang="it-IT" sz="2400" dirty="0" err="1" smtClean="0"/>
              <a:t>observed</a:t>
            </a:r>
            <a:r>
              <a:rPr lang="it-IT" sz="2400" dirty="0" smtClean="0"/>
              <a:t> in </a:t>
            </a:r>
            <a:r>
              <a:rPr lang="it-IT" sz="2400" dirty="0" err="1" smtClean="0"/>
              <a:t>ages</a:t>
            </a:r>
            <a:r>
              <a:rPr lang="it-IT" sz="2400" dirty="0" smtClean="0"/>
              <a:t> 16-29  </a:t>
            </a:r>
            <a:r>
              <a:rPr lang="it-IT" sz="2400" dirty="0"/>
              <a:t>(29= 14+15</a:t>
            </a:r>
            <a:r>
              <a:rPr lang="it-IT" sz="2400" dirty="0" smtClean="0"/>
              <a:t>)</a:t>
            </a:r>
          </a:p>
          <a:p>
            <a:r>
              <a:rPr lang="it-IT" sz="2400" dirty="0" err="1" smtClean="0"/>
              <a:t>Prevalence</a:t>
            </a:r>
            <a:r>
              <a:rPr lang="it-IT" sz="2400" dirty="0" smtClean="0"/>
              <a:t> </a:t>
            </a:r>
            <a:r>
              <a:rPr lang="it-IT" sz="2400" dirty="0" err="1" smtClean="0"/>
              <a:t>not</a:t>
            </a:r>
            <a:r>
              <a:rPr lang="it-IT" sz="2400" dirty="0" smtClean="0"/>
              <a:t> </a:t>
            </a:r>
            <a:r>
              <a:rPr lang="it-IT" sz="2400" dirty="0" err="1" smtClean="0"/>
              <a:t>observed</a:t>
            </a:r>
            <a:r>
              <a:rPr lang="it-IT" sz="2400" dirty="0" smtClean="0"/>
              <a:t> in </a:t>
            </a:r>
            <a:r>
              <a:rPr lang="it-IT" sz="2400" dirty="0" err="1" smtClean="0"/>
              <a:t>ages</a:t>
            </a:r>
            <a:r>
              <a:rPr lang="it-IT" sz="2400" dirty="0" smtClean="0"/>
              <a:t> 30+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71517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01" y="1425998"/>
            <a:ext cx="6164968" cy="430725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42621" y="5949280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Distribution of complete </a:t>
            </a:r>
            <a:r>
              <a:rPr lang="it-IT" sz="2000" dirty="0" err="1"/>
              <a:t>prevalence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</a:t>
            </a:r>
            <a:r>
              <a:rPr lang="it-IT" sz="2000" dirty="0" smtClean="0"/>
              <a:t>1.1.2010 </a:t>
            </a:r>
            <a:r>
              <a:rPr lang="it-IT" sz="2000" dirty="0"/>
              <a:t>in </a:t>
            </a:r>
            <a:r>
              <a:rPr lang="it-IT" sz="2000" dirty="0" err="1" smtClean="0"/>
              <a:t>Italy</a:t>
            </a:r>
            <a:r>
              <a:rPr lang="it-IT" sz="2000" dirty="0" smtClean="0"/>
              <a:t> </a:t>
            </a:r>
            <a:r>
              <a:rPr lang="it-IT" sz="2000" dirty="0"/>
              <a:t>by </a:t>
            </a:r>
            <a:r>
              <a:rPr lang="it-IT" sz="2000" dirty="0" err="1"/>
              <a:t>cancer</a:t>
            </a:r>
            <a:r>
              <a:rPr lang="it-IT" sz="2000" dirty="0"/>
              <a:t> </a:t>
            </a:r>
            <a:r>
              <a:rPr lang="it-IT" sz="2000" dirty="0" err="1"/>
              <a:t>type</a:t>
            </a:r>
            <a:r>
              <a:rPr lang="it-IT" sz="2000" dirty="0"/>
              <a:t> and </a:t>
            </a:r>
            <a:r>
              <a:rPr lang="it-IT" sz="2000" dirty="0" err="1" smtClean="0"/>
              <a:t>age</a:t>
            </a:r>
            <a:r>
              <a:rPr lang="it-IT" sz="2000" dirty="0" smtClean="0"/>
              <a:t> </a:t>
            </a:r>
            <a:r>
              <a:rPr lang="it-IT" sz="2000" dirty="0" err="1" smtClean="0"/>
              <a:t>at</a:t>
            </a:r>
            <a:r>
              <a:rPr lang="it-IT" sz="2000" dirty="0" smtClean="0"/>
              <a:t> </a:t>
            </a:r>
            <a:r>
              <a:rPr lang="it-IT" sz="2000" dirty="0" err="1" smtClean="0"/>
              <a:t>prevalence</a:t>
            </a:r>
            <a:endParaRPr lang="it-IT" sz="2000" dirty="0"/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498987" y="325825"/>
            <a:ext cx="10369868" cy="940418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91262" tIns="45633" rIns="91262" bIns="456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7563" indent="-314325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8888" indent="-250825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2125" indent="-250825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5363" indent="-250825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2563" indent="-2508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79763" indent="-2508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36963" indent="-2508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94163" indent="-2508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828506">
              <a:spcBef>
                <a:spcPct val="0"/>
              </a:spcBef>
              <a:buNone/>
              <a:defRPr/>
            </a:pPr>
            <a:r>
              <a:rPr lang="it-IT" altLang="it-IT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CP BY CANCER TYPE AND AGE</a:t>
            </a:r>
            <a:endParaRPr lang="it-IT" altLang="it-IT" sz="4000" dirty="0">
              <a:solidFill>
                <a:srgbClr val="0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417221" y="1772816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2400" dirty="0" smtClean="0"/>
              <a:t>ALL </a:t>
            </a:r>
            <a:r>
              <a:rPr lang="it-IT" sz="2400" dirty="0" smtClean="0"/>
              <a:t>more </a:t>
            </a:r>
            <a:r>
              <a:rPr lang="it-IT" sz="2400" dirty="0" err="1" smtClean="0"/>
              <a:t>lethal</a:t>
            </a:r>
            <a:r>
              <a:rPr lang="it-IT" sz="2400" dirty="0" smtClean="0"/>
              <a:t>: no </a:t>
            </a:r>
            <a:r>
              <a:rPr lang="it-IT" sz="2400" dirty="0" err="1" smtClean="0"/>
              <a:t>cases</a:t>
            </a:r>
            <a:r>
              <a:rPr lang="it-IT" sz="2400" dirty="0" smtClean="0"/>
              <a:t> </a:t>
            </a:r>
            <a:r>
              <a:rPr lang="it-IT" sz="2400" dirty="0" err="1" smtClean="0"/>
              <a:t>survive</a:t>
            </a:r>
            <a:r>
              <a:rPr lang="it-IT" sz="2400" dirty="0" smtClean="0"/>
              <a:t> 60+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400" dirty="0" smtClean="0"/>
              <a:t>CNS </a:t>
            </a:r>
            <a:r>
              <a:rPr lang="it-IT" sz="2400" dirty="0" err="1" smtClean="0"/>
              <a:t>better</a:t>
            </a:r>
            <a:r>
              <a:rPr lang="it-IT" sz="2400" dirty="0" smtClean="0"/>
              <a:t> </a:t>
            </a:r>
            <a:r>
              <a:rPr lang="it-IT" sz="2400" dirty="0" err="1" smtClean="0"/>
              <a:t>prognosis</a:t>
            </a:r>
            <a:r>
              <a:rPr lang="it-IT" sz="2400" dirty="0" smtClean="0"/>
              <a:t>: more </a:t>
            </a:r>
            <a:r>
              <a:rPr lang="it-IT" sz="2400" dirty="0" err="1" smtClean="0"/>
              <a:t>cases</a:t>
            </a:r>
            <a:r>
              <a:rPr lang="it-IT" sz="2400" dirty="0" smtClean="0"/>
              <a:t> </a:t>
            </a:r>
            <a:r>
              <a:rPr lang="it-IT" sz="2400" dirty="0" err="1" smtClean="0"/>
              <a:t>survive</a:t>
            </a:r>
            <a:r>
              <a:rPr lang="it-IT" sz="2400" dirty="0" smtClean="0"/>
              <a:t> </a:t>
            </a:r>
            <a:r>
              <a:rPr lang="it-IT" sz="2400" dirty="0" err="1" smtClean="0"/>
              <a:t>longer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2490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26" y="1838410"/>
            <a:ext cx="6120679" cy="35154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6774" y="162737"/>
            <a:ext cx="10626832" cy="1466063"/>
          </a:xfr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vert="horz" lIns="91262" tIns="45633" rIns="91262" bIns="45633" rtlCol="0" anchor="ctr">
            <a:normAutofit/>
          </a:bodyPr>
          <a:lstStyle/>
          <a:p>
            <a:pPr defTabSz="828506"/>
            <a:r>
              <a:rPr lang="en-US" altLang="it-IT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CP PROJECTED TO ITALY 01.01.2010 BY AGE</a:t>
            </a:r>
            <a:endParaRPr lang="it-IT" altLang="it-IT" sz="4000" b="1" dirty="0"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057181" y="1838410"/>
            <a:ext cx="3744416" cy="40318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it-IT" sz="8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it-IT" sz="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/>
              <a:t>Model </a:t>
            </a:r>
            <a:r>
              <a:rPr lang="it-IT" sz="2000" dirty="0" err="1"/>
              <a:t>constraint</a:t>
            </a:r>
            <a:r>
              <a:rPr lang="it-IT" sz="2000" dirty="0"/>
              <a:t>: </a:t>
            </a:r>
            <a:r>
              <a:rPr lang="it-IT" sz="2000" dirty="0" err="1"/>
              <a:t>Survival</a:t>
            </a:r>
            <a:r>
              <a:rPr lang="it-IT" sz="2000" dirty="0"/>
              <a:t> of </a:t>
            </a:r>
            <a:r>
              <a:rPr lang="it-IT" sz="2000" b="1" dirty="0"/>
              <a:t>ALL</a:t>
            </a:r>
            <a:r>
              <a:rPr lang="it-IT" sz="2000" dirty="0"/>
              <a:t> </a:t>
            </a:r>
            <a:r>
              <a:rPr lang="it-IT" sz="2000" dirty="0" err="1"/>
              <a:t>before</a:t>
            </a:r>
            <a:r>
              <a:rPr lang="it-IT" sz="2000" dirty="0"/>
              <a:t> 1960 = 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 err="1" smtClean="0"/>
              <a:t>Unobserved</a:t>
            </a:r>
            <a:r>
              <a:rPr lang="it-IT" sz="2000" dirty="0" smtClean="0"/>
              <a:t> </a:t>
            </a:r>
            <a:r>
              <a:rPr lang="it-IT" sz="2000" dirty="0" err="1" smtClean="0"/>
              <a:t>prevalence</a:t>
            </a:r>
            <a:r>
              <a:rPr lang="it-IT" sz="2000" dirty="0" smtClean="0"/>
              <a:t> </a:t>
            </a:r>
            <a:r>
              <a:rPr lang="it-IT" sz="2000" dirty="0" err="1" smtClean="0"/>
              <a:t>varies</a:t>
            </a:r>
            <a:r>
              <a:rPr lang="it-IT" sz="2000" dirty="0" smtClean="0"/>
              <a:t> with: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2000" dirty="0" smtClean="0"/>
              <a:t>CR </a:t>
            </a:r>
            <a:r>
              <a:rPr lang="it-IT" sz="2000" dirty="0" err="1" smtClean="0"/>
              <a:t>duration</a:t>
            </a:r>
            <a:endParaRPr lang="it-IT" sz="20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2000" dirty="0" smtClean="0"/>
              <a:t>Lower </a:t>
            </a:r>
            <a:r>
              <a:rPr lang="it-IT" sz="2000" dirty="0" err="1" smtClean="0"/>
              <a:t>surv</a:t>
            </a:r>
            <a:r>
              <a:rPr lang="it-IT" sz="2000" dirty="0" smtClean="0"/>
              <a:t>. -&gt; more complete data -&gt; </a:t>
            </a:r>
            <a:r>
              <a:rPr lang="it-IT" sz="2000" b="1" dirty="0" smtClean="0"/>
              <a:t>ALL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2000" dirty="0" err="1" smtClean="0"/>
              <a:t>Higher</a:t>
            </a:r>
            <a:r>
              <a:rPr lang="it-IT" sz="2000" dirty="0" smtClean="0"/>
              <a:t> </a:t>
            </a:r>
            <a:r>
              <a:rPr lang="it-IT" sz="2000" dirty="0" err="1" smtClean="0"/>
              <a:t>surv</a:t>
            </a:r>
            <a:r>
              <a:rPr lang="it-IT" sz="2000" dirty="0" smtClean="0"/>
              <a:t>. -&gt; more </a:t>
            </a:r>
            <a:r>
              <a:rPr lang="it-IT" sz="2000" dirty="0" err="1" smtClean="0"/>
              <a:t>cases</a:t>
            </a:r>
            <a:r>
              <a:rPr lang="it-IT" sz="2000" dirty="0" smtClean="0"/>
              <a:t> </a:t>
            </a:r>
            <a:r>
              <a:rPr lang="it-IT" sz="2000" dirty="0" err="1" smtClean="0"/>
              <a:t>observed</a:t>
            </a:r>
            <a:r>
              <a:rPr lang="it-IT" sz="2000" dirty="0" smtClean="0"/>
              <a:t> in the </a:t>
            </a:r>
            <a:r>
              <a:rPr lang="it-IT" sz="2000" dirty="0" err="1" smtClean="0"/>
              <a:t>past</a:t>
            </a:r>
            <a:r>
              <a:rPr lang="it-IT" sz="2000" dirty="0" smtClean="0"/>
              <a:t> -&gt; </a:t>
            </a:r>
            <a:r>
              <a:rPr lang="it-IT" sz="2000" b="1" dirty="0" smtClean="0"/>
              <a:t>CNS</a:t>
            </a:r>
          </a:p>
          <a:p>
            <a:pPr lvl="1"/>
            <a:endParaRPr lang="it-IT" sz="2000" dirty="0"/>
          </a:p>
          <a:p>
            <a:endParaRPr lang="it-IT" sz="2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60437" y="5537136"/>
            <a:ext cx="612068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In 0-14: ALL &gt; CNS  </a:t>
            </a:r>
            <a:r>
              <a:rPr lang="it-IT" sz="2000" b="1" dirty="0" err="1" smtClean="0"/>
              <a:t>because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incidence</a:t>
            </a:r>
            <a:r>
              <a:rPr lang="it-IT" sz="2000" b="1" dirty="0" smtClean="0"/>
              <a:t> ALL &gt; CNS</a:t>
            </a:r>
          </a:p>
          <a:p>
            <a:r>
              <a:rPr lang="it-IT" sz="2000" b="1" dirty="0" smtClean="0"/>
              <a:t>In 0+: </a:t>
            </a:r>
            <a:r>
              <a:rPr lang="it-IT" sz="2000" b="1" dirty="0" err="1" smtClean="0"/>
              <a:t>they</a:t>
            </a:r>
            <a:r>
              <a:rPr lang="it-IT" sz="2000" b="1" dirty="0" smtClean="0"/>
              <a:t> are </a:t>
            </a:r>
            <a:r>
              <a:rPr lang="it-IT" sz="2000" b="1" dirty="0" err="1" smtClean="0"/>
              <a:t>equivalent</a:t>
            </a:r>
            <a:r>
              <a:rPr lang="it-IT" sz="2000" b="1" dirty="0" smtClean="0"/>
              <a:t>, </a:t>
            </a:r>
            <a:r>
              <a:rPr lang="it-IT" sz="2000" b="1" dirty="0" err="1" smtClean="0"/>
              <a:t>because</a:t>
            </a:r>
            <a:r>
              <a:rPr lang="it-IT" sz="2000" b="1" dirty="0" smtClean="0"/>
              <a:t> ALL =0 </a:t>
            </a:r>
            <a:r>
              <a:rPr lang="it-IT" sz="2000" b="1" dirty="0" err="1" smtClean="0"/>
              <a:t>before</a:t>
            </a:r>
            <a:r>
              <a:rPr lang="it-IT" sz="2000" b="1" dirty="0" smtClean="0"/>
              <a:t> 1960</a:t>
            </a:r>
            <a:endParaRPr lang="it-IT" sz="2000" b="1" dirty="0"/>
          </a:p>
        </p:txBody>
      </p:sp>
      <p:sp>
        <p:nvSpPr>
          <p:cNvPr id="8" name="Ovale 7"/>
          <p:cNvSpPr/>
          <p:nvPr/>
        </p:nvSpPr>
        <p:spPr>
          <a:xfrm>
            <a:off x="4608909" y="3596133"/>
            <a:ext cx="288032" cy="40893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52415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heme">
    <a:majorFont>
      <a:latin typeface="Bitstream Vera Sans"/>
      <a:ea typeface="DejaVu Sans"/>
      <a:cs typeface="DejaVu Sans"/>
    </a:majorFont>
    <a:minorFont>
      <a:latin typeface="Times New Roman"/>
      <a:ea typeface="DejaVu Sans"/>
      <a:cs typeface="DejaVu San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1457</Words>
  <Application>Microsoft Macintosh PowerPoint</Application>
  <PresentationFormat>Personalizzato</PresentationFormat>
  <Paragraphs>247</Paragraphs>
  <Slides>22</Slides>
  <Notes>12</Notes>
  <HiddenSlides>10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22</vt:i4>
      </vt:variant>
    </vt:vector>
  </HeadingPairs>
  <TitlesOfParts>
    <vt:vector size="36" baseType="lpstr">
      <vt:lpstr>Calibri</vt:lpstr>
      <vt:lpstr>Cambria Math</vt:lpstr>
      <vt:lpstr>DejaVu Sans</vt:lpstr>
      <vt:lpstr>Droid Sans Fallback</vt:lpstr>
      <vt:lpstr>Gill Sans MT</vt:lpstr>
      <vt:lpstr>Symbol</vt:lpstr>
      <vt:lpstr>Tahoma</vt:lpstr>
      <vt:lpstr>Times New Roman</vt:lpstr>
      <vt:lpstr>Verdana</vt:lpstr>
      <vt:lpstr>WenQuanYi Micro Hei</vt:lpstr>
      <vt:lpstr>Wingdings</vt:lpstr>
      <vt:lpstr>Arial</vt:lpstr>
      <vt:lpstr>Tema di Office</vt:lpstr>
      <vt:lpstr>1_Tema di Office</vt:lpstr>
      <vt:lpstr>ESTIMATING THE NUMBER OF PEOPLE IN ITALY LIVING AFTER A CHILDHOOD CANCER USING THE SOFTWARE COMPREV</vt:lpstr>
      <vt:lpstr>Presentazione di PowerPoint</vt:lpstr>
      <vt:lpstr>Presentazione di PowerPoint</vt:lpstr>
      <vt:lpstr>Presentazione di PowerPoint</vt:lpstr>
      <vt:lpstr>Presentazione di PowerPoint</vt:lpstr>
      <vt:lpstr>DATA SOURCES</vt:lpstr>
      <vt:lpstr>Presentazione di PowerPoint</vt:lpstr>
      <vt:lpstr>Presentazione di PowerPoint</vt:lpstr>
      <vt:lpstr>CP PROJECTED TO ITALY 01.01.2010 BY AGE</vt:lpstr>
      <vt:lpstr>CP OF CHILDHOOD CANCER VS ADULT CANCER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COMPLETE PREVALENCE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Gigli</dc:creator>
  <cp:lastModifiedBy>Anna Gigli</cp:lastModifiedBy>
  <cp:revision>74</cp:revision>
  <dcterms:created xsi:type="dcterms:W3CDTF">2019-05-28T08:42:12Z</dcterms:created>
  <dcterms:modified xsi:type="dcterms:W3CDTF">2019-06-12T21:49:56Z</dcterms:modified>
</cp:coreProperties>
</file>