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23"/>
  </p:notesMasterIdLst>
  <p:sldIdLst>
    <p:sldId id="257" r:id="rId3"/>
    <p:sldId id="291" r:id="rId4"/>
    <p:sldId id="260" r:id="rId5"/>
    <p:sldId id="540" r:id="rId6"/>
    <p:sldId id="530" r:id="rId7"/>
    <p:sldId id="520" r:id="rId8"/>
    <p:sldId id="264" r:id="rId9"/>
    <p:sldId id="265" r:id="rId10"/>
    <p:sldId id="268" r:id="rId11"/>
    <p:sldId id="269" r:id="rId12"/>
    <p:sldId id="272" r:id="rId13"/>
    <p:sldId id="271" r:id="rId14"/>
    <p:sldId id="535" r:id="rId15"/>
    <p:sldId id="534" r:id="rId16"/>
    <p:sldId id="538" r:id="rId17"/>
    <p:sldId id="533" r:id="rId18"/>
    <p:sldId id="531" r:id="rId19"/>
    <p:sldId id="526" r:id="rId20"/>
    <p:sldId id="527" r:id="rId21"/>
    <p:sldId id="279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Smith" initials="AS" lastIdx="12" clrIdx="0"/>
  <p:cmAuthor id="2" name="Jasmine Tung" initials="J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1" autoAdjust="0"/>
    <p:restoredTop sz="38722" autoAdjust="0"/>
  </p:normalViewPr>
  <p:slideViewPr>
    <p:cSldViewPr snapToGrid="0" snapToObjects="1">
      <p:cViewPr varScale="1">
        <p:scale>
          <a:sx n="33" d="100"/>
          <a:sy n="33" d="100"/>
        </p:scale>
        <p:origin x="244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ith\AppData\Local\Microsoft\Windows\Temporary%20Internet%20Files\Content.Outlook\OBGRAJUE\Conference_Andre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mith\AppData\Local\Microsoft\Windows\Temporary%20Internet%20Files\Content.Outlook\OBGRAJUE\Conference_Andre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'ASIR lung'!$J$2</c:f>
              <c:strCache>
                <c:ptCount val="1"/>
                <c:pt idx="0">
                  <c:v>1 (lowest)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lung'!$J$3:$J$6</c:f>
              <c:numCache>
                <c:formatCode>General</c:formatCode>
                <c:ptCount val="4"/>
                <c:pt idx="0">
                  <c:v>23</c:v>
                </c:pt>
                <c:pt idx="1">
                  <c:v>9.1</c:v>
                </c:pt>
                <c:pt idx="2">
                  <c:v>23.8</c:v>
                </c:pt>
                <c:pt idx="3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9-4DD6-8EB2-097EF248C652}"/>
            </c:ext>
          </c:extLst>
        </c:ser>
        <c:ser>
          <c:idx val="1"/>
          <c:order val="1"/>
          <c:tx>
            <c:strRef>
              <c:f>'ASIR lung'!$K$2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lung'!$K$3:$K$6</c:f>
              <c:numCache>
                <c:formatCode>General</c:formatCode>
                <c:ptCount val="4"/>
                <c:pt idx="0">
                  <c:v>25.5</c:v>
                </c:pt>
                <c:pt idx="1">
                  <c:v>9.5</c:v>
                </c:pt>
                <c:pt idx="2">
                  <c:v>27.1</c:v>
                </c:pt>
                <c:pt idx="3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59-4DD6-8EB2-097EF248C652}"/>
            </c:ext>
          </c:extLst>
        </c:ser>
        <c:ser>
          <c:idx val="2"/>
          <c:order val="2"/>
          <c:tx>
            <c:strRef>
              <c:f>'ASIR lung'!$L$2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lung'!$L$3:$L$6</c:f>
              <c:numCache>
                <c:formatCode>General</c:formatCode>
                <c:ptCount val="4"/>
                <c:pt idx="0">
                  <c:v>22.6</c:v>
                </c:pt>
                <c:pt idx="1">
                  <c:v>9.4</c:v>
                </c:pt>
                <c:pt idx="2">
                  <c:v>22</c:v>
                </c:pt>
                <c:pt idx="3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9-4DD6-8EB2-097EF248C652}"/>
            </c:ext>
          </c:extLst>
        </c:ser>
        <c:ser>
          <c:idx val="3"/>
          <c:order val="3"/>
          <c:tx>
            <c:strRef>
              <c:f>'ASIR lung'!$M$2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lung'!$M$3:$M$6</c:f>
              <c:numCache>
                <c:formatCode>General</c:formatCode>
                <c:ptCount val="4"/>
                <c:pt idx="0">
                  <c:v>24.8</c:v>
                </c:pt>
                <c:pt idx="1">
                  <c:v>9.3000000000000007</c:v>
                </c:pt>
                <c:pt idx="2">
                  <c:v>22.2</c:v>
                </c:pt>
                <c:pt idx="3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59-4DD6-8EB2-097EF248C652}"/>
            </c:ext>
          </c:extLst>
        </c:ser>
        <c:ser>
          <c:idx val="4"/>
          <c:order val="4"/>
          <c:tx>
            <c:strRef>
              <c:f>'ASIR lung'!$N$2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lung'!$N$3:$N$6</c:f>
              <c:numCache>
                <c:formatCode>General</c:formatCode>
                <c:ptCount val="4"/>
                <c:pt idx="0">
                  <c:v>22.1</c:v>
                </c:pt>
                <c:pt idx="1">
                  <c:v>9.1</c:v>
                </c:pt>
                <c:pt idx="2">
                  <c:v>19.3</c:v>
                </c:pt>
                <c:pt idx="3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59-4DD6-8EB2-097EF248C652}"/>
            </c:ext>
          </c:extLst>
        </c:ser>
        <c:ser>
          <c:idx val="5"/>
          <c:order val="5"/>
          <c:tx>
            <c:strRef>
              <c:f>'ASIR lung'!$O$2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lung'!$O$3:$O$6</c:f>
              <c:numCache>
                <c:formatCode>General</c:formatCode>
                <c:ptCount val="4"/>
                <c:pt idx="0">
                  <c:v>23.6</c:v>
                </c:pt>
                <c:pt idx="1">
                  <c:v>9.3000000000000007</c:v>
                </c:pt>
                <c:pt idx="2">
                  <c:v>18.8</c:v>
                </c:pt>
                <c:pt idx="3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59-4DD6-8EB2-097EF248C652}"/>
            </c:ext>
          </c:extLst>
        </c:ser>
        <c:ser>
          <c:idx val="6"/>
          <c:order val="6"/>
          <c:tx>
            <c:strRef>
              <c:f>'ASIR lung'!$P$2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lung'!$P$3:$P$6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8.3000000000000007</c:v>
                </c:pt>
                <c:pt idx="2">
                  <c:v>16.899999999999999</c:v>
                </c:pt>
                <c:pt idx="3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59-4DD6-8EB2-097EF248C652}"/>
            </c:ext>
          </c:extLst>
        </c:ser>
        <c:ser>
          <c:idx val="7"/>
          <c:order val="7"/>
          <c:tx>
            <c:strRef>
              <c:f>'ASIR lung'!$Q$2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lung'!$Q$3:$Q$6</c:f>
              <c:numCache>
                <c:formatCode>General</c:formatCode>
                <c:ptCount val="4"/>
                <c:pt idx="0">
                  <c:v>17.3</c:v>
                </c:pt>
                <c:pt idx="1">
                  <c:v>7.7</c:v>
                </c:pt>
                <c:pt idx="2">
                  <c:v>14</c:v>
                </c:pt>
                <c:pt idx="3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59-4DD6-8EB2-097EF248C652}"/>
            </c:ext>
          </c:extLst>
        </c:ser>
        <c:ser>
          <c:idx val="8"/>
          <c:order val="8"/>
          <c:tx>
            <c:strRef>
              <c:f>'ASIR lung'!$R$2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lung'!$R$3:$R$6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5.4</c:v>
                </c:pt>
                <c:pt idx="2">
                  <c:v>13.3</c:v>
                </c:pt>
                <c:pt idx="3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59-4DD6-8EB2-097EF248C652}"/>
            </c:ext>
          </c:extLst>
        </c:ser>
        <c:ser>
          <c:idx val="9"/>
          <c:order val="9"/>
          <c:tx>
            <c:strRef>
              <c:f>'ASIR lung'!$S$2</c:f>
              <c:strCache>
                <c:ptCount val="1"/>
                <c:pt idx="0">
                  <c:v>10 (highest)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lung'!$I$3:$I$6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lung'!$S$3:$S$6</c:f>
              <c:numCache>
                <c:formatCode>General</c:formatCode>
                <c:ptCount val="4"/>
                <c:pt idx="0">
                  <c:v>13.8</c:v>
                </c:pt>
                <c:pt idx="1">
                  <c:v>5</c:v>
                </c:pt>
                <c:pt idx="2">
                  <c:v>11.6</c:v>
                </c:pt>
                <c:pt idx="3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59-4DD6-8EB2-097EF248C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941408"/>
        <c:axId val="841941080"/>
      </c:barChart>
      <c:catAx>
        <c:axId val="8419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941080"/>
        <c:crosses val="autoZero"/>
        <c:auto val="1"/>
        <c:lblAlgn val="ctr"/>
        <c:lblOffset val="100"/>
        <c:noMultiLvlLbl val="0"/>
      </c:catAx>
      <c:valAx>
        <c:axId val="84194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Rate per 100,000 population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9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'ASIR CRC'!$K$2</c:f>
              <c:strCache>
                <c:ptCount val="1"/>
                <c:pt idx="0">
                  <c:v>1 (lowest)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CRC'!$K$3:$K$6</c:f>
              <c:numCache>
                <c:formatCode>General</c:formatCode>
                <c:ptCount val="4"/>
                <c:pt idx="0">
                  <c:v>15.2</c:v>
                </c:pt>
                <c:pt idx="1">
                  <c:v>20.9</c:v>
                </c:pt>
                <c:pt idx="2">
                  <c:v>22.3</c:v>
                </c:pt>
                <c:pt idx="3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B-457F-9F9D-084CB1F86244}"/>
            </c:ext>
          </c:extLst>
        </c:ser>
        <c:ser>
          <c:idx val="1"/>
          <c:order val="1"/>
          <c:tx>
            <c:strRef>
              <c:f>'ASIR CRC'!$L$2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CRC'!$L$3:$L$6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21.6</c:v>
                </c:pt>
                <c:pt idx="2">
                  <c:v>26</c:v>
                </c:pt>
                <c:pt idx="3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B-457F-9F9D-084CB1F86244}"/>
            </c:ext>
          </c:extLst>
        </c:ser>
        <c:ser>
          <c:idx val="2"/>
          <c:order val="2"/>
          <c:tx>
            <c:strRef>
              <c:f>'ASIR CRC'!$M$2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CRC'!$M$3:$M$6</c:f>
              <c:numCache>
                <c:formatCode>General</c:formatCode>
                <c:ptCount val="4"/>
                <c:pt idx="0">
                  <c:v>21.7</c:v>
                </c:pt>
                <c:pt idx="1">
                  <c:v>20.100000000000001</c:v>
                </c:pt>
                <c:pt idx="2">
                  <c:v>24</c:v>
                </c:pt>
                <c:pt idx="3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2B-457F-9F9D-084CB1F86244}"/>
            </c:ext>
          </c:extLst>
        </c:ser>
        <c:ser>
          <c:idx val="3"/>
          <c:order val="3"/>
          <c:tx>
            <c:strRef>
              <c:f>'ASIR CRC'!$N$2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CRC'!$N$3:$N$6</c:f>
              <c:numCache>
                <c:formatCode>General</c:formatCode>
                <c:ptCount val="4"/>
                <c:pt idx="0">
                  <c:v>20</c:v>
                </c:pt>
                <c:pt idx="1">
                  <c:v>23.3</c:v>
                </c:pt>
                <c:pt idx="2">
                  <c:v>29.6</c:v>
                </c:pt>
                <c:pt idx="3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B-457F-9F9D-084CB1F86244}"/>
            </c:ext>
          </c:extLst>
        </c:ser>
        <c:ser>
          <c:idx val="4"/>
          <c:order val="4"/>
          <c:tx>
            <c:strRef>
              <c:f>'ASIR CRC'!$O$2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CRC'!$O$3:$O$6</c:f>
              <c:numCache>
                <c:formatCode>General</c:formatCode>
                <c:ptCount val="4"/>
                <c:pt idx="0">
                  <c:v>22.6</c:v>
                </c:pt>
                <c:pt idx="1">
                  <c:v>22.3</c:v>
                </c:pt>
                <c:pt idx="2">
                  <c:v>25.3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B-457F-9F9D-084CB1F86244}"/>
            </c:ext>
          </c:extLst>
        </c:ser>
        <c:ser>
          <c:idx val="5"/>
          <c:order val="5"/>
          <c:tx>
            <c:strRef>
              <c:f>'ASIR CRC'!$P$2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CRC'!$P$3:$P$6</c:f>
              <c:numCache>
                <c:formatCode>General</c:formatCode>
                <c:ptCount val="4"/>
                <c:pt idx="0">
                  <c:v>23</c:v>
                </c:pt>
                <c:pt idx="1">
                  <c:v>23.9</c:v>
                </c:pt>
                <c:pt idx="2">
                  <c:v>27.4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2B-457F-9F9D-084CB1F86244}"/>
            </c:ext>
          </c:extLst>
        </c:ser>
        <c:ser>
          <c:idx val="6"/>
          <c:order val="6"/>
          <c:tx>
            <c:strRef>
              <c:f>'ASIR CRC'!$Q$2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CRC'!$Q$3:$Q$6</c:f>
              <c:numCache>
                <c:formatCode>General</c:formatCode>
                <c:ptCount val="4"/>
                <c:pt idx="0">
                  <c:v>22.4</c:v>
                </c:pt>
                <c:pt idx="1">
                  <c:v>22.8</c:v>
                </c:pt>
                <c:pt idx="2">
                  <c:v>27.1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2B-457F-9F9D-084CB1F86244}"/>
            </c:ext>
          </c:extLst>
        </c:ser>
        <c:ser>
          <c:idx val="7"/>
          <c:order val="7"/>
          <c:tx>
            <c:strRef>
              <c:f>'ASIR CRC'!$R$2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CRC'!$R$3:$R$6</c:f>
              <c:numCache>
                <c:formatCode>General</c:formatCode>
                <c:ptCount val="4"/>
                <c:pt idx="0">
                  <c:v>21.9</c:v>
                </c:pt>
                <c:pt idx="1">
                  <c:v>23.2</c:v>
                </c:pt>
                <c:pt idx="2">
                  <c:v>25.2</c:v>
                </c:pt>
                <c:pt idx="3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2B-457F-9F9D-084CB1F86244}"/>
            </c:ext>
          </c:extLst>
        </c:ser>
        <c:ser>
          <c:idx val="8"/>
          <c:order val="8"/>
          <c:tx>
            <c:strRef>
              <c:f>'ASIR CRC'!$S$2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CRC'!$S$3:$S$6</c:f>
              <c:numCache>
                <c:formatCode>General</c:formatCode>
                <c:ptCount val="4"/>
                <c:pt idx="0">
                  <c:v>25.2</c:v>
                </c:pt>
                <c:pt idx="1">
                  <c:v>21.2</c:v>
                </c:pt>
                <c:pt idx="2">
                  <c:v>25</c:v>
                </c:pt>
                <c:pt idx="3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B-457F-9F9D-084CB1F86244}"/>
            </c:ext>
          </c:extLst>
        </c:ser>
        <c:ser>
          <c:idx val="9"/>
          <c:order val="9"/>
          <c:tx>
            <c:strRef>
              <c:f>'ASIR CRC'!$T$2</c:f>
              <c:strCache>
                <c:ptCount val="1"/>
                <c:pt idx="0">
                  <c:v>10 (highest)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'ASIR CRC'!$J$3:$J$6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'ASIR CRC'!$T$3:$T$6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18.399999999999999</c:v>
                </c:pt>
                <c:pt idx="2">
                  <c:v>24.1</c:v>
                </c:pt>
                <c:pt idx="3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2B-457F-9F9D-084CB1F86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941408"/>
        <c:axId val="841941080"/>
      </c:barChart>
      <c:catAx>
        <c:axId val="8419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941080"/>
        <c:crosses val="autoZero"/>
        <c:auto val="1"/>
        <c:lblAlgn val="ctr"/>
        <c:lblOffset val="100"/>
        <c:noMultiLvlLbl val="0"/>
      </c:catAx>
      <c:valAx>
        <c:axId val="84194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Rate per 100,000 population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9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86D210-D77E-9A4F-A985-F880D7D7874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28033-F811-C545-9C35-0E4682B91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hrc-crsh.gc.ca/home-accueil-eng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aws.justice.gc.ca/eng/acts/S-19/FullText.html" TargetMode="External"/><Relationship Id="rId5" Type="http://schemas.openxmlformats.org/officeDocument/2006/relationships/hyperlink" Target="http://www.cihr-irsc.gc.ca/e/193.html" TargetMode="External"/><Relationship Id="rId4" Type="http://schemas.openxmlformats.org/officeDocument/2006/relationships/hyperlink" Target="http://www.innovation.ca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hrc-crsh.gc.ca/home-accueil-eng.asp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laws.justice.gc.ca/eng/acts/S-19/FullText.html" TargetMode="External"/><Relationship Id="rId5" Type="http://schemas.openxmlformats.org/officeDocument/2006/relationships/hyperlink" Target="http://www.cihr-irsc.gc.ca/e/193.html" TargetMode="External"/><Relationship Id="rId4" Type="http://schemas.openxmlformats.org/officeDocument/2006/relationships/hyperlink" Target="http://www.innovation.ca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3999-90EC-4307-9DF8-30C1AF0ABDD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76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Deterministic record linkage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sz="2400" dirty="0"/>
              <a:t>Matching exactly on a unique key composed of one or more variables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sz="2400" dirty="0"/>
              <a:t>The unique key should be highly discriminatory for any person</a:t>
            </a:r>
          </a:p>
          <a:p>
            <a:r>
              <a:rPr lang="en-CA" sz="2400" dirty="0"/>
              <a:t>Probabilistic record linkage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CA" sz="2400" dirty="0"/>
              <a:t>The likelihood that records being linked refer to the same person is estimated using the generalized record linkage system (G-LINK)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CA" sz="2400" dirty="0"/>
              <a:t>A set of linkage variables selected based on their collective discriminating power and their availability on both the input data file and the DRD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CA" sz="2400" dirty="0"/>
              <a:t>A conservative linkage method is applied so as to attain the highest quality linkage by minimizing false positive links at the expense of generating false negative links</a:t>
            </a:r>
          </a:p>
          <a:p>
            <a:pPr marL="407651" lvl="1"/>
            <a:endParaRPr lang="en-US" sz="2000" dirty="0"/>
          </a:p>
          <a:p>
            <a:r>
              <a:rPr lang="en-US" sz="2400" dirty="0"/>
              <a:t>Overview of the linkage process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Source index files are linked to the DRD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Key registry is populated with the paired SDLE IDs and source index file record IDs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Linked keys files are extracted from the Key Registry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Assign randomly generated unique IDs to the records in the linked keys files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Linked datasets are produced by merging linked keys files to the source data files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Validation of linked datasets</a:t>
            </a:r>
          </a:p>
          <a:p>
            <a:pPr marL="990009" lvl="1" indent="-524123">
              <a:buFont typeface="+mj-lt"/>
              <a:buAutoNum type="alphaLcPeriod"/>
            </a:pPr>
            <a:r>
              <a:rPr lang="en-US" sz="2000" dirty="0"/>
              <a:t>Bias assessment of linked and not-linked records (e.g., </a:t>
            </a:r>
            <a:r>
              <a:rPr lang="en-US" dirty="0"/>
              <a:t>distributions by key variables such as sex, geography,  vital status, etc.)</a:t>
            </a:r>
          </a:p>
          <a:p>
            <a:pPr marL="990009" lvl="1" indent="-524123">
              <a:buFont typeface="+mj-lt"/>
              <a:buAutoNum type="alphaLcPeriod"/>
            </a:pPr>
            <a:r>
              <a:rPr lang="en-US" dirty="0"/>
              <a:t>Linkage rates</a:t>
            </a:r>
            <a:endParaRPr lang="en-CA" dirty="0">
              <a:latin typeface="Arial" panose="020B0604020202020204" pitchFamily="34" charset="0"/>
            </a:endParaRPr>
          </a:p>
          <a:p>
            <a:pPr marL="232943" indent="-232943">
              <a:buFont typeface="+mj-lt"/>
              <a:buAutoNum type="arabicPeriod" startAt="7"/>
            </a:pPr>
            <a:r>
              <a:rPr lang="en-CA" dirty="0">
                <a:latin typeface="Arial" panose="020B0604020202020204" pitchFamily="34" charset="0"/>
              </a:rPr>
              <a:t>Access through the secure the RDC network and having all output vetted prior to release outside of the RDCs:</a:t>
            </a:r>
          </a:p>
          <a:p>
            <a:endParaRPr lang="en-CA" dirty="0">
              <a:latin typeface="Arial" panose="020B0604020202020204" pitchFamily="34" charset="0"/>
            </a:endParaRPr>
          </a:p>
          <a:p>
            <a:pPr lvl="1"/>
            <a:r>
              <a:rPr lang="en-CA" dirty="0"/>
              <a:t>The Research Data Centres RDCs are part of an initiative by Statistics Canada, the </a:t>
            </a:r>
            <a:r>
              <a:rPr lang="en-CA" dirty="0">
                <a:hlinkClick r:id="rId3"/>
              </a:rPr>
              <a:t>Social Sciences and Humanities Research Council (SSHRC)</a:t>
            </a:r>
            <a:r>
              <a:rPr lang="en-CA" dirty="0"/>
              <a:t> and university consortia to help strengthen Canada's social research capacity and to support the policy research community. The program would like to acknowledge the generous support of the </a:t>
            </a:r>
            <a:r>
              <a:rPr lang="en-CA" dirty="0">
                <a:hlinkClick r:id="rId4"/>
              </a:rPr>
              <a:t>Canada Foundation for Innovation (CFI)</a:t>
            </a:r>
            <a:r>
              <a:rPr lang="en-CA" dirty="0"/>
              <a:t> and the </a:t>
            </a:r>
            <a:r>
              <a:rPr lang="en-CA" dirty="0">
                <a:hlinkClick r:id="rId5"/>
              </a:rPr>
              <a:t>Canadian Institutes of Health Research (CIHR)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RDCs provide researchers with access, in a secure university setting, to </a:t>
            </a:r>
            <a:r>
              <a:rPr lang="en-CA" dirty="0" err="1"/>
              <a:t>microdata</a:t>
            </a:r>
            <a:r>
              <a:rPr lang="en-CA" dirty="0"/>
              <a:t> from population and household surveys, administrative data holdings and linked data. The centres are staffed by Statistics Canada employees. They are operated under the provisions of the </a:t>
            </a:r>
            <a:r>
              <a:rPr lang="en-CA" i="1" dirty="0">
                <a:hlinkClick r:id="rId6"/>
              </a:rPr>
              <a:t>Statistics Act</a:t>
            </a:r>
            <a:r>
              <a:rPr lang="en-CA" dirty="0"/>
              <a:t> in accordance with all the confidentiality rules and are accessible only to researchers with approved projects who have been sworn in under the </a:t>
            </a:r>
            <a:r>
              <a:rPr lang="en-CA" i="1" dirty="0"/>
              <a:t>Statistics Act</a:t>
            </a:r>
            <a:r>
              <a:rPr lang="en-CA" dirty="0"/>
              <a:t> as 'deemed employees.'</a:t>
            </a:r>
          </a:p>
          <a:p>
            <a:pPr lvl="1"/>
            <a:r>
              <a:rPr lang="en-CA" dirty="0"/>
              <a:t>RDCs are located throughout the country, so researchers do not need to travel to Ottawa to access Statistics Canada </a:t>
            </a:r>
            <a:r>
              <a:rPr lang="en-CA" dirty="0" err="1"/>
              <a:t>microdata</a:t>
            </a:r>
            <a:r>
              <a:rPr lang="en-CA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5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1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1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2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5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4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1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919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0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Deterministic record linkage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sz="2400" dirty="0"/>
              <a:t>Matching exactly on a unique key composed of one or more variables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sz="2400" dirty="0"/>
              <a:t>The unique key should be highly discriminatory for any person</a:t>
            </a:r>
          </a:p>
          <a:p>
            <a:r>
              <a:rPr lang="en-CA" sz="2400" dirty="0"/>
              <a:t>Probabilistic record linkage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CA" sz="2400" dirty="0"/>
              <a:t>The likelihood that records being linked refer to the same person is estimated using the generalized record linkage system (G-LINK)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CA" sz="2400" dirty="0"/>
              <a:t>A set of linkage variables selected based on their collective discriminating power and their availability on both the input data file and the DRD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CA" sz="2400" dirty="0"/>
              <a:t>A conservative linkage method is applied so as to attain the highest quality linkage by minimizing false positive links at the expense of generating false negative links</a:t>
            </a:r>
          </a:p>
          <a:p>
            <a:pPr marL="407651" lvl="1"/>
            <a:endParaRPr lang="en-US" sz="2000" dirty="0"/>
          </a:p>
          <a:p>
            <a:r>
              <a:rPr lang="en-US" sz="2400" dirty="0"/>
              <a:t>Overview of the linkage process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Source index files are linked to the DRD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Key registry is populated with the paired SDLE IDs and source index file record IDs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Linked keys files are extracted from the Key Registry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Assign randomly generated unique IDs to the records in the linked keys files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Linked datasets are produced by merging linked keys files to the source data files</a:t>
            </a:r>
          </a:p>
          <a:p>
            <a:pPr marL="524123" indent="-524123">
              <a:buFont typeface="+mj-lt"/>
              <a:buAutoNum type="arabicPeriod"/>
            </a:pPr>
            <a:r>
              <a:rPr lang="en-US" sz="2400" dirty="0"/>
              <a:t>Validation of linked datasets</a:t>
            </a:r>
          </a:p>
          <a:p>
            <a:pPr marL="990009" lvl="1" indent="-524123">
              <a:buFont typeface="+mj-lt"/>
              <a:buAutoNum type="alphaLcPeriod"/>
            </a:pPr>
            <a:r>
              <a:rPr lang="en-US" sz="2000" dirty="0"/>
              <a:t>Bias assessment of linked and not-linked records (e.g., </a:t>
            </a:r>
            <a:r>
              <a:rPr lang="en-US" dirty="0"/>
              <a:t>distributions by key variables such as sex, geography,  vital status, etc.)</a:t>
            </a:r>
          </a:p>
          <a:p>
            <a:pPr marL="990009" lvl="1" indent="-524123">
              <a:buFont typeface="+mj-lt"/>
              <a:buAutoNum type="alphaLcPeriod"/>
            </a:pPr>
            <a:r>
              <a:rPr lang="en-US" dirty="0"/>
              <a:t>Linkage rates</a:t>
            </a:r>
            <a:endParaRPr lang="en-CA" dirty="0">
              <a:latin typeface="Arial" panose="020B0604020202020204" pitchFamily="34" charset="0"/>
            </a:endParaRPr>
          </a:p>
          <a:p>
            <a:pPr marL="232943" indent="-232943">
              <a:buFont typeface="+mj-lt"/>
              <a:buAutoNum type="arabicPeriod" startAt="7"/>
            </a:pPr>
            <a:r>
              <a:rPr lang="en-CA" dirty="0">
                <a:latin typeface="Arial" panose="020B0604020202020204" pitchFamily="34" charset="0"/>
              </a:rPr>
              <a:t>Access through the secure the RDC network and having all output vetted prior to release outside of the RDCs:</a:t>
            </a:r>
          </a:p>
          <a:p>
            <a:endParaRPr lang="en-CA" dirty="0">
              <a:latin typeface="Arial" panose="020B0604020202020204" pitchFamily="34" charset="0"/>
            </a:endParaRPr>
          </a:p>
          <a:p>
            <a:pPr lvl="1"/>
            <a:r>
              <a:rPr lang="en-CA" dirty="0"/>
              <a:t>The Research Data Centres RDCs are part of an initiative by Statistics Canada, the </a:t>
            </a:r>
            <a:r>
              <a:rPr lang="en-CA" dirty="0">
                <a:hlinkClick r:id="rId3"/>
              </a:rPr>
              <a:t>Social Sciences and Humanities Research Council (SSHRC)</a:t>
            </a:r>
            <a:r>
              <a:rPr lang="en-CA" dirty="0"/>
              <a:t> and university consortia to help strengthen Canada's social research capacity and to support the policy research community. The program would like to acknowledge the generous support of the </a:t>
            </a:r>
            <a:r>
              <a:rPr lang="en-CA" dirty="0">
                <a:hlinkClick r:id="rId4"/>
              </a:rPr>
              <a:t>Canada Foundation for Innovation (CFI)</a:t>
            </a:r>
            <a:r>
              <a:rPr lang="en-CA" dirty="0"/>
              <a:t> and the </a:t>
            </a:r>
            <a:r>
              <a:rPr lang="en-CA" dirty="0">
                <a:hlinkClick r:id="rId5"/>
              </a:rPr>
              <a:t>Canadian Institutes of Health Research (CIHR)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RDCs provide researchers with access, in a secure university setting, to </a:t>
            </a:r>
            <a:r>
              <a:rPr lang="en-CA" dirty="0" err="1"/>
              <a:t>microdata</a:t>
            </a:r>
            <a:r>
              <a:rPr lang="en-CA" dirty="0"/>
              <a:t> from population and household surveys, administrative data holdings and linked data. The centres are staffed by Statistics Canada employees. They are operated under the provisions of the </a:t>
            </a:r>
            <a:r>
              <a:rPr lang="en-CA" i="1" dirty="0">
                <a:hlinkClick r:id="rId6"/>
              </a:rPr>
              <a:t>Statistics Act</a:t>
            </a:r>
            <a:r>
              <a:rPr lang="en-CA" dirty="0"/>
              <a:t> in accordance with all the confidentiality rules and are accessible only to researchers with approved projects who have been sworn in under the </a:t>
            </a:r>
            <a:r>
              <a:rPr lang="en-CA" i="1" dirty="0"/>
              <a:t>Statistics Act</a:t>
            </a:r>
            <a:r>
              <a:rPr lang="en-CA" dirty="0"/>
              <a:t> as 'deemed employees.'</a:t>
            </a:r>
          </a:p>
          <a:p>
            <a:pPr lvl="1"/>
            <a:r>
              <a:rPr lang="en-CA" dirty="0"/>
              <a:t>RDCs are located throughout the country, so researchers do not need to travel to Ottawa to access Statistics Canada </a:t>
            </a:r>
            <a:r>
              <a:rPr lang="en-CA" dirty="0" err="1"/>
              <a:t>microdata</a:t>
            </a:r>
            <a:r>
              <a:rPr lang="en-CA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28033-F811-C545-9C35-0E4682B912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436701"/>
            <a:ext cx="9144000" cy="542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990" y="1988726"/>
            <a:ext cx="6686918" cy="1470025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1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988" y="3833991"/>
            <a:ext cx="5692894" cy="366732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67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author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1989" y="4418798"/>
            <a:ext cx="5692894" cy="33620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0067B1"/>
                </a:solidFill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CA" dirty="0"/>
              <a:t>Click to enter date</a:t>
            </a:r>
            <a:endParaRPr lang="en-US" dirty="0"/>
          </a:p>
        </p:txBody>
      </p:sp>
      <p:pic>
        <p:nvPicPr>
          <p:cNvPr id="4" name="Picture 3" descr="Stats signature_EL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00" y="659752"/>
            <a:ext cx="1972818" cy="304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792124" y="218073"/>
            <a:ext cx="2328395" cy="1398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618527"/>
            <a:ext cx="9144000" cy="1239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51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85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11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49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91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7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1371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980728"/>
            <a:ext cx="7128792" cy="2520280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separation page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8" y="6356356"/>
            <a:ext cx="405408" cy="365125"/>
          </a:xfrm>
        </p:spPr>
        <p:txBody>
          <a:bodyPr/>
          <a:lstStyle>
            <a:lvl1pPr algn="l">
              <a:defRPr sz="750" b="1">
                <a:solidFill>
                  <a:srgbClr val="0070C0"/>
                </a:solidFill>
              </a:defRPr>
            </a:lvl1pPr>
          </a:lstStyle>
          <a:p>
            <a:fld id="{C4A63B03-CE8E-41A3-ABC0-E6682684EC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3212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37" y="188640"/>
            <a:ext cx="8308928" cy="1008112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38" y="1628803"/>
            <a:ext cx="8161971" cy="432047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rgbClr val="0070C0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8" y="6356352"/>
            <a:ext cx="405408" cy="365125"/>
          </a:xfrm>
        </p:spPr>
        <p:txBody>
          <a:bodyPr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fld id="{C4A63B03-CE8E-41A3-ABC0-E6682684ECE7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60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28838"/>
            <a:ext cx="9144000" cy="43870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2058251"/>
            <a:ext cx="7128792" cy="2520280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separation page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8" y="6356352"/>
            <a:ext cx="405408" cy="365125"/>
          </a:xfrm>
        </p:spPr>
        <p:txBody>
          <a:bodyPr/>
          <a:lstStyle>
            <a:lvl1pPr algn="l">
              <a:defRPr sz="1000" b="1">
                <a:solidFill>
                  <a:srgbClr val="0070C0"/>
                </a:solidFill>
              </a:defRPr>
            </a:lvl1pPr>
          </a:lstStyle>
          <a:p>
            <a:fld id="{C4A63B03-CE8E-41A3-ABC0-E6682684ECE7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7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46436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B7A25-71A1-A04A-8FC5-0522EF2F8EB4}"/>
              </a:ext>
            </a:extLst>
          </p:cNvPr>
          <p:cNvSpPr txBox="1"/>
          <p:nvPr userDrawn="1"/>
        </p:nvSpPr>
        <p:spPr>
          <a:xfrm>
            <a:off x="1187904" y="1583877"/>
            <a:ext cx="6564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 dirty="0">
                <a:solidFill>
                  <a:prstClr val="white"/>
                </a:solidFill>
                <a:latin typeface="Calibri"/>
              </a:rPr>
              <a:t>THANK YOU!</a:t>
            </a:r>
          </a:p>
        </p:txBody>
      </p:sp>
      <p:pic>
        <p:nvPicPr>
          <p:cNvPr id="2" name="Picture 1" descr="Stats signature_EL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84" y="5098131"/>
            <a:ext cx="197281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190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814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15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23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4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9E40566-2066-4726-9A07-09130B9D1B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A63B03-CE8E-41A3-ABC0-E6682684EC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6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86A6-5CF2-49F4-BF16-D3302A2BD923}" type="datetimeFigureOut">
              <a:rPr lang="en-CA" smtClean="0"/>
              <a:t>13/06/2019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D3FA-B3B1-4B0F-9C3B-F3FAA14B283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25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facebook.com/CanadianPartnershipAgainstCancer/" TargetMode="External"/><Relationship Id="rId7" Type="http://schemas.openxmlformats.org/officeDocument/2006/relationships/hyperlink" Target="https://twitter.com/CancerStrat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www.linkedin.com/company/canadian-partnership-against-cancer/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s://www.youtube.com/user/cancer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7E5B-8F5F-344F-9DB6-71E9FE7EF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6" y="2280211"/>
            <a:ext cx="7864247" cy="1470025"/>
          </a:xfrm>
        </p:spPr>
        <p:txBody>
          <a:bodyPr>
            <a:normAutofit fontScale="90000"/>
          </a:bodyPr>
          <a:lstStyle/>
          <a:p>
            <a:r>
              <a:rPr lang="en-US" sz="3600" b="0" dirty="0"/>
              <a:t>Investigating the effects of socioeconomic factors on cancer treatment patterns and outcomes in Canada using individual-level linked national data </a:t>
            </a:r>
            <a:br>
              <a:rPr lang="en-US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75A10-003E-E643-80AF-BCAD1125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987" y="3750236"/>
            <a:ext cx="7864247" cy="925209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>
                <a:solidFill>
                  <a:srgbClr val="0070C0"/>
                </a:solidFill>
              </a:rPr>
              <a:t>Presenters:  Shirley Bryan, PhD       Statistics Canada</a:t>
            </a:r>
          </a:p>
          <a:p>
            <a:r>
              <a:rPr lang="en-US" b="0" dirty="0">
                <a:solidFill>
                  <a:srgbClr val="0070C0"/>
                </a:solidFill>
              </a:rPr>
              <a:t>	       April Smith, MPH         Canadian Partnership Against Cancer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F86FE-CE8F-D144-AC4B-BBD6C5E47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987" y="4869283"/>
            <a:ext cx="5692894" cy="33620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Date: June 13</a:t>
            </a:r>
            <a:r>
              <a:rPr lang="en-US" sz="1800" baseline="30000" dirty="0">
                <a:solidFill>
                  <a:srgbClr val="0070C0"/>
                </a:solidFill>
              </a:rPr>
              <a:t>th</a:t>
            </a:r>
            <a:r>
              <a:rPr lang="en-US" sz="1800" dirty="0">
                <a:solidFill>
                  <a:srgbClr val="0070C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95755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7D973F0-E278-6A4A-BD46-A8CC1597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714337" cy="1008112"/>
          </a:xfrm>
        </p:spPr>
        <p:txBody>
          <a:bodyPr/>
          <a:lstStyle/>
          <a:p>
            <a:r>
              <a:rPr lang="en-US" b="0" dirty="0"/>
              <a:t> Validation of linked dataset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EB7E0A-3238-024E-9A98-185A2BBB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356352"/>
            <a:ext cx="405408" cy="365125"/>
          </a:xfrm>
        </p:spPr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10</a:t>
            </a:fld>
            <a:endParaRPr lang="en-US">
              <a:latin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1192"/>
            <a:ext cx="8567381" cy="50802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500" dirty="0"/>
          </a:p>
          <a:p>
            <a:r>
              <a:rPr lang="en-US" sz="3400" dirty="0"/>
              <a:t>Validation of the linkage of each dataset into the SDLE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Bias assessment of linked and non-linked records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Linkage rates by various factors</a:t>
            </a:r>
          </a:p>
          <a:p>
            <a:pPr lvl="1"/>
            <a:endParaRPr lang="en-US" sz="1000" dirty="0"/>
          </a:p>
          <a:p>
            <a:r>
              <a:rPr lang="en-US" sz="3400" dirty="0"/>
              <a:t>Validation of the linked analytical file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Fitness for use—do the data make sense in the world?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Comparison of like concepts across all linked datasets (e.g., birthdate, sex, date of death)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Validation report with data limitations</a:t>
            </a:r>
          </a:p>
          <a:p>
            <a:pPr lvl="1"/>
            <a:endParaRPr lang="en-US" sz="1000" dirty="0"/>
          </a:p>
          <a:p>
            <a:r>
              <a:rPr lang="en-US" sz="3400" dirty="0"/>
              <a:t>Preparation of user documentation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User guide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Vetting rules</a:t>
            </a:r>
          </a:p>
          <a:p>
            <a:pPr lvl="1"/>
            <a:endParaRPr lang="en-US" sz="1000" dirty="0"/>
          </a:p>
          <a:p>
            <a:r>
              <a:rPr lang="en-US" sz="3400" dirty="0"/>
              <a:t>Data access through the Research Data Centres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7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7D973F0-E278-6A4A-BD46-A8CC1597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35" y="188640"/>
            <a:ext cx="8308928" cy="1008112"/>
          </a:xfrm>
        </p:spPr>
        <p:txBody>
          <a:bodyPr/>
          <a:lstStyle/>
          <a:p>
            <a:r>
              <a:rPr lang="en-US" b="0" dirty="0"/>
              <a:t>Number of CCR patients (1992 to 2015) linked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EB7E0A-3238-024E-9A98-185A2BBB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356352"/>
            <a:ext cx="405408" cy="365125"/>
          </a:xfrm>
        </p:spPr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33294"/>
              </p:ext>
            </p:extLst>
          </p:nvPr>
        </p:nvGraphicFramePr>
        <p:xfrm>
          <a:off x="1076301" y="1680474"/>
          <a:ext cx="6991397" cy="4358409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507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937">
                <a:tc>
                  <a:txBody>
                    <a:bodyPr/>
                    <a:lstStyle/>
                    <a:p>
                      <a:pPr marL="457200" indent="-457200" algn="l" fontAlgn="b">
                        <a:buFont typeface="+mj-lt"/>
                        <a:buAutoNum type="arabicPeriod"/>
                      </a:pPr>
                      <a:r>
                        <a:rPr lang="en-CA" sz="2000" u="none" strike="noStrike" dirty="0">
                          <a:effectLst/>
                        </a:rPr>
                        <a:t>Discharge Abstract Database </a:t>
                      </a:r>
                    </a:p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CA" sz="1800" u="none" strike="noStrike" dirty="0">
                          <a:effectLst/>
                        </a:rPr>
                        <a:t>(1994/95 to 2015/16)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</a:rPr>
                        <a:t>2.2 M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36">
                <a:tc>
                  <a:txBody>
                    <a:bodyPr/>
                    <a:lstStyle/>
                    <a:p>
                      <a:pPr marL="457200" indent="-457200" algn="l" fontAlgn="b">
                        <a:buFont typeface="+mj-lt"/>
                        <a:buAutoNum type="arabicPeriod" startAt="2"/>
                      </a:pPr>
                      <a:r>
                        <a:rPr lang="en-CA" sz="2000" u="none" strike="noStrike" dirty="0">
                          <a:effectLst/>
                        </a:rPr>
                        <a:t>National Ambulatory Care Reporting System</a:t>
                      </a:r>
                    </a:p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(2002/03 to 2015/16)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</a:rPr>
                        <a:t>1.4 M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927">
                <a:tc>
                  <a:txBody>
                    <a:bodyPr/>
                    <a:lstStyle/>
                    <a:p>
                      <a:pPr marL="457200" indent="-457200" algn="l" fontAlgn="b">
                        <a:buFont typeface="+mj-lt"/>
                        <a:buAutoNum type="arabicPeriod" startAt="3"/>
                      </a:pPr>
                      <a:r>
                        <a:rPr lang="en-CA" sz="2000" u="none" strike="noStrike" dirty="0">
                          <a:effectLst/>
                        </a:rPr>
                        <a:t>T1 Family File (Tax Files)</a:t>
                      </a:r>
                    </a:p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(1992 to 2015)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</a:rPr>
                        <a:t>3 M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370">
                <a:tc>
                  <a:txBody>
                    <a:bodyPr/>
                    <a:lstStyle/>
                    <a:p>
                      <a:pPr marL="457200" indent="-457200" algn="l" fontAlgn="b">
                        <a:buFont typeface="+mj-lt"/>
                        <a:buAutoNum type="arabicPeriod" startAt="4"/>
                      </a:pPr>
                      <a:r>
                        <a:rPr lang="en-CA" sz="2000" u="none" strike="noStrike" dirty="0">
                          <a:effectLst/>
                        </a:rPr>
                        <a:t>Vital Statistics Death Database</a:t>
                      </a:r>
                      <a:endParaRPr lang="en-CA" sz="2000" u="none" strike="noStrike" baseline="30000" dirty="0">
                        <a:effectLst/>
                      </a:endParaRPr>
                    </a:p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(1992 to 2014)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effectLst/>
                        </a:rPr>
                        <a:t>1.5 M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890">
                <a:tc>
                  <a:txBody>
                    <a:bodyPr/>
                    <a:lstStyle/>
                    <a:p>
                      <a:pPr marL="457200" indent="-457200" algn="l" fontAlgn="b">
                        <a:buFont typeface="+mj-lt"/>
                        <a:buAutoNum type="arabicPeriod" startAt="5"/>
                      </a:pPr>
                      <a:r>
                        <a:rPr lang="en-CA" sz="2000" u="none" strike="noStrike" dirty="0">
                          <a:effectLst/>
                        </a:rPr>
                        <a:t>Longitudinal Immigration Database</a:t>
                      </a:r>
                    </a:p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(1982 to 2015)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K</a:t>
                      </a: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1244158726"/>
                  </a:ext>
                </a:extLst>
              </a:tr>
              <a:tr h="609749">
                <a:tc>
                  <a:txBody>
                    <a:bodyPr/>
                    <a:lstStyle/>
                    <a:p>
                      <a:pPr marL="457200" indent="-457200" algn="l" fontAlgn="b">
                        <a:buFont typeface="+mj-lt"/>
                        <a:buAutoNum type="arabicPeriod" startAt="6"/>
                      </a:pPr>
                      <a:r>
                        <a:rPr lang="en-CA" sz="2000" u="none" strike="noStrike" dirty="0">
                          <a:effectLst/>
                        </a:rPr>
                        <a:t>2016</a:t>
                      </a:r>
                      <a:r>
                        <a:rPr lang="en-CA" sz="2000" u="none" strike="noStrike" baseline="0" dirty="0">
                          <a:effectLst/>
                        </a:rPr>
                        <a:t> </a:t>
                      </a:r>
                      <a:r>
                        <a:rPr lang="en-CA" sz="2000" u="none" strike="noStrike" dirty="0">
                          <a:effectLst/>
                        </a:rPr>
                        <a:t>Census Long-Form </a:t>
                      </a:r>
                      <a:endParaRPr lang="en-CA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 K</a:t>
                      </a:r>
                      <a:endParaRPr lang="en-CA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val="324325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8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684C7-076F-8D4B-92D8-89C8EA34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white"/>
                </a:solidFill>
                <a:latin typeface="Calibri Light" panose="020F0302020204030204" pitchFamily="34" charset="0"/>
              </a:rPr>
              <a:t>Preliminary Results:</a:t>
            </a:r>
            <a:br>
              <a:rPr lang="en-US" sz="6000" dirty="0">
                <a:solidFill>
                  <a:prstClr val="white"/>
                </a:solidFill>
                <a:latin typeface="Calibri Light" panose="020F0302020204030204" pitchFamily="34" charset="0"/>
              </a:rPr>
            </a:b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</a:rPr>
              <a:t>A spotlight on lung and colorectal cancer disparities by household income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D28D-28B4-D744-96E3-CE15E447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12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57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B03D-8456-4915-9A9E-42795177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2" y="136523"/>
            <a:ext cx="8861872" cy="1008112"/>
          </a:xfrm>
        </p:spPr>
        <p:txBody>
          <a:bodyPr/>
          <a:lstStyle/>
          <a:p>
            <a:r>
              <a:rPr lang="en-US" b="0" dirty="0"/>
              <a:t>Age standardized incidence rates for </a:t>
            </a:r>
            <a:r>
              <a:rPr lang="en-US" b="0" u="sng" dirty="0"/>
              <a:t>lung cancer</a:t>
            </a:r>
            <a:r>
              <a:rPr lang="en-US" b="0" dirty="0"/>
              <a:t>,</a:t>
            </a:r>
            <a:r>
              <a:rPr lang="en-US" b="0" i="1" dirty="0"/>
              <a:t> </a:t>
            </a:r>
            <a:r>
              <a:rPr lang="en-US" b="0" dirty="0"/>
              <a:t>by household income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02450C-B47B-4D88-AC3A-A09944AFE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812511"/>
              </p:ext>
            </p:extLst>
          </p:nvPr>
        </p:nvGraphicFramePr>
        <p:xfrm>
          <a:off x="209392" y="1467452"/>
          <a:ext cx="8487963" cy="429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6132070-84FE-44ED-A443-16E6B6463C02}"/>
              </a:ext>
            </a:extLst>
          </p:cNvPr>
          <p:cNvSpPr/>
          <p:nvPr/>
        </p:nvSpPr>
        <p:spPr>
          <a:xfrm>
            <a:off x="5444836" y="6081714"/>
            <a:ext cx="3371210" cy="58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2B326-2527-4D35-BB9B-47C3417ECCE8}"/>
              </a:ext>
            </a:extLst>
          </p:cNvPr>
          <p:cNvSpPr txBox="1"/>
          <p:nvPr/>
        </p:nvSpPr>
        <p:spPr>
          <a:xfrm>
            <a:off x="126263" y="5674980"/>
            <a:ext cx="2948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Population: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Patients diagnosed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30-66 years at time of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Income measured in 2013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51669-392C-467B-A1C0-4D9D8EF2D489}"/>
              </a:ext>
            </a:extLst>
          </p:cNvPr>
          <p:cNvSpPr/>
          <p:nvPr/>
        </p:nvSpPr>
        <p:spPr>
          <a:xfrm>
            <a:off x="1144728" y="1883274"/>
            <a:ext cx="4968910" cy="11826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Overall, </a:t>
            </a:r>
            <a:r>
              <a:rPr lang="en-US" b="1" dirty="0">
                <a:solidFill>
                  <a:schemeClr val="tx1"/>
                </a:solidFill>
              </a:rPr>
              <a:t>lower income Canadians have higher rates</a:t>
            </a:r>
            <a:r>
              <a:rPr lang="en-US" dirty="0">
                <a:solidFill>
                  <a:schemeClr val="tx1"/>
                </a:solidFill>
              </a:rPr>
              <a:t> of lung cancer compared to their wealthier counterparts – </a:t>
            </a:r>
            <a:r>
              <a:rPr lang="en-US" b="1" dirty="0">
                <a:solidFill>
                  <a:schemeClr val="tx1"/>
                </a:solidFill>
              </a:rPr>
              <a:t>particularly for Stage IV diagnosis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844BD4-D54B-470D-AAF6-52891A4BD289}"/>
              </a:ext>
            </a:extLst>
          </p:cNvPr>
          <p:cNvSpPr/>
          <p:nvPr/>
        </p:nvSpPr>
        <p:spPr>
          <a:xfrm>
            <a:off x="862919" y="350926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B87527-77AC-430D-94AF-C4CA0193DDB3}"/>
              </a:ext>
            </a:extLst>
          </p:cNvPr>
          <p:cNvSpPr/>
          <p:nvPr/>
        </p:nvSpPr>
        <p:spPr>
          <a:xfrm>
            <a:off x="4631355" y="3579139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3D4D3B-F57E-424E-BD20-EBF6D8B6BDFD}"/>
              </a:ext>
            </a:extLst>
          </p:cNvPr>
          <p:cNvSpPr/>
          <p:nvPr/>
        </p:nvSpPr>
        <p:spPr>
          <a:xfrm>
            <a:off x="6591774" y="1979421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335E16-4081-4229-8784-02005392F4BF}"/>
              </a:ext>
            </a:extLst>
          </p:cNvPr>
          <p:cNvCxnSpPr>
            <a:cxnSpLocks/>
          </p:cNvCxnSpPr>
          <p:nvPr/>
        </p:nvCxnSpPr>
        <p:spPr>
          <a:xfrm>
            <a:off x="7048974" y="1689996"/>
            <a:ext cx="1774041" cy="17390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F9F57E-D1EF-4833-8902-863F90D1F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452326"/>
              </p:ext>
            </p:extLst>
          </p:nvPr>
        </p:nvGraphicFramePr>
        <p:xfrm>
          <a:off x="178845" y="2036618"/>
          <a:ext cx="8648428" cy="398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8C4725D-6083-461E-A555-758C030B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09" y="188640"/>
            <a:ext cx="8933956" cy="1008112"/>
          </a:xfrm>
        </p:spPr>
        <p:txBody>
          <a:bodyPr>
            <a:normAutofit/>
          </a:bodyPr>
          <a:lstStyle/>
          <a:p>
            <a:r>
              <a:rPr lang="en-US" sz="3000" b="0" dirty="0"/>
              <a:t>Age-standardized incidence rates for </a:t>
            </a:r>
            <a:r>
              <a:rPr lang="en-US" sz="3000" b="0" u="sng" dirty="0"/>
              <a:t>colorectal cancer</a:t>
            </a:r>
            <a:r>
              <a:rPr lang="en-US" sz="3000" b="0" dirty="0"/>
              <a:t>, by household income</a:t>
            </a:r>
            <a:endParaRPr lang="en-US" sz="3000" b="0" u="sn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8DFD45-28D1-4C55-8122-B829CEEC96D8}"/>
              </a:ext>
            </a:extLst>
          </p:cNvPr>
          <p:cNvCxnSpPr>
            <a:cxnSpLocks/>
          </p:cNvCxnSpPr>
          <p:nvPr/>
        </p:nvCxnSpPr>
        <p:spPr>
          <a:xfrm>
            <a:off x="6923314" y="3359020"/>
            <a:ext cx="1679510" cy="5225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1287F61-C392-4E9C-A30A-9E43DE9B1C7D}"/>
              </a:ext>
            </a:extLst>
          </p:cNvPr>
          <p:cNvSpPr/>
          <p:nvPr/>
        </p:nvSpPr>
        <p:spPr>
          <a:xfrm>
            <a:off x="5444836" y="6081714"/>
            <a:ext cx="3371210" cy="58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4FCBB-B00B-441F-81E0-CC55457716F7}"/>
              </a:ext>
            </a:extLst>
          </p:cNvPr>
          <p:cNvSpPr txBox="1"/>
          <p:nvPr/>
        </p:nvSpPr>
        <p:spPr>
          <a:xfrm>
            <a:off x="126263" y="5674980"/>
            <a:ext cx="2948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Population: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Patients diagnosed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30-66 years at time of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Income measured in 2013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55DDD74-42C9-4D32-8842-2DDDC428271A}"/>
              </a:ext>
            </a:extLst>
          </p:cNvPr>
          <p:cNvSpPr/>
          <p:nvPr/>
        </p:nvSpPr>
        <p:spPr>
          <a:xfrm>
            <a:off x="884746" y="1496683"/>
            <a:ext cx="4274834" cy="1259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prstClr val="black"/>
                </a:solidFill>
              </a:rPr>
              <a:t>Trends are different for </a:t>
            </a:r>
            <a:r>
              <a:rPr lang="en-US" sz="1700" b="1" dirty="0" err="1">
                <a:solidFill>
                  <a:prstClr val="black"/>
                </a:solidFill>
              </a:rPr>
              <a:t>colorectectal</a:t>
            </a:r>
            <a:r>
              <a:rPr lang="en-US" sz="1700" b="1" dirty="0">
                <a:solidFill>
                  <a:prstClr val="black"/>
                </a:solidFill>
              </a:rPr>
              <a:t> cancer </a:t>
            </a:r>
            <a:r>
              <a:rPr lang="en-US" sz="1700" dirty="0">
                <a:solidFill>
                  <a:prstClr val="black"/>
                </a:solidFill>
              </a:rPr>
              <a:t>(CRC). Relative to lung cancer, overall CRC incidence appears to be more consistent across income levels. </a:t>
            </a:r>
            <a:endParaRPr lang="en-US" sz="17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5E52A9D-353A-43E3-8C09-326AA4962932}"/>
              </a:ext>
            </a:extLst>
          </p:cNvPr>
          <p:cNvSpPr/>
          <p:nvPr/>
        </p:nvSpPr>
        <p:spPr>
          <a:xfrm>
            <a:off x="6376233" y="1493743"/>
            <a:ext cx="2661632" cy="15493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prstClr val="black"/>
                </a:solidFill>
              </a:rPr>
              <a:t>However, lower income Canadians have </a:t>
            </a:r>
            <a:r>
              <a:rPr lang="en-US" sz="1700" b="1" dirty="0">
                <a:solidFill>
                  <a:prstClr val="black"/>
                </a:solidFill>
              </a:rPr>
              <a:t>higher rates of Stage IV diagnosis </a:t>
            </a:r>
            <a:r>
              <a:rPr lang="en-US" sz="1700" dirty="0">
                <a:solidFill>
                  <a:prstClr val="black"/>
                </a:solidFill>
              </a:rPr>
              <a:t>and lower rates of Stage I diagnosis.</a:t>
            </a:r>
            <a:endParaRPr lang="en-US" sz="17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90B59F-1DE4-4CB3-9BAF-A4F1E26501B9}"/>
              </a:ext>
            </a:extLst>
          </p:cNvPr>
          <p:cNvCxnSpPr>
            <a:cxnSpLocks/>
          </p:cNvCxnSpPr>
          <p:nvPr/>
        </p:nvCxnSpPr>
        <p:spPr>
          <a:xfrm flipV="1">
            <a:off x="884746" y="2822216"/>
            <a:ext cx="1564136" cy="6136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1FA9-DDBE-4A12-A08B-DF5C6D5A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188640"/>
            <a:ext cx="8840438" cy="1008112"/>
          </a:xfrm>
        </p:spPr>
        <p:txBody>
          <a:bodyPr/>
          <a:lstStyle/>
          <a:p>
            <a:r>
              <a:rPr lang="en-US" b="0" dirty="0"/>
              <a:t>Percent resections within 6 months for Stage I-IIIA </a:t>
            </a:r>
            <a:r>
              <a:rPr lang="en-US" b="0" u="sng" dirty="0"/>
              <a:t>lung cancer</a:t>
            </a:r>
            <a:r>
              <a:rPr lang="en-US" b="0" dirty="0"/>
              <a:t> patients, by household income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6B4FB-C766-452F-B63F-13B8FBA1A044}"/>
              </a:ext>
            </a:extLst>
          </p:cNvPr>
          <p:cNvSpPr/>
          <p:nvPr/>
        </p:nvSpPr>
        <p:spPr>
          <a:xfrm>
            <a:off x="5444836" y="6081714"/>
            <a:ext cx="3371210" cy="58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09B66-281C-4312-8D7D-46706E6C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14" y="1404979"/>
            <a:ext cx="4708385" cy="4324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DDEB37-DD09-431F-9FC4-905A01CAE76F}"/>
              </a:ext>
            </a:extLst>
          </p:cNvPr>
          <p:cNvSpPr txBox="1"/>
          <p:nvPr/>
        </p:nvSpPr>
        <p:spPr>
          <a:xfrm>
            <a:off x="99733" y="5557927"/>
            <a:ext cx="51378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Population: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Patients diagnosed with Stage I-IIIA NSC lung cancer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30-66 years at time of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Income measured in 2013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QC excluded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6DE193-CDA9-498B-8E57-A1CE5BBBFA23}"/>
              </a:ext>
            </a:extLst>
          </p:cNvPr>
          <p:cNvSpPr/>
          <p:nvPr/>
        </p:nvSpPr>
        <p:spPr>
          <a:xfrm>
            <a:off x="6663447" y="1678429"/>
            <a:ext cx="2374418" cy="2844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Lower income Canadians are </a:t>
            </a:r>
            <a:r>
              <a:rPr lang="en-US" b="1" dirty="0">
                <a:solidFill>
                  <a:schemeClr val="tx1"/>
                </a:solidFill>
              </a:rPr>
              <a:t>less likely than wealthier Canadians to receive surgical resections within 6 months </a:t>
            </a:r>
            <a:r>
              <a:rPr lang="en-US" dirty="0">
                <a:solidFill>
                  <a:schemeClr val="tx1"/>
                </a:solidFill>
              </a:rPr>
              <a:t>of their diagnosis with lung cancer.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571237-82CC-4B92-AB0E-A608161CC21B}"/>
              </a:ext>
            </a:extLst>
          </p:cNvPr>
          <p:cNvCxnSpPr>
            <a:cxnSpLocks/>
          </p:cNvCxnSpPr>
          <p:nvPr/>
        </p:nvCxnSpPr>
        <p:spPr>
          <a:xfrm flipV="1">
            <a:off x="2801094" y="2159541"/>
            <a:ext cx="3268966" cy="6592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2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F510-14D2-4A66-9B2D-E23DDB22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Plans for further exploration of the datasets…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A692-6CC5-4A93-8DD7-E37C99994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32" y="1774276"/>
            <a:ext cx="8161971" cy="4320479"/>
          </a:xfrm>
        </p:spPr>
        <p:txBody>
          <a:bodyPr/>
          <a:lstStyle/>
          <a:p>
            <a:r>
              <a:rPr lang="en-US" sz="2400" dirty="0"/>
              <a:t>The Canadian Partnership Against Cancer will be releasing a </a:t>
            </a:r>
            <a:r>
              <a:rPr lang="en-US" sz="2400" u="sng" dirty="0"/>
              <a:t>report in ~Winter 2020</a:t>
            </a:r>
            <a:r>
              <a:rPr lang="en-US" sz="2400" dirty="0"/>
              <a:t> exploring disparities in cancer control using this data linkage </a:t>
            </a:r>
          </a:p>
          <a:p>
            <a:endParaRPr lang="en-US" sz="2400" dirty="0"/>
          </a:p>
          <a:p>
            <a:r>
              <a:rPr lang="en-US" sz="2400" dirty="0"/>
              <a:t>The report will examine the impact and inter-play of multiple socioeconomic factors on cancer diagnosis, treatment patterns and patient outcomes</a:t>
            </a:r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36C9F-47CF-4127-9809-2011837E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16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80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A97A6-9443-4CB7-B370-7357E427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7F42A-31B9-4FCA-B431-68086087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17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73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F0F2-31E7-440F-B1B1-69AD9D15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the CCR linked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A6E8-46C7-4E50-A13B-A2EF2CB6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3"/>
            <a:ext cx="8567381" cy="4596151"/>
          </a:xfrm>
        </p:spPr>
        <p:txBody>
          <a:bodyPr>
            <a:normAutofit fontScale="92500"/>
          </a:bodyPr>
          <a:lstStyle/>
          <a:p>
            <a:pPr lvl="1"/>
            <a:r>
              <a:rPr lang="en-US" sz="2600" dirty="0"/>
              <a:t>CCR 1992-2014 linked to deaths 1992 to 2014 was released in June 2018</a:t>
            </a:r>
          </a:p>
          <a:p>
            <a:pPr lvl="1"/>
            <a:endParaRPr lang="en-US" sz="900" dirty="0"/>
          </a:p>
          <a:p>
            <a:pPr lvl="1"/>
            <a:r>
              <a:rPr lang="en-US" sz="2600" dirty="0"/>
              <a:t>Cancer linked to death information will be updated by Statistics Canada bi-annually (next update in Spring 2020)</a:t>
            </a:r>
          </a:p>
          <a:p>
            <a:pPr lvl="1"/>
            <a:endParaRPr lang="en-US" sz="900" dirty="0"/>
          </a:p>
          <a:p>
            <a:pPr lvl="1"/>
            <a:r>
              <a:rPr lang="en-US" sz="2600" dirty="0"/>
              <a:t>Statistics Canada is undertaking a feasibility project to determine if the old cancer database (1969 to 1991) can be linked to the new cancer database (1992 onwards) and death cleared</a:t>
            </a:r>
          </a:p>
          <a:p>
            <a:pPr lvl="1"/>
            <a:endParaRPr lang="en-US" sz="900" dirty="0"/>
          </a:p>
          <a:p>
            <a:pPr lvl="1"/>
            <a:r>
              <a:rPr lang="en-US" sz="2600" b="1" dirty="0"/>
              <a:t>Phase 1 of SDLE linked data (CCR to DAD, NACRS, IMDB and Tax) is slated for release in </a:t>
            </a:r>
            <a:r>
              <a:rPr lang="en-US" sz="2600" b="1" u="sng" dirty="0"/>
              <a:t>winter 2020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7EBF4-1F5F-46CE-BED2-DEB3B0F1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62AE60-CB19-42EF-9E10-B5A360CFC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"/>
          <a:stretch/>
        </p:blipFill>
        <p:spPr>
          <a:xfrm>
            <a:off x="1723984" y="585567"/>
            <a:ext cx="5719478" cy="55710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420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684C7-076F-8D4B-92D8-89C8EA34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D28D-28B4-D744-96E3-CE15E447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21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F65BC75-DC30-7D49-AEA5-5E9F64F6A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0" y="5855259"/>
            <a:ext cx="400050" cy="533400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BEA47B34-72C1-A844-8072-C03FAEF53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57" y="5861959"/>
            <a:ext cx="400050" cy="533400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201DCBCC-2B66-6F4E-B1EB-9C125945C2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43" y="5861959"/>
            <a:ext cx="400050" cy="533400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7A7B98C2-F762-B648-9FDA-38CF2ECE67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84" y="5861959"/>
            <a:ext cx="4000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7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5538C6-F323-483E-98E5-6ABFA706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49679"/>
            <a:ext cx="8976335" cy="1008112"/>
          </a:xfrm>
        </p:spPr>
        <p:txBody>
          <a:bodyPr>
            <a:normAutofit/>
          </a:bodyPr>
          <a:lstStyle/>
          <a:p>
            <a:r>
              <a:rPr lang="en-US" b="0" dirty="0"/>
              <a:t>Equity in Canada’s universal health care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C1DC9-2A46-404F-B8D1-DCE043DA3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2244435"/>
            <a:ext cx="7263245" cy="309649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/>
              <a:t>Primary objective of the </a:t>
            </a:r>
            <a:r>
              <a:rPr lang="en-US" b="1" i="1" u="sng" dirty="0"/>
              <a:t>Canada Health Act</a:t>
            </a:r>
            <a:r>
              <a:rPr lang="en-US" dirty="0"/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 dirty="0">
              <a:solidFill>
                <a:srgbClr val="333333"/>
              </a:solidFill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dirty="0">
                <a:solidFill>
                  <a:srgbClr val="333333"/>
                </a:solidFill>
              </a:rPr>
              <a:t>“…</a:t>
            </a:r>
            <a:r>
              <a:rPr lang="en-US" altLang="en-US" sz="2600" i="1" dirty="0">
                <a:solidFill>
                  <a:prstClr val="black"/>
                </a:solidFill>
              </a:rPr>
              <a:t>to protect, promote and restore the physical and mental well-being of residents of Canada and to facilitate reasonable access to health services </a:t>
            </a:r>
            <a:r>
              <a:rPr lang="en-US" altLang="en-US" sz="2600" b="1" i="1" u="sng" dirty="0">
                <a:solidFill>
                  <a:prstClr val="black"/>
                </a:solidFill>
              </a:rPr>
              <a:t>without financial or other barriers</a:t>
            </a:r>
            <a:r>
              <a:rPr lang="en-US" altLang="en-US" sz="2600" b="1" dirty="0">
                <a:solidFill>
                  <a:prstClr val="black"/>
                </a:solidFill>
              </a:rPr>
              <a:t>."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i="1" dirty="0">
                <a:solidFill>
                  <a:prstClr val="black"/>
                </a:solidFill>
              </a:rPr>
              <a:t>-Canada Health Act (</a:t>
            </a:r>
            <a:r>
              <a:rPr lang="en-US" sz="1400" i="1" dirty="0">
                <a:solidFill>
                  <a:prstClr val="black"/>
                </a:solidFill>
              </a:rPr>
              <a:t>1984, c. 6, s. 3.)</a:t>
            </a:r>
          </a:p>
          <a:p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EB7E0A-3238-024E-9A98-185A2BBB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4C719C89-F42B-47F1-839A-CFB268E428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381" y="687498"/>
            <a:ext cx="8258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Studies suggest </a:t>
            </a:r>
            <a:r>
              <a:rPr lang="en-CA" b="1" dirty="0">
                <a:solidFill>
                  <a:srgbClr val="0070C0"/>
                </a:solidFill>
                <a:latin typeface="Calibri" panose="020F0502020204030204" pitchFamily="34" charset="0"/>
              </a:rPr>
              <a:t>Canadians of lower socioeconomic status are at a disadvantage throughout their cancer experience</a:t>
            </a:r>
            <a:r>
              <a:rPr lang="en-CA" sz="2400" dirty="0">
                <a:solidFill>
                  <a:srgbClr val="0070C0"/>
                </a:solidFill>
                <a:latin typeface="Calibri" panose="020F0502020204030204" pitchFamily="34" charset="0"/>
              </a:rPr>
              <a:t>†</a:t>
            </a:r>
            <a:r>
              <a:rPr lang="en-CA" dirty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4D3F867-98CC-46D1-B9DF-A333FCF7DBBA}"/>
              </a:ext>
            </a:extLst>
          </p:cNvPr>
          <p:cNvSpPr txBox="1">
            <a:spLocks/>
          </p:cNvSpPr>
          <p:nvPr/>
        </p:nvSpPr>
        <p:spPr>
          <a:xfrm>
            <a:off x="1683511" y="1600120"/>
            <a:ext cx="6441489" cy="566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4905C-CF28-4ED5-B3B3-49BCA3B4CE6C}"/>
              </a:ext>
            </a:extLst>
          </p:cNvPr>
          <p:cNvSpPr/>
          <p:nvPr/>
        </p:nvSpPr>
        <p:spPr>
          <a:xfrm>
            <a:off x="1419919" y="1600120"/>
            <a:ext cx="6968674" cy="5459517"/>
          </a:xfrm>
          <a:prstGeom prst="rect">
            <a:avLst/>
          </a:prstGeom>
          <a:ln>
            <a:noFill/>
          </a:ln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1B88A5-F2F3-4436-8301-8FEA98965C7D}"/>
              </a:ext>
            </a:extLst>
          </p:cNvPr>
          <p:cNvSpPr/>
          <p:nvPr/>
        </p:nvSpPr>
        <p:spPr>
          <a:xfrm>
            <a:off x="164920" y="2387992"/>
            <a:ext cx="2008435" cy="924976"/>
          </a:xfrm>
          <a:custGeom>
            <a:avLst/>
            <a:gdLst>
              <a:gd name="connsiteX0" fmla="*/ 0 w 1603195"/>
              <a:gd name="connsiteY0" fmla="*/ 0 h 641278"/>
              <a:gd name="connsiteX1" fmla="*/ 1282556 w 1603195"/>
              <a:gd name="connsiteY1" fmla="*/ 0 h 641278"/>
              <a:gd name="connsiteX2" fmla="*/ 1603195 w 1603195"/>
              <a:gd name="connsiteY2" fmla="*/ 320639 h 641278"/>
              <a:gd name="connsiteX3" fmla="*/ 1282556 w 1603195"/>
              <a:gd name="connsiteY3" fmla="*/ 641278 h 641278"/>
              <a:gd name="connsiteX4" fmla="*/ 0 w 1603195"/>
              <a:gd name="connsiteY4" fmla="*/ 641278 h 641278"/>
              <a:gd name="connsiteX5" fmla="*/ 320639 w 1603195"/>
              <a:gd name="connsiteY5" fmla="*/ 320639 h 641278"/>
              <a:gd name="connsiteX6" fmla="*/ 0 w 1603195"/>
              <a:gd name="connsiteY6" fmla="*/ 0 h 6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95" h="641278">
                <a:moveTo>
                  <a:pt x="0" y="0"/>
                </a:moveTo>
                <a:lnTo>
                  <a:pt x="1282556" y="0"/>
                </a:lnTo>
                <a:lnTo>
                  <a:pt x="1603195" y="320639"/>
                </a:lnTo>
                <a:lnTo>
                  <a:pt x="1282556" y="641278"/>
                </a:lnTo>
                <a:lnTo>
                  <a:pt x="0" y="641278"/>
                </a:lnTo>
                <a:lnTo>
                  <a:pt x="320639" y="3206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76646" tIns="18669" rIns="339308" bIns="18669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8E6100E-D8C8-4FC2-AACA-7E6EBDB759CA}"/>
              </a:ext>
            </a:extLst>
          </p:cNvPr>
          <p:cNvSpPr/>
          <p:nvPr/>
        </p:nvSpPr>
        <p:spPr>
          <a:xfrm>
            <a:off x="1841543" y="2387992"/>
            <a:ext cx="2008435" cy="924976"/>
          </a:xfrm>
          <a:custGeom>
            <a:avLst/>
            <a:gdLst>
              <a:gd name="connsiteX0" fmla="*/ 0 w 1603195"/>
              <a:gd name="connsiteY0" fmla="*/ 0 h 641278"/>
              <a:gd name="connsiteX1" fmla="*/ 1282556 w 1603195"/>
              <a:gd name="connsiteY1" fmla="*/ 0 h 641278"/>
              <a:gd name="connsiteX2" fmla="*/ 1603195 w 1603195"/>
              <a:gd name="connsiteY2" fmla="*/ 320639 h 641278"/>
              <a:gd name="connsiteX3" fmla="*/ 1282556 w 1603195"/>
              <a:gd name="connsiteY3" fmla="*/ 641278 h 641278"/>
              <a:gd name="connsiteX4" fmla="*/ 0 w 1603195"/>
              <a:gd name="connsiteY4" fmla="*/ 641278 h 641278"/>
              <a:gd name="connsiteX5" fmla="*/ 320639 w 1603195"/>
              <a:gd name="connsiteY5" fmla="*/ 320639 h 641278"/>
              <a:gd name="connsiteX6" fmla="*/ 0 w 1603195"/>
              <a:gd name="connsiteY6" fmla="*/ 0 h 6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95" h="641278">
                <a:moveTo>
                  <a:pt x="0" y="0"/>
                </a:moveTo>
                <a:lnTo>
                  <a:pt x="1282556" y="0"/>
                </a:lnTo>
                <a:lnTo>
                  <a:pt x="1603195" y="320639"/>
                </a:lnTo>
                <a:lnTo>
                  <a:pt x="1282556" y="641278"/>
                </a:lnTo>
                <a:lnTo>
                  <a:pt x="0" y="641278"/>
                </a:lnTo>
                <a:lnTo>
                  <a:pt x="320639" y="3206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76646" tIns="18669" rIns="339308" bIns="18669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Screening &amp; Early Detection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FEB4F30-B28E-4692-94EF-3F3B943D2FC1}"/>
              </a:ext>
            </a:extLst>
          </p:cNvPr>
          <p:cNvSpPr/>
          <p:nvPr/>
        </p:nvSpPr>
        <p:spPr>
          <a:xfrm>
            <a:off x="3508916" y="2387992"/>
            <a:ext cx="2008435" cy="924976"/>
          </a:xfrm>
          <a:custGeom>
            <a:avLst/>
            <a:gdLst>
              <a:gd name="connsiteX0" fmla="*/ 0 w 1603195"/>
              <a:gd name="connsiteY0" fmla="*/ 0 h 641278"/>
              <a:gd name="connsiteX1" fmla="*/ 1282556 w 1603195"/>
              <a:gd name="connsiteY1" fmla="*/ 0 h 641278"/>
              <a:gd name="connsiteX2" fmla="*/ 1603195 w 1603195"/>
              <a:gd name="connsiteY2" fmla="*/ 320639 h 641278"/>
              <a:gd name="connsiteX3" fmla="*/ 1282556 w 1603195"/>
              <a:gd name="connsiteY3" fmla="*/ 641278 h 641278"/>
              <a:gd name="connsiteX4" fmla="*/ 0 w 1603195"/>
              <a:gd name="connsiteY4" fmla="*/ 641278 h 641278"/>
              <a:gd name="connsiteX5" fmla="*/ 320639 w 1603195"/>
              <a:gd name="connsiteY5" fmla="*/ 320639 h 641278"/>
              <a:gd name="connsiteX6" fmla="*/ 0 w 1603195"/>
              <a:gd name="connsiteY6" fmla="*/ 0 h 6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95" h="641278">
                <a:moveTo>
                  <a:pt x="0" y="0"/>
                </a:moveTo>
                <a:lnTo>
                  <a:pt x="1282556" y="0"/>
                </a:lnTo>
                <a:lnTo>
                  <a:pt x="1603195" y="320639"/>
                </a:lnTo>
                <a:lnTo>
                  <a:pt x="1282556" y="641278"/>
                </a:lnTo>
                <a:lnTo>
                  <a:pt x="0" y="641278"/>
                </a:lnTo>
                <a:lnTo>
                  <a:pt x="320639" y="3206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76646" tIns="18669" rIns="339308" bIns="18669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Diagnosis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765D7A-2A69-4230-A79F-2DC918148218}"/>
              </a:ext>
            </a:extLst>
          </p:cNvPr>
          <p:cNvSpPr/>
          <p:nvPr/>
        </p:nvSpPr>
        <p:spPr>
          <a:xfrm>
            <a:off x="5194764" y="2387992"/>
            <a:ext cx="2008435" cy="924976"/>
          </a:xfrm>
          <a:custGeom>
            <a:avLst/>
            <a:gdLst>
              <a:gd name="connsiteX0" fmla="*/ 0 w 1603195"/>
              <a:gd name="connsiteY0" fmla="*/ 0 h 641278"/>
              <a:gd name="connsiteX1" fmla="*/ 1282556 w 1603195"/>
              <a:gd name="connsiteY1" fmla="*/ 0 h 641278"/>
              <a:gd name="connsiteX2" fmla="*/ 1603195 w 1603195"/>
              <a:gd name="connsiteY2" fmla="*/ 320639 h 641278"/>
              <a:gd name="connsiteX3" fmla="*/ 1282556 w 1603195"/>
              <a:gd name="connsiteY3" fmla="*/ 641278 h 641278"/>
              <a:gd name="connsiteX4" fmla="*/ 0 w 1603195"/>
              <a:gd name="connsiteY4" fmla="*/ 641278 h 641278"/>
              <a:gd name="connsiteX5" fmla="*/ 320639 w 1603195"/>
              <a:gd name="connsiteY5" fmla="*/ 320639 h 641278"/>
              <a:gd name="connsiteX6" fmla="*/ 0 w 1603195"/>
              <a:gd name="connsiteY6" fmla="*/ 0 h 64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195" h="641278">
                <a:moveTo>
                  <a:pt x="0" y="0"/>
                </a:moveTo>
                <a:lnTo>
                  <a:pt x="1282556" y="0"/>
                </a:lnTo>
                <a:lnTo>
                  <a:pt x="1603195" y="320639"/>
                </a:lnTo>
                <a:lnTo>
                  <a:pt x="1282556" y="641278"/>
                </a:lnTo>
                <a:lnTo>
                  <a:pt x="0" y="641278"/>
                </a:lnTo>
                <a:lnTo>
                  <a:pt x="320639" y="32063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76646" tIns="18669" rIns="339308" bIns="18669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3BF8B23-BAC5-4463-8CBC-91C92690117E}"/>
              </a:ext>
            </a:extLst>
          </p:cNvPr>
          <p:cNvSpPr/>
          <p:nvPr/>
        </p:nvSpPr>
        <p:spPr>
          <a:xfrm>
            <a:off x="7190610" y="2287418"/>
            <a:ext cx="1633908" cy="987180"/>
          </a:xfrm>
          <a:custGeom>
            <a:avLst/>
            <a:gdLst>
              <a:gd name="connsiteX0" fmla="*/ 0 w 1735940"/>
              <a:gd name="connsiteY0" fmla="*/ 114070 h 684404"/>
              <a:gd name="connsiteX1" fmla="*/ 114070 w 1735940"/>
              <a:gd name="connsiteY1" fmla="*/ 0 h 684404"/>
              <a:gd name="connsiteX2" fmla="*/ 1621870 w 1735940"/>
              <a:gd name="connsiteY2" fmla="*/ 0 h 684404"/>
              <a:gd name="connsiteX3" fmla="*/ 1735940 w 1735940"/>
              <a:gd name="connsiteY3" fmla="*/ 114070 h 684404"/>
              <a:gd name="connsiteX4" fmla="*/ 1735940 w 1735940"/>
              <a:gd name="connsiteY4" fmla="*/ 570334 h 684404"/>
              <a:gd name="connsiteX5" fmla="*/ 1621870 w 1735940"/>
              <a:gd name="connsiteY5" fmla="*/ 684404 h 684404"/>
              <a:gd name="connsiteX6" fmla="*/ 114070 w 1735940"/>
              <a:gd name="connsiteY6" fmla="*/ 684404 h 684404"/>
              <a:gd name="connsiteX7" fmla="*/ 0 w 1735940"/>
              <a:gd name="connsiteY7" fmla="*/ 570334 h 684404"/>
              <a:gd name="connsiteX8" fmla="*/ 0 w 1735940"/>
              <a:gd name="connsiteY8" fmla="*/ 114070 h 68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5940" h="684404">
                <a:moveTo>
                  <a:pt x="0" y="114070"/>
                </a:moveTo>
                <a:cubicBezTo>
                  <a:pt x="0" y="51071"/>
                  <a:pt x="51071" y="0"/>
                  <a:pt x="114070" y="0"/>
                </a:cubicBezTo>
                <a:lnTo>
                  <a:pt x="1621870" y="0"/>
                </a:lnTo>
                <a:cubicBezTo>
                  <a:pt x="1684869" y="0"/>
                  <a:pt x="1735940" y="51071"/>
                  <a:pt x="1735940" y="114070"/>
                </a:cubicBezTo>
                <a:lnTo>
                  <a:pt x="1735940" y="570334"/>
                </a:lnTo>
                <a:cubicBezTo>
                  <a:pt x="1735940" y="633333"/>
                  <a:pt x="1684869" y="684404"/>
                  <a:pt x="1621870" y="684404"/>
                </a:cubicBezTo>
                <a:lnTo>
                  <a:pt x="114070" y="684404"/>
                </a:lnTo>
                <a:cubicBezTo>
                  <a:pt x="51071" y="684404"/>
                  <a:pt x="0" y="633333"/>
                  <a:pt x="0" y="570334"/>
                </a:cubicBezTo>
                <a:lnTo>
                  <a:pt x="0" y="114070"/>
                </a:lnTo>
                <a:close/>
              </a:path>
            </a:pathLst>
          </a:cu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89417" tIns="52079" rIns="52079" bIns="52079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E7B12B9-54CA-492A-94CD-F07F565AB38B}"/>
              </a:ext>
            </a:extLst>
          </p:cNvPr>
          <p:cNvSpPr/>
          <p:nvPr/>
        </p:nvSpPr>
        <p:spPr>
          <a:xfrm>
            <a:off x="7393669" y="4537645"/>
            <a:ext cx="1247079" cy="847514"/>
          </a:xfrm>
          <a:custGeom>
            <a:avLst/>
            <a:gdLst>
              <a:gd name="connsiteX0" fmla="*/ 0 w 1603195"/>
              <a:gd name="connsiteY0" fmla="*/ 0 h 974191"/>
              <a:gd name="connsiteX1" fmla="*/ 1603195 w 1603195"/>
              <a:gd name="connsiteY1" fmla="*/ 0 h 974191"/>
              <a:gd name="connsiteX2" fmla="*/ 1603195 w 1603195"/>
              <a:gd name="connsiteY2" fmla="*/ 974191 h 974191"/>
              <a:gd name="connsiteX3" fmla="*/ 0 w 1603195"/>
              <a:gd name="connsiteY3" fmla="*/ 974191 h 974191"/>
              <a:gd name="connsiteX4" fmla="*/ 0 w 1603195"/>
              <a:gd name="connsiteY4" fmla="*/ 0 h 97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195" h="974191">
                <a:moveTo>
                  <a:pt x="0" y="0"/>
                </a:moveTo>
                <a:lnTo>
                  <a:pt x="1603195" y="0"/>
                </a:lnTo>
                <a:lnTo>
                  <a:pt x="1603195" y="974191"/>
                </a:lnTo>
                <a:lnTo>
                  <a:pt x="0" y="97419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Worse financial situation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FFD551-E90E-4D29-AB49-5A7AC525A527}"/>
              </a:ext>
            </a:extLst>
          </p:cNvPr>
          <p:cNvSpPr txBox="1"/>
          <p:nvPr/>
        </p:nvSpPr>
        <p:spPr>
          <a:xfrm>
            <a:off x="410098" y="3502328"/>
            <a:ext cx="1226320" cy="92333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Higher risk factor prevalence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39B6FA-79CC-4C6F-A0F7-8C3583617BE0}"/>
              </a:ext>
            </a:extLst>
          </p:cNvPr>
          <p:cNvSpPr txBox="1"/>
          <p:nvPr/>
        </p:nvSpPr>
        <p:spPr>
          <a:xfrm>
            <a:off x="1844081" y="3502328"/>
            <a:ext cx="1483903" cy="646331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Less likely to be screened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78F54E-2F0B-4FCB-A29B-077B383160D5}"/>
              </a:ext>
            </a:extLst>
          </p:cNvPr>
          <p:cNvSpPr txBox="1"/>
          <p:nvPr/>
        </p:nvSpPr>
        <p:spPr>
          <a:xfrm>
            <a:off x="3647505" y="3502328"/>
            <a:ext cx="1483903" cy="120032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More likely to be diagnosed at a late stage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2028AD-CA27-4C0D-830E-F972EAAA44B2}"/>
              </a:ext>
            </a:extLst>
          </p:cNvPr>
          <p:cNvSpPr txBox="1"/>
          <p:nvPr/>
        </p:nvSpPr>
        <p:spPr>
          <a:xfrm>
            <a:off x="5310343" y="3502328"/>
            <a:ext cx="1689357" cy="120032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Less likely to receive evidence-based treatment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56871-C719-4165-BC55-7F70EEE3D6DE}"/>
              </a:ext>
            </a:extLst>
          </p:cNvPr>
          <p:cNvSpPr txBox="1"/>
          <p:nvPr/>
        </p:nvSpPr>
        <p:spPr>
          <a:xfrm>
            <a:off x="7393669" y="3482365"/>
            <a:ext cx="1292242" cy="92333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Less likely to survive cancer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654F1E-003E-404B-9F6F-797ABAD2A756}"/>
              </a:ext>
            </a:extLst>
          </p:cNvPr>
          <p:cNvSpPr txBox="1"/>
          <p:nvPr/>
        </p:nvSpPr>
        <p:spPr>
          <a:xfrm>
            <a:off x="5332773" y="4899109"/>
            <a:ext cx="1689357" cy="92333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More likely to have unplanned hospitalizations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85DED-CC09-43B2-B33F-0519A09DFA53}"/>
              </a:ext>
            </a:extLst>
          </p:cNvPr>
          <p:cNvSpPr txBox="1"/>
          <p:nvPr/>
        </p:nvSpPr>
        <p:spPr>
          <a:xfrm>
            <a:off x="22251" y="6297781"/>
            <a:ext cx="825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†Lofters AK, et al. (2015); Webber C, et al. (2017); Gorey KM, et al. (2014); McDonald JT, et al. (2014); Kerner J (2015);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</a:rPr>
              <a:t>Ezeife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 DA (2018)</a:t>
            </a:r>
          </a:p>
        </p:txBody>
      </p:sp>
    </p:spTree>
    <p:extLst>
      <p:ext uri="{BB962C8B-B14F-4D97-AF65-F5344CB8AC3E}">
        <p14:creationId xmlns:p14="http://schemas.microsoft.com/office/powerpoint/2010/main" val="9951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8188-0B62-4586-AFE7-E487C253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6523"/>
            <a:ext cx="8423317" cy="1297260"/>
          </a:xfrm>
        </p:spPr>
        <p:txBody>
          <a:bodyPr/>
          <a:lstStyle/>
          <a:p>
            <a:r>
              <a:rPr lang="en-US" b="0" dirty="0"/>
              <a:t>…however, existing evidence often has important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062A-D8EA-496D-B34C-431C7783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92" y="1857403"/>
            <a:ext cx="8423318" cy="43204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Most data is only available at the </a:t>
            </a:r>
            <a:r>
              <a:rPr lang="en-US" sz="2400" b="1" u="sng" dirty="0">
                <a:solidFill>
                  <a:schemeClr val="tx1"/>
                </a:solidFill>
              </a:rPr>
              <a:t>ecological-level</a:t>
            </a:r>
          </a:p>
          <a:p>
            <a:pPr>
              <a:buFont typeface="+mj-lt"/>
              <a:buAutoNum type="arabicPeriod"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Lack of </a:t>
            </a:r>
            <a:r>
              <a:rPr lang="en-US" sz="2400" b="1" u="sng" dirty="0">
                <a:solidFill>
                  <a:schemeClr val="tx1"/>
                </a:solidFill>
              </a:rPr>
              <a:t>pan-Canadian coverage</a:t>
            </a:r>
            <a:r>
              <a:rPr lang="en-US" sz="2400" dirty="0">
                <a:solidFill>
                  <a:schemeClr val="tx1"/>
                </a:solidFill>
              </a:rPr>
              <a:t> (most studies include only one or two provinces)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This provided the</a:t>
            </a:r>
            <a:r>
              <a:rPr lang="en-US" sz="2400" b="1" dirty="0"/>
              <a:t> </a:t>
            </a:r>
            <a:r>
              <a:rPr lang="en-US" sz="2400" dirty="0"/>
              <a:t>impetus for our collaboration with Statistics Canada in linking the Canadian Cancer Registry (CCR) to tax, immigration, hospital and death data files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1A415-94D6-4DFF-B505-555E2363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5</a:t>
            </a:fld>
            <a:endParaRPr lang="en-US"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3AED6-3457-439C-8AFA-1A403786E8E5}"/>
              </a:ext>
            </a:extLst>
          </p:cNvPr>
          <p:cNvSpPr/>
          <p:nvPr/>
        </p:nvSpPr>
        <p:spPr>
          <a:xfrm>
            <a:off x="728936" y="3657600"/>
            <a:ext cx="7947472" cy="13062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D10232-7926-44A2-8AC0-3230520E1DBB}"/>
              </a:ext>
            </a:extLst>
          </p:cNvPr>
          <p:cNvCxnSpPr>
            <a:cxnSpLocks/>
          </p:cNvCxnSpPr>
          <p:nvPr/>
        </p:nvCxnSpPr>
        <p:spPr>
          <a:xfrm flipH="1" flipV="1">
            <a:off x="3290826" y="2297420"/>
            <a:ext cx="608086" cy="34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2DF08F-6D1C-467A-9D66-A3E8FBD49CDD}"/>
              </a:ext>
            </a:extLst>
          </p:cNvPr>
          <p:cNvCxnSpPr/>
          <p:nvPr/>
        </p:nvCxnSpPr>
        <p:spPr>
          <a:xfrm>
            <a:off x="5623504" y="3433000"/>
            <a:ext cx="577846" cy="249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EC23CB-F438-47E8-AD69-01D37345AA48}"/>
              </a:ext>
            </a:extLst>
          </p:cNvPr>
          <p:cNvCxnSpPr>
            <a:cxnSpLocks/>
          </p:cNvCxnSpPr>
          <p:nvPr/>
        </p:nvCxnSpPr>
        <p:spPr>
          <a:xfrm flipV="1">
            <a:off x="3117272" y="3382997"/>
            <a:ext cx="654427" cy="3080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D18E1C-0A8A-490B-B1CF-278770728F18}"/>
              </a:ext>
            </a:extLst>
          </p:cNvPr>
          <p:cNvCxnSpPr>
            <a:cxnSpLocks/>
          </p:cNvCxnSpPr>
          <p:nvPr/>
        </p:nvCxnSpPr>
        <p:spPr>
          <a:xfrm flipV="1">
            <a:off x="4795187" y="3808913"/>
            <a:ext cx="0" cy="705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0EAF31-FA93-4561-9B4F-D5D43E515D99}"/>
              </a:ext>
            </a:extLst>
          </p:cNvPr>
          <p:cNvCxnSpPr>
            <a:cxnSpLocks/>
          </p:cNvCxnSpPr>
          <p:nvPr/>
        </p:nvCxnSpPr>
        <p:spPr>
          <a:xfrm flipH="1" flipV="1">
            <a:off x="4747295" y="1828584"/>
            <a:ext cx="4532" cy="937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D983CD-6BBC-4E60-848D-D4E1F244E235}"/>
              </a:ext>
            </a:extLst>
          </p:cNvPr>
          <p:cNvCxnSpPr/>
          <p:nvPr/>
        </p:nvCxnSpPr>
        <p:spPr>
          <a:xfrm flipV="1">
            <a:off x="5623505" y="2345689"/>
            <a:ext cx="498881" cy="2919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EC14B26-E6E5-41B2-BDFC-8BA5B6696B4F}"/>
              </a:ext>
            </a:extLst>
          </p:cNvPr>
          <p:cNvSpPr/>
          <p:nvPr/>
        </p:nvSpPr>
        <p:spPr>
          <a:xfrm>
            <a:off x="3701261" y="2116498"/>
            <a:ext cx="2187852" cy="1797457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 dirty="0">
              <a:solidFill>
                <a:prstClr val="white">
                  <a:lumMod val="95000"/>
                </a:prstClr>
              </a:solidFill>
              <a:latin typeface="Arial  "/>
            </a:endParaRPr>
          </a:p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latin typeface="Arial  "/>
              </a:rPr>
              <a:t>Canadian Cancer Registry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All cancers diagnosed from 1992-2015</a:t>
            </a:r>
          </a:p>
          <a:p>
            <a:pPr algn="ctr">
              <a:defRPr/>
            </a:pPr>
            <a:endParaRPr lang="is-IS" kern="0" dirty="0">
              <a:solidFill>
                <a:prstClr val="white">
                  <a:lumMod val="95000"/>
                </a:prstClr>
              </a:solidFill>
              <a:latin typeface="Arial  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3E45DAB-D0C0-42E8-A317-EE31A387D6F9}"/>
              </a:ext>
            </a:extLst>
          </p:cNvPr>
          <p:cNvSpPr/>
          <p:nvPr/>
        </p:nvSpPr>
        <p:spPr>
          <a:xfrm>
            <a:off x="5889112" y="834031"/>
            <a:ext cx="2541360" cy="20571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  "/>
              </a:rPr>
              <a:t>2. Discharge Abstract Database</a:t>
            </a:r>
          </a:p>
          <a:p>
            <a:pPr algn="ctr">
              <a:defRPr/>
            </a:pPr>
            <a:endParaRPr lang="en-US" sz="800" b="1" kern="0" dirty="0">
              <a:solidFill>
                <a:srgbClr val="1F324F"/>
              </a:solidFill>
              <a:latin typeface="Arial  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4472C4"/>
                </a:solidFill>
                <a:latin typeface="Calibri" panose="020F0502020204030204"/>
              </a:rPr>
              <a:t>1994/95 – 2015/16</a:t>
            </a:r>
            <a:endParaRPr lang="is-IS" sz="1600" b="1" kern="0" dirty="0">
              <a:solidFill>
                <a:srgbClr val="4472C4"/>
              </a:solidFill>
              <a:latin typeface="Arial  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A90FB0-CD97-42F6-8F75-D3C31B94DE3A}"/>
              </a:ext>
            </a:extLst>
          </p:cNvPr>
          <p:cNvSpPr/>
          <p:nvPr/>
        </p:nvSpPr>
        <p:spPr>
          <a:xfrm>
            <a:off x="6033647" y="3058578"/>
            <a:ext cx="2541360" cy="24047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National Ambulatory Care Reporting System</a:t>
            </a:r>
          </a:p>
          <a:p>
            <a:pPr algn="ctr">
              <a:defRPr/>
            </a:pPr>
            <a:endParaRPr lang="en-US" sz="800" b="1" kern="0" dirty="0">
              <a:solidFill>
                <a:srgbClr val="1F32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kern="0" dirty="0">
                <a:solidFill>
                  <a:srgbClr val="0070C0"/>
                </a:solidFill>
                <a:cs typeface="Arial" panose="020B0604020202020204" pitchFamily="34" charset="0"/>
              </a:rPr>
              <a:t>2002/03 – 2015/16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BCC4347-E7C6-4B54-92AC-664205151DFA}"/>
              </a:ext>
            </a:extLst>
          </p:cNvPr>
          <p:cNvSpPr/>
          <p:nvPr/>
        </p:nvSpPr>
        <p:spPr>
          <a:xfrm>
            <a:off x="3771699" y="4166462"/>
            <a:ext cx="2203913" cy="17974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  "/>
              </a:rPr>
              <a:t>4. Vital Statistics Death Database</a:t>
            </a:r>
          </a:p>
          <a:p>
            <a:pPr algn="ctr">
              <a:defRPr/>
            </a:pPr>
            <a:endParaRPr lang="en-US" sz="800" b="1" kern="0" dirty="0">
              <a:solidFill>
                <a:srgbClr val="1F324F"/>
              </a:solidFill>
              <a:latin typeface="Arial  "/>
            </a:endParaRPr>
          </a:p>
          <a:p>
            <a:pPr algn="ctr">
              <a:defRPr/>
            </a:pPr>
            <a:r>
              <a:rPr lang="en-US" sz="1600" b="1" kern="0" dirty="0">
                <a:solidFill>
                  <a:srgbClr val="4472C4"/>
                </a:solidFill>
                <a:latin typeface="Calibri" panose="020F0502020204030204"/>
              </a:rPr>
              <a:t>1992 – 2014</a:t>
            </a:r>
            <a:endParaRPr lang="is-IS" sz="1600" b="1" kern="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A0B8194-428D-4B35-941E-6AB363D0204D}"/>
              </a:ext>
            </a:extLst>
          </p:cNvPr>
          <p:cNvSpPr/>
          <p:nvPr/>
        </p:nvSpPr>
        <p:spPr>
          <a:xfrm>
            <a:off x="947692" y="3121052"/>
            <a:ext cx="2577837" cy="20809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  "/>
              </a:rPr>
              <a:t>5. Longitudinal Immigration Database</a:t>
            </a:r>
          </a:p>
          <a:p>
            <a:pPr algn="ctr">
              <a:defRPr/>
            </a:pPr>
            <a:endParaRPr lang="en-US" sz="800" b="1" kern="0" dirty="0">
              <a:solidFill>
                <a:srgbClr val="1F324F"/>
              </a:solidFill>
              <a:latin typeface="Arial  "/>
            </a:endParaRPr>
          </a:p>
          <a:p>
            <a:pPr algn="ctr">
              <a:defRPr/>
            </a:pPr>
            <a:r>
              <a:rPr lang="en-US" sz="1600" b="1" kern="0" dirty="0">
                <a:solidFill>
                  <a:srgbClr val="4472C4"/>
                </a:solidFill>
                <a:latin typeface="Calibri" panose="020F0502020204030204"/>
              </a:rPr>
              <a:t>1980 – 2015</a:t>
            </a:r>
            <a:endParaRPr lang="is-IS" sz="1600" b="1" kern="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7AF4E9D-23B8-4787-8AC3-DE86C8AE89B7}"/>
              </a:ext>
            </a:extLst>
          </p:cNvPr>
          <p:cNvSpPr/>
          <p:nvPr/>
        </p:nvSpPr>
        <p:spPr>
          <a:xfrm>
            <a:off x="947692" y="546644"/>
            <a:ext cx="2614665" cy="21810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  "/>
              </a:rPr>
              <a:t>6. 2016 Census Long-Form</a:t>
            </a:r>
          </a:p>
          <a:p>
            <a:pPr algn="ctr">
              <a:defRPr/>
            </a:pPr>
            <a:endParaRPr lang="en-US" sz="800" b="1" kern="0" dirty="0">
              <a:solidFill>
                <a:srgbClr val="1F324F"/>
              </a:solidFill>
              <a:latin typeface="Arial  "/>
            </a:endParaRPr>
          </a:p>
          <a:p>
            <a:pPr algn="ctr">
              <a:defRPr/>
            </a:pPr>
            <a:r>
              <a:rPr lang="en-US" sz="1600" b="1" kern="0" dirty="0">
                <a:solidFill>
                  <a:srgbClr val="4472C4"/>
                </a:solidFill>
                <a:latin typeface="Calibri" panose="020F0502020204030204"/>
              </a:rPr>
              <a:t>2016</a:t>
            </a:r>
            <a:endParaRPr lang="is-IS" sz="1600" b="1" kern="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AA5A37-29B5-403D-977A-989C4FF77225}"/>
              </a:ext>
            </a:extLst>
          </p:cNvPr>
          <p:cNvSpPr txBox="1"/>
          <p:nvPr/>
        </p:nvSpPr>
        <p:spPr>
          <a:xfrm>
            <a:off x="77780" y="69673"/>
            <a:ext cx="314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CCR-linked datasets: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46230-49F0-460F-979D-08DCEBC67156}"/>
              </a:ext>
            </a:extLst>
          </p:cNvPr>
          <p:cNvSpPr txBox="1"/>
          <p:nvPr/>
        </p:nvSpPr>
        <p:spPr>
          <a:xfrm>
            <a:off x="127600" y="6087926"/>
            <a:ext cx="8888799" cy="7150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the </a:t>
            </a:r>
            <a:r>
              <a:rPr lang="en-US" b="1" u="sng" dirty="0"/>
              <a:t>first time ever</a:t>
            </a:r>
            <a:r>
              <a:rPr lang="en-US" dirty="0"/>
              <a:t>, researchers can study how socioeconomic factors impact cancer diagnoses, treatment patterns and patient outcomes, </a:t>
            </a:r>
            <a:r>
              <a:rPr lang="en-US" b="1" u="sng" dirty="0"/>
              <a:t>using national, person-level data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40808F-A60A-46DA-B831-1427BFFC2060}"/>
              </a:ext>
            </a:extLst>
          </p:cNvPr>
          <p:cNvSpPr/>
          <p:nvPr/>
        </p:nvSpPr>
        <p:spPr>
          <a:xfrm>
            <a:off x="3627853" y="6317"/>
            <a:ext cx="2238888" cy="19184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 dirty="0">
              <a:solidFill>
                <a:srgbClr val="1F324F"/>
              </a:solidFill>
              <a:latin typeface="Arial  "/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  "/>
              </a:rPr>
              <a:t>T1FF </a:t>
            </a:r>
          </a:p>
          <a:p>
            <a:pPr algn="ctr">
              <a:defRPr/>
            </a:pPr>
            <a:r>
              <a:rPr lang="en-US" sz="1600" b="1" kern="0" dirty="0">
                <a:solidFill>
                  <a:srgbClr val="1F324F"/>
                </a:solidFill>
                <a:latin typeface="Arial  "/>
              </a:rPr>
              <a:t>(Tax File)</a:t>
            </a:r>
          </a:p>
          <a:p>
            <a:pPr algn="ctr">
              <a:defRPr/>
            </a:pPr>
            <a:endParaRPr lang="en-US" sz="800" b="1" kern="0" dirty="0">
              <a:solidFill>
                <a:srgbClr val="1F324F"/>
              </a:solidFill>
              <a:latin typeface="Arial  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4472C4"/>
                </a:solidFill>
                <a:latin typeface="Calibri" panose="020F0502020204030204"/>
              </a:rPr>
              <a:t>1992 – 2015</a:t>
            </a:r>
          </a:p>
          <a:p>
            <a:pPr algn="ctr">
              <a:defRPr/>
            </a:pPr>
            <a:endParaRPr lang="is-IS" sz="1400" kern="0" dirty="0">
              <a:solidFill>
                <a:srgbClr val="1F324F"/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4097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18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684C7-076F-8D4B-92D8-89C8EA34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D28D-28B4-D744-96E3-CE15E447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82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49" y="1351536"/>
            <a:ext cx="4390451" cy="293140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D973F0-E278-6A4A-BD46-A8CC1597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37" y="188640"/>
            <a:ext cx="8308928" cy="1008112"/>
          </a:xfrm>
        </p:spPr>
        <p:txBody>
          <a:bodyPr/>
          <a:lstStyle/>
          <a:p>
            <a:r>
              <a:rPr lang="en-US" b="0" dirty="0"/>
              <a:t>Social Data Linkage Environment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B5B8A8C-F70B-9148-ABC2-1F489311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22" y="1709923"/>
            <a:ext cx="4487943" cy="2792936"/>
          </a:xfrm>
        </p:spPr>
        <p:txBody>
          <a:bodyPr>
            <a:normAutofit/>
          </a:bodyPr>
          <a:lstStyle/>
          <a:p>
            <a:r>
              <a:rPr lang="en-US" sz="2400" dirty="0"/>
              <a:t>CCR linkage was conducted through Statistics Canada’s Social Data Linkage Environment (SDLE)</a:t>
            </a:r>
          </a:p>
          <a:p>
            <a:endParaRPr lang="en-US" sz="900" dirty="0"/>
          </a:p>
          <a:p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EB7E0A-3238-024E-9A98-185A2BBB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356352"/>
            <a:ext cx="405408" cy="365125"/>
          </a:xfrm>
        </p:spPr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8</a:t>
            </a:fld>
            <a:endParaRPr lang="en-US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622" y="3387082"/>
            <a:ext cx="499568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SDLE is a secure linkage environment that enables the linkage of datasets using personal identifiers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US" sz="800" dirty="0">
              <a:solidFill>
                <a:srgbClr val="0070C0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/>
              </a:rPr>
              <a:t>No analytical information is housed in the SDLE</a:t>
            </a:r>
          </a:p>
        </p:txBody>
      </p:sp>
    </p:spTree>
    <p:extLst>
      <p:ext uri="{BB962C8B-B14F-4D97-AF65-F5344CB8AC3E}">
        <p14:creationId xmlns:p14="http://schemas.microsoft.com/office/powerpoint/2010/main" val="367717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7D973F0-E278-6A4A-BD46-A8CC1597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" y="188640"/>
            <a:ext cx="8861220" cy="1008112"/>
          </a:xfrm>
        </p:spPr>
        <p:txBody>
          <a:bodyPr/>
          <a:lstStyle/>
          <a:p>
            <a:r>
              <a:rPr lang="en-US" b="0" dirty="0"/>
              <a:t>Overview of the linkage process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EB7E0A-3238-024E-9A98-185A2BBB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528" y="6356352"/>
            <a:ext cx="405408" cy="365125"/>
          </a:xfrm>
        </p:spPr>
        <p:txBody>
          <a:bodyPr/>
          <a:lstStyle/>
          <a:p>
            <a:fld id="{C4A63B03-CE8E-41A3-ABC0-E6682684ECE7}" type="slidenum">
              <a:rPr lang="en-US" smtClean="0">
                <a:latin typeface="Calibri"/>
              </a:rPr>
              <a:pPr/>
              <a:t>9</a:t>
            </a:fld>
            <a:endParaRPr lang="en-US">
              <a:latin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4"/>
            <a:ext cx="8606519" cy="4643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Personal identifiers from all datasets are linked into the SDLE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Each person level record is assigned a unique ID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Unique IDs are matched between datasets of interest to create keys that identify a person across multiple data sources</a:t>
            </a:r>
          </a:p>
          <a:p>
            <a:pPr marL="857250" lvl="1" indent="-457200"/>
            <a:endParaRPr lang="en-US" sz="2000" dirty="0"/>
          </a:p>
          <a:p>
            <a:pPr marL="400050" lvl="1" indent="0">
              <a:buNone/>
            </a:pPr>
            <a:endParaRPr lang="en-US" sz="1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Keys are provided to subject matter team and merged to create output datasets of interest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Cohort file analytical information is merged to outcome file analytical information, no personal identifiers</a:t>
            </a:r>
          </a:p>
          <a:p>
            <a:pPr marL="85725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E.g., Cancer registry data are merged with date, cause and location of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01892"/>
      </p:ext>
    </p:extLst>
  </p:cSld>
  <p:clrMapOvr>
    <a:masterClrMapping/>
  </p:clrMapOvr>
</p:sld>
</file>

<file path=ppt/theme/theme1.xml><?xml version="1.0" encoding="utf-8"?>
<a:theme xmlns:a="http://schemas.openxmlformats.org/drawingml/2006/main" name="CPAC 2018 External PPT Template_Wide-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AC 2017-18 Corporate Deck_2018_Widescreen" id="{BE87F8C7-1D92-F64B-BB4B-A0B2DFBE1AE6}" vid="{902400EE-F1E3-6148-8A01-CEE03C937AFE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1788</Words>
  <Application>Microsoft Office PowerPoint</Application>
  <PresentationFormat>On-screen Show (4:3)</PresentationFormat>
  <Paragraphs>220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 </vt:lpstr>
      <vt:lpstr>Calibri</vt:lpstr>
      <vt:lpstr>Calibri Light</vt:lpstr>
      <vt:lpstr>Courier New</vt:lpstr>
      <vt:lpstr>CPAC 2018 External PPT Template_Wide-screen</vt:lpstr>
      <vt:lpstr>1_Office Theme</vt:lpstr>
      <vt:lpstr>Investigating the effects of socioeconomic factors on cancer treatment patterns and outcomes in Canada using individual-level linked national data   </vt:lpstr>
      <vt:lpstr>Background</vt:lpstr>
      <vt:lpstr>Equity in Canada’s universal health care system</vt:lpstr>
      <vt:lpstr>PowerPoint Presentation</vt:lpstr>
      <vt:lpstr>…however, existing evidence often has important limitations</vt:lpstr>
      <vt:lpstr>PowerPoint Presentation</vt:lpstr>
      <vt:lpstr>Methods</vt:lpstr>
      <vt:lpstr>Social Data Linkage Environment</vt:lpstr>
      <vt:lpstr>Overview of the linkage process</vt:lpstr>
      <vt:lpstr> Validation of linked dataset</vt:lpstr>
      <vt:lpstr>Number of CCR patients (1992 to 2015) linked </vt:lpstr>
      <vt:lpstr>Preliminary Results: A spotlight on lung and colorectal cancer disparities by household income</vt:lpstr>
      <vt:lpstr>Age standardized incidence rates for lung cancer, by household income</vt:lpstr>
      <vt:lpstr>Age-standardized incidence rates for colorectal cancer, by household income</vt:lpstr>
      <vt:lpstr>Percent resections within 6 months for Stage I-IIIA lung cancer patients, by household income</vt:lpstr>
      <vt:lpstr>Plans for further exploration of the datasets…</vt:lpstr>
      <vt:lpstr>Next Steps</vt:lpstr>
      <vt:lpstr>Next steps for the CCR linked datasets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effects of socioeconomic factors on cancer treatment patterns and outcomes in Canada using individual-level linked national data   </dc:title>
  <dc:creator>April Smith</dc:creator>
  <cp:lastModifiedBy>April Smith</cp:lastModifiedBy>
  <cp:revision>111</cp:revision>
  <dcterms:created xsi:type="dcterms:W3CDTF">2019-05-06T18:15:59Z</dcterms:created>
  <dcterms:modified xsi:type="dcterms:W3CDTF">2019-06-13T04:54:11Z</dcterms:modified>
</cp:coreProperties>
</file>