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23"/>
  </p:notesMasterIdLst>
  <p:handoutMasterIdLst>
    <p:handoutMasterId r:id="rId24"/>
  </p:handoutMasterIdLst>
  <p:sldIdLst>
    <p:sldId id="307" r:id="rId2"/>
    <p:sldId id="358" r:id="rId3"/>
    <p:sldId id="303" r:id="rId4"/>
    <p:sldId id="281" r:id="rId5"/>
    <p:sldId id="283" r:id="rId6"/>
    <p:sldId id="301" r:id="rId7"/>
    <p:sldId id="309" r:id="rId8"/>
    <p:sldId id="306" r:id="rId9"/>
    <p:sldId id="302" r:id="rId10"/>
    <p:sldId id="310" r:id="rId11"/>
    <p:sldId id="312" r:id="rId12"/>
    <p:sldId id="360" r:id="rId13"/>
    <p:sldId id="289" r:id="rId14"/>
    <p:sldId id="359" r:id="rId15"/>
    <p:sldId id="292" r:id="rId16"/>
    <p:sldId id="361" r:id="rId17"/>
    <p:sldId id="365" r:id="rId18"/>
    <p:sldId id="362" r:id="rId19"/>
    <p:sldId id="364" r:id="rId20"/>
    <p:sldId id="296" r:id="rId21"/>
    <p:sldId id="315" r:id="rId22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F7F7F"/>
    <a:srgbClr val="000000"/>
    <a:srgbClr val="E8E8E8"/>
    <a:srgbClr val="F2F2F2"/>
    <a:srgbClr val="4C4C4C"/>
    <a:srgbClr val="565656"/>
    <a:srgbClr val="2A5DA5"/>
    <a:srgbClr val="2A67A5"/>
    <a:srgbClr val="2A71A5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 autoAdjust="0"/>
    <p:restoredTop sz="93484" autoAdjust="0"/>
  </p:normalViewPr>
  <p:slideViewPr>
    <p:cSldViewPr snapToGrid="0" snapToObjects="1">
      <p:cViewPr varScale="1">
        <p:scale>
          <a:sx n="63" d="100"/>
          <a:sy n="63" d="100"/>
        </p:scale>
        <p:origin x="9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0"/>
    </p:cViewPr>
  </p:sorterViewPr>
  <p:notesViewPr>
    <p:cSldViewPr snapToGrid="0" snapToObjects="1">
      <p:cViewPr varScale="1">
        <p:scale>
          <a:sx n="51" d="100"/>
          <a:sy n="51" d="100"/>
        </p:scale>
        <p:origin x="268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iis-p401.nci.nih.gov\Home02\yum3\0-NCI\Jiang\1st%20paper\empirical\ca\malepop_withplo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ciis-p401.nci.nih.gov\Home02\yum3\0-NCI\Jiang\1st%20paper\empirical\ca\malepop_withpl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Foreign-born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'2010_hispanic_male_ca'!$E$2:$E$19</c:f>
                <c:numCache>
                  <c:formatCode>General</c:formatCode>
                  <c:ptCount val="18"/>
                  <c:pt idx="0">
                    <c:v>4126.3528335688789</c:v>
                  </c:pt>
                  <c:pt idx="1">
                    <c:v>6397.9527708645001</c:v>
                  </c:pt>
                  <c:pt idx="2">
                    <c:v>10137.134907627202</c:v>
                  </c:pt>
                  <c:pt idx="3">
                    <c:v>11042.771701035432</c:v>
                  </c:pt>
                  <c:pt idx="4">
                    <c:v>14404.282460014731</c:v>
                  </c:pt>
                  <c:pt idx="5">
                    <c:v>14429.106913401081</c:v>
                  </c:pt>
                  <c:pt idx="6">
                    <c:v>15000.359849575481</c:v>
                  </c:pt>
                  <c:pt idx="7">
                    <c:v>16344.432926865218</c:v>
                  </c:pt>
                  <c:pt idx="8">
                    <c:v>18756.637216703992</c:v>
                  </c:pt>
                  <c:pt idx="9">
                    <c:v>11391.563684356108</c:v>
                  </c:pt>
                  <c:pt idx="10">
                    <c:v>9568.4628100643404</c:v>
                  </c:pt>
                  <c:pt idx="11">
                    <c:v>10512.452355961774</c:v>
                  </c:pt>
                  <c:pt idx="12">
                    <c:v>10051.237347660059</c:v>
                  </c:pt>
                  <c:pt idx="13">
                    <c:v>7027.9238853664374</c:v>
                  </c:pt>
                  <c:pt idx="14">
                    <c:v>7571.1668446852236</c:v>
                  </c:pt>
                  <c:pt idx="15">
                    <c:v>5384.5047291385099</c:v>
                  </c:pt>
                  <c:pt idx="16">
                    <c:v>4653.7421431836419</c:v>
                  </c:pt>
                  <c:pt idx="17">
                    <c:v>4949.5697357952095</c:v>
                  </c:pt>
                </c:numCache>
              </c:numRef>
            </c:plus>
            <c:minus>
              <c:numRef>
                <c:f>'2010_hispanic_male_ca'!$E$2:$E$19</c:f>
                <c:numCache>
                  <c:formatCode>General</c:formatCode>
                  <c:ptCount val="18"/>
                  <c:pt idx="0">
                    <c:v>4126.3528335688789</c:v>
                  </c:pt>
                  <c:pt idx="1">
                    <c:v>6397.9527708645001</c:v>
                  </c:pt>
                  <c:pt idx="2">
                    <c:v>10137.134907627202</c:v>
                  </c:pt>
                  <c:pt idx="3">
                    <c:v>11042.771701035432</c:v>
                  </c:pt>
                  <c:pt idx="4">
                    <c:v>14404.282460014731</c:v>
                  </c:pt>
                  <c:pt idx="5">
                    <c:v>14429.106913401081</c:v>
                  </c:pt>
                  <c:pt idx="6">
                    <c:v>15000.359849575481</c:v>
                  </c:pt>
                  <c:pt idx="7">
                    <c:v>16344.432926865218</c:v>
                  </c:pt>
                  <c:pt idx="8">
                    <c:v>18756.637216703992</c:v>
                  </c:pt>
                  <c:pt idx="9">
                    <c:v>11391.563684356108</c:v>
                  </c:pt>
                  <c:pt idx="10">
                    <c:v>9568.4628100643404</c:v>
                  </c:pt>
                  <c:pt idx="11">
                    <c:v>10512.452355961774</c:v>
                  </c:pt>
                  <c:pt idx="12">
                    <c:v>10051.237347660059</c:v>
                  </c:pt>
                  <c:pt idx="13">
                    <c:v>7027.9238853664374</c:v>
                  </c:pt>
                  <c:pt idx="14">
                    <c:v>7571.1668446852236</c:v>
                  </c:pt>
                  <c:pt idx="15">
                    <c:v>5384.5047291385099</c:v>
                  </c:pt>
                  <c:pt idx="16">
                    <c:v>4653.7421431836419</c:v>
                  </c:pt>
                  <c:pt idx="17">
                    <c:v>4949.5697357952095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'2010_hispanic_male_ca'!$A$2:$A$19</c:f>
              <c:strCache>
                <c:ptCount val="18"/>
                <c:pt idx="0">
                  <c:v>0-4 Yrs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25-29 Yrs</c:v>
                </c:pt>
                <c:pt idx="6">
                  <c:v>30-34 Yrs</c:v>
                </c:pt>
                <c:pt idx="7">
                  <c:v>35-39 Yrs</c:v>
                </c:pt>
                <c:pt idx="8">
                  <c:v>40-44 Yrs</c:v>
                </c:pt>
                <c:pt idx="9">
                  <c:v>45-49 Yrs</c:v>
                </c:pt>
                <c:pt idx="10">
                  <c:v>50-54 Yrs</c:v>
                </c:pt>
                <c:pt idx="11">
                  <c:v>55-59 Yrs</c:v>
                </c:pt>
                <c:pt idx="12">
                  <c:v>60-64 Yrs</c:v>
                </c:pt>
                <c:pt idx="13">
                  <c:v>65-69 Yrs</c:v>
                </c:pt>
                <c:pt idx="14">
                  <c:v>70-74 Yrs</c:v>
                </c:pt>
                <c:pt idx="15">
                  <c:v>75-79 Yrs</c:v>
                </c:pt>
                <c:pt idx="16">
                  <c:v>80-84 Yrs</c:v>
                </c:pt>
                <c:pt idx="17">
                  <c:v>85+ Yrs</c:v>
                </c:pt>
              </c:strCache>
            </c:strRef>
          </c:cat>
          <c:val>
            <c:numRef>
              <c:f>'2010_hispanic_male_ca'!$C$2:$C$19</c:f>
              <c:numCache>
                <c:formatCode>General</c:formatCode>
                <c:ptCount val="18"/>
                <c:pt idx="0">
                  <c:v>31433</c:v>
                </c:pt>
                <c:pt idx="1">
                  <c:v>70953</c:v>
                </c:pt>
                <c:pt idx="2">
                  <c:v>143591</c:v>
                </c:pt>
                <c:pt idx="3">
                  <c:v>212309</c:v>
                </c:pt>
                <c:pt idx="4">
                  <c:v>380210</c:v>
                </c:pt>
                <c:pt idx="5">
                  <c:v>541043</c:v>
                </c:pt>
                <c:pt idx="6">
                  <c:v>624925</c:v>
                </c:pt>
                <c:pt idx="7">
                  <c:v>705306</c:v>
                </c:pt>
                <c:pt idx="8">
                  <c:v>669789</c:v>
                </c:pt>
                <c:pt idx="9">
                  <c:v>581271</c:v>
                </c:pt>
                <c:pt idx="10">
                  <c:v>462816</c:v>
                </c:pt>
                <c:pt idx="11">
                  <c:v>346129</c:v>
                </c:pt>
                <c:pt idx="12">
                  <c:v>249596</c:v>
                </c:pt>
                <c:pt idx="13">
                  <c:v>166583</c:v>
                </c:pt>
                <c:pt idx="14">
                  <c:v>122851</c:v>
                </c:pt>
                <c:pt idx="15">
                  <c:v>78344</c:v>
                </c:pt>
                <c:pt idx="16">
                  <c:v>52433</c:v>
                </c:pt>
                <c:pt idx="17">
                  <c:v>49897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F8-49D6-9BBE-F873A8D79C3B}"/>
            </c:ext>
          </c:extLst>
        </c:ser>
        <c:ser>
          <c:idx val="1"/>
          <c:order val="1"/>
          <c:tx>
            <c:v>US-born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errBars>
            <c:errBarType val="both"/>
            <c:errValType val="cust"/>
            <c:noEndCap val="0"/>
            <c:plus>
              <c:numRef>
                <c:f>'2010_hispanic_male_ca'!$J$2:$J$19</c:f>
                <c:numCache>
                  <c:formatCode>General</c:formatCode>
                  <c:ptCount val="18"/>
                  <c:pt idx="0">
                    <c:v>14192.559509073551</c:v>
                  </c:pt>
                  <c:pt idx="1">
                    <c:v>20829.981226345688</c:v>
                  </c:pt>
                  <c:pt idx="2">
                    <c:v>21607.567255401911</c:v>
                  </c:pt>
                  <c:pt idx="3">
                    <c:v>13190.924730738498</c:v>
                  </c:pt>
                  <c:pt idx="4">
                    <c:v>14471.127742526385</c:v>
                  </c:pt>
                  <c:pt idx="5">
                    <c:v>14264.390688715745</c:v>
                  </c:pt>
                  <c:pt idx="6">
                    <c:v>14070.645928822492</c:v>
                  </c:pt>
                  <c:pt idx="7">
                    <c:v>14939.769644111484</c:v>
                  </c:pt>
                  <c:pt idx="8">
                    <c:v>12785.363072964006</c:v>
                  </c:pt>
                  <c:pt idx="9">
                    <c:v>10624.198675777143</c:v>
                  </c:pt>
                  <c:pt idx="10">
                    <c:v>9217.9465878872143</c:v>
                  </c:pt>
                  <c:pt idx="11">
                    <c:v>8898.2775357179835</c:v>
                  </c:pt>
                  <c:pt idx="12">
                    <c:v>7369.0560547482228</c:v>
                  </c:pt>
                  <c:pt idx="13">
                    <c:v>6105.8133146460077</c:v>
                  </c:pt>
                  <c:pt idx="14">
                    <c:v>5090.8771288799426</c:v>
                  </c:pt>
                  <c:pt idx="15">
                    <c:v>4096.0802243507878</c:v>
                  </c:pt>
                  <c:pt idx="16">
                    <c:v>4203.8823037959373</c:v>
                  </c:pt>
                  <c:pt idx="17">
                    <c:v>3567.5967737565247</c:v>
                  </c:pt>
                </c:numCache>
              </c:numRef>
            </c:plus>
            <c:minus>
              <c:numRef>
                <c:f>'2010_hispanic_male_ca'!$J$2:$J$19</c:f>
                <c:numCache>
                  <c:formatCode>General</c:formatCode>
                  <c:ptCount val="18"/>
                  <c:pt idx="0">
                    <c:v>14192.559509073551</c:v>
                  </c:pt>
                  <c:pt idx="1">
                    <c:v>20829.981226345688</c:v>
                  </c:pt>
                  <c:pt idx="2">
                    <c:v>21607.567255401911</c:v>
                  </c:pt>
                  <c:pt idx="3">
                    <c:v>13190.924730738498</c:v>
                  </c:pt>
                  <c:pt idx="4">
                    <c:v>14471.127742526385</c:v>
                  </c:pt>
                  <c:pt idx="5">
                    <c:v>14264.390688715745</c:v>
                  </c:pt>
                  <c:pt idx="6">
                    <c:v>14070.645928822492</c:v>
                  </c:pt>
                  <c:pt idx="7">
                    <c:v>14939.769644111484</c:v>
                  </c:pt>
                  <c:pt idx="8">
                    <c:v>12785.363072964006</c:v>
                  </c:pt>
                  <c:pt idx="9">
                    <c:v>10624.198675777143</c:v>
                  </c:pt>
                  <c:pt idx="10">
                    <c:v>9217.9465878872143</c:v>
                  </c:pt>
                  <c:pt idx="11">
                    <c:v>8898.2775357179835</c:v>
                  </c:pt>
                  <c:pt idx="12">
                    <c:v>7369.0560547482228</c:v>
                  </c:pt>
                  <c:pt idx="13">
                    <c:v>6105.8133146460077</c:v>
                  </c:pt>
                  <c:pt idx="14">
                    <c:v>5090.8771288799426</c:v>
                  </c:pt>
                  <c:pt idx="15">
                    <c:v>4096.0802243507878</c:v>
                  </c:pt>
                  <c:pt idx="16">
                    <c:v>4203.8823037959373</c:v>
                  </c:pt>
                  <c:pt idx="17">
                    <c:v>3567.5967737565247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'2010_hispanic_male_ca'!$H$2:$H$19</c:f>
              <c:numCache>
                <c:formatCode>General</c:formatCode>
                <c:ptCount val="18"/>
                <c:pt idx="0">
                  <c:v>1320472</c:v>
                </c:pt>
                <c:pt idx="1">
                  <c:v>1249987</c:v>
                </c:pt>
                <c:pt idx="2">
                  <c:v>1149785</c:v>
                </c:pt>
                <c:pt idx="3">
                  <c:v>1140982</c:v>
                </c:pt>
                <c:pt idx="4">
                  <c:v>848717</c:v>
                </c:pt>
                <c:pt idx="5">
                  <c:v>626556</c:v>
                </c:pt>
                <c:pt idx="6">
                  <c:v>482742</c:v>
                </c:pt>
                <c:pt idx="7">
                  <c:v>371331</c:v>
                </c:pt>
                <c:pt idx="8">
                  <c:v>309883</c:v>
                </c:pt>
                <c:pt idx="9">
                  <c:v>274894</c:v>
                </c:pt>
                <c:pt idx="10">
                  <c:v>233911</c:v>
                </c:pt>
                <c:pt idx="11">
                  <c:v>173942</c:v>
                </c:pt>
                <c:pt idx="12">
                  <c:v>128819</c:v>
                </c:pt>
                <c:pt idx="13">
                  <c:v>89057</c:v>
                </c:pt>
                <c:pt idx="14">
                  <c:v>67738</c:v>
                </c:pt>
                <c:pt idx="15">
                  <c:v>51626</c:v>
                </c:pt>
                <c:pt idx="16">
                  <c:v>45340</c:v>
                </c:pt>
                <c:pt idx="17">
                  <c:v>36731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8-49D6-9BBE-F873A8D79C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8899616"/>
        <c:axId val="308904208"/>
      </c:barChart>
      <c:catAx>
        <c:axId val="30889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904208"/>
        <c:crosses val="autoZero"/>
        <c:auto val="1"/>
        <c:lblAlgn val="ctr"/>
        <c:lblOffset val="100"/>
        <c:noMultiLvlLbl val="0"/>
      </c:catAx>
      <c:valAx>
        <c:axId val="30890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9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62390537158677"/>
          <c:y val="0.27888401986958211"/>
          <c:w val="0.16047182910866115"/>
          <c:h val="0.1455142707379936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458428564333885E-2"/>
          <c:y val="8.6063508993251756E-2"/>
          <c:w val="0.89917290668238825"/>
          <c:h val="0.74256268018448246"/>
        </c:manualLayout>
      </c:layout>
      <c:lineChart>
        <c:grouping val="standard"/>
        <c:varyColors val="0"/>
        <c:ser>
          <c:idx val="0"/>
          <c:order val="0"/>
          <c:tx>
            <c:v>Foreign-born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'2010_hispanic_male_ca'!$A$2:$A$19</c:f>
              <c:strCache>
                <c:ptCount val="18"/>
                <c:pt idx="0">
                  <c:v>0-4 Yrs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25-29 Yrs</c:v>
                </c:pt>
                <c:pt idx="6">
                  <c:v>30-34 Yrs</c:v>
                </c:pt>
                <c:pt idx="7">
                  <c:v>35-39 Yrs</c:v>
                </c:pt>
                <c:pt idx="8">
                  <c:v>40-44 Yrs</c:v>
                </c:pt>
                <c:pt idx="9">
                  <c:v>45-49 Yrs</c:v>
                </c:pt>
                <c:pt idx="10">
                  <c:v>50-54 Yrs</c:v>
                </c:pt>
                <c:pt idx="11">
                  <c:v>55-59 Yrs</c:v>
                </c:pt>
                <c:pt idx="12">
                  <c:v>60-64 Yrs</c:v>
                </c:pt>
                <c:pt idx="13">
                  <c:v>65-69 Yrs</c:v>
                </c:pt>
                <c:pt idx="14">
                  <c:v>70-74 Yrs</c:v>
                </c:pt>
                <c:pt idx="15">
                  <c:v>75-79 Yrs</c:v>
                </c:pt>
                <c:pt idx="16">
                  <c:v>80-84 Yrs</c:v>
                </c:pt>
                <c:pt idx="17">
                  <c:v>85+ Yrs</c:v>
                </c:pt>
              </c:strCache>
            </c:strRef>
          </c:cat>
          <c:val>
            <c:numRef>
              <c:f>'2010_hispanic_male_ca'!$F$2:$F$19</c:f>
              <c:numCache>
                <c:formatCode>0.00</c:formatCode>
                <c:ptCount val="18"/>
                <c:pt idx="0">
                  <c:v>6.6976809656835348E-2</c:v>
                </c:pt>
                <c:pt idx="1">
                  <c:v>4.6005970399955048E-2</c:v>
                </c:pt>
                <c:pt idx="2">
                  <c:v>3.6019023517715215E-2</c:v>
                </c:pt>
                <c:pt idx="3">
                  <c:v>2.6537109563917839E-2</c:v>
                </c:pt>
                <c:pt idx="4">
                  <c:v>1.9329117340651607E-2</c:v>
                </c:pt>
                <c:pt idx="5">
                  <c:v>1.3606662024148107E-2</c:v>
                </c:pt>
                <c:pt idx="6">
                  <c:v>1.2246661313296764E-2</c:v>
                </c:pt>
                <c:pt idx="7">
                  <c:v>1.182323188978651E-2</c:v>
                </c:pt>
                <c:pt idx="8">
                  <c:v>1.4287653075319694E-2</c:v>
                </c:pt>
                <c:pt idx="9">
                  <c:v>9.998816882206045E-3</c:v>
                </c:pt>
                <c:pt idx="10">
                  <c:v>1.0548184982034052E-2</c:v>
                </c:pt>
                <c:pt idx="11">
                  <c:v>1.5495656532623667E-2</c:v>
                </c:pt>
                <c:pt idx="12">
                  <c:v>2.0545931506253001E-2</c:v>
                </c:pt>
                <c:pt idx="13">
                  <c:v>2.1524858189116355E-2</c:v>
                </c:pt>
                <c:pt idx="14">
                  <c:v>3.1443294941679072E-2</c:v>
                </c:pt>
                <c:pt idx="15">
                  <c:v>3.5065816021351871E-2</c:v>
                </c:pt>
                <c:pt idx="16">
                  <c:v>4.5283661745812456E-2</c:v>
                </c:pt>
                <c:pt idx="17">
                  <c:v>5.061007037553697E-2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B6-4DBD-81D0-607172B708C4}"/>
            </c:ext>
          </c:extLst>
        </c:ser>
        <c:ser>
          <c:idx val="1"/>
          <c:order val="1"/>
          <c:tx>
            <c:v>US-born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'2010_hispanic_male_ca'!$K$2:$K$20</c:f>
              <c:numCache>
                <c:formatCode>0.00</c:formatCode>
                <c:ptCount val="19"/>
                <c:pt idx="0">
                  <c:v>5.4837223283368741E-3</c:v>
                </c:pt>
                <c:pt idx="1">
                  <c:v>8.502121575674872E-3</c:v>
                </c:pt>
                <c:pt idx="2">
                  <c:v>9.5881134367365364E-3</c:v>
                </c:pt>
                <c:pt idx="3">
                  <c:v>5.8984836203655154E-3</c:v>
                </c:pt>
                <c:pt idx="4">
                  <c:v>8.6992819044092225E-3</c:v>
                </c:pt>
                <c:pt idx="5">
                  <c:v>1.1615482656595077E-2</c:v>
                </c:pt>
                <c:pt idx="6">
                  <c:v>1.4871092600380966E-2</c:v>
                </c:pt>
                <c:pt idx="7">
                  <c:v>2.0527053898212883E-2</c:v>
                </c:pt>
                <c:pt idx="8">
                  <c:v>2.1050346178982507E-2</c:v>
                </c:pt>
                <c:pt idx="9">
                  <c:v>1.9718544342392799E-2</c:v>
                </c:pt>
                <c:pt idx="10">
                  <c:v>2.0106082969214119E-2</c:v>
                </c:pt>
                <c:pt idx="11">
                  <c:v>2.6100295030662295E-2</c:v>
                </c:pt>
                <c:pt idx="12">
                  <c:v>2.9186086500534537E-2</c:v>
                </c:pt>
                <c:pt idx="13">
                  <c:v>3.4979966480112645E-2</c:v>
                </c:pt>
                <c:pt idx="14">
                  <c:v>3.8344596684945949E-2</c:v>
                </c:pt>
                <c:pt idx="15">
                  <c:v>4.0480317071990186E-2</c:v>
                </c:pt>
                <c:pt idx="16">
                  <c:v>4.7305644245698462E-2</c:v>
                </c:pt>
                <c:pt idx="17">
                  <c:v>4.9554938215405617E-2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B6-4DBD-81D0-607172B70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132960"/>
        <c:axId val="312134272"/>
      </c:lineChart>
      <c:catAx>
        <c:axId val="3121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134272"/>
        <c:crosses val="autoZero"/>
        <c:auto val="1"/>
        <c:lblAlgn val="ctr"/>
        <c:lblOffset val="100"/>
        <c:noMultiLvlLbl val="0"/>
      </c:catAx>
      <c:valAx>
        <c:axId val="3121342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13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76727577729218"/>
          <c:y val="0.2388249275765576"/>
          <c:w val="0.19447061856554684"/>
          <c:h val="0.1636375089477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Foreign-born Hispanics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'2010_hispanic_NM'!$E$2:$E$19</c:f>
                <c:numCache>
                  <c:formatCode>General</c:formatCode>
                  <c:ptCount val="18"/>
                  <c:pt idx="0">
                    <c:v>1149.3329822303424</c:v>
                  </c:pt>
                  <c:pt idx="1">
                    <c:v>1560.0552876929032</c:v>
                  </c:pt>
                  <c:pt idx="2">
                    <c:v>2106.468515342131</c:v>
                  </c:pt>
                  <c:pt idx="3">
                    <c:v>2529.5519050954258</c:v>
                  </c:pt>
                  <c:pt idx="4">
                    <c:v>3109.7191235617315</c:v>
                  </c:pt>
                  <c:pt idx="5">
                    <c:v>3012.24969033253</c:v>
                  </c:pt>
                  <c:pt idx="6">
                    <c:v>2849.7998765629391</c:v>
                  </c:pt>
                  <c:pt idx="7">
                    <c:v>3282.0305986872759</c:v>
                  </c:pt>
                  <c:pt idx="8">
                    <c:v>3620.194790353818</c:v>
                  </c:pt>
                  <c:pt idx="9">
                    <c:v>3331.1205974242471</c:v>
                  </c:pt>
                  <c:pt idx="10">
                    <c:v>2381.4970760147994</c:v>
                  </c:pt>
                  <c:pt idx="11">
                    <c:v>2197.0858073910081</c:v>
                  </c:pt>
                  <c:pt idx="12">
                    <c:v>1979.8929364307394</c:v>
                  </c:pt>
                  <c:pt idx="13">
                    <c:v>1638.5092047365504</c:v>
                  </c:pt>
                  <c:pt idx="14">
                    <c:v>1569.6881595078901</c:v>
                  </c:pt>
                  <c:pt idx="15">
                    <c:v>1548.4965319877101</c:v>
                  </c:pt>
                  <c:pt idx="16">
                    <c:v>1035.0025217407124</c:v>
                  </c:pt>
                  <c:pt idx="17">
                    <c:v>675.94434147432935</c:v>
                  </c:pt>
                </c:numCache>
              </c:numRef>
            </c:plus>
            <c:minus>
              <c:numRef>
                <c:f>'2010_hispanic_NM'!$E$2:$E$19</c:f>
                <c:numCache>
                  <c:formatCode>General</c:formatCode>
                  <c:ptCount val="18"/>
                  <c:pt idx="0">
                    <c:v>1149.3329822303424</c:v>
                  </c:pt>
                  <c:pt idx="1">
                    <c:v>1560.0552876929032</c:v>
                  </c:pt>
                  <c:pt idx="2">
                    <c:v>2106.468515342131</c:v>
                  </c:pt>
                  <c:pt idx="3">
                    <c:v>2529.5519050954258</c:v>
                  </c:pt>
                  <c:pt idx="4">
                    <c:v>3109.7191235617315</c:v>
                  </c:pt>
                  <c:pt idx="5">
                    <c:v>3012.24969033253</c:v>
                  </c:pt>
                  <c:pt idx="6">
                    <c:v>2849.7998765629391</c:v>
                  </c:pt>
                  <c:pt idx="7">
                    <c:v>3282.0305986872759</c:v>
                  </c:pt>
                  <c:pt idx="8">
                    <c:v>3620.194790353818</c:v>
                  </c:pt>
                  <c:pt idx="9">
                    <c:v>3331.1205974242471</c:v>
                  </c:pt>
                  <c:pt idx="10">
                    <c:v>2381.4970760147994</c:v>
                  </c:pt>
                  <c:pt idx="11">
                    <c:v>2197.0858073910081</c:v>
                  </c:pt>
                  <c:pt idx="12">
                    <c:v>1979.8929364307394</c:v>
                  </c:pt>
                  <c:pt idx="13">
                    <c:v>1638.5092047365504</c:v>
                  </c:pt>
                  <c:pt idx="14">
                    <c:v>1569.6881595078901</c:v>
                  </c:pt>
                  <c:pt idx="15">
                    <c:v>1548.4965319877101</c:v>
                  </c:pt>
                  <c:pt idx="16">
                    <c:v>1035.0025217407124</c:v>
                  </c:pt>
                  <c:pt idx="17">
                    <c:v>675.94434147432935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'2010_hispanic_NM'!$A$2:$A$19</c:f>
              <c:strCache>
                <c:ptCount val="18"/>
                <c:pt idx="0">
                  <c:v>0-4 Yrs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25-29 Yrs</c:v>
                </c:pt>
                <c:pt idx="6">
                  <c:v>30-34 Yrs</c:v>
                </c:pt>
                <c:pt idx="7">
                  <c:v>35-39 Yrs</c:v>
                </c:pt>
                <c:pt idx="8">
                  <c:v>40-44 Yrs</c:v>
                </c:pt>
                <c:pt idx="9">
                  <c:v>45-49 Yrs</c:v>
                </c:pt>
                <c:pt idx="10">
                  <c:v>50-54 Yrs</c:v>
                </c:pt>
                <c:pt idx="11">
                  <c:v>55-59 Yrs</c:v>
                </c:pt>
                <c:pt idx="12">
                  <c:v>60-64 Yrs</c:v>
                </c:pt>
                <c:pt idx="13">
                  <c:v>65-69 Yrs</c:v>
                </c:pt>
                <c:pt idx="14">
                  <c:v>70-74 Yrs</c:v>
                </c:pt>
                <c:pt idx="15">
                  <c:v>75-79 Yrs</c:v>
                </c:pt>
                <c:pt idx="16">
                  <c:v>80-84 Yrs</c:v>
                </c:pt>
                <c:pt idx="17">
                  <c:v>85+ Yrs</c:v>
                </c:pt>
              </c:strCache>
            </c:strRef>
          </c:cat>
          <c:val>
            <c:numRef>
              <c:f>'2010_hispanic_NM'!$C$2:$C$19</c:f>
              <c:numCache>
                <c:formatCode>General</c:formatCode>
                <c:ptCount val="18"/>
                <c:pt idx="0">
                  <c:v>823</c:v>
                </c:pt>
                <c:pt idx="1">
                  <c:v>3058</c:v>
                </c:pt>
                <c:pt idx="2">
                  <c:v>5685</c:v>
                </c:pt>
                <c:pt idx="3">
                  <c:v>10483</c:v>
                </c:pt>
                <c:pt idx="4">
                  <c:v>12230</c:v>
                </c:pt>
                <c:pt idx="5">
                  <c:v>15494</c:v>
                </c:pt>
                <c:pt idx="6">
                  <c:v>19432</c:v>
                </c:pt>
                <c:pt idx="7">
                  <c:v>15943</c:v>
                </c:pt>
                <c:pt idx="8">
                  <c:v>17850</c:v>
                </c:pt>
                <c:pt idx="9">
                  <c:v>17738</c:v>
                </c:pt>
                <c:pt idx="10">
                  <c:v>14630</c:v>
                </c:pt>
                <c:pt idx="11">
                  <c:v>9965</c:v>
                </c:pt>
                <c:pt idx="12">
                  <c:v>8420</c:v>
                </c:pt>
                <c:pt idx="13">
                  <c:v>7032</c:v>
                </c:pt>
                <c:pt idx="14">
                  <c:v>4507</c:v>
                </c:pt>
                <c:pt idx="15">
                  <c:v>4612</c:v>
                </c:pt>
                <c:pt idx="16">
                  <c:v>1968</c:v>
                </c:pt>
                <c:pt idx="17">
                  <c:v>1134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B5-47EA-BB9E-BF8105EB77DE}"/>
            </c:ext>
          </c:extLst>
        </c:ser>
        <c:ser>
          <c:idx val="1"/>
          <c:order val="1"/>
          <c:tx>
            <c:v>US-born Hispanics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errBars>
            <c:errBarType val="both"/>
            <c:errValType val="cust"/>
            <c:noEndCap val="0"/>
            <c:plus>
              <c:numRef>
                <c:f>'2010_hispanic_NM'!$J$2:$J$19</c:f>
                <c:numCache>
                  <c:formatCode>General</c:formatCode>
                  <c:ptCount val="18"/>
                  <c:pt idx="0">
                    <c:v>569.26107191691926</c:v>
                  </c:pt>
                  <c:pt idx="1">
                    <c:v>560.93679643967016</c:v>
                  </c:pt>
                  <c:pt idx="2">
                    <c:v>548.8069999553577</c:v>
                  </c:pt>
                  <c:pt idx="3">
                    <c:v>526.99220943008254</c:v>
                  </c:pt>
                  <c:pt idx="4">
                    <c:v>491.64364330274833</c:v>
                  </c:pt>
                  <c:pt idx="5">
                    <c:v>460.85848066407544</c:v>
                  </c:pt>
                  <c:pt idx="6">
                    <c:v>407.93905231051366</c:v>
                  </c:pt>
                  <c:pt idx="7">
                    <c:v>432.90272902812706</c:v>
                  </c:pt>
                  <c:pt idx="8">
                    <c:v>385.91100943093085</c:v>
                  </c:pt>
                  <c:pt idx="9">
                    <c:v>421.82824751313183</c:v>
                  </c:pt>
                  <c:pt idx="10">
                    <c:v>399.81117543160292</c:v>
                  </c:pt>
                  <c:pt idx="11">
                    <c:v>372.59594844818156</c:v>
                  </c:pt>
                  <c:pt idx="12">
                    <c:v>346.65413541453677</c:v>
                  </c:pt>
                  <c:pt idx="13">
                    <c:v>293.84315816435134</c:v>
                  </c:pt>
                  <c:pt idx="14">
                    <c:v>253.1361056822989</c:v>
                  </c:pt>
                  <c:pt idx="15">
                    <c:v>205.41697690307879</c:v>
                  </c:pt>
                  <c:pt idx="16">
                    <c:v>194.08948863861741</c:v>
                  </c:pt>
                  <c:pt idx="17">
                    <c:v>170.01234778685929</c:v>
                  </c:pt>
                </c:numCache>
              </c:numRef>
            </c:plus>
            <c:minus>
              <c:numRef>
                <c:f>'2010_hispanic_NM'!$J$2:$J$19</c:f>
                <c:numCache>
                  <c:formatCode>General</c:formatCode>
                  <c:ptCount val="18"/>
                  <c:pt idx="0">
                    <c:v>569.26107191691926</c:v>
                  </c:pt>
                  <c:pt idx="1">
                    <c:v>560.93679643967016</c:v>
                  </c:pt>
                  <c:pt idx="2">
                    <c:v>548.8069999553577</c:v>
                  </c:pt>
                  <c:pt idx="3">
                    <c:v>526.99220943008254</c:v>
                  </c:pt>
                  <c:pt idx="4">
                    <c:v>491.64364330274833</c:v>
                  </c:pt>
                  <c:pt idx="5">
                    <c:v>460.85848066407544</c:v>
                  </c:pt>
                  <c:pt idx="6">
                    <c:v>407.93905231051366</c:v>
                  </c:pt>
                  <c:pt idx="7">
                    <c:v>432.90272902812706</c:v>
                  </c:pt>
                  <c:pt idx="8">
                    <c:v>385.91100943093085</c:v>
                  </c:pt>
                  <c:pt idx="9">
                    <c:v>421.82824751313183</c:v>
                  </c:pt>
                  <c:pt idx="10">
                    <c:v>399.81117543160292</c:v>
                  </c:pt>
                  <c:pt idx="11">
                    <c:v>372.59594844818156</c:v>
                  </c:pt>
                  <c:pt idx="12">
                    <c:v>346.65413541453677</c:v>
                  </c:pt>
                  <c:pt idx="13">
                    <c:v>293.84315816435134</c:v>
                  </c:pt>
                  <c:pt idx="14">
                    <c:v>253.1361056822989</c:v>
                  </c:pt>
                  <c:pt idx="15">
                    <c:v>205.41697690307879</c:v>
                  </c:pt>
                  <c:pt idx="16">
                    <c:v>194.08948863861741</c:v>
                  </c:pt>
                  <c:pt idx="17">
                    <c:v>170.01234778685929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'2010_hispanic_NM'!$A$2:$A$19</c:f>
              <c:strCache>
                <c:ptCount val="18"/>
                <c:pt idx="0">
                  <c:v>0-4 Yrs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25-29 Yrs</c:v>
                </c:pt>
                <c:pt idx="6">
                  <c:v>30-34 Yrs</c:v>
                </c:pt>
                <c:pt idx="7">
                  <c:v>35-39 Yrs</c:v>
                </c:pt>
                <c:pt idx="8">
                  <c:v>40-44 Yrs</c:v>
                </c:pt>
                <c:pt idx="9">
                  <c:v>45-49 Yrs</c:v>
                </c:pt>
                <c:pt idx="10">
                  <c:v>50-54 Yrs</c:v>
                </c:pt>
                <c:pt idx="11">
                  <c:v>55-59 Yrs</c:v>
                </c:pt>
                <c:pt idx="12">
                  <c:v>60-64 Yrs</c:v>
                </c:pt>
                <c:pt idx="13">
                  <c:v>65-69 Yrs</c:v>
                </c:pt>
                <c:pt idx="14">
                  <c:v>70-74 Yrs</c:v>
                </c:pt>
                <c:pt idx="15">
                  <c:v>75-79 Yrs</c:v>
                </c:pt>
                <c:pt idx="16">
                  <c:v>80-84 Yrs</c:v>
                </c:pt>
                <c:pt idx="17">
                  <c:v>85+ Yrs</c:v>
                </c:pt>
              </c:strCache>
            </c:strRef>
          </c:cat>
          <c:val>
            <c:numRef>
              <c:f>'2010_hispanic_NM'!$H$2:$H$19</c:f>
              <c:numCache>
                <c:formatCode>General</c:formatCode>
                <c:ptCount val="18"/>
                <c:pt idx="0">
                  <c:v>42952</c:v>
                </c:pt>
                <c:pt idx="1">
                  <c:v>40453</c:v>
                </c:pt>
                <c:pt idx="2">
                  <c:v>42346</c:v>
                </c:pt>
                <c:pt idx="3">
                  <c:v>36795</c:v>
                </c:pt>
                <c:pt idx="4">
                  <c:v>30370</c:v>
                </c:pt>
                <c:pt idx="5">
                  <c:v>29635</c:v>
                </c:pt>
                <c:pt idx="6">
                  <c:v>21739</c:v>
                </c:pt>
                <c:pt idx="7">
                  <c:v>25198</c:v>
                </c:pt>
                <c:pt idx="8">
                  <c:v>18282</c:v>
                </c:pt>
                <c:pt idx="9">
                  <c:v>22950</c:v>
                </c:pt>
                <c:pt idx="10">
                  <c:v>19034</c:v>
                </c:pt>
                <c:pt idx="11">
                  <c:v>16735</c:v>
                </c:pt>
                <c:pt idx="12">
                  <c:v>15071</c:v>
                </c:pt>
                <c:pt idx="13">
                  <c:v>11447</c:v>
                </c:pt>
                <c:pt idx="14">
                  <c:v>7936</c:v>
                </c:pt>
                <c:pt idx="15">
                  <c:v>4642</c:v>
                </c:pt>
                <c:pt idx="16">
                  <c:v>3945</c:v>
                </c:pt>
                <c:pt idx="17">
                  <c:v>2094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B5-47EA-BB9E-BF8105EB7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24617008"/>
        <c:axId val="724619632"/>
      </c:barChart>
      <c:catAx>
        <c:axId val="72461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619632"/>
        <c:crosses val="autoZero"/>
        <c:auto val="1"/>
        <c:lblAlgn val="ctr"/>
        <c:lblOffset val="100"/>
        <c:noMultiLvlLbl val="0"/>
      </c:catAx>
      <c:valAx>
        <c:axId val="7246196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Estimated Popualtion (persons)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61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962710134420758"/>
          <c:y val="9.0567140442565239E-2"/>
          <c:w val="0.37259304169110424"/>
          <c:h val="0.194019408863434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Foreign-born</c:v>
          </c:tx>
          <c:spPr>
            <a:ln w="28575" cap="sq">
              <a:solidFill>
                <a:schemeClr val="accent1"/>
              </a:solidFill>
              <a:miter lim="800000"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'2010_hispanic_NM'!$A$2:$A$19</c:f>
              <c:strCache>
                <c:ptCount val="18"/>
                <c:pt idx="0">
                  <c:v>0-4 Yrs</c:v>
                </c:pt>
                <c:pt idx="1">
                  <c:v>5-9 Yrs</c:v>
                </c:pt>
                <c:pt idx="2">
                  <c:v>10-14 Yrs</c:v>
                </c:pt>
                <c:pt idx="3">
                  <c:v>15-19 Yrs</c:v>
                </c:pt>
                <c:pt idx="4">
                  <c:v>20-24 Yrs</c:v>
                </c:pt>
                <c:pt idx="5">
                  <c:v>25-29 Yrs</c:v>
                </c:pt>
                <c:pt idx="6">
                  <c:v>30-34 Yrs</c:v>
                </c:pt>
                <c:pt idx="7">
                  <c:v>35-39 Yrs</c:v>
                </c:pt>
                <c:pt idx="8">
                  <c:v>40-44 Yrs</c:v>
                </c:pt>
                <c:pt idx="9">
                  <c:v>45-49 Yrs</c:v>
                </c:pt>
                <c:pt idx="10">
                  <c:v>50-54 Yrs</c:v>
                </c:pt>
                <c:pt idx="11">
                  <c:v>55-59 Yrs</c:v>
                </c:pt>
                <c:pt idx="12">
                  <c:v>60-64 Yrs</c:v>
                </c:pt>
                <c:pt idx="13">
                  <c:v>65-69 Yrs</c:v>
                </c:pt>
                <c:pt idx="14">
                  <c:v>70-74 Yrs</c:v>
                </c:pt>
                <c:pt idx="15">
                  <c:v>75-79 Yrs</c:v>
                </c:pt>
                <c:pt idx="16">
                  <c:v>80-84 Yrs</c:v>
                </c:pt>
                <c:pt idx="17">
                  <c:v>85+ Yrs</c:v>
                </c:pt>
              </c:strCache>
            </c:strRef>
          </c:cat>
          <c:val>
            <c:numRef>
              <c:f>'2010_hispanic_NM'!$F$2:$F$19</c:f>
              <c:numCache>
                <c:formatCode>0.000</c:formatCode>
                <c:ptCount val="18"/>
                <c:pt idx="0">
                  <c:v>0.71250835806676827</c:v>
                </c:pt>
                <c:pt idx="1">
                  <c:v>0.26028337977551408</c:v>
                </c:pt>
                <c:pt idx="2">
                  <c:v>0.18904640885808799</c:v>
                </c:pt>
                <c:pt idx="3">
                  <c:v>0.12311243982460553</c:v>
                </c:pt>
                <c:pt idx="4">
                  <c:v>0.12972946766740082</c:v>
                </c:pt>
                <c:pt idx="5">
                  <c:v>9.9190789138011617E-2</c:v>
                </c:pt>
                <c:pt idx="6">
                  <c:v>7.482397740112405E-2</c:v>
                </c:pt>
                <c:pt idx="7">
                  <c:v>0.10503076005102603</c:v>
                </c:pt>
                <c:pt idx="8">
                  <c:v>0.10347552707808318</c:v>
                </c:pt>
                <c:pt idx="9">
                  <c:v>9.5814146195537978E-2</c:v>
                </c:pt>
                <c:pt idx="10">
                  <c:v>8.3051915829048487E-2</c:v>
                </c:pt>
                <c:pt idx="11">
                  <c:v>0.11248992941576169</c:v>
                </c:pt>
                <c:pt idx="12">
                  <c:v>0.11997024434235418</c:v>
                </c:pt>
                <c:pt idx="13">
                  <c:v>0.11888141126980382</c:v>
                </c:pt>
                <c:pt idx="14">
                  <c:v>0.1776927681099118</c:v>
                </c:pt>
                <c:pt idx="15">
                  <c:v>0.17130295989031608</c:v>
                </c:pt>
                <c:pt idx="16">
                  <c:v>0.26832444669319117</c:v>
                </c:pt>
                <c:pt idx="17">
                  <c:v>0.3041177795208983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2-4B83-A9A4-8C9FE8899D33}"/>
            </c:ext>
          </c:extLst>
        </c:ser>
        <c:ser>
          <c:idx val="1"/>
          <c:order val="1"/>
          <c:tx>
            <c:v>US-born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'2010_hispanic_NM'!$K$2:$K$20</c:f>
              <c:numCache>
                <c:formatCode>0.000</c:formatCode>
                <c:ptCount val="19"/>
                <c:pt idx="0">
                  <c:v>6.761951071116397E-3</c:v>
                </c:pt>
                <c:pt idx="1">
                  <c:v>7.0746852663946891E-3</c:v>
                </c:pt>
                <c:pt idx="2">
                  <c:v>6.6122791150473419E-3</c:v>
                </c:pt>
                <c:pt idx="3">
                  <c:v>7.3073400255425471E-3</c:v>
                </c:pt>
                <c:pt idx="4">
                  <c:v>8.259420267428725E-3</c:v>
                </c:pt>
                <c:pt idx="5">
                  <c:v>7.9342627936505629E-3</c:v>
                </c:pt>
                <c:pt idx="6">
                  <c:v>9.5741372439477647E-3</c:v>
                </c:pt>
                <c:pt idx="7">
                  <c:v>8.7653281728734354E-3</c:v>
                </c:pt>
                <c:pt idx="8">
                  <c:v>1.076979390431234E-2</c:v>
                </c:pt>
                <c:pt idx="9">
                  <c:v>9.3777121407036552E-3</c:v>
                </c:pt>
                <c:pt idx="10">
                  <c:v>1.071689049004689E-2</c:v>
                </c:pt>
                <c:pt idx="11">
                  <c:v>1.1359424780283945E-2</c:v>
                </c:pt>
                <c:pt idx="12">
                  <c:v>1.1735409382478607E-2</c:v>
                </c:pt>
                <c:pt idx="13">
                  <c:v>1.3096879414281584E-2</c:v>
                </c:pt>
                <c:pt idx="14">
                  <c:v>1.6274076906212642E-2</c:v>
                </c:pt>
                <c:pt idx="15">
                  <c:v>2.2577462312061876E-2</c:v>
                </c:pt>
                <c:pt idx="16">
                  <c:v>2.5101457365124726E-2</c:v>
                </c:pt>
                <c:pt idx="17">
                  <c:v>4.1423588237252035E-2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2-4B83-A9A4-8C9FE8899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5404408"/>
        <c:axId val="815406048"/>
      </c:lineChart>
      <c:catAx>
        <c:axId val="81540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406048"/>
        <c:crosses val="autoZero"/>
        <c:auto val="1"/>
        <c:lblAlgn val="ctr"/>
        <c:lblOffset val="100"/>
        <c:noMultiLvlLbl val="0"/>
      </c:catAx>
      <c:valAx>
        <c:axId val="81540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/>
                  <a:t>Coefficient Of Variation of Population Estimate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40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948818897637794"/>
          <c:y val="0.32407407407407407"/>
          <c:w val="0.3776880373609085"/>
          <c:h val="7.7653657599814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sq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9" y="0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/>
          <a:lstStyle>
            <a:lvl1pPr algn="r">
              <a:defRPr sz="1200"/>
            </a:lvl1pPr>
          </a:lstStyle>
          <a:p>
            <a:fld id="{5B896F55-051E-5448-B8E8-A0AA6DBFC1A7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0" tIns="46245" rIns="92490" bIns="462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0" tIns="46245" rIns="92490" bIns="462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9" y="8772668"/>
            <a:ext cx="3011699" cy="461804"/>
          </a:xfrm>
          <a:prstGeom prst="rect">
            <a:avLst/>
          </a:prstGeom>
        </p:spPr>
        <p:txBody>
          <a:bodyPr vert="horz" lIns="92490" tIns="46245" rIns="92490" bIns="46245" rtlCol="0" anchor="b"/>
          <a:lstStyle>
            <a:lvl1pPr algn="r">
              <a:defRPr sz="1200"/>
            </a:lvl1pPr>
          </a:lstStyle>
          <a:p>
            <a:fld id="{0D17E79A-386B-3949-83DC-43D056C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03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78BD-CC09-4B2A-AAE5-06994392C2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5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ACS population estimates are subject to sampling errors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Level of uncertainty varies between US-born and Foreign-born populations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May bias the comparisons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Hispanics as percent of state population ~40%</a:t>
            </a:r>
          </a:p>
          <a:p>
            <a:r>
              <a:rPr lang="en-US" dirty="0"/>
              <a:t>US-born Hispanics as percent of Hispanics ~ 60%</a:t>
            </a:r>
          </a:p>
          <a:p>
            <a:r>
              <a:rPr lang="en-US" dirty="0"/>
              <a:t>Foreign-born Hispanics as percent of Hispanics ~40%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78BD-CC09-4B2A-AAE5-06994392C2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86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A78BD-CC09-4B2A-AAE5-06994392C2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4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entagon 19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2920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45920"/>
            <a:ext cx="7772400" cy="1827842"/>
          </a:xfrm>
        </p:spPr>
        <p:txBody>
          <a:bodyPr lIns="0" tIns="0" rIns="0" bIns="0" anchor="b">
            <a:noAutofit/>
          </a:bodyPr>
          <a:lstStyle>
            <a:lvl1pPr algn="r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566160"/>
            <a:ext cx="77724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2" name="Picture 11" descr="NCI-Logo-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3" y="5624818"/>
            <a:ext cx="5828529" cy="556069"/>
          </a:xfrm>
          <a:prstGeom prst="rect">
            <a:avLst/>
          </a:prstGeom>
        </p:spPr>
      </p:pic>
      <p:pic>
        <p:nvPicPr>
          <p:cNvPr id="13" name="Picture 12" descr="SEER.png">
            <a:extLst>
              <a:ext uri="{FF2B5EF4-FFF2-40B4-BE49-F238E27FC236}">
                <a16:creationId xmlns:a16="http://schemas.microsoft.com/office/drawing/2014/main" id="{BA3A3B5E-D08A-41AA-9740-563AC4E883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71851" y="5135607"/>
            <a:ext cx="1534490" cy="15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36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38726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192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46911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07040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2568989" y="2915920"/>
            <a:ext cx="4052793" cy="1007110"/>
            <a:chOff x="1524000" y="2654300"/>
            <a:chExt cx="6235066" cy="1549400"/>
          </a:xfrm>
        </p:grpSpPr>
        <p:pic>
          <p:nvPicPr>
            <p:cNvPr id="4" name="Picture 3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201" y="2844800"/>
              <a:ext cx="4253865" cy="1162050"/>
            </a:xfrm>
            <a:prstGeom prst="rect">
              <a:avLst/>
            </a:prstGeom>
          </p:spPr>
        </p:pic>
        <p:pic>
          <p:nvPicPr>
            <p:cNvPr id="5" name="Picture 4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2654300"/>
              <a:ext cx="1549400" cy="1549400"/>
            </a:xfrm>
            <a:prstGeom prst="rect">
              <a:avLst/>
            </a:prstGeom>
          </p:spPr>
        </p:pic>
      </p:grpSp>
      <p:sp>
        <p:nvSpPr>
          <p:cNvPr id="6" name="TextBox 13"/>
          <p:cNvSpPr txBox="1">
            <a:spLocks noChangeArrowheads="1"/>
          </p:cNvSpPr>
          <p:nvPr userDrawn="1"/>
        </p:nvSpPr>
        <p:spPr bwMode="auto">
          <a:xfrm>
            <a:off x="1684260" y="6083300"/>
            <a:ext cx="5811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800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800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0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A1FA-BB5B-4AC8-9F58-EBB572B55592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E4013-BDDB-4F23-9081-ABE21B5F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4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9584-5382-4039-9F50-E5A19881A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63AE-33B2-4E9D-A786-DC2592C39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E49BE-E5D1-4908-9E84-A28A212E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A9C5-2883-4413-BABB-3B562B727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28537-CB58-4D3C-89A2-1D319810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48DD3-2D81-40AA-9C94-3D1A4E6974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01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B6D84-3A35-40F8-A3E8-D360588E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52801-5FA2-461C-B403-1B8D18183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46B4A-295E-4B01-B2ED-2CE5E5790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1418C-5509-45A5-B045-B1091188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2D1FB-6664-4319-8883-DA0884C4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61010-F528-4CE8-B682-4C4816CEB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B48E4-E5F3-4562-8BFD-78FF37E5A40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1168400" y="0"/>
            <a:ext cx="2870200" cy="6858000"/>
          </a:xfrm>
          <a:prstGeom prst="homePlate">
            <a:avLst>
              <a:gd name="adj" fmla="val 4778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4256" y="0"/>
            <a:ext cx="4297680" cy="6858000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3c</a:t>
            </a:r>
          </a:p>
          <a:p>
            <a:r>
              <a:rPr lang="en-US" dirty="0"/>
              <a:t>Agenda Item 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737360"/>
            <a:ext cx="301752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2" name="Picture 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D5E6-8CD7-4C3E-BA8F-1E0A8EBDB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D8CC0-D85C-4E52-B25D-B8E6870A7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5A1E8-B790-4007-AB16-6104CF01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45CB6-ADBA-4B2A-B9DA-7907BFDA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C7362-8B7D-4876-9860-7C6CD7B7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F1AE-1A09-4DFC-A0FF-E7AE13F356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185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48925-46AC-41D6-8F86-311A1FBD6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10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428999" y="2423160"/>
            <a:ext cx="5029199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4343400"/>
            <a:ext cx="5022892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1525270" y="0"/>
            <a:ext cx="2870200" cy="6858000"/>
          </a:xfrm>
          <a:prstGeom prst="homePlate">
            <a:avLst>
              <a:gd name="adj" fmla="val 47787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3227070" cy="6858000"/>
          </a:xfrm>
          <a:prstGeom prst="homePlate">
            <a:avLst>
              <a:gd name="adj" fmla="val 42671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0" y="2423160"/>
            <a:ext cx="4062728" cy="1828800"/>
          </a:xfrm>
        </p:spPr>
        <p:txBody>
          <a:bodyPr lIns="0" tIns="0" rIns="0" bIns="0" anchor="b">
            <a:noAutofit/>
          </a:bodyPr>
          <a:lstStyle>
            <a:lvl1pPr algn="r">
              <a:defRPr sz="3600" spc="-80" baseline="0">
                <a:solidFill>
                  <a:schemeClr val="tx2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69" y="4343400"/>
            <a:ext cx="4056421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7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3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8458198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828800"/>
            <a:ext cx="77724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8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6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8165592" cy="4800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7506438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45487"/>
            <a:ext cx="8165592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21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579290"/>
            <a:ext cx="1916888" cy="182880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415544"/>
            <a:ext cx="8165592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6579290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81521" y="1426633"/>
            <a:ext cx="4120642" cy="4800600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426633"/>
            <a:ext cx="3897313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87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3538"/>
            <a:ext cx="822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205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63A80243-55C2-1C49-BA61-21AC8F55AA45}" type="datetime4">
              <a:rPr lang="en-US" smtClean="0"/>
              <a:t>June 12, 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rgbClr val="7F7F7F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rgbClr val="7F7F7F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755" r:id="rId2"/>
    <p:sldLayoutId id="2147483819" r:id="rId3"/>
    <p:sldLayoutId id="2147483820" r:id="rId4"/>
    <p:sldLayoutId id="2147483821" r:id="rId5"/>
    <p:sldLayoutId id="2147483770" r:id="rId6"/>
    <p:sldLayoutId id="2147483825" r:id="rId7"/>
    <p:sldLayoutId id="2147483771" r:id="rId8"/>
    <p:sldLayoutId id="2147483827" r:id="rId9"/>
    <p:sldLayoutId id="2147483772" r:id="rId10"/>
    <p:sldLayoutId id="2147483828" r:id="rId11"/>
    <p:sldLayoutId id="2147483773" r:id="rId12"/>
    <p:sldLayoutId id="2147483829" r:id="rId13"/>
    <p:sldLayoutId id="2147483763" r:id="rId14"/>
    <p:sldLayoutId id="2147483807" r:id="rId15"/>
    <p:sldLayoutId id="2147483822" r:id="rId16"/>
    <p:sldLayoutId id="2147483831" r:id="rId17"/>
    <p:sldLayoutId id="2147483832" r:id="rId18"/>
    <p:sldLayoutId id="2147483833" r:id="rId19"/>
    <p:sldLayoutId id="2147483835" r:id="rId20"/>
    <p:sldLayoutId id="2147483836" r:id="rId21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642" y="1481592"/>
            <a:ext cx="7772400" cy="1827842"/>
          </a:xfrm>
        </p:spPr>
        <p:txBody>
          <a:bodyPr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en-US" dirty="0"/>
              <a:t>A New Statistical Method for Estimating Cancer Mortality Rates by Immigration Status</a:t>
            </a:r>
            <a:endParaRPr lang="en-US" sz="7200" b="1" i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7CCBE1A-CAF9-4A84-9AC7-7BA338583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773627"/>
            <a:ext cx="7772400" cy="1315203"/>
          </a:xfrm>
        </p:spPr>
        <p:txBody>
          <a:bodyPr/>
          <a:lstStyle/>
          <a:p>
            <a:pPr algn="ctr" eaLnBrk="0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 Narrow"/>
                <a:ea typeface="MS PGothic" pitchFamily="34" charset="-128"/>
                <a:cs typeface="ＭＳ Ｐゴシック" charset="0"/>
              </a:rPr>
              <a:t>Mandi Yu, PhD</a:t>
            </a:r>
          </a:p>
          <a:p>
            <a:pPr algn="ctr" eaLnBrk="0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/>
              <a:t>NCI/DCCPS/SRP</a:t>
            </a:r>
            <a:endParaRPr lang="en-US" sz="2000" b="1" dirty="0">
              <a:latin typeface="Arial Narrow"/>
              <a:ea typeface="MS PGothic" pitchFamily="34" charset="-128"/>
            </a:endParaRPr>
          </a:p>
          <a:p>
            <a:pPr algn="ctr" eaLnBrk="0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 Narrow"/>
                <a:ea typeface="MS PGothic" pitchFamily="34" charset="-128"/>
              </a:rPr>
              <a:t>June 12, 2019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851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F54D-87C5-4448-A806-B25C3950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437"/>
            <a:ext cx="7886700" cy="1325563"/>
          </a:xfrm>
        </p:spPr>
        <p:txBody>
          <a:bodyPr anchor="ctr"/>
          <a:lstStyle/>
          <a:p>
            <a:pPr algn="ctr"/>
            <a:r>
              <a:rPr lang="en-US" altLang="zh-CN" sz="2800" b="1" dirty="0">
                <a:latin typeface="+mn-lt"/>
              </a:rPr>
              <a:t>Current Methods Used for </a:t>
            </a:r>
            <a:r>
              <a:rPr lang="en-US" sz="2800" b="1" dirty="0">
                <a:latin typeface="+mn-lt"/>
              </a:rPr>
              <a:t>Calculating Mortality Rates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AF8A6-C071-435F-B63B-990AC5CCBD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006600"/>
                <a:ext cx="8286750" cy="4652963"/>
              </a:xfrm>
            </p:spPr>
            <p:txBody>
              <a:bodyPr>
                <a:normAutofit/>
              </a:bodyPr>
              <a:lstStyle/>
              <a:p>
                <a:pPr marL="285750" indent="-3429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cs typeface="Arial" panose="020B0604020202020204" pitchFamily="34" charset="0"/>
                  </a:rPr>
                  <a:t>Numerator (D): d</a:t>
                </a:r>
                <a:r>
                  <a:rPr lang="en-US" sz="2100" dirty="0">
                    <a:cs typeface="Arial" panose="020B0604020202020204" pitchFamily="34" charset="0"/>
                  </a:rPr>
                  <a:t>eath count by cancer cause for estimating mortality rate</a:t>
                </a:r>
                <a:endParaRPr lang="en-US" sz="2400" dirty="0">
                  <a:cs typeface="Arial" panose="020B0604020202020204" pitchFamily="34" charset="0"/>
                </a:endParaRPr>
              </a:p>
              <a:p>
                <a:pPr marL="285750" indent="-342900">
                  <a:buFont typeface="Wingdings" panose="05000000000000000000" pitchFamily="2" charset="2"/>
                  <a:buChar char="§"/>
                </a:pPr>
                <a:endParaRPr lang="en-US" sz="2400" dirty="0">
                  <a:cs typeface="Arial" panose="020B0604020202020204" pitchFamily="34" charset="0"/>
                </a:endParaRPr>
              </a:p>
              <a:p>
                <a:pPr marL="285750" indent="-3429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cs typeface="Arial" panose="020B0604020202020204" pitchFamily="34" charset="0"/>
                  </a:rPr>
                  <a:t>Denominator (N): </a:t>
                </a:r>
                <a:r>
                  <a:rPr lang="en-US" sz="2100" dirty="0">
                    <a:cs typeface="Arial" panose="020B0604020202020204" pitchFamily="34" charset="0"/>
                  </a:rPr>
                  <a:t>Annual population size × number of years observed and is assumed fixed in variance estimation</a:t>
                </a:r>
              </a:p>
              <a:p>
                <a:pPr marL="628650" lvl="1" indent="-342900">
                  <a:buFont typeface="Wingdings" panose="05000000000000000000" pitchFamily="2" charset="2"/>
                  <a:buChar char="§"/>
                </a:pPr>
                <a:endParaRPr lang="en-US" sz="2400" dirty="0">
                  <a:cs typeface="Arial" panose="020B0604020202020204" pitchFamily="34" charset="0"/>
                </a:endParaRPr>
              </a:p>
              <a:p>
                <a:pPr marL="285750" indent="-342900">
                  <a:buFont typeface="Wingdings" panose="05000000000000000000" pitchFamily="2" charset="2"/>
                  <a:buChar char="§"/>
                </a:pPr>
                <a:r>
                  <a:rPr lang="en-US" sz="2400" dirty="0"/>
                  <a:t>Age-standardized Rate (ASR)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400" dirty="0"/>
                  <a:t> denote age standardization group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AF8A6-C071-435F-B63B-990AC5CCBD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006600"/>
                <a:ext cx="8286750" cy="4652963"/>
              </a:xfrm>
              <a:blipFill>
                <a:blip r:embed="rId2"/>
                <a:stretch>
                  <a:fillRect l="-2059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7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5D1C-8CE9-411A-8C3A-965B94C8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958631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200" b="1" dirty="0"/>
              <a:t>Population Estimates of Foreign-born Hispanics and US-born Hispanics, California, ACS 2010</a:t>
            </a:r>
            <a:endParaRPr lang="en-US" sz="2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7FE9DAC-590C-4BD3-AFC9-57FC875989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5867312"/>
              </p:ext>
            </p:extLst>
          </p:nvPr>
        </p:nvGraphicFramePr>
        <p:xfrm>
          <a:off x="723127" y="1515773"/>
          <a:ext cx="7692704" cy="4603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70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5D1C-8CE9-411A-8C3A-965B94C8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958631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200" b="1" dirty="0">
                <a:latin typeface="+mn-lt"/>
                <a:ea typeface="+mn-ea"/>
                <a:cs typeface="+mn-cs"/>
              </a:rPr>
              <a:t>Coefficient of Variation (CV) of Population Estimates of Foreign-born Hispanics and US-born Hispanics, California, ACS 2010</a:t>
            </a:r>
            <a:endParaRPr lang="en-US" sz="2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6BA251-3841-4B48-B56F-B25CD84CAE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920226"/>
              </p:ext>
            </p:extLst>
          </p:nvPr>
        </p:nvGraphicFramePr>
        <p:xfrm>
          <a:off x="650983" y="1753424"/>
          <a:ext cx="7571064" cy="4205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7A25B0-62E0-4029-BCB0-736DAA375EE9}"/>
              </a:ext>
            </a:extLst>
          </p:cNvPr>
          <p:cNvSpPr txBox="1"/>
          <p:nvPr/>
        </p:nvSpPr>
        <p:spPr>
          <a:xfrm>
            <a:off x="3619850" y="1585735"/>
            <a:ext cx="400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*CV=Population Estimate/Standard Error</a:t>
            </a:r>
          </a:p>
        </p:txBody>
      </p:sp>
    </p:spTree>
    <p:extLst>
      <p:ext uri="{BB962C8B-B14F-4D97-AF65-F5344CB8AC3E}">
        <p14:creationId xmlns:p14="http://schemas.microsoft.com/office/powerpoint/2010/main" val="18175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5D1C-8CE9-411A-8C3A-965B94C8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958631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200" b="1" dirty="0">
                <a:latin typeface="+mn-lt"/>
                <a:ea typeface="+mn-ea"/>
                <a:cs typeface="+mn-cs"/>
              </a:rPr>
              <a:t>Population Estimates of Foreign-born Hispanics and US-born Hispanics, New Mexico, ACS 2010</a:t>
            </a:r>
            <a:endParaRPr lang="en-US" sz="2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DA8DB6-A9AD-4F1E-BD90-6264FCD9FF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528743"/>
              </p:ext>
            </p:extLst>
          </p:nvPr>
        </p:nvGraphicFramePr>
        <p:xfrm>
          <a:off x="679508" y="1119930"/>
          <a:ext cx="7696899" cy="495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04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5D1C-8CE9-411A-8C3A-965B94C8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958631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200" b="1" dirty="0">
                <a:latin typeface="+mn-lt"/>
                <a:ea typeface="+mn-ea"/>
                <a:cs typeface="+mn-cs"/>
              </a:rPr>
              <a:t>Coefficient of Variation (CV) of Population Estimates of Foreign-born Hispanics and US-born Hispanics, New Mexico, ACS 2010</a:t>
            </a:r>
            <a:endParaRPr lang="en-US" sz="2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F4CE6E-4217-4C37-9752-C4F1B8CAC4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222288"/>
              </p:ext>
            </p:extLst>
          </p:nvPr>
        </p:nvGraphicFramePr>
        <p:xfrm>
          <a:off x="805342" y="1308684"/>
          <a:ext cx="7193559" cy="4639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D7A25B0-62E0-4029-BCB0-736DAA375EE9}"/>
              </a:ext>
            </a:extLst>
          </p:cNvPr>
          <p:cNvSpPr txBox="1"/>
          <p:nvPr/>
        </p:nvSpPr>
        <p:spPr>
          <a:xfrm>
            <a:off x="3619850" y="1585735"/>
            <a:ext cx="4006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*CV=Population Estimate/Standard Error</a:t>
            </a:r>
          </a:p>
        </p:txBody>
      </p:sp>
    </p:spTree>
    <p:extLst>
      <p:ext uri="{BB962C8B-B14F-4D97-AF65-F5344CB8AC3E}">
        <p14:creationId xmlns:p14="http://schemas.microsoft.com/office/powerpoint/2010/main" val="35549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5D1C-8CE9-411A-8C3A-965B94C8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533400"/>
            <a:ext cx="8153400" cy="76200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b="1" dirty="0">
                <a:latin typeface="+mn-lt"/>
                <a:ea typeface="+mn-ea"/>
                <a:cs typeface="+mn-cs"/>
              </a:rPr>
              <a:t>A Natural Rate Estimator – Simple Ratio Estimator (SRE)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496E5D-699F-454E-A19C-5D916392AC51}"/>
                  </a:ext>
                </a:extLst>
              </p:cNvPr>
              <p:cNvSpPr/>
              <p:nvPr/>
            </p:nvSpPr>
            <p:spPr>
              <a:xfrm>
                <a:off x="152399" y="1460321"/>
                <a:ext cx="4191001" cy="1495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spcAft>
                    <a:spcPts val="10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𝑆𝑅𝐸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𝐶𝑟𝑢𝑑𝑒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pientCentroSlab-Light"/>
                              </a:rPr>
                            </m:ctrlPr>
                          </m:accPr>
                          <m:e>
                            <m:r>
                              <a:rPr lang="en-US" sz="240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SapientCentroSlab-Light"/>
                              </a:rPr>
                              <m:t>𝑁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400" b="0" dirty="0">
                    <a:solidFill>
                      <a:srgbClr val="000000"/>
                    </a:solidFill>
                    <a:latin typeface="+mn-lt"/>
                  </a:rPr>
                  <a:t>,</a:t>
                </a:r>
              </a:p>
              <a:p>
                <a:pPr lvl="1" indent="-228600">
                  <a:spcAft>
                    <a:spcPts val="10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D: death Count;</a:t>
                </a:r>
              </a:p>
              <a:p>
                <a:pPr lvl="1" indent="-228600">
                  <a:spcAft>
                    <a:spcPts val="10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ACS-based population.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496E5D-699F-454E-A19C-5D916392AC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1460321"/>
                <a:ext cx="4191001" cy="1495218"/>
              </a:xfrm>
              <a:prstGeom prst="rect">
                <a:avLst/>
              </a:prstGeom>
              <a:blipFill>
                <a:blip r:embed="rId2"/>
                <a:stretch>
                  <a:fillRect b="-6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C386D56-F992-4A0A-8BBD-B182EBD8DB9C}"/>
              </a:ext>
            </a:extLst>
          </p:cNvPr>
          <p:cNvGrpSpPr/>
          <p:nvPr/>
        </p:nvGrpSpPr>
        <p:grpSpPr>
          <a:xfrm>
            <a:off x="4560162" y="1298111"/>
            <a:ext cx="4451911" cy="3538497"/>
            <a:chOff x="4560162" y="1298111"/>
            <a:chExt cx="4451911" cy="3538497"/>
          </a:xfrm>
        </p:grpSpPr>
        <p:pic>
          <p:nvPicPr>
            <p:cNvPr id="5" name="Picture 4" descr="A screenshot of a video game&#10;&#10;Description generated with high confidence">
              <a:extLst>
                <a:ext uri="{FF2B5EF4-FFF2-40B4-BE49-F238E27FC236}">
                  <a16:creationId xmlns:a16="http://schemas.microsoft.com/office/drawing/2014/main" id="{5DDA9340-9E4A-40B1-B670-3665A2B85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0162" y="1298111"/>
              <a:ext cx="4451911" cy="34401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5979B0-7259-4157-BA7B-B2B053C53345}"/>
                </a:ext>
              </a:extLst>
            </p:cNvPr>
            <p:cNvSpPr txBox="1"/>
            <p:nvPr/>
          </p:nvSpPr>
          <p:spPr>
            <a:xfrm>
              <a:off x="5410200" y="4559609"/>
              <a:ext cx="30267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+mn-lt"/>
                </a:rPr>
                <a:t>1/mean(x)=0.001  ≥   Mean(1/x)=0.00104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C9D204-C355-457C-9419-68136578129F}"/>
                  </a:ext>
                </a:extLst>
              </p:cNvPr>
              <p:cNvSpPr/>
              <p:nvPr/>
            </p:nvSpPr>
            <p:spPr>
              <a:xfrm>
                <a:off x="152854" y="5222743"/>
                <a:ext cx="7925743" cy="840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spcAft>
                    <a:spcPts val="10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rgbClr val="000000"/>
                    </a:solidFill>
                    <a:latin typeface="+mn-lt"/>
                    <a:cs typeface="SapientCentroSlab-Light"/>
                  </a:rPr>
                  <a:t>However, SRE estimator is upward biased, and size of bias increases as the precision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apientCentroSlab-Light"/>
                          </a:rPr>
                        </m:ctrlPr>
                      </m:accPr>
                      <m:e>
                        <m:r>
                          <a:rPr lang="en-US" sz="24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apientCentroSlab-Light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+mn-lt"/>
                    <a:cs typeface="SapientCentroSlab-Light"/>
                  </a:rPr>
                  <a:t> decreases.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7C9D204-C355-457C-9419-68136578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4" y="5222743"/>
                <a:ext cx="7925743" cy="840871"/>
              </a:xfrm>
              <a:prstGeom prst="rect">
                <a:avLst/>
              </a:prstGeom>
              <a:blipFill>
                <a:blip r:embed="rId4"/>
                <a:stretch>
                  <a:fillRect l="-1000" t="-5072" r="-154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B752AD-D098-4996-9A7E-2552DCCFF373}"/>
                  </a:ext>
                </a:extLst>
              </p:cNvPr>
              <p:cNvSpPr/>
              <p:nvPr/>
            </p:nvSpPr>
            <p:spPr>
              <a:xfrm>
                <a:off x="266700" y="3514438"/>
                <a:ext cx="4572000" cy="11628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28600" indent="-228600">
                  <a:spcAft>
                    <a:spcPts val="10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𝑆𝑅𝐸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𝐴𝑆𝑅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, </a:t>
                </a:r>
              </a:p>
              <a:p>
                <a:pPr lvl="1" indent="-228600">
                  <a:spcAft>
                    <a:spcPts val="10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𝑗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denote age group.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B752AD-D098-4996-9A7E-2552DCCFF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514438"/>
                <a:ext cx="4572000" cy="1162819"/>
              </a:xfrm>
              <a:prstGeom prst="rect">
                <a:avLst/>
              </a:prstGeom>
              <a:blipFill>
                <a:blip r:embed="rId5"/>
                <a:stretch>
                  <a:fillRect b="-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5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E26F-1881-4EC3-8068-81BEC7D64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Bias-Corrected Estimator (BCE)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13784F9-097E-41B6-AE40-59380403B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73224"/>
              </p:ext>
            </p:extLst>
          </p:nvPr>
        </p:nvGraphicFramePr>
        <p:xfrm>
          <a:off x="629697" y="2894324"/>
          <a:ext cx="7704882" cy="247650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272330">
                  <a:extLst>
                    <a:ext uri="{9D8B030D-6E8A-4147-A177-3AD203B41FA5}">
                      <a16:colId xmlns:a16="http://schemas.microsoft.com/office/drawing/2014/main" val="2107800100"/>
                    </a:ext>
                  </a:extLst>
                </a:gridCol>
                <a:gridCol w="3216276">
                  <a:extLst>
                    <a:ext uri="{9D8B030D-6E8A-4147-A177-3AD203B41FA5}">
                      <a16:colId xmlns:a16="http://schemas.microsoft.com/office/drawing/2014/main" val="3218775638"/>
                    </a:ext>
                  </a:extLst>
                </a:gridCol>
                <a:gridCol w="3216276">
                  <a:extLst>
                    <a:ext uri="{9D8B030D-6E8A-4147-A177-3AD203B41FA5}">
                      <a16:colId xmlns:a16="http://schemas.microsoft.com/office/drawing/2014/main" val="874854838"/>
                    </a:ext>
                  </a:extLst>
                </a:gridCol>
              </a:tblGrid>
              <a:tr h="23576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Bias =(Estimate-Parameter)/Parameter</a:t>
                      </a:r>
                    </a:p>
                  </a:txBody>
                  <a:tcPr marL="4763" marR="4763" marT="476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445043"/>
                  </a:ext>
                </a:extLst>
              </a:tr>
              <a:tr h="221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CV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Bias-corrected Estimator (BCE)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Simple Ratio Estimator (SRE)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31111230"/>
                  </a:ext>
                </a:extLst>
              </a:tr>
              <a:tr h="234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532783927"/>
                  </a:ext>
                </a:extLst>
              </a:tr>
              <a:tr h="234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25627773"/>
                  </a:ext>
                </a:extLst>
              </a:tr>
              <a:tr h="234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56544125"/>
                  </a:ext>
                </a:extLst>
              </a:tr>
              <a:tr h="234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5733814"/>
                  </a:ext>
                </a:extLst>
              </a:tr>
              <a:tr h="234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18630436"/>
                  </a:ext>
                </a:extLst>
              </a:tr>
              <a:tr h="2343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13.61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863808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CC95EB-9031-4D62-A267-F2DB522CAD39}"/>
                  </a:ext>
                </a:extLst>
              </p:cNvPr>
              <p:cNvSpPr/>
              <p:nvPr/>
            </p:nvSpPr>
            <p:spPr>
              <a:xfrm>
                <a:off x="294635" y="5748899"/>
                <a:ext cx="740153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We also derived the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𝐵𝐶𝐸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that considers the sampling error in the denominators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CC95EB-9031-4D62-A267-F2DB522CAD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5" y="5748899"/>
                <a:ext cx="7401531" cy="707886"/>
              </a:xfrm>
              <a:prstGeom prst="rect">
                <a:avLst/>
              </a:prstGeom>
              <a:blipFill>
                <a:blip r:embed="rId2"/>
                <a:stretch>
                  <a:fillRect l="-741" t="-3448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72399AA-E31B-4C85-A17F-C4879F0527F7}"/>
              </a:ext>
            </a:extLst>
          </p:cNvPr>
          <p:cNvSpPr/>
          <p:nvPr/>
        </p:nvSpPr>
        <p:spPr>
          <a:xfrm>
            <a:off x="3875825" y="1108510"/>
            <a:ext cx="1557412" cy="847716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A099FF-7F9C-44B5-B848-105527AADE4F}"/>
                  </a:ext>
                </a:extLst>
              </p:cNvPr>
              <p:cNvSpPr/>
              <p:nvPr/>
            </p:nvSpPr>
            <p:spPr>
              <a:xfrm>
                <a:off x="5600583" y="1152077"/>
                <a:ext cx="2224263" cy="712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𝑆𝑅𝐸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𝐴𝑆𝑅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6A099FF-7F9C-44B5-B848-105527AAD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3" y="1152077"/>
                <a:ext cx="2224263" cy="712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4DB8D1-E43B-47FD-8293-0CC68029D3E8}"/>
                  </a:ext>
                </a:extLst>
              </p:cNvPr>
              <p:cNvSpPr/>
              <p:nvPr/>
            </p:nvSpPr>
            <p:spPr>
              <a:xfrm>
                <a:off x="1532177" y="1108510"/>
                <a:ext cx="3998082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𝐵𝐶𝐸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𝐴𝑆𝑅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4DB8D1-E43B-47FD-8293-0CC68029D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177" y="1108510"/>
                <a:ext cx="3998082" cy="808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Down 9">
            <a:extLst>
              <a:ext uri="{FF2B5EF4-FFF2-40B4-BE49-F238E27FC236}">
                <a16:creationId xmlns:a16="http://schemas.microsoft.com/office/drawing/2014/main" id="{67F2F90E-26B9-4413-97EA-5FCB070ECF51}"/>
              </a:ext>
            </a:extLst>
          </p:cNvPr>
          <p:cNvSpPr/>
          <p:nvPr/>
        </p:nvSpPr>
        <p:spPr>
          <a:xfrm>
            <a:off x="3046234" y="2390035"/>
            <a:ext cx="274320" cy="3408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1076E82-4E3C-4079-8350-BDDD88A092CB}"/>
              </a:ext>
            </a:extLst>
          </p:cNvPr>
          <p:cNvSpPr/>
          <p:nvPr/>
        </p:nvSpPr>
        <p:spPr>
          <a:xfrm>
            <a:off x="6438394" y="2390034"/>
            <a:ext cx="274320" cy="34081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A5DB6-1010-42F6-9AA7-BEC17234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12F7-81D0-49D7-946D-F0700F4DA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Illustrative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D04D8-7A0D-42C4-88BD-F8713A1D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0483-8E02-4D36-89FF-A3C96DCF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76" y="366368"/>
            <a:ext cx="8506930" cy="523220"/>
          </a:xfrm>
        </p:spPr>
        <p:txBody>
          <a:bodyPr/>
          <a:lstStyle/>
          <a:p>
            <a:r>
              <a:rPr lang="en-US" dirty="0"/>
              <a:t>All Cancer Cause Morality Rate among Hispanics-- California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7C97F7-C9BF-4408-984C-0F7CE9E8E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8773440"/>
              </p:ext>
            </p:extLst>
          </p:nvPr>
        </p:nvGraphicFramePr>
        <p:xfrm>
          <a:off x="2590800" y="1102245"/>
          <a:ext cx="6011840" cy="248580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8395">
                  <a:extLst>
                    <a:ext uri="{9D8B030D-6E8A-4147-A177-3AD203B41FA5}">
                      <a16:colId xmlns:a16="http://schemas.microsoft.com/office/drawing/2014/main" val="376773493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717557712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565845308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529418454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1061702445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3149592296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157167833"/>
                    </a:ext>
                  </a:extLst>
                </a:gridCol>
              </a:tblGrid>
              <a:tr h="245543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Bias-corrected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Simple Ratio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extLst>
                  <a:ext uri="{0D108BD9-81ED-4DB2-BD59-A6C34878D82A}">
                    <a16:rowId xmlns:a16="http://schemas.microsoft.com/office/drawing/2014/main" val="3351104682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ASR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ASR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Deaths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Populations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extLst>
                  <a:ext uri="{0D108BD9-81ED-4DB2-BD59-A6C34878D82A}">
                    <a16:rowId xmlns:a16="http://schemas.microsoft.com/office/drawing/2014/main" val="293624507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4,133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5,460,855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113277749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4,320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5,547,810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419702060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134.1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134.1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4,396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5,389,763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23126371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140.9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140.9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4,617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5,434,335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1514097165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132.4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132.4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4,806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5,489,479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419560392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135.1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135.1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5,234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5,450,231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566509258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137.8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137.8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5,287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5,419,477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1831943262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143.9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143.9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5,574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5,422,604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81531219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9FF6-E44E-48F8-9F5A-411D2183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E6722-4677-4955-A266-FF9C0BCCD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59439"/>
              </p:ext>
            </p:extLst>
          </p:nvPr>
        </p:nvGraphicFramePr>
        <p:xfrm>
          <a:off x="2568374" y="3948301"/>
          <a:ext cx="6034266" cy="248443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12041">
                  <a:extLst>
                    <a:ext uri="{9D8B030D-6E8A-4147-A177-3AD203B41FA5}">
                      <a16:colId xmlns:a16="http://schemas.microsoft.com/office/drawing/2014/main" val="72701994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596415393"/>
                    </a:ext>
                  </a:extLst>
                </a:gridCol>
                <a:gridCol w="670237">
                  <a:extLst>
                    <a:ext uri="{9D8B030D-6E8A-4147-A177-3AD203B41FA5}">
                      <a16:colId xmlns:a16="http://schemas.microsoft.com/office/drawing/2014/main" val="2414169194"/>
                    </a:ext>
                  </a:extLst>
                </a:gridCol>
                <a:gridCol w="848024">
                  <a:extLst>
                    <a:ext uri="{9D8B030D-6E8A-4147-A177-3AD203B41FA5}">
                      <a16:colId xmlns:a16="http://schemas.microsoft.com/office/drawing/2014/main" val="2140166230"/>
                    </a:ext>
                  </a:extLst>
                </a:gridCol>
                <a:gridCol w="656560">
                  <a:extLst>
                    <a:ext uri="{9D8B030D-6E8A-4147-A177-3AD203B41FA5}">
                      <a16:colId xmlns:a16="http://schemas.microsoft.com/office/drawing/2014/main" val="1515397407"/>
                    </a:ext>
                  </a:extLst>
                </a:gridCol>
                <a:gridCol w="904706">
                  <a:extLst>
                    <a:ext uri="{9D8B030D-6E8A-4147-A177-3AD203B41FA5}">
                      <a16:colId xmlns:a16="http://schemas.microsoft.com/office/drawing/2014/main" val="1871120955"/>
                    </a:ext>
                  </a:extLst>
                </a:gridCol>
                <a:gridCol w="1337480">
                  <a:extLst>
                    <a:ext uri="{9D8B030D-6E8A-4147-A177-3AD203B41FA5}">
                      <a16:colId xmlns:a16="http://schemas.microsoft.com/office/drawing/2014/main" val="2851087151"/>
                    </a:ext>
                  </a:extLst>
                </a:gridCol>
              </a:tblGrid>
              <a:tr h="2455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Bias-corrected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Simple Ratio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extLst>
                  <a:ext uri="{0D108BD9-81ED-4DB2-BD59-A6C34878D82A}">
                    <a16:rowId xmlns:a16="http://schemas.microsoft.com/office/drawing/2014/main" val="3631169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 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ASR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ASR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Deaths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Populations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extLst>
                  <a:ext uri="{0D108BD9-81ED-4DB2-BD59-A6C34878D82A}">
                    <a16:rowId xmlns:a16="http://schemas.microsoft.com/office/drawing/2014/main" val="275815532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2006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105.7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4.3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105.7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3,498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7,627,126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235169376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2007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117.4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117.4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3,446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7,671,537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985833791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2008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106.9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106.9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3,671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8,045,133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96229827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2009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99.4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99.4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3,822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8,247,852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040950920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2010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  3,906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8,602,513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566691882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2011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84.5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84.5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3,930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8,908,162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325574613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2012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89.4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89.4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4,097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 9,120,101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283024770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 2013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91.4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4,126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9,293,717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23782978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23693B-70B9-4FC3-AEE6-A69E0AF18F0F}"/>
              </a:ext>
            </a:extLst>
          </p:cNvPr>
          <p:cNvSpPr txBox="1"/>
          <p:nvPr/>
        </p:nvSpPr>
        <p:spPr>
          <a:xfrm>
            <a:off x="295876" y="212905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Foreign-born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C364B-34E7-4591-BD0D-1BB0769ACE1A}"/>
              </a:ext>
            </a:extLst>
          </p:cNvPr>
          <p:cNvSpPr txBox="1"/>
          <p:nvPr/>
        </p:nvSpPr>
        <p:spPr>
          <a:xfrm>
            <a:off x="295876" y="4792642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US-born</a:t>
            </a:r>
          </a:p>
        </p:txBody>
      </p:sp>
    </p:spTree>
    <p:extLst>
      <p:ext uri="{BB962C8B-B14F-4D97-AF65-F5344CB8AC3E}">
        <p14:creationId xmlns:p14="http://schemas.microsoft.com/office/powerpoint/2010/main" val="118560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0483-8E02-4D36-89FF-A3C96DCFD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76" y="366368"/>
            <a:ext cx="8711646" cy="523220"/>
          </a:xfrm>
        </p:spPr>
        <p:txBody>
          <a:bodyPr/>
          <a:lstStyle/>
          <a:p>
            <a:r>
              <a:rPr lang="en-US" dirty="0"/>
              <a:t>All Cancer Cause Morality Rate among Hispanics– New Mexico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07C97F7-C9BF-4408-984C-0F7CE9E8E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067657"/>
              </p:ext>
            </p:extLst>
          </p:nvPr>
        </p:nvGraphicFramePr>
        <p:xfrm>
          <a:off x="2590800" y="1102245"/>
          <a:ext cx="6011840" cy="248580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798395">
                  <a:extLst>
                    <a:ext uri="{9D8B030D-6E8A-4147-A177-3AD203B41FA5}">
                      <a16:colId xmlns:a16="http://schemas.microsoft.com/office/drawing/2014/main" val="3767734932"/>
                    </a:ext>
                  </a:extLst>
                </a:gridCol>
                <a:gridCol w="832513">
                  <a:extLst>
                    <a:ext uri="{9D8B030D-6E8A-4147-A177-3AD203B41FA5}">
                      <a16:colId xmlns:a16="http://schemas.microsoft.com/office/drawing/2014/main" val="2717557712"/>
                    </a:ext>
                  </a:extLst>
                </a:gridCol>
                <a:gridCol w="641445">
                  <a:extLst>
                    <a:ext uri="{9D8B030D-6E8A-4147-A177-3AD203B41FA5}">
                      <a16:colId xmlns:a16="http://schemas.microsoft.com/office/drawing/2014/main" val="565845308"/>
                    </a:ext>
                  </a:extLst>
                </a:gridCol>
                <a:gridCol w="818866">
                  <a:extLst>
                    <a:ext uri="{9D8B030D-6E8A-4147-A177-3AD203B41FA5}">
                      <a16:colId xmlns:a16="http://schemas.microsoft.com/office/drawing/2014/main" val="2529418454"/>
                    </a:ext>
                  </a:extLst>
                </a:gridCol>
                <a:gridCol w="723331">
                  <a:extLst>
                    <a:ext uri="{9D8B030D-6E8A-4147-A177-3AD203B41FA5}">
                      <a16:colId xmlns:a16="http://schemas.microsoft.com/office/drawing/2014/main" val="1061702445"/>
                    </a:ext>
                  </a:extLst>
                </a:gridCol>
                <a:gridCol w="859809">
                  <a:extLst>
                    <a:ext uri="{9D8B030D-6E8A-4147-A177-3AD203B41FA5}">
                      <a16:colId xmlns:a16="http://schemas.microsoft.com/office/drawing/2014/main" val="3149592296"/>
                    </a:ext>
                  </a:extLst>
                </a:gridCol>
                <a:gridCol w="1337481">
                  <a:extLst>
                    <a:ext uri="{9D8B030D-6E8A-4147-A177-3AD203B41FA5}">
                      <a16:colId xmlns:a16="http://schemas.microsoft.com/office/drawing/2014/main" val="157167833"/>
                    </a:ext>
                  </a:extLst>
                </a:gridCol>
              </a:tblGrid>
              <a:tr h="245543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Bias-corrected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Simple Ratio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extLst>
                  <a:ext uri="{0D108BD9-81ED-4DB2-BD59-A6C34878D82A}">
                    <a16:rowId xmlns:a16="http://schemas.microsoft.com/office/drawing/2014/main" val="3351104682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ASR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ASR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Deaths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Populations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extLst>
                  <a:ext uri="{0D108BD9-81ED-4DB2-BD59-A6C34878D82A}">
                    <a16:rowId xmlns:a16="http://schemas.microsoft.com/office/drawing/2014/main" val="293624507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196.5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66.1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247.1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56.8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115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157,121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113277749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132.6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33.9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153.5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30.6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155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150,747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419702060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171.4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44.3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194.7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37.1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152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147,603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23126371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2009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120.2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27.2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129.3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23.1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151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162,305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1514097165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142.1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29.7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151.8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24.4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         170 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171,004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419560392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130.3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33.8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152.4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29.0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         182 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173,804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566509258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92.4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15.5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96.0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14.2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167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         153,665 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1831943262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116.8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33.0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128.4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30.7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191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         180,286 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81531219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09FF6-E44E-48F8-9F5A-411D2183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4E6722-4677-4955-A266-FF9C0BCCD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253100"/>
              </p:ext>
            </p:extLst>
          </p:nvPr>
        </p:nvGraphicFramePr>
        <p:xfrm>
          <a:off x="2568374" y="3948301"/>
          <a:ext cx="6034266" cy="24830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12041">
                  <a:extLst>
                    <a:ext uri="{9D8B030D-6E8A-4147-A177-3AD203B41FA5}">
                      <a16:colId xmlns:a16="http://schemas.microsoft.com/office/drawing/2014/main" val="72701994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2596415393"/>
                    </a:ext>
                  </a:extLst>
                </a:gridCol>
                <a:gridCol w="670237">
                  <a:extLst>
                    <a:ext uri="{9D8B030D-6E8A-4147-A177-3AD203B41FA5}">
                      <a16:colId xmlns:a16="http://schemas.microsoft.com/office/drawing/2014/main" val="2414169194"/>
                    </a:ext>
                  </a:extLst>
                </a:gridCol>
                <a:gridCol w="848024">
                  <a:extLst>
                    <a:ext uri="{9D8B030D-6E8A-4147-A177-3AD203B41FA5}">
                      <a16:colId xmlns:a16="http://schemas.microsoft.com/office/drawing/2014/main" val="2140166230"/>
                    </a:ext>
                  </a:extLst>
                </a:gridCol>
                <a:gridCol w="656560">
                  <a:extLst>
                    <a:ext uri="{9D8B030D-6E8A-4147-A177-3AD203B41FA5}">
                      <a16:colId xmlns:a16="http://schemas.microsoft.com/office/drawing/2014/main" val="1515397407"/>
                    </a:ext>
                  </a:extLst>
                </a:gridCol>
                <a:gridCol w="904706">
                  <a:extLst>
                    <a:ext uri="{9D8B030D-6E8A-4147-A177-3AD203B41FA5}">
                      <a16:colId xmlns:a16="http://schemas.microsoft.com/office/drawing/2014/main" val="1871120955"/>
                    </a:ext>
                  </a:extLst>
                </a:gridCol>
                <a:gridCol w="1337480">
                  <a:extLst>
                    <a:ext uri="{9D8B030D-6E8A-4147-A177-3AD203B41FA5}">
                      <a16:colId xmlns:a16="http://schemas.microsoft.com/office/drawing/2014/main" val="2851087151"/>
                    </a:ext>
                  </a:extLst>
                </a:gridCol>
              </a:tblGrid>
              <a:tr h="245543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Bias-corrected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Simple Ratio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extLst>
                  <a:ext uri="{0D108BD9-81ED-4DB2-BD59-A6C34878D82A}">
                    <a16:rowId xmlns:a16="http://schemas.microsoft.com/office/drawing/2014/main" val="3631169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 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ASR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SE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ASR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Deaths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Populations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09" marR="3509" marT="3509" marB="0" anchor="ctr"/>
                </a:tc>
                <a:extLst>
                  <a:ext uri="{0D108BD9-81ED-4DB2-BD59-A6C34878D82A}">
                    <a16:rowId xmlns:a16="http://schemas.microsoft.com/office/drawing/2014/main" val="2758155324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2006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91.8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7.0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92.4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6.4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823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717,004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235169376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2007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101.3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8.3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102.1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7.0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825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721,879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985833791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2008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99.1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8.0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100.1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6.9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828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747,547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962298274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2009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111.4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8.9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112.2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7.7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821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754,055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040950920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2010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105.1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9.0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105.8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7.6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         834 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788,850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566691882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2011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93.8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7.5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94.5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6.6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         876 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798,400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3325574613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2012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97.2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7.1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97.8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6.3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966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       826,312 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283024770"/>
                  </a:ext>
                </a:extLst>
              </a:tr>
              <a:tr h="248717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600" u="none" strike="noStrike" kern="1200" dirty="0">
                          <a:effectLst/>
                        </a:rPr>
                        <a:t> 2013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97.8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7.0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98.4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6.2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>
                          <a:effectLst/>
                        </a:rPr>
                        <a:t>         950 </a:t>
                      </a:r>
                      <a:endParaRPr lang="en-US" sz="1600" b="1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600" u="none" strike="noStrike" kern="1200" dirty="0">
                          <a:effectLst/>
                        </a:rPr>
                        <a:t>       806,431 </a:t>
                      </a:r>
                      <a:endParaRPr lang="en-U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09" marR="3509" marT="3509" marB="0" anchor="b"/>
                </a:tc>
                <a:extLst>
                  <a:ext uri="{0D108BD9-81ED-4DB2-BD59-A6C34878D82A}">
                    <a16:rowId xmlns:a16="http://schemas.microsoft.com/office/drawing/2014/main" val="23782978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423693B-70B9-4FC3-AEE6-A69E0AF18F0F}"/>
              </a:ext>
            </a:extLst>
          </p:cNvPr>
          <p:cNvSpPr txBox="1"/>
          <p:nvPr/>
        </p:nvSpPr>
        <p:spPr>
          <a:xfrm>
            <a:off x="295876" y="2129051"/>
            <a:ext cx="2074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Foreign-born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C364B-34E7-4591-BD0D-1BB0769ACE1A}"/>
              </a:ext>
            </a:extLst>
          </p:cNvPr>
          <p:cNvSpPr txBox="1"/>
          <p:nvPr/>
        </p:nvSpPr>
        <p:spPr>
          <a:xfrm>
            <a:off x="295876" y="4792642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US-born</a:t>
            </a:r>
          </a:p>
        </p:txBody>
      </p:sp>
    </p:spTree>
    <p:extLst>
      <p:ext uri="{BB962C8B-B14F-4D97-AF65-F5344CB8AC3E}">
        <p14:creationId xmlns:p14="http://schemas.microsoft.com/office/powerpoint/2010/main" val="53878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FCB61-6D11-44D5-A77D-21419FF7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06" y="611913"/>
            <a:ext cx="7506438" cy="423193"/>
          </a:xfrm>
        </p:spPr>
        <p:txBody>
          <a:bodyPr/>
          <a:lstStyle/>
          <a:p>
            <a:r>
              <a:rPr lang="en-US" sz="2800" b="1" dirty="0"/>
              <a:t>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EDD0-F14E-4F9E-B60D-F0EFE4E259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3306" y="1517204"/>
            <a:ext cx="8165592" cy="4800600"/>
          </a:xfrm>
        </p:spPr>
        <p:txBody>
          <a:bodyPr/>
          <a:lstStyle/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dirty="0"/>
              <a:t>National Cancer Institute: Dr. Rocky Feuer, Dr. </a:t>
            </a:r>
            <a:r>
              <a:rPr lang="en-US" dirty="0" err="1"/>
              <a:t>Benmei</a:t>
            </a:r>
            <a:r>
              <a:rPr lang="en-US" dirty="0"/>
              <a:t> Liu, and Dr. Li Zhu</a:t>
            </a:r>
            <a:endParaRPr lang="en-US" sz="100" dirty="0"/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dirty="0"/>
              <a:t>University of California at Davis: Dr. Jiming Jiang</a:t>
            </a: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dirty="0"/>
              <a:t>Information Management Services (IMS), Inc.: Mr</a:t>
            </a:r>
            <a:r>
              <a:rPr lang="en-US" sz="2400" dirty="0"/>
              <a:t>. Todd Gibson, Mr. Steve Scoppa, and Mr. Joe Zou</a:t>
            </a:r>
          </a:p>
        </p:txBody>
      </p:sp>
    </p:spTree>
    <p:extLst>
      <p:ext uri="{BB962C8B-B14F-4D97-AF65-F5344CB8AC3E}">
        <p14:creationId xmlns:p14="http://schemas.microsoft.com/office/powerpoint/2010/main" val="343416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50B3-0F77-4676-8990-93CEDD37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b="1" dirty="0">
                <a:latin typeface="+mn-lt"/>
                <a:ea typeface="+mn-ea"/>
                <a:cs typeface="+mn-cs"/>
              </a:rPr>
              <a:t>Broader Impact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487BA-7654-4FAA-9927-554C46A58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2400" y="2057919"/>
            <a:ext cx="6747510" cy="3978164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85750" indent="-342900" defTabSz="914400">
              <a:buFont typeface="Wingdings" panose="05000000000000000000" pitchFamily="2" charset="2"/>
              <a:buChar char="§"/>
            </a:pPr>
            <a:r>
              <a:rPr lang="en-US" sz="2200" dirty="0"/>
              <a:t>Incidence rates for small geographic areas</a:t>
            </a:r>
          </a:p>
          <a:p>
            <a:pPr marL="628650" lvl="1" indent="-342900" defTabSz="914400"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628650" lvl="1" indent="-342900" defTabSz="914400">
              <a:buFont typeface="Wingdings" panose="05000000000000000000" pitchFamily="2" charset="2"/>
              <a:buChar char="§"/>
            </a:pPr>
            <a:r>
              <a:rPr lang="en-US" sz="1900" dirty="0"/>
              <a:t>Connecticut registry: Towns (~5000 populations)</a:t>
            </a:r>
          </a:p>
          <a:p>
            <a:pPr marL="628650" lvl="1" indent="-342900" defTabSz="914400">
              <a:buFont typeface="Wingdings" panose="05000000000000000000" pitchFamily="2" charset="2"/>
              <a:buChar char="§"/>
            </a:pPr>
            <a:r>
              <a:rPr lang="en-US" sz="1900" dirty="0"/>
              <a:t>Louisiana registry: Authorized by law to report Census tract level rates in 2017</a:t>
            </a:r>
          </a:p>
          <a:p>
            <a:pPr marL="628650" lvl="1" indent="-342900" defTabSz="914400">
              <a:buFont typeface="Wingdings" panose="05000000000000000000" pitchFamily="2" charset="2"/>
              <a:buChar char="§"/>
            </a:pPr>
            <a:r>
              <a:rPr lang="en-US" sz="1900" dirty="0"/>
              <a:t>California registries: groups of tracts or census blocks</a:t>
            </a:r>
          </a:p>
          <a:p>
            <a:pPr marL="628650" lvl="1" indent="-342900" defTabSz="914400">
              <a:buFont typeface="Wingdings" panose="05000000000000000000" pitchFamily="2" charset="2"/>
              <a:buChar char="§"/>
            </a:pPr>
            <a:r>
              <a:rPr lang="en-US" sz="1900" dirty="0"/>
              <a:t>NCHS: Census tract level life expectancy statistics</a:t>
            </a:r>
          </a:p>
          <a:p>
            <a:pPr marL="457200" lvl="1" indent="-342900" defTabSz="914400"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285750" lvl="1" indent="-342900" defTabSz="914400">
              <a:lnSpc>
                <a:spcPct val="100000"/>
              </a:lnSpc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More accurate rates corrected for hysterectomy</a:t>
            </a:r>
          </a:p>
          <a:p>
            <a:pPr marL="628650" lvl="2" indent="-342900" defTabSz="914400">
              <a:spcBef>
                <a:spcPts val="750"/>
              </a:spcBef>
              <a:buFont typeface="Wingdings" panose="05000000000000000000" pitchFamily="2" charset="2"/>
              <a:buChar char="§"/>
            </a:pPr>
            <a:endParaRPr lang="en-US" sz="1900" dirty="0"/>
          </a:p>
          <a:p>
            <a:pPr marL="628650" lvl="2" indent="-342900" defTabSz="9144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Hysterectomy eliminates women’s risk of developing cervical, uterine, ovaries etc. </a:t>
            </a:r>
          </a:p>
          <a:p>
            <a:pPr marL="628650" lvl="2" indent="-342900" defTabSz="914400">
              <a:spcBef>
                <a:spcPts val="750"/>
              </a:spcBef>
              <a:buFont typeface="Wingdings" panose="05000000000000000000" pitchFamily="2" charset="2"/>
              <a:buChar char="§"/>
            </a:pPr>
            <a:r>
              <a:rPr lang="en-US" sz="1900" dirty="0"/>
              <a:t>Population estimates by hysterectomy status can be obtained form National Health Surveys, such as NHIS or BRFSS</a:t>
            </a:r>
          </a:p>
          <a:p>
            <a:pPr marL="514350" lvl="2" indent="-228600" defTabSz="914400">
              <a:spcBef>
                <a:spcPts val="750"/>
              </a:spcBef>
            </a:pPr>
            <a:endParaRPr lang="en-US" sz="1200" dirty="0"/>
          </a:p>
          <a:p>
            <a:pPr lvl="1" indent="-228600" defTabSz="914400"/>
            <a:endParaRPr lang="en-US" sz="1200" dirty="0"/>
          </a:p>
        </p:txBody>
      </p:sp>
      <p:pic>
        <p:nvPicPr>
          <p:cNvPr id="5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1287E01-6620-4F72-AFAE-4E4CB28DA8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3" r="30617" b="1"/>
          <a:stretch/>
        </p:blipFill>
        <p:spPr>
          <a:xfrm>
            <a:off x="6275081" y="0"/>
            <a:ext cx="2893531" cy="419099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42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F9AC-5522-4322-8DD2-777DC7DA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C1CC4-BADD-4B59-9AA8-35675C469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5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F54D-87C5-4448-A806-B25C39509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  <a:ea typeface="+mn-ea"/>
                <a:cs typeface="+mn-cs"/>
              </a:rPr>
              <a:t>Agenda</a:t>
            </a:r>
            <a:r>
              <a:rPr lang="en-US" sz="32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AF8A6-C071-435F-B63B-990AC5CCB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History and Background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Proposed Bias-corrected Estimators of Age-adjusted Rate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Illustrative Example – Comparing Cancer Mortality Rates between foreign-born Hispanics and US-born Hispanics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cs typeface="Arial" panose="020B0604020202020204" pitchFamily="34" charset="0"/>
              </a:rPr>
              <a:t>Impact on Related Cancer Statistics </a:t>
            </a:r>
            <a:endParaRPr lang="en-US" sz="2000" dirty="0"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Cancer Incidence Rate for small geographic areas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Hysterectomy-corrected Incidence Rate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4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2AA7B9D2-14C1-444C-9418-F3DE21ED92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-19125" r="7476" b="32354"/>
          <a:stretch/>
        </p:blipFill>
        <p:spPr>
          <a:xfrm>
            <a:off x="4372060" y="-178204"/>
            <a:ext cx="4343401" cy="6635749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98CF2F5-420F-4733-BC95-51E03A7C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88" y="4222499"/>
            <a:ext cx="4114801" cy="2635501"/>
          </a:xfrm>
        </p:spPr>
        <p:txBody>
          <a:bodyPr>
            <a:normAutofit fontScale="77500" lnSpcReduction="20000"/>
          </a:bodyPr>
          <a:lstStyle/>
          <a:p>
            <a:pPr marL="342900" lvl="1" indent="0">
              <a:buNone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Developed the first national system to track cancer cases and their possible causes, i.e. NCI’s SEER program.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Hankey, Benjamin (1997). "A conversation with William M. </a:t>
            </a:r>
            <a:r>
              <a:rPr lang="en-US" sz="2600" dirty="0" err="1"/>
              <a:t>Haenszel</a:t>
            </a:r>
            <a:r>
              <a:rPr lang="en-US" sz="2600" dirty="0"/>
              <a:t>". Stat Sci</a:t>
            </a:r>
            <a:r>
              <a:rPr lang="en-US" sz="2600" i="1" dirty="0"/>
              <a:t>.</a:t>
            </a:r>
            <a:r>
              <a:rPr lang="en-US" sz="2600" dirty="0"/>
              <a:t> </a:t>
            </a:r>
            <a:endParaRPr lang="en-US" sz="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A92DE-2E08-48BD-BA2B-1FB559D0245E}"/>
              </a:ext>
            </a:extLst>
          </p:cNvPr>
          <p:cNvSpPr txBox="1"/>
          <p:nvPr/>
        </p:nvSpPr>
        <p:spPr>
          <a:xfrm>
            <a:off x="4084245" y="1660667"/>
            <a:ext cx="446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 - JNCI, 1961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2311B-2382-450B-81B2-E5FE82BD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221019"/>
            <a:ext cx="2194591" cy="285955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160076-CA45-43E1-9721-3F06AF7EB9D8}"/>
              </a:ext>
            </a:extLst>
          </p:cNvPr>
          <p:cNvSpPr/>
          <p:nvPr/>
        </p:nvSpPr>
        <p:spPr>
          <a:xfrm>
            <a:off x="-199942" y="51868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000" dirty="0"/>
              <a:t>William M. </a:t>
            </a:r>
            <a:r>
              <a:rPr lang="en-US" sz="2000" dirty="0" err="1"/>
              <a:t>Haenszel</a:t>
            </a:r>
            <a:r>
              <a:rPr lang="en-US" sz="2000" dirty="0"/>
              <a:t> (1910-1998)</a:t>
            </a:r>
          </a:p>
        </p:txBody>
      </p:sp>
    </p:spTree>
    <p:extLst>
      <p:ext uri="{BB962C8B-B14F-4D97-AF65-F5344CB8AC3E}">
        <p14:creationId xmlns:p14="http://schemas.microsoft.com/office/powerpoint/2010/main" val="39205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F12632B-E96D-4F64-9155-29A36E7F2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8283" y="-589795"/>
            <a:ext cx="4766233" cy="716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A36D44-CC68-4E36-83F3-9DEFF3885B77}"/>
              </a:ext>
            </a:extLst>
          </p:cNvPr>
          <p:cNvSpPr/>
          <p:nvPr/>
        </p:nvSpPr>
        <p:spPr>
          <a:xfrm>
            <a:off x="191636" y="379525"/>
            <a:ext cx="8190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Haenszel</a:t>
            </a:r>
            <a:r>
              <a:rPr lang="en-US" dirty="0"/>
              <a:t> 1961 Study is the first report of age-adjusted mortality rates for </a:t>
            </a:r>
            <a:r>
              <a:rPr lang="en-US" b="1" dirty="0"/>
              <a:t>whites born in foreign countries </a:t>
            </a:r>
            <a:r>
              <a:rPr lang="en-US" dirty="0"/>
              <a:t>in the US</a:t>
            </a:r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DEC140-4135-4735-9AF3-7C5E407F0BA7}"/>
              </a:ext>
            </a:extLst>
          </p:cNvPr>
          <p:cNvGrpSpPr/>
          <p:nvPr/>
        </p:nvGrpSpPr>
        <p:grpSpPr>
          <a:xfrm>
            <a:off x="2895600" y="2667000"/>
            <a:ext cx="5981700" cy="3961418"/>
            <a:chOff x="129647" y="1950724"/>
            <a:chExt cx="2970282" cy="19733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905DAF-7152-4554-8F5A-DF576717E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628102" y="1452269"/>
              <a:ext cx="1973371" cy="297028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AEC0AC-F25B-468C-950A-01E36E1AA362}"/>
                </a:ext>
              </a:extLst>
            </p:cNvPr>
            <p:cNvSpPr txBox="1"/>
            <p:nvPr/>
          </p:nvSpPr>
          <p:spPr>
            <a:xfrm>
              <a:off x="615044" y="1972493"/>
              <a:ext cx="1891037" cy="148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i="1" dirty="0"/>
                <a:t>Cancer Deaths in 1950 from 35 States in the US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945CD7C-ABC8-4286-9407-9B27A140CBD1}"/>
              </a:ext>
            </a:extLst>
          </p:cNvPr>
          <p:cNvSpPr/>
          <p:nvPr/>
        </p:nvSpPr>
        <p:spPr>
          <a:xfrm>
            <a:off x="1828800" y="1509308"/>
            <a:ext cx="3810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1FAC05-4156-4877-95BF-F48789461FDA}"/>
              </a:ext>
            </a:extLst>
          </p:cNvPr>
          <p:cNvSpPr/>
          <p:nvPr/>
        </p:nvSpPr>
        <p:spPr>
          <a:xfrm>
            <a:off x="2552700" y="1509682"/>
            <a:ext cx="4000500" cy="381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E58AE-A877-47BC-884A-E16383299F56}"/>
              </a:ext>
            </a:extLst>
          </p:cNvPr>
          <p:cNvSpPr/>
          <p:nvPr/>
        </p:nvSpPr>
        <p:spPr>
          <a:xfrm>
            <a:off x="685800" y="2264152"/>
            <a:ext cx="1143000" cy="2384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888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DF3FEF-D6D4-4FCC-9034-E8A58A0CB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65"/>
          <a:stretch/>
        </p:blipFill>
        <p:spPr>
          <a:xfrm>
            <a:off x="5029200" y="1093685"/>
            <a:ext cx="2489199" cy="4832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1CBFDE-A336-42F4-B781-0EBFF29EC521}"/>
              </a:ext>
            </a:extLst>
          </p:cNvPr>
          <p:cNvSpPr/>
          <p:nvPr/>
        </p:nvSpPr>
        <p:spPr>
          <a:xfrm>
            <a:off x="550529" y="366205"/>
            <a:ext cx="8110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+mn-lt"/>
              </a:rPr>
              <a:t>Foreign-Born Population and Percentage of Total Population, for the United States: 1970 to 2010</a:t>
            </a:r>
            <a:endParaRPr lang="en-US" sz="16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9FB96-CBE6-4EB9-9F03-7E36955EB3CA}"/>
              </a:ext>
            </a:extLst>
          </p:cNvPr>
          <p:cNvSpPr/>
          <p:nvPr/>
        </p:nvSpPr>
        <p:spPr>
          <a:xfrm>
            <a:off x="766428" y="5803933"/>
            <a:ext cx="7679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U.S. Census Bureau, Census of Population, 1970 to 2000, and the American Community Survey, 2010.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C891F-1F79-4E54-BF49-16B75A285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311" b="72548"/>
          <a:stretch/>
        </p:blipFill>
        <p:spPr>
          <a:xfrm>
            <a:off x="508001" y="1828800"/>
            <a:ext cx="4063999" cy="13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1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050978F-CA81-467D-9FB5-18BFF5F4AC50}"/>
              </a:ext>
            </a:extLst>
          </p:cNvPr>
          <p:cNvGrpSpPr/>
          <p:nvPr/>
        </p:nvGrpSpPr>
        <p:grpSpPr>
          <a:xfrm>
            <a:off x="327199" y="3276599"/>
            <a:ext cx="8372649" cy="533401"/>
            <a:chOff x="466535" y="5257799"/>
            <a:chExt cx="8372649" cy="533401"/>
          </a:xfrm>
        </p:grpSpPr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78044C1E-1791-4236-A89D-5DF3FE5437D9}"/>
                </a:ext>
              </a:extLst>
            </p:cNvPr>
            <p:cNvSpPr/>
            <p:nvPr/>
          </p:nvSpPr>
          <p:spPr>
            <a:xfrm>
              <a:off x="466535" y="5257800"/>
              <a:ext cx="1935714" cy="533400"/>
            </a:xfrm>
            <a:prstGeom prst="chevron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1950</a:t>
              </a:r>
            </a:p>
          </p:txBody>
        </p:sp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6876C050-EC1F-4F39-ACA5-58F51DE8F4EC}"/>
                </a:ext>
              </a:extLst>
            </p:cNvPr>
            <p:cNvSpPr/>
            <p:nvPr/>
          </p:nvSpPr>
          <p:spPr>
            <a:xfrm>
              <a:off x="2391024" y="5257799"/>
              <a:ext cx="5062521" cy="497162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1960  ~  2000</a:t>
              </a: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960AE6B6-3432-46FB-A91D-DF65754429F5}"/>
                </a:ext>
              </a:extLst>
            </p:cNvPr>
            <p:cNvSpPr/>
            <p:nvPr/>
          </p:nvSpPr>
          <p:spPr>
            <a:xfrm>
              <a:off x="7436885" y="5257800"/>
              <a:ext cx="1402299" cy="53339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2006 +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7335DB-0510-4B06-BD95-077F969FBB66}"/>
              </a:ext>
            </a:extLst>
          </p:cNvPr>
          <p:cNvGrpSpPr/>
          <p:nvPr/>
        </p:nvGrpSpPr>
        <p:grpSpPr>
          <a:xfrm>
            <a:off x="5804265" y="3810000"/>
            <a:ext cx="3200396" cy="2590800"/>
            <a:chOff x="5943601" y="3447001"/>
            <a:chExt cx="3200396" cy="25908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AF5F6F-BAB5-4DD6-878F-B02F0DB5ADD1}"/>
                </a:ext>
              </a:extLst>
            </p:cNvPr>
            <p:cNvSpPr txBox="1"/>
            <p:nvPr/>
          </p:nvSpPr>
          <p:spPr>
            <a:xfrm>
              <a:off x="5943601" y="4056601"/>
              <a:ext cx="3200396" cy="198120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285750" lvl="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After 2000, long-form census </a:t>
              </a:r>
              <a:r>
                <a:rPr lang="en-US" sz="1400" kern="1200" dirty="0"/>
                <a:t>no longer exists and </a:t>
              </a:r>
              <a:r>
                <a:rPr lang="en-US" sz="1400" dirty="0"/>
                <a:t>r</a:t>
              </a:r>
              <a:r>
                <a:rPr lang="en-US" sz="1400" kern="1200" dirty="0"/>
                <a:t>eplaced by American Community Survey (</a:t>
              </a:r>
              <a:r>
                <a:rPr lang="en-US" sz="1400" dirty="0"/>
                <a:t>ACS) </a:t>
              </a:r>
            </a:p>
            <a:p>
              <a:pPr marL="285750" lvl="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ACS starts from 2006 with ~2.5% sample annually</a:t>
              </a:r>
            </a:p>
            <a:p>
              <a:pPr marL="285750" lvl="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kern="1200" dirty="0"/>
                <a:t>Sample </a:t>
              </a:r>
              <a:r>
                <a:rPr lang="en-US" sz="1400" dirty="0"/>
                <a:t>records </a:t>
              </a:r>
              <a:r>
                <a:rPr lang="en-US" sz="1400" kern="1200" dirty="0"/>
                <a:t>with </a:t>
              </a:r>
              <a:r>
                <a:rPr lang="en-US" sz="1400" b="1" dirty="0"/>
                <a:t>b</a:t>
              </a:r>
              <a:r>
                <a:rPr lang="en-US" sz="1400" b="1" kern="1200" dirty="0"/>
                <a:t>ridged single race </a:t>
              </a:r>
              <a:r>
                <a:rPr lang="en-US" sz="1400" kern="1200" dirty="0"/>
                <a:t>variable obtained from IPUMS program of Univ. of Minnesota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AC4F66-7E9A-4D2C-94F9-C09A8E772C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6646" y="3447001"/>
              <a:ext cx="0" cy="344878"/>
            </a:xfrm>
            <a:prstGeom prst="line">
              <a:avLst/>
            </a:prstGeom>
            <a:ln w="69850" cmpd="sng">
              <a:solidFill>
                <a:schemeClr val="bg1">
                  <a:lumMod val="8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AE30ADB-4291-4C01-9A6D-1E590DB960F0}"/>
              </a:ext>
            </a:extLst>
          </p:cNvPr>
          <p:cNvGrpSpPr/>
          <p:nvPr/>
        </p:nvGrpSpPr>
        <p:grpSpPr>
          <a:xfrm>
            <a:off x="2527664" y="3733800"/>
            <a:ext cx="3558554" cy="2072637"/>
            <a:chOff x="2667000" y="3563164"/>
            <a:chExt cx="3558554" cy="20726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1444E3-156B-40F7-814A-2730EA77D6F0}"/>
                </a:ext>
              </a:extLst>
            </p:cNvPr>
            <p:cNvSpPr txBox="1"/>
            <p:nvPr/>
          </p:nvSpPr>
          <p:spPr>
            <a:xfrm>
              <a:off x="2667000" y="4264201"/>
              <a:ext cx="3558554" cy="1371600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285750" lvl="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Only several demographic questions were asked to everyone</a:t>
              </a:r>
            </a:p>
            <a:p>
              <a:pPr marL="285750" lvl="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Birth-place question was moved to the long-form survey that is administered at the same time of the census</a:t>
              </a:r>
            </a:p>
            <a:p>
              <a:pPr marL="285750" lvl="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5%~25% of population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E8F4145-796B-45F7-AFCF-8112BDADEE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2000" y="3563164"/>
              <a:ext cx="0" cy="381118"/>
            </a:xfrm>
            <a:prstGeom prst="line">
              <a:avLst/>
            </a:prstGeom>
            <a:ln w="69850" cmpd="sng">
              <a:solidFill>
                <a:schemeClr val="bg1">
                  <a:lumMod val="65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DCCF8B4-EDA1-46A5-B8A1-C217B0F96430}"/>
              </a:ext>
            </a:extLst>
          </p:cNvPr>
          <p:cNvGrpSpPr/>
          <p:nvPr/>
        </p:nvGrpSpPr>
        <p:grpSpPr>
          <a:xfrm>
            <a:off x="192535" y="3733800"/>
            <a:ext cx="2085279" cy="2266017"/>
            <a:chOff x="331871" y="3563164"/>
            <a:chExt cx="2085279" cy="22660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A860B3B-05EE-4FAA-A052-32B6D1EBD2A2}"/>
                </a:ext>
              </a:extLst>
            </p:cNvPr>
            <p:cNvSpPr txBox="1"/>
            <p:nvPr/>
          </p:nvSpPr>
          <p:spPr>
            <a:xfrm>
              <a:off x="331871" y="4040340"/>
              <a:ext cx="2085279" cy="1788841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285750" lvl="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Birth-place question was asked to everyone who is counted by the decennial census</a:t>
              </a:r>
            </a:p>
            <a:p>
              <a:pPr marL="285750" lvl="0" indent="-285750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100% of population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F78732E-1875-458C-879E-5868D21547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59609" y="3563164"/>
              <a:ext cx="1" cy="381118"/>
            </a:xfrm>
            <a:prstGeom prst="line">
              <a:avLst/>
            </a:prstGeom>
            <a:ln w="69850" cmpd="sng">
              <a:solidFill>
                <a:schemeClr val="bg1">
                  <a:lumMod val="50000"/>
                </a:schemeClr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C1B360-E785-4BDD-B4DB-196A9F41C0F0}"/>
              </a:ext>
            </a:extLst>
          </p:cNvPr>
          <p:cNvGrpSpPr/>
          <p:nvPr/>
        </p:nvGrpSpPr>
        <p:grpSpPr>
          <a:xfrm>
            <a:off x="0" y="645513"/>
            <a:ext cx="2819400" cy="2631087"/>
            <a:chOff x="139336" y="434916"/>
            <a:chExt cx="2819400" cy="26310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F7CFBD4-CB59-4C79-9141-B4F875359E45}"/>
                </a:ext>
              </a:extLst>
            </p:cNvPr>
            <p:cNvSpPr txBox="1"/>
            <p:nvPr/>
          </p:nvSpPr>
          <p:spPr>
            <a:xfrm>
              <a:off x="139336" y="434916"/>
              <a:ext cx="2819400" cy="223208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28575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For the first time, death counts were broken down by </a:t>
              </a:r>
              <a:r>
                <a:rPr lang="en-US" sz="1400" b="1" dirty="0"/>
                <a:t>cancer cause </a:t>
              </a:r>
              <a:r>
                <a:rPr lang="en-US" sz="1400" dirty="0"/>
                <a:t>and </a:t>
              </a:r>
              <a:r>
                <a:rPr lang="en-US" sz="1400" b="1" dirty="0"/>
                <a:t>birth place</a:t>
              </a:r>
            </a:p>
            <a:p>
              <a:pPr marL="28575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For only 35 states</a:t>
              </a:r>
            </a:p>
            <a:p>
              <a:pPr marL="28575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Available from the National Office of Vital Statistics(NOVS), the predecessor of National Vital Statistics System (NVSS)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98A9A80-D88B-467B-9A2B-EAD08DC12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2191" y="2667000"/>
              <a:ext cx="0" cy="399003"/>
            </a:xfrm>
            <a:prstGeom prst="line">
              <a:avLst/>
            </a:prstGeom>
            <a:ln w="69850">
              <a:solidFill>
                <a:schemeClr val="bg1">
                  <a:lumMod val="50000"/>
                </a:schemeClr>
              </a:solidFill>
              <a:round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1C371DC-A45F-40D1-82E2-C8929B1CE39A}"/>
              </a:ext>
            </a:extLst>
          </p:cNvPr>
          <p:cNvGrpSpPr/>
          <p:nvPr/>
        </p:nvGrpSpPr>
        <p:grpSpPr>
          <a:xfrm>
            <a:off x="3216609" y="680347"/>
            <a:ext cx="5670499" cy="2588634"/>
            <a:chOff x="3324398" y="477368"/>
            <a:chExt cx="5670499" cy="258863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A1F964-ABF0-48D4-8315-2C0B728589B7}"/>
                </a:ext>
              </a:extLst>
            </p:cNvPr>
            <p:cNvSpPr txBox="1"/>
            <p:nvPr/>
          </p:nvSpPr>
          <p:spPr>
            <a:xfrm>
              <a:off x="5289389" y="477368"/>
              <a:ext cx="3705508" cy="2232084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28575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We evaluated death data for 1979-2015</a:t>
              </a:r>
            </a:p>
            <a:p>
              <a:pPr marL="28575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% of missing birthplace data  &lt;2% for most states and years</a:t>
              </a:r>
            </a:p>
            <a:p>
              <a:pPr marL="285750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Exceptions:</a:t>
              </a:r>
            </a:p>
            <a:p>
              <a:pPr marL="742950" lvl="1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Georgia in 2008 and 2009 (~60% and ~97% of missing)</a:t>
              </a:r>
            </a:p>
            <a:p>
              <a:pPr marL="742950" lvl="1" indent="-285750" defTabSz="488950">
                <a:lnSpc>
                  <a:spcPct val="90000"/>
                </a:lnSpc>
                <a:spcAft>
                  <a:spcPct val="35000"/>
                </a:spcAft>
                <a:buFont typeface="Wingdings" panose="05000000000000000000" pitchFamily="2" charset="2"/>
                <a:buChar char="§"/>
              </a:pPr>
              <a:r>
                <a:rPr lang="en-US" sz="1400" dirty="0"/>
                <a:t>New Jersey in 1989 and 1990 (~14% of missing)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8B9091-193C-4A71-B1B8-7C001DBAC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29400" y="2667000"/>
              <a:ext cx="0" cy="399002"/>
            </a:xfrm>
            <a:prstGeom prst="line">
              <a:avLst/>
            </a:prstGeom>
            <a:ln w="69850">
              <a:solidFill>
                <a:schemeClr val="bg1">
                  <a:lumMod val="65000"/>
                </a:schemeClr>
              </a:solidFill>
              <a:round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2EF0276-6E6F-4142-8FC9-63ABF604D3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6646" y="2667000"/>
              <a:ext cx="0" cy="399002"/>
            </a:xfrm>
            <a:prstGeom prst="line">
              <a:avLst/>
            </a:prstGeom>
            <a:ln w="69850">
              <a:solidFill>
                <a:schemeClr val="bg1">
                  <a:lumMod val="85000"/>
                </a:schemeClr>
              </a:solidFill>
              <a:round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row: Striped Right 47">
              <a:extLst>
                <a:ext uri="{FF2B5EF4-FFF2-40B4-BE49-F238E27FC236}">
                  <a16:creationId xmlns:a16="http://schemas.microsoft.com/office/drawing/2014/main" id="{6444C676-1D54-4414-A7FE-0408DA767DF4}"/>
                </a:ext>
              </a:extLst>
            </p:cNvPr>
            <p:cNvSpPr/>
            <p:nvPr/>
          </p:nvSpPr>
          <p:spPr>
            <a:xfrm>
              <a:off x="3324398" y="1219200"/>
              <a:ext cx="1794183" cy="838200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DC2F074-848A-4A64-BA99-4C25BBBBA384}"/>
              </a:ext>
            </a:extLst>
          </p:cNvPr>
          <p:cNvSpPr txBox="1"/>
          <p:nvPr/>
        </p:nvSpPr>
        <p:spPr>
          <a:xfrm>
            <a:off x="3613936" y="236529"/>
            <a:ext cx="12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Numerator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381FD5-5E6E-4AFB-9A85-490201A1AE1E}"/>
              </a:ext>
            </a:extLst>
          </p:cNvPr>
          <p:cNvSpPr txBox="1"/>
          <p:nvPr/>
        </p:nvSpPr>
        <p:spPr>
          <a:xfrm>
            <a:off x="3962400" y="6107668"/>
            <a:ext cx="1454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Denominator</a:t>
            </a:r>
          </a:p>
        </p:txBody>
      </p:sp>
    </p:spTree>
    <p:extLst>
      <p:ext uri="{BB962C8B-B14F-4D97-AF65-F5344CB8AC3E}">
        <p14:creationId xmlns:p14="http://schemas.microsoft.com/office/powerpoint/2010/main" val="610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AF8A6-C071-435F-B63B-990AC5CCB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78" y="1143000"/>
            <a:ext cx="7158122" cy="749926"/>
          </a:xfrm>
        </p:spPr>
        <p:txBody>
          <a:bodyPr>
            <a:normAutofit/>
          </a:bodyPr>
          <a:lstStyle/>
          <a:p>
            <a:pPr marL="285750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Numerator - Death count from Death Certificate</a:t>
            </a:r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cs typeface="Arial" panose="020B0604020202020204" pitchFamily="34" charset="0"/>
              </a:rPr>
              <a:t>City and State for US-Born, Foreign Country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FF54D-87C5-4448-A806-B25C3950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269" y="223049"/>
            <a:ext cx="7886700" cy="868363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Categories of Birth Place Data Collected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7924B6-2940-467C-8940-61B9302FC10A}"/>
              </a:ext>
            </a:extLst>
          </p:cNvPr>
          <p:cNvGrpSpPr/>
          <p:nvPr/>
        </p:nvGrpSpPr>
        <p:grpSpPr>
          <a:xfrm>
            <a:off x="-1752600" y="2006470"/>
            <a:ext cx="5943600" cy="3072147"/>
            <a:chOff x="0" y="2209800"/>
            <a:chExt cx="5943600" cy="3072147"/>
          </a:xfrm>
        </p:grpSpPr>
        <p:pic>
          <p:nvPicPr>
            <p:cNvPr id="8" name="Picture 7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84438C49-7EF7-40A3-87C5-2EE47404C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8" r="2822" b="70400"/>
            <a:stretch/>
          </p:blipFill>
          <p:spPr>
            <a:xfrm>
              <a:off x="0" y="2209800"/>
              <a:ext cx="5943600" cy="307214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C915E2-7FB6-4F44-B884-A7A87AA601CB}"/>
                </a:ext>
              </a:extLst>
            </p:cNvPr>
            <p:cNvSpPr/>
            <p:nvPr/>
          </p:nvSpPr>
          <p:spPr>
            <a:xfrm>
              <a:off x="3400598" y="2664456"/>
              <a:ext cx="2488673" cy="34024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491B4B-5E51-44F3-AAED-6E5855187958}"/>
              </a:ext>
            </a:extLst>
          </p:cNvPr>
          <p:cNvGrpSpPr/>
          <p:nvPr/>
        </p:nvGrpSpPr>
        <p:grpSpPr>
          <a:xfrm>
            <a:off x="4697415" y="1892926"/>
            <a:ext cx="4336680" cy="5294298"/>
            <a:chOff x="157078" y="812232"/>
            <a:chExt cx="5327280" cy="674011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251FC6-FF82-459A-92A6-85447E6482C9}"/>
                </a:ext>
              </a:extLst>
            </p:cNvPr>
            <p:cNvGrpSpPr/>
            <p:nvPr/>
          </p:nvGrpSpPr>
          <p:grpSpPr>
            <a:xfrm>
              <a:off x="157078" y="812232"/>
              <a:ext cx="5327280" cy="6740118"/>
              <a:chOff x="1922978" y="1687919"/>
              <a:chExt cx="5327280" cy="6740118"/>
            </a:xfrm>
          </p:grpSpPr>
          <p:pic>
            <p:nvPicPr>
              <p:cNvPr id="11" name="Picture 10" descr="A close up of text on a white background&#10;&#10;Description generated with high confidence">
                <a:extLst>
                  <a:ext uri="{FF2B5EF4-FFF2-40B4-BE49-F238E27FC236}">
                    <a16:creationId xmlns:a16="http://schemas.microsoft.com/office/drawing/2014/main" id="{511D6D44-9C29-496E-BC24-2596C2DC80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815"/>
              <a:stretch/>
            </p:blipFill>
            <p:spPr>
              <a:xfrm>
                <a:off x="1950894" y="2380289"/>
                <a:ext cx="5299364" cy="6047748"/>
              </a:xfrm>
              <a:prstGeom prst="rect">
                <a:avLst/>
              </a:prstGeom>
            </p:spPr>
          </p:pic>
          <p:pic>
            <p:nvPicPr>
              <p:cNvPr id="13" name="Picture 12" descr="A screenshot of a cell phone&#10;&#10;Description generated with high confidence">
                <a:extLst>
                  <a:ext uri="{FF2B5EF4-FFF2-40B4-BE49-F238E27FC236}">
                    <a16:creationId xmlns:a16="http://schemas.microsoft.com/office/drawing/2014/main" id="{F2815B86-B1C0-4D2E-9576-6715D718EA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22" b="77106"/>
              <a:stretch/>
            </p:blipFill>
            <p:spPr>
              <a:xfrm>
                <a:off x="1922978" y="1687919"/>
                <a:ext cx="5298044" cy="731837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D47D5A-B2DC-454D-ADA0-077B560DA21C}"/>
                </a:ext>
              </a:extLst>
            </p:cNvPr>
            <p:cNvSpPr/>
            <p:nvPr/>
          </p:nvSpPr>
          <p:spPr>
            <a:xfrm>
              <a:off x="338576" y="2468562"/>
              <a:ext cx="1681078" cy="8382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66603F8-AEF7-4A58-8FF2-DCB897124A39}"/>
              </a:ext>
            </a:extLst>
          </p:cNvPr>
          <p:cNvSpPr/>
          <p:nvPr/>
        </p:nvSpPr>
        <p:spPr>
          <a:xfrm>
            <a:off x="81602" y="5334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Denominator: Census surveys</a:t>
            </a:r>
          </a:p>
          <a:p>
            <a:pPr marL="62865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State for US-born, Write out option for names of foreign countries</a:t>
            </a:r>
          </a:p>
        </p:txBody>
      </p:sp>
    </p:spTree>
    <p:extLst>
      <p:ext uri="{BB962C8B-B14F-4D97-AF65-F5344CB8AC3E}">
        <p14:creationId xmlns:p14="http://schemas.microsoft.com/office/powerpoint/2010/main" val="494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3DAB03-8AF5-4C03-AB88-2AF25F8C8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43037"/>
            <a:ext cx="8058150" cy="506888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Both numerator and denominator are recoded in the same way for calculating rates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Recoded to Nativity according to US Census definition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US-born – Anyone who is a U.S. citizen at birth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Foreign born – Anyone who is not a U.S. citizen at birth</a:t>
            </a:r>
          </a:p>
          <a:p>
            <a:pPr marL="228600" lvl="1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SEER have obtained permission from the NCHS to release mortality by nativity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42EBE0-ADCD-4725-8357-66EBBEF30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6074"/>
            <a:ext cx="7753350" cy="868363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Category of Birth Place for Analysis</a:t>
            </a:r>
          </a:p>
        </p:txBody>
      </p:sp>
    </p:spTree>
    <p:extLst>
      <p:ext uri="{BB962C8B-B14F-4D97-AF65-F5344CB8AC3E}">
        <p14:creationId xmlns:p14="http://schemas.microsoft.com/office/powerpoint/2010/main" val="439284966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4x3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Blue_Presentation_Template_2015</Template>
  <TotalTime>5092</TotalTime>
  <Words>1300</Words>
  <Application>Microsoft Office PowerPoint</Application>
  <PresentationFormat>On-screen Show (4:3)</PresentationFormat>
  <Paragraphs>405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MS PGothic</vt:lpstr>
      <vt:lpstr>MS PGothic</vt:lpstr>
      <vt:lpstr>Sapient Centro Slab</vt:lpstr>
      <vt:lpstr>SapientCentroSlab-Light</vt:lpstr>
      <vt:lpstr>SapientSansBold</vt:lpstr>
      <vt:lpstr>SapientSansRegular</vt:lpstr>
      <vt:lpstr>Arial</vt:lpstr>
      <vt:lpstr>Arial Narrow</vt:lpstr>
      <vt:lpstr>Calibri</vt:lpstr>
      <vt:lpstr>Cambria Math</vt:lpstr>
      <vt:lpstr>Wingdings</vt:lpstr>
      <vt:lpstr>NCI PPT Template 4x3 BLUE</vt:lpstr>
      <vt:lpstr>A New Statistical Method for Estimating Cancer Mortality Rates by Immigration Status</vt:lpstr>
      <vt:lpstr>Collaborators</vt:lpstr>
      <vt:lpstr>Agenda </vt:lpstr>
      <vt:lpstr>PowerPoint Presentation</vt:lpstr>
      <vt:lpstr>PowerPoint Presentation</vt:lpstr>
      <vt:lpstr>PowerPoint Presentation</vt:lpstr>
      <vt:lpstr>PowerPoint Presentation</vt:lpstr>
      <vt:lpstr>Categories of Birth Place Data Collected</vt:lpstr>
      <vt:lpstr>Category of Birth Place for Analysis</vt:lpstr>
      <vt:lpstr>Current Methods Used for Calculating Mortality Rates</vt:lpstr>
      <vt:lpstr>Population Estimates of Foreign-born Hispanics and US-born Hispanics, California, ACS 2010</vt:lpstr>
      <vt:lpstr>Coefficient of Variation (CV) of Population Estimates of Foreign-born Hispanics and US-born Hispanics, California, ACS 2010</vt:lpstr>
      <vt:lpstr>Population Estimates of Foreign-born Hispanics and US-born Hispanics, New Mexico, ACS 2010</vt:lpstr>
      <vt:lpstr>Coefficient of Variation (CV) of Population Estimates of Foreign-born Hispanics and US-born Hispanics, New Mexico, ACS 2010</vt:lpstr>
      <vt:lpstr>A Natural Rate Estimator – Simple Ratio Estimator (SRE)</vt:lpstr>
      <vt:lpstr>Proposed Bias-Corrected Estimator (BCE)</vt:lpstr>
      <vt:lpstr>PowerPoint Presentation</vt:lpstr>
      <vt:lpstr>All Cancer Cause Morality Rate among Hispanics-- California</vt:lpstr>
      <vt:lpstr>All Cancer Cause Morality Rate among Hispanics– New Mexico</vt:lpstr>
      <vt:lpstr>Broader Impact</vt:lpstr>
      <vt:lpstr>Thank you!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NCI SRP Visit to CDC Cancer Staging</dc:title>
  <dc:creator>Hussey, Sarah (NIH/NCI) [C]</dc:creator>
  <cp:lastModifiedBy>Yu, Mandi (NIH/NCI) [E]</cp:lastModifiedBy>
  <cp:revision>133</cp:revision>
  <cp:lastPrinted>2017-06-06T14:05:21Z</cp:lastPrinted>
  <dcterms:created xsi:type="dcterms:W3CDTF">2017-04-18T20:57:08Z</dcterms:created>
  <dcterms:modified xsi:type="dcterms:W3CDTF">2019-06-12T13:56:18Z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