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407" r:id="rId3"/>
    <p:sldId id="420" r:id="rId4"/>
    <p:sldId id="413" r:id="rId5"/>
    <p:sldId id="414" r:id="rId6"/>
    <p:sldId id="415" r:id="rId7"/>
    <p:sldId id="437" r:id="rId8"/>
    <p:sldId id="257" r:id="rId9"/>
    <p:sldId id="416" r:id="rId10"/>
    <p:sldId id="421" r:id="rId11"/>
    <p:sldId id="417" r:id="rId12"/>
    <p:sldId id="418" r:id="rId13"/>
    <p:sldId id="419" r:id="rId14"/>
    <p:sldId id="422" r:id="rId15"/>
    <p:sldId id="423" r:id="rId16"/>
    <p:sldId id="424" r:id="rId17"/>
    <p:sldId id="426" r:id="rId18"/>
    <p:sldId id="427" r:id="rId19"/>
    <p:sldId id="429" r:id="rId20"/>
    <p:sldId id="430" r:id="rId21"/>
    <p:sldId id="431" r:id="rId22"/>
    <p:sldId id="432" r:id="rId23"/>
    <p:sldId id="433" r:id="rId24"/>
    <p:sldId id="434" r:id="rId25"/>
    <p:sldId id="375" r:id="rId26"/>
    <p:sldId id="376" r:id="rId27"/>
    <p:sldId id="377" r:id="rId28"/>
    <p:sldId id="405" r:id="rId29"/>
    <p:sldId id="43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1" autoAdjust="0"/>
    <p:restoredTop sz="94660"/>
  </p:normalViewPr>
  <p:slideViewPr>
    <p:cSldViewPr snapToGrid="0">
      <p:cViewPr varScale="1">
        <p:scale>
          <a:sx n="125" d="100"/>
          <a:sy n="125" d="100"/>
        </p:scale>
        <p:origin x="74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71118368788082E-3"/>
          <c:y val="4.3352655446304435E-2"/>
          <c:w val="0.93888888888888888"/>
          <c:h val="0.73577136191309422"/>
        </c:manualLayout>
      </c:layout>
      <c:barChart>
        <c:barDir val="col"/>
        <c:grouping val="clustered"/>
        <c:varyColors val="0"/>
        <c:ser>
          <c:idx val="0"/>
          <c:order val="0"/>
          <c:tx>
            <c:strRef>
              <c:f>'Figure 1'!$B$1</c:f>
              <c:strCache>
                <c:ptCount val="1"/>
                <c:pt idx="0">
                  <c:v>Mean B-C</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'Figure 1'!$A$2:$A$5</c:f>
              <c:strCache>
                <c:ptCount val="4"/>
                <c:pt idx="0">
                  <c:v>Prostate</c:v>
                </c:pt>
                <c:pt idx="1">
                  <c:v>Breast</c:v>
                </c:pt>
                <c:pt idx="2">
                  <c:v>Cervix</c:v>
                </c:pt>
                <c:pt idx="3">
                  <c:v>Colon-rectum</c:v>
                </c:pt>
              </c:strCache>
            </c:strRef>
          </c:cat>
          <c:val>
            <c:numRef>
              <c:f>'Figure 1'!$B$2:$B$5</c:f>
              <c:numCache>
                <c:formatCode>0.00</c:formatCode>
                <c:ptCount val="4"/>
                <c:pt idx="0">
                  <c:v>2.5299999999999998</c:v>
                </c:pt>
                <c:pt idx="1">
                  <c:v>2</c:v>
                </c:pt>
                <c:pt idx="2">
                  <c:v>1.06</c:v>
                </c:pt>
                <c:pt idx="3">
                  <c:v>1.59</c:v>
                </c:pt>
              </c:numCache>
            </c:numRef>
          </c:val>
          <c:extLst>
            <c:ext xmlns:c16="http://schemas.microsoft.com/office/drawing/2014/chart" uri="{C3380CC4-5D6E-409C-BE32-E72D297353CC}">
              <c16:uniqueId val="{00000000-14CF-4A4D-85DE-EF18041B50DD}"/>
            </c:ext>
          </c:extLst>
        </c:ser>
        <c:ser>
          <c:idx val="1"/>
          <c:order val="1"/>
          <c:tx>
            <c:strRef>
              <c:f>'Figure 1'!$C$1</c:f>
              <c:strCache>
                <c:ptCount val="1"/>
                <c:pt idx="0">
                  <c:v>Mean A-C</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'Figure 1'!$A$2:$A$5</c:f>
              <c:strCache>
                <c:ptCount val="4"/>
                <c:pt idx="0">
                  <c:v>Prostate</c:v>
                </c:pt>
                <c:pt idx="1">
                  <c:v>Breast</c:v>
                </c:pt>
                <c:pt idx="2">
                  <c:v>Cervix</c:v>
                </c:pt>
                <c:pt idx="3">
                  <c:v>Colon-rectum</c:v>
                </c:pt>
              </c:strCache>
            </c:strRef>
          </c:cat>
          <c:val>
            <c:numRef>
              <c:f>'Figure 1'!$C$2:$C$5</c:f>
              <c:numCache>
                <c:formatCode>0.00</c:formatCode>
                <c:ptCount val="4"/>
                <c:pt idx="0">
                  <c:v>0.35</c:v>
                </c:pt>
                <c:pt idx="1">
                  <c:v>1.18</c:v>
                </c:pt>
                <c:pt idx="2">
                  <c:v>0.76</c:v>
                </c:pt>
                <c:pt idx="3">
                  <c:v>1.06</c:v>
                </c:pt>
              </c:numCache>
            </c:numRef>
          </c:val>
          <c:extLst>
            <c:ext xmlns:c16="http://schemas.microsoft.com/office/drawing/2014/chart" uri="{C3380CC4-5D6E-409C-BE32-E72D297353CC}">
              <c16:uniqueId val="{00000001-14CF-4A4D-85DE-EF18041B50DD}"/>
            </c:ext>
          </c:extLst>
        </c:ser>
        <c:dLbls>
          <c:dLblPos val="inEnd"/>
          <c:showLegendKey val="0"/>
          <c:showVal val="1"/>
          <c:showCatName val="0"/>
          <c:showSerName val="0"/>
          <c:showPercent val="0"/>
          <c:showBubbleSize val="0"/>
        </c:dLbls>
        <c:gapWidth val="65"/>
        <c:axId val="154173280"/>
        <c:axId val="154173672"/>
      </c:barChart>
      <c:catAx>
        <c:axId val="1541732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54173672"/>
        <c:crosses val="autoZero"/>
        <c:auto val="1"/>
        <c:lblAlgn val="ctr"/>
        <c:lblOffset val="100"/>
        <c:noMultiLvlLbl val="0"/>
      </c:catAx>
      <c:valAx>
        <c:axId val="1541736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541732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0.14583</cdr:x>
      <cdr:y>0.18229</cdr:y>
    </cdr:from>
    <cdr:to>
      <cdr:x>0.25625</cdr:x>
      <cdr:y>0.24826</cdr:y>
    </cdr:to>
    <cdr:sp macro="" textlink="">
      <cdr:nvSpPr>
        <cdr:cNvPr id="2" name="TextBox 1"/>
        <cdr:cNvSpPr txBox="1"/>
      </cdr:nvSpPr>
      <cdr:spPr>
        <a:xfrm xmlns:a="http://schemas.openxmlformats.org/drawingml/2006/main">
          <a:off x="666750" y="500063"/>
          <a:ext cx="50482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accent6">
                  <a:lumMod val="50000"/>
                </a:schemeClr>
              </a:solidFill>
            </a:rPr>
            <a:t>86.2</a:t>
          </a:r>
          <a:r>
            <a:rPr lang="en-US" sz="800" b="1" dirty="0"/>
            <a:t>%</a:t>
          </a:r>
        </a:p>
      </cdr:txBody>
    </cdr:sp>
  </cdr:relSizeAnchor>
  <cdr:relSizeAnchor xmlns:cdr="http://schemas.openxmlformats.org/drawingml/2006/chartDrawing">
    <cdr:from>
      <cdr:x>0.37708</cdr:x>
      <cdr:y>0.30382</cdr:y>
    </cdr:from>
    <cdr:to>
      <cdr:x>0.47917</cdr:x>
      <cdr:y>0.36979</cdr:y>
    </cdr:to>
    <cdr:sp macro="" textlink="">
      <cdr:nvSpPr>
        <cdr:cNvPr id="3" name="TextBox 2"/>
        <cdr:cNvSpPr txBox="1"/>
      </cdr:nvSpPr>
      <cdr:spPr>
        <a:xfrm xmlns:a="http://schemas.openxmlformats.org/drawingml/2006/main">
          <a:off x="1724025" y="833438"/>
          <a:ext cx="466725" cy="1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accent6">
                  <a:lumMod val="50000"/>
                </a:schemeClr>
              </a:solidFill>
            </a:rPr>
            <a:t>41.0</a:t>
          </a:r>
          <a:r>
            <a:rPr lang="en-US" sz="800" b="1" dirty="0"/>
            <a:t>%</a:t>
          </a:r>
        </a:p>
      </cdr:txBody>
    </cdr:sp>
  </cdr:relSizeAnchor>
  <cdr:relSizeAnchor xmlns:cdr="http://schemas.openxmlformats.org/drawingml/2006/chartDrawing">
    <cdr:from>
      <cdr:x>0.61111</cdr:x>
      <cdr:y>0.51852</cdr:y>
    </cdr:from>
    <cdr:to>
      <cdr:x>0.712</cdr:x>
      <cdr:y>0.59865</cdr:y>
    </cdr:to>
    <cdr:sp macro="" textlink="">
      <cdr:nvSpPr>
        <cdr:cNvPr id="4" name="TextBox 1"/>
        <cdr:cNvSpPr txBox="1"/>
      </cdr:nvSpPr>
      <cdr:spPr>
        <a:xfrm xmlns:a="http://schemas.openxmlformats.org/drawingml/2006/main">
          <a:off x="2794000" y="1422400"/>
          <a:ext cx="461264" cy="219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lumMod val="50000"/>
                </a:schemeClr>
              </a:solidFill>
            </a:rPr>
            <a:t>28.3</a:t>
          </a:r>
          <a:r>
            <a:rPr lang="en-US" sz="800" dirty="0"/>
            <a:t>%</a:t>
          </a:r>
        </a:p>
      </cdr:txBody>
    </cdr:sp>
  </cdr:relSizeAnchor>
  <cdr:relSizeAnchor xmlns:cdr="http://schemas.openxmlformats.org/drawingml/2006/chartDrawing">
    <cdr:from>
      <cdr:x>0.85278</cdr:x>
      <cdr:y>0.4456</cdr:y>
    </cdr:from>
    <cdr:to>
      <cdr:x>0.95367</cdr:x>
      <cdr:y>0.52573</cdr:y>
    </cdr:to>
    <cdr:sp macro="" textlink="">
      <cdr:nvSpPr>
        <cdr:cNvPr id="5" name="TextBox 1"/>
        <cdr:cNvSpPr txBox="1"/>
      </cdr:nvSpPr>
      <cdr:spPr>
        <a:xfrm xmlns:a="http://schemas.openxmlformats.org/drawingml/2006/main">
          <a:off x="3898900" y="1222375"/>
          <a:ext cx="461264" cy="219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chemeClr val="accent6">
                  <a:lumMod val="50000"/>
                </a:schemeClr>
              </a:solidFill>
            </a:rPr>
            <a:t>33.3</a:t>
          </a:r>
          <a:r>
            <a:rPr lang="en-US" sz="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64BEB-2BA6-4A40-ACC0-8F406FF851E0}" type="datetimeFigureOut">
              <a:rPr lang="en-AU" smtClean="0"/>
              <a:t>11/06/2019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6FE6C-CE0D-4738-B0F1-338002EC4151}" type="slidenum">
              <a:rPr lang="en-AU" smtClean="0"/>
              <a:t>‹#›</a:t>
            </a:fld>
            <a:endParaRPr lang="en-AU"/>
          </a:p>
        </p:txBody>
      </p:sp>
    </p:spTree>
    <p:extLst>
      <p:ext uri="{BB962C8B-B14F-4D97-AF65-F5344CB8AC3E}">
        <p14:creationId xmlns:p14="http://schemas.microsoft.com/office/powerpoint/2010/main" val="3503694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097030-E815-45B2-A48C-0079E3760BE0}" type="slidenum">
              <a:rPr lang="en-US" altLang="fr-FR" smtClean="0"/>
              <a:pPr>
                <a:defRPr/>
              </a:pPr>
              <a:t>6</a:t>
            </a:fld>
            <a:endParaRPr lang="en-US" altLang="fr-FR"/>
          </a:p>
        </p:txBody>
      </p:sp>
    </p:spTree>
    <p:extLst>
      <p:ext uri="{BB962C8B-B14F-4D97-AF65-F5344CB8AC3E}">
        <p14:creationId xmlns:p14="http://schemas.microsoft.com/office/powerpoint/2010/main" val="85716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A752-0EE4-43A8-AD44-C285442FED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3C64368-C5F2-4AEE-9B15-0A866BF8C4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84283A2-7F3E-49E3-A655-D0333C66F75C}"/>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DF781A01-693F-4D8D-AEF0-F2047000EAD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AF1519-E76B-4D9C-8B9F-B76B6C2A4E74}"/>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75700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A270-206C-4567-B3E1-E0379738288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B04660A-6BAD-461D-AABE-A4971ECAED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D38A7E1-F6BA-49F6-9F0C-2EC34C9BB98A}"/>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5097EE8F-42B3-4F1F-9DDE-D923D527A3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FC060A4-E0F5-4559-B923-E443816FA21E}"/>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36299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0C1CA-459A-43FC-98FB-95AFF0D61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0C0F22-E3D6-4AB5-85EA-68DAE1164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2079F5E-F0A9-4D69-B11E-B6D49FD32B81}"/>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8B9B4078-06DC-4D91-93BD-DC98B0F0178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BE2EAFA-9927-48D9-B2B9-15521C57D8AE}"/>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425768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614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4" name="Text Placeholder 2"/>
          <p:cNvSpPr>
            <a:spLocks noGrp="1"/>
          </p:cNvSpPr>
          <p:nvPr>
            <p:ph type="body" idx="1"/>
          </p:nvPr>
        </p:nvSpPr>
        <p:spPr>
          <a:xfrm>
            <a:off x="813019" y="1467265"/>
            <a:ext cx="10650848" cy="4402856"/>
          </a:xfrm>
          <a:prstGeom prst="rect">
            <a:avLst/>
          </a:prstGeom>
        </p:spPr>
        <p:txBody>
          <a:bodyPr/>
          <a:lstStyle/>
          <a:p>
            <a:endParaRPr lang="en-GB" dirty="0">
              <a:solidFill>
                <a:srgbClr val="2C59B2"/>
              </a:solidFill>
            </a:endParaRPr>
          </a:p>
        </p:txBody>
      </p:sp>
    </p:spTree>
    <p:extLst>
      <p:ext uri="{BB962C8B-B14F-4D97-AF65-F5344CB8AC3E}">
        <p14:creationId xmlns:p14="http://schemas.microsoft.com/office/powerpoint/2010/main" val="171752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4" name="Text Placeholder 2"/>
          <p:cNvSpPr>
            <a:spLocks noGrp="1"/>
          </p:cNvSpPr>
          <p:nvPr>
            <p:ph type="body" idx="1"/>
          </p:nvPr>
        </p:nvSpPr>
        <p:spPr>
          <a:xfrm>
            <a:off x="813019" y="1467265"/>
            <a:ext cx="10650848" cy="4402856"/>
          </a:xfrm>
          <a:prstGeom prst="rect">
            <a:avLst/>
          </a:prstGeom>
        </p:spPr>
        <p:txBody>
          <a:bodyPr/>
          <a:lstStyle/>
          <a:p>
            <a:endParaRPr lang="en-GB" dirty="0">
              <a:solidFill>
                <a:srgbClr val="2C59B2"/>
              </a:solidFill>
            </a:endParaRPr>
          </a:p>
        </p:txBody>
      </p:sp>
    </p:spTree>
    <p:extLst>
      <p:ext uri="{BB962C8B-B14F-4D97-AF65-F5344CB8AC3E}">
        <p14:creationId xmlns:p14="http://schemas.microsoft.com/office/powerpoint/2010/main" val="539744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981200"/>
            <a:ext cx="10363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a:defRPr/>
            </a:pPr>
            <a:fld id="{6ECC86F7-2CFC-4E2D-8F77-4EBB1BB13EF6}" type="slidenum">
              <a:rPr lang="en-US" altLang="en-US"/>
              <a:pPr>
                <a:defRPr/>
              </a:pPr>
              <a:t>‹#›</a:t>
            </a:fld>
            <a:endParaRPr lang="en-US" altLang="en-US"/>
          </a:p>
        </p:txBody>
      </p:sp>
      <p:pic>
        <p:nvPicPr>
          <p:cNvPr id="7" name="Picture 24" descr="IARC-WHO-EN-R Arial final light blue 16 09 200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13" y="5816600"/>
            <a:ext cx="3913716"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56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a:defRPr/>
            </a:pPr>
            <a:endParaRPr lang="es-ES"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a:defRPr/>
            </a:pPr>
            <a:endParaRPr lang="es-ES"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a:defRPr/>
            </a:pPr>
            <a:fld id="{6DA808FA-4BAC-4F89-8281-07AF2DF28DC2}" type="slidenum">
              <a:rPr lang="es-ES" altLang="en-US" smtClean="0"/>
              <a:pPr>
                <a:defRPr/>
              </a:pPr>
              <a:t>‹#›</a:t>
            </a:fld>
            <a:endParaRPr lang="es-ES" altLang="en-US"/>
          </a:p>
        </p:txBody>
      </p:sp>
    </p:spTree>
    <p:extLst>
      <p:ext uri="{BB962C8B-B14F-4D97-AF65-F5344CB8AC3E}">
        <p14:creationId xmlns:p14="http://schemas.microsoft.com/office/powerpoint/2010/main" val="3041800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a:defRPr/>
            </a:pPr>
            <a:endParaRPr lang="es-ES"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a:defRPr/>
            </a:pPr>
            <a:endParaRPr lang="es-ES"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pPr>
              <a:defRPr/>
            </a:pPr>
            <a:fld id="{D0A15BF8-2737-4430-B8FE-466C8B39CCB9}" type="slidenum">
              <a:rPr lang="es-ES" altLang="en-US" smtClean="0"/>
              <a:pPr>
                <a:defRPr/>
              </a:pPr>
              <a:t>‹#›</a:t>
            </a:fld>
            <a:endParaRPr lang="es-ES" altLang="en-US"/>
          </a:p>
        </p:txBody>
      </p:sp>
    </p:spTree>
    <p:extLst>
      <p:ext uri="{BB962C8B-B14F-4D97-AF65-F5344CB8AC3E}">
        <p14:creationId xmlns:p14="http://schemas.microsoft.com/office/powerpoint/2010/main" val="390890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a:defRPr/>
            </a:pPr>
            <a:endParaRPr lang="es-ES"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a:defRPr/>
            </a:pPr>
            <a:endParaRPr lang="es-ES"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pPr>
              <a:defRPr/>
            </a:pPr>
            <a:fld id="{D9BD4CEE-C28A-4A5C-A497-60ABA42FDFE9}" type="slidenum">
              <a:rPr lang="es-ES" altLang="en-US" smtClean="0"/>
              <a:pPr>
                <a:defRPr/>
              </a:pPr>
              <a:t>‹#›</a:t>
            </a:fld>
            <a:endParaRPr lang="es-ES" altLang="en-US"/>
          </a:p>
        </p:txBody>
      </p:sp>
    </p:spTree>
    <p:extLst>
      <p:ext uri="{BB962C8B-B14F-4D97-AF65-F5344CB8AC3E}">
        <p14:creationId xmlns:p14="http://schemas.microsoft.com/office/powerpoint/2010/main" val="3238375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2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2547-FE13-40A8-BD73-E5B1CE7F2A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9934B8-32E1-47FF-B04D-E613F7ED5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5A11E6-EED1-4AD6-BE84-67C6576FE7E9}"/>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D51C8721-B622-46E7-99D2-9CB4BDFCA9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6142B3-0BAD-44F2-A2A1-8C3C0E30C544}"/>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318906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302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800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4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089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770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4" name="Text Placeholder 2"/>
          <p:cNvSpPr>
            <a:spLocks noGrp="1"/>
          </p:cNvSpPr>
          <p:nvPr>
            <p:ph type="body" idx="1"/>
          </p:nvPr>
        </p:nvSpPr>
        <p:spPr>
          <a:xfrm>
            <a:off x="813019" y="1467265"/>
            <a:ext cx="10650848" cy="4402856"/>
          </a:xfrm>
          <a:prstGeom prst="rect">
            <a:avLst/>
          </a:prstGeom>
        </p:spPr>
        <p:txBody>
          <a:bodyPr/>
          <a:lstStyle/>
          <a:p>
            <a:endParaRPr lang="en-GB" dirty="0">
              <a:solidFill>
                <a:srgbClr val="2C59B2"/>
              </a:solidFill>
            </a:endParaRPr>
          </a:p>
        </p:txBody>
      </p:sp>
    </p:spTree>
    <p:extLst>
      <p:ext uri="{BB962C8B-B14F-4D97-AF65-F5344CB8AC3E}">
        <p14:creationId xmlns:p14="http://schemas.microsoft.com/office/powerpoint/2010/main" val="5680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4" name="Text Placeholder 2"/>
          <p:cNvSpPr>
            <a:spLocks noGrp="1"/>
          </p:cNvSpPr>
          <p:nvPr>
            <p:ph type="body" idx="1"/>
          </p:nvPr>
        </p:nvSpPr>
        <p:spPr>
          <a:xfrm>
            <a:off x="813019" y="1467265"/>
            <a:ext cx="10650848" cy="4402856"/>
          </a:xfrm>
          <a:prstGeom prst="rect">
            <a:avLst/>
          </a:prstGeom>
        </p:spPr>
        <p:txBody>
          <a:bodyPr/>
          <a:lstStyle/>
          <a:p>
            <a:endParaRPr lang="en-GB" dirty="0">
              <a:solidFill>
                <a:srgbClr val="2C59B2"/>
              </a:solidFill>
            </a:endParaRPr>
          </a:p>
        </p:txBody>
      </p:sp>
    </p:spTree>
    <p:extLst>
      <p:ext uri="{BB962C8B-B14F-4D97-AF65-F5344CB8AC3E}">
        <p14:creationId xmlns:p14="http://schemas.microsoft.com/office/powerpoint/2010/main" val="379862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69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411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62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20DC8-7711-42F4-B36C-AF634340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77258CE-1B7A-45CD-9463-8FF65C2C4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DD8773-6445-4C3B-AAFD-A7F1D8012B62}"/>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3424B565-AC1D-4CAE-8AC6-65D38B33D19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796D8B-6E85-4A99-9AFF-F9A9C01EA5E5}"/>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4141789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328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00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69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0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4DE58-8E63-4A2D-A5E1-64B5778E00C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8A7E038-9C08-4B79-82E3-149CA79CA3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F89CCC-F9EC-4F04-BCA5-514956A71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B204A98-1E3D-4662-B847-0105CC51506A}"/>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6" name="Footer Placeholder 5">
            <a:extLst>
              <a:ext uri="{FF2B5EF4-FFF2-40B4-BE49-F238E27FC236}">
                <a16:creationId xmlns:a16="http://schemas.microsoft.com/office/drawing/2014/main" id="{5CBCF9CF-0683-4957-8FF7-3B860F061C4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7CD53EA-D066-40D8-9808-21686F8EB5E6}"/>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202332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E98C-BDEB-45BB-BF5F-7D02A2C7688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95398C-83E6-4A7B-8315-750BB1304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0B394F-9160-4AFD-88BC-AED4079B26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5194C8-1794-41CD-9A48-24CF115A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58A3D-DE42-4527-B02A-1DC0F6601E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EAD2B05-D8A8-4919-83BA-F564487A88B2}"/>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8" name="Footer Placeholder 7">
            <a:extLst>
              <a:ext uri="{FF2B5EF4-FFF2-40B4-BE49-F238E27FC236}">
                <a16:creationId xmlns:a16="http://schemas.microsoft.com/office/drawing/2014/main" id="{65183FCE-D98E-413B-A38E-7BC2084362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18A3A43-7ABE-472E-8C6C-E25CA78F8F89}"/>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344878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C475-E4AB-45B4-BFCB-2B99E57A64B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3B4A00A-DBB7-459A-9188-5EB9F67BA681}"/>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4" name="Footer Placeholder 3">
            <a:extLst>
              <a:ext uri="{FF2B5EF4-FFF2-40B4-BE49-F238E27FC236}">
                <a16:creationId xmlns:a16="http://schemas.microsoft.com/office/drawing/2014/main" id="{6879D6B5-D97B-4F02-B84E-99D7C8D6D6B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F29DDF1-BD1C-4071-93DF-1BA4C0D12409}"/>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396846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3BD9B-FBC1-405D-9DDD-DA1BA21ED0A1}"/>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3" name="Footer Placeholder 2">
            <a:extLst>
              <a:ext uri="{FF2B5EF4-FFF2-40B4-BE49-F238E27FC236}">
                <a16:creationId xmlns:a16="http://schemas.microsoft.com/office/drawing/2014/main" id="{66CDABEB-6296-4EB0-BF9E-184EB0A5F8A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237DADC-0C29-4022-83B2-C6D0002795E8}"/>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216433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D594-F314-4242-A135-0B45058AB0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60E0B5D-300A-4F5E-8CBF-F847E52ECD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EFBA952-349F-4D0F-8B91-559FAFC64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A53DF-4F25-4F35-82D4-5341745FCF1A}"/>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6" name="Footer Placeholder 5">
            <a:extLst>
              <a:ext uri="{FF2B5EF4-FFF2-40B4-BE49-F238E27FC236}">
                <a16:creationId xmlns:a16="http://schemas.microsoft.com/office/drawing/2014/main" id="{413616EA-A311-43FE-B200-0C35BBE6CB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820C10-D312-4153-9357-B70D0DBE9530}"/>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424369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4115-9272-460E-A931-052DCB5DD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9257D82-86DC-4EC9-AB5A-23B8A04ED2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A9E42CE-DDF3-4DDA-BA93-8E6685A83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8D5BF-E8C5-4276-BEE8-72F722D66FF4}"/>
              </a:ext>
            </a:extLst>
          </p:cNvPr>
          <p:cNvSpPr>
            <a:spLocks noGrp="1"/>
          </p:cNvSpPr>
          <p:nvPr>
            <p:ph type="dt" sz="half" idx="10"/>
          </p:nvPr>
        </p:nvSpPr>
        <p:spPr/>
        <p:txBody>
          <a:bodyPr/>
          <a:lstStyle/>
          <a:p>
            <a:fld id="{737D0242-B74A-45F0-ADE9-D244417BCE7B}" type="datetimeFigureOut">
              <a:rPr lang="en-AU" smtClean="0"/>
              <a:t>11/06/2019</a:t>
            </a:fld>
            <a:endParaRPr lang="en-AU"/>
          </a:p>
        </p:txBody>
      </p:sp>
      <p:sp>
        <p:nvSpPr>
          <p:cNvPr id="6" name="Footer Placeholder 5">
            <a:extLst>
              <a:ext uri="{FF2B5EF4-FFF2-40B4-BE49-F238E27FC236}">
                <a16:creationId xmlns:a16="http://schemas.microsoft.com/office/drawing/2014/main" id="{6D5D9407-3208-4AEF-AB4A-85F9D90090E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38E846F-0E31-4A19-AB69-C8DC52A951CA}"/>
              </a:ext>
            </a:extLst>
          </p:cNvPr>
          <p:cNvSpPr>
            <a:spLocks noGrp="1"/>
          </p:cNvSpPr>
          <p:nvPr>
            <p:ph type="sldNum" sz="quarter" idx="12"/>
          </p:nvPr>
        </p:nvSpPr>
        <p:spPr/>
        <p:txBody>
          <a:bodyPr/>
          <a:lstStyle/>
          <a:p>
            <a:fld id="{0167C68F-42EA-4A84-AC91-722EB17F8BDC}" type="slidenum">
              <a:rPr lang="en-AU" smtClean="0"/>
              <a:t>‹#›</a:t>
            </a:fld>
            <a:endParaRPr lang="en-AU"/>
          </a:p>
        </p:txBody>
      </p:sp>
    </p:spTree>
    <p:extLst>
      <p:ext uri="{BB962C8B-B14F-4D97-AF65-F5344CB8AC3E}">
        <p14:creationId xmlns:p14="http://schemas.microsoft.com/office/powerpoint/2010/main" val="263144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2.jpe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E7843-E8BA-4DD3-8E9B-1A4B4E8C8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0352F2-D38D-4CF7-AB27-E534915FA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0E9682-5C0E-4BFA-84C1-4757FF5EF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0242-B74A-45F0-ADE9-D244417BCE7B}" type="datetimeFigureOut">
              <a:rPr lang="en-AU" smtClean="0"/>
              <a:t>11/06/2019</a:t>
            </a:fld>
            <a:endParaRPr lang="en-AU"/>
          </a:p>
        </p:txBody>
      </p:sp>
      <p:sp>
        <p:nvSpPr>
          <p:cNvPr id="5" name="Footer Placeholder 4">
            <a:extLst>
              <a:ext uri="{FF2B5EF4-FFF2-40B4-BE49-F238E27FC236}">
                <a16:creationId xmlns:a16="http://schemas.microsoft.com/office/drawing/2014/main" id="{E60EA553-6E9F-420C-9669-712DAEDF7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2330B441-50FD-40B4-96AF-6B41BD813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7C68F-42EA-4A84-AC91-722EB17F8BDC}" type="slidenum">
              <a:rPr lang="en-AU" smtClean="0"/>
              <a:t>‹#›</a:t>
            </a:fld>
            <a:endParaRPr lang="en-AU"/>
          </a:p>
        </p:txBody>
      </p:sp>
    </p:spTree>
    <p:extLst>
      <p:ext uri="{BB962C8B-B14F-4D97-AF65-F5344CB8AC3E}">
        <p14:creationId xmlns:p14="http://schemas.microsoft.com/office/powerpoint/2010/main" val="711522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alphaModFix amt="78000"/>
            <a:lum/>
          </a:blip>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776818" y="260350"/>
            <a:ext cx="1068704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092D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pic>
        <p:nvPicPr>
          <p:cNvPr id="1029" name="Picture 24" descr="IARC-WHO-EN-R Arial final light blue 16 09 200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31226" y="6095438"/>
            <a:ext cx="2800233" cy="47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9521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hdr="0" ftr="0" dt="0"/>
  <p:txStyles>
    <p:titleStyle>
      <a:lvl1pPr algn="ctr" rtl="0" eaLnBrk="1" fontAlgn="base" hangingPunct="1">
        <a:spcBef>
          <a:spcPct val="0"/>
        </a:spcBef>
        <a:spcAft>
          <a:spcPct val="0"/>
        </a:spcAft>
        <a:defRPr sz="4400">
          <a:solidFill>
            <a:srgbClr val="1F1F99"/>
          </a:solidFill>
          <a:latin typeface="+mj-lt"/>
          <a:ea typeface="+mj-ea"/>
          <a:cs typeface="+mj-cs"/>
        </a:defRPr>
      </a:lvl1pPr>
      <a:lvl2pPr algn="ctr" rtl="0" eaLnBrk="1" fontAlgn="base" hangingPunct="1">
        <a:spcBef>
          <a:spcPct val="0"/>
        </a:spcBef>
        <a:spcAft>
          <a:spcPct val="0"/>
        </a:spcAft>
        <a:defRPr sz="4400">
          <a:solidFill>
            <a:srgbClr val="1F1F99"/>
          </a:solidFill>
          <a:latin typeface="Tahoma" pitchFamily="34" charset="0"/>
          <a:cs typeface="Tahoma" pitchFamily="34" charset="0"/>
        </a:defRPr>
      </a:lvl2pPr>
      <a:lvl3pPr algn="ctr" rtl="0" eaLnBrk="1" fontAlgn="base" hangingPunct="1">
        <a:spcBef>
          <a:spcPct val="0"/>
        </a:spcBef>
        <a:spcAft>
          <a:spcPct val="0"/>
        </a:spcAft>
        <a:defRPr sz="4400">
          <a:solidFill>
            <a:srgbClr val="1F1F99"/>
          </a:solidFill>
          <a:latin typeface="Tahoma" pitchFamily="34" charset="0"/>
          <a:cs typeface="Tahoma" pitchFamily="34" charset="0"/>
        </a:defRPr>
      </a:lvl3pPr>
      <a:lvl4pPr algn="ctr" rtl="0" eaLnBrk="1" fontAlgn="base" hangingPunct="1">
        <a:spcBef>
          <a:spcPct val="0"/>
        </a:spcBef>
        <a:spcAft>
          <a:spcPct val="0"/>
        </a:spcAft>
        <a:defRPr sz="4400">
          <a:solidFill>
            <a:srgbClr val="1F1F99"/>
          </a:solidFill>
          <a:latin typeface="Tahoma" pitchFamily="34" charset="0"/>
          <a:cs typeface="Tahoma" pitchFamily="34" charset="0"/>
        </a:defRPr>
      </a:lvl4pPr>
      <a:lvl5pPr algn="ctr" rtl="0" eaLnBrk="1" fontAlgn="base" hangingPunct="1">
        <a:spcBef>
          <a:spcPct val="0"/>
        </a:spcBef>
        <a:spcAft>
          <a:spcPct val="0"/>
        </a:spcAft>
        <a:defRPr sz="4400">
          <a:solidFill>
            <a:srgbClr val="1F1F99"/>
          </a:solidFill>
          <a:latin typeface="Tahoma" pitchFamily="34" charset="0"/>
          <a:cs typeface="Tahoma" pitchFamily="34" charset="0"/>
        </a:defRPr>
      </a:lvl5pPr>
      <a:lvl6pPr marL="457200" algn="ctr" rtl="0" eaLnBrk="1" fontAlgn="base" hangingPunct="1">
        <a:spcBef>
          <a:spcPct val="0"/>
        </a:spcBef>
        <a:spcAft>
          <a:spcPct val="0"/>
        </a:spcAft>
        <a:defRPr sz="4400">
          <a:solidFill>
            <a:srgbClr val="3333FF"/>
          </a:solidFill>
          <a:latin typeface="Tahoma" pitchFamily="34" charset="0"/>
          <a:cs typeface="Tahoma" pitchFamily="34" charset="0"/>
        </a:defRPr>
      </a:lvl6pPr>
      <a:lvl7pPr marL="914400" algn="ctr" rtl="0" eaLnBrk="1" fontAlgn="base" hangingPunct="1">
        <a:spcBef>
          <a:spcPct val="0"/>
        </a:spcBef>
        <a:spcAft>
          <a:spcPct val="0"/>
        </a:spcAft>
        <a:defRPr sz="4400">
          <a:solidFill>
            <a:srgbClr val="3333FF"/>
          </a:solidFill>
          <a:latin typeface="Tahoma" pitchFamily="34" charset="0"/>
          <a:cs typeface="Tahoma" pitchFamily="34" charset="0"/>
        </a:defRPr>
      </a:lvl7pPr>
      <a:lvl8pPr marL="1371600" algn="ctr" rtl="0" eaLnBrk="1" fontAlgn="base" hangingPunct="1">
        <a:spcBef>
          <a:spcPct val="0"/>
        </a:spcBef>
        <a:spcAft>
          <a:spcPct val="0"/>
        </a:spcAft>
        <a:defRPr sz="4400">
          <a:solidFill>
            <a:srgbClr val="3333FF"/>
          </a:solidFill>
          <a:latin typeface="Tahoma" pitchFamily="34" charset="0"/>
          <a:cs typeface="Tahoma" pitchFamily="34" charset="0"/>
        </a:defRPr>
      </a:lvl8pPr>
      <a:lvl9pPr marL="1828800" algn="ctr" rtl="0" eaLnBrk="1" fontAlgn="base" hangingPunct="1">
        <a:spcBef>
          <a:spcPct val="0"/>
        </a:spcBef>
        <a:spcAft>
          <a:spcPct val="0"/>
        </a:spcAft>
        <a:defRPr sz="4400">
          <a:solidFill>
            <a:srgbClr val="3333FF"/>
          </a:solidFill>
          <a:latin typeface="Tahoma" pitchFamily="34" charset="0"/>
          <a:cs typeface="Tahoma" pitchFamily="34" charset="0"/>
        </a:defRPr>
      </a:lvl9pPr>
    </p:titleStyle>
    <p:bodyStyle>
      <a:lvl1pPr marL="444500" indent="-444500" algn="l" rtl="0" eaLnBrk="1" fontAlgn="base" hangingPunct="1">
        <a:spcBef>
          <a:spcPct val="20000"/>
        </a:spcBef>
        <a:spcAft>
          <a:spcPct val="0"/>
        </a:spcAft>
        <a:buClr>
          <a:schemeClr val="tx1"/>
        </a:buClr>
        <a:buChar char="•"/>
        <a:defRPr sz="3200">
          <a:solidFill>
            <a:srgbClr val="1F1F99"/>
          </a:solidFill>
          <a:latin typeface="+mn-lt"/>
          <a:ea typeface="+mn-ea"/>
          <a:cs typeface="+mn-cs"/>
        </a:defRPr>
      </a:lvl1pPr>
      <a:lvl2pPr marL="990600" indent="-366713" algn="l" rtl="0" eaLnBrk="1" fontAlgn="base" hangingPunct="1">
        <a:spcBef>
          <a:spcPct val="20000"/>
        </a:spcBef>
        <a:spcAft>
          <a:spcPct val="0"/>
        </a:spcAft>
        <a:buClr>
          <a:schemeClr val="tx1"/>
        </a:buClr>
        <a:buChar char="•"/>
        <a:defRPr sz="2800">
          <a:solidFill>
            <a:srgbClr val="1F1F99"/>
          </a:solidFill>
          <a:latin typeface="+mn-lt"/>
          <a:cs typeface="+mn-cs"/>
        </a:defRPr>
      </a:lvl2pPr>
      <a:lvl3pPr marL="1435100" indent="-265113" algn="l" rtl="0" eaLnBrk="1" fontAlgn="base" hangingPunct="1">
        <a:spcBef>
          <a:spcPct val="20000"/>
        </a:spcBef>
        <a:spcAft>
          <a:spcPct val="0"/>
        </a:spcAft>
        <a:buClr>
          <a:schemeClr val="tx1"/>
        </a:buClr>
        <a:buChar char="•"/>
        <a:defRPr sz="2400">
          <a:solidFill>
            <a:srgbClr val="1F1F99"/>
          </a:solidFill>
          <a:latin typeface="+mn-lt"/>
          <a:cs typeface="+mn-cs"/>
        </a:defRPr>
      </a:lvl3pPr>
      <a:lvl4pPr marL="1879600" indent="-265113" algn="l" rtl="0" eaLnBrk="1" fontAlgn="base" hangingPunct="1">
        <a:spcBef>
          <a:spcPct val="20000"/>
        </a:spcBef>
        <a:spcAft>
          <a:spcPct val="0"/>
        </a:spcAft>
        <a:buClr>
          <a:schemeClr val="tx1"/>
        </a:buClr>
        <a:buChar char="•"/>
        <a:defRPr sz="2000">
          <a:solidFill>
            <a:srgbClr val="1F1F99"/>
          </a:solidFill>
          <a:latin typeface="+mn-lt"/>
          <a:cs typeface="+mn-cs"/>
        </a:defRPr>
      </a:lvl4pPr>
      <a:lvl5pPr marL="2287588" indent="-228600" algn="l" rtl="0" eaLnBrk="1" fontAlgn="base" hangingPunct="1">
        <a:spcBef>
          <a:spcPct val="20000"/>
        </a:spcBef>
        <a:spcAft>
          <a:spcPct val="0"/>
        </a:spcAft>
        <a:buClr>
          <a:schemeClr val="tx1"/>
        </a:buClr>
        <a:buChar char="•"/>
        <a:defRPr sz="2000">
          <a:solidFill>
            <a:srgbClr val="1F1F99"/>
          </a:solidFill>
          <a:latin typeface="+mn-lt"/>
          <a:cs typeface="+mn-cs"/>
        </a:defRPr>
      </a:lvl5pPr>
      <a:lvl6pPr marL="2744788" indent="-228600" algn="l" rtl="0" eaLnBrk="1" fontAlgn="base" hangingPunct="1">
        <a:spcBef>
          <a:spcPct val="20000"/>
        </a:spcBef>
        <a:spcAft>
          <a:spcPct val="0"/>
        </a:spcAft>
        <a:buClr>
          <a:schemeClr val="tx1"/>
        </a:buClr>
        <a:buChar char="•"/>
        <a:defRPr sz="2000">
          <a:solidFill>
            <a:schemeClr val="tx1"/>
          </a:solidFill>
          <a:latin typeface="+mn-lt"/>
          <a:cs typeface="+mn-cs"/>
        </a:defRPr>
      </a:lvl6pPr>
      <a:lvl7pPr marL="3201988" indent="-228600" algn="l" rtl="0" eaLnBrk="1" fontAlgn="base" hangingPunct="1">
        <a:spcBef>
          <a:spcPct val="20000"/>
        </a:spcBef>
        <a:spcAft>
          <a:spcPct val="0"/>
        </a:spcAft>
        <a:buClr>
          <a:schemeClr val="tx1"/>
        </a:buClr>
        <a:buChar char="•"/>
        <a:defRPr sz="2000">
          <a:solidFill>
            <a:schemeClr val="tx1"/>
          </a:solidFill>
          <a:latin typeface="+mn-lt"/>
          <a:cs typeface="+mn-cs"/>
        </a:defRPr>
      </a:lvl7pPr>
      <a:lvl8pPr marL="3659188" indent="-228600" algn="l" rtl="0" eaLnBrk="1" fontAlgn="base" hangingPunct="1">
        <a:spcBef>
          <a:spcPct val="20000"/>
        </a:spcBef>
        <a:spcAft>
          <a:spcPct val="0"/>
        </a:spcAft>
        <a:buClr>
          <a:schemeClr val="tx1"/>
        </a:buClr>
        <a:buChar char="•"/>
        <a:defRPr sz="2000">
          <a:solidFill>
            <a:schemeClr val="tx1"/>
          </a:solidFill>
          <a:latin typeface="+mn-lt"/>
          <a:cs typeface="+mn-cs"/>
        </a:defRPr>
      </a:lvl8pPr>
      <a:lvl9pPr marL="4116388" indent="-228600" algn="l" rtl="0" eaLnBrk="1" fontAlgn="base" hangingPunct="1">
        <a:spcBef>
          <a:spcPct val="20000"/>
        </a:spcBef>
        <a:spcAft>
          <a:spcPct val="0"/>
        </a:spcAft>
        <a:buClr>
          <a:schemeClr val="tx1"/>
        </a:buClr>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ADEB"/>
        </a:solid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1381836" y="2785858"/>
            <a:ext cx="9286164" cy="1223764"/>
          </a:xfrm>
        </p:spPr>
        <p:txBody>
          <a:bodyPr anchor="ctr">
            <a:noAutofit/>
          </a:bodyPr>
          <a:lstStyle/>
          <a:p>
            <a:pPr>
              <a:spcAft>
                <a:spcPts val="0"/>
              </a:spcAft>
              <a:defRPr/>
            </a:pPr>
            <a:br>
              <a:rPr lang="en-GB" sz="2400" b="1" dirty="0"/>
            </a:br>
            <a:br>
              <a:rPr lang="en-GB" sz="2400" b="1" dirty="0"/>
            </a:br>
            <a:br>
              <a:rPr lang="en-GB" sz="2400" b="1" dirty="0"/>
            </a:br>
            <a:br>
              <a:rPr lang="en-GB" sz="2400" b="1" dirty="0"/>
            </a:br>
            <a:r>
              <a:rPr lang="en-GB" sz="2400" b="1" dirty="0"/>
              <a:t>ESSENTIAL TNM - EVALUATION OF A TRAINING EXERCISE IN SUB SAHARAN AFRICA</a:t>
            </a:r>
            <a:br>
              <a:rPr lang="en-AU" dirty="0"/>
            </a:br>
            <a:br>
              <a:rPr lang="en-GB" altLang="en-US" sz="4800" dirty="0">
                <a:solidFill>
                  <a:srgbClr val="0000FF"/>
                </a:solidFill>
                <a:latin typeface="Gill Sans MT" panose="020B0502020104020203" pitchFamily="34" charset="0"/>
                <a:sym typeface="Helvetica" charset="0"/>
              </a:rPr>
            </a:br>
            <a:endParaRPr lang="en-GB" altLang="en-US" sz="4800" dirty="0">
              <a:solidFill>
                <a:srgbClr val="0000FF"/>
              </a:solidFill>
              <a:latin typeface="Gill Sans MT" panose="020B0502020104020203" pitchFamily="34" charset="0"/>
              <a:sym typeface="Helvetica" charset="0"/>
            </a:endParaRPr>
          </a:p>
        </p:txBody>
      </p:sp>
      <p:sp>
        <p:nvSpPr>
          <p:cNvPr id="9219" name="Rectangle 169"/>
          <p:cNvSpPr>
            <a:spLocks noChangeArrowheads="1"/>
          </p:cNvSpPr>
          <p:nvPr/>
        </p:nvSpPr>
        <p:spPr bwMode="auto">
          <a:xfrm>
            <a:off x="1991544" y="4688293"/>
            <a:ext cx="633638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defTabSz="457200"/>
            <a:endParaRPr lang="en-GB" altLang="en-US" sz="2000" b="1" dirty="0">
              <a:solidFill>
                <a:srgbClr val="FF0000"/>
              </a:solidFill>
              <a:latin typeface="Calibri Light" panose="020F0302020204030204"/>
              <a:cs typeface="Helvetica" charset="0"/>
              <a:sym typeface="Helvetica" charset="0"/>
            </a:endParaRPr>
          </a:p>
          <a:p>
            <a:pPr algn="ctr" defTabSz="457200"/>
            <a:endParaRPr lang="en-GB" altLang="en-US" sz="2000" b="1" dirty="0">
              <a:solidFill>
                <a:srgbClr val="FF0000"/>
              </a:solidFill>
              <a:latin typeface="Calibri Light" panose="020F0302020204030204"/>
              <a:cs typeface="Helvetica" charset="0"/>
              <a:sym typeface="Helvetica" charset="0"/>
            </a:endParaRPr>
          </a:p>
          <a:p>
            <a:pPr algn="ctr" defTabSz="457200"/>
            <a:r>
              <a:rPr lang="en-GB" altLang="en-US" sz="2000" b="1" dirty="0">
                <a:solidFill>
                  <a:srgbClr val="FF0000"/>
                </a:solidFill>
                <a:latin typeface="Calibri Light" panose="020F0302020204030204"/>
                <a:cs typeface="Helvetica" charset="0"/>
                <a:sym typeface="Helvetica" charset="0"/>
              </a:rPr>
              <a:t>Eric </a:t>
            </a:r>
            <a:r>
              <a:rPr lang="en-GB" altLang="en-US" sz="2000" b="1" dirty="0" err="1">
                <a:solidFill>
                  <a:srgbClr val="FF0000"/>
                </a:solidFill>
                <a:latin typeface="Calibri Light" panose="020F0302020204030204"/>
                <a:cs typeface="Helvetica" charset="0"/>
                <a:sym typeface="Helvetica" charset="0"/>
              </a:rPr>
              <a:t>Chokunonga</a:t>
            </a:r>
            <a:endParaRPr lang="en-GB" altLang="en-US" sz="2000" b="1" dirty="0">
              <a:solidFill>
                <a:srgbClr val="FF0000"/>
              </a:solidFill>
              <a:latin typeface="Calibri Light" panose="020F0302020204030204"/>
              <a:cs typeface="Helvetica" charset="0"/>
              <a:sym typeface="Helvetica" charset="0"/>
            </a:endParaRPr>
          </a:p>
          <a:p>
            <a:pPr algn="ctr" defTabSz="457200"/>
            <a:r>
              <a:rPr lang="en-GB" altLang="en-US" sz="2000" b="1" dirty="0">
                <a:solidFill>
                  <a:srgbClr val="7030A0"/>
                </a:solidFill>
                <a:latin typeface="Calibri Light" panose="020F0302020204030204"/>
                <a:cs typeface="Helvetica" charset="0"/>
                <a:sym typeface="Helvetica" charset="0"/>
              </a:rPr>
              <a:t>Zimbabwe Cancer Registry</a:t>
            </a:r>
          </a:p>
          <a:p>
            <a:pPr algn="ctr" defTabSz="457200"/>
            <a:endParaRPr lang="en-GB" altLang="en-US" sz="2000" b="1" dirty="0">
              <a:solidFill>
                <a:srgbClr val="FF0000"/>
              </a:solidFill>
              <a:latin typeface="Calibri Light" panose="020F0302020204030204"/>
              <a:cs typeface="Helvetica" charset="0"/>
              <a:sym typeface="Helvetica" charset="0"/>
            </a:endParaRPr>
          </a:p>
          <a:p>
            <a:pPr algn="ctr" defTabSz="457200"/>
            <a:r>
              <a:rPr lang="en-GB" altLang="en-US" sz="2000" b="1" dirty="0">
                <a:solidFill>
                  <a:srgbClr val="FF0000"/>
                </a:solidFill>
                <a:latin typeface="Calibri Light" panose="020F0302020204030204"/>
                <a:cs typeface="Helvetica" charset="0"/>
                <a:sym typeface="Helvetica" charset="0"/>
              </a:rPr>
              <a:t>On behalf of: </a:t>
            </a:r>
          </a:p>
          <a:p>
            <a:pPr algn="ctr" defTabSz="457200"/>
            <a:r>
              <a:rPr lang="en-GB" altLang="en-US" sz="2000" b="1" dirty="0" err="1">
                <a:solidFill>
                  <a:srgbClr val="FF0000"/>
                </a:solidFill>
                <a:latin typeface="Calibri Light" panose="020F0302020204030204"/>
                <a:cs typeface="Helvetica" charset="0"/>
                <a:sym typeface="Helvetica" charset="0"/>
              </a:rPr>
              <a:t>Dr.</a:t>
            </a:r>
            <a:r>
              <a:rPr lang="en-GB" altLang="en-US" sz="2000" b="1" dirty="0">
                <a:solidFill>
                  <a:srgbClr val="FF0000"/>
                </a:solidFill>
                <a:latin typeface="Calibri Light" panose="020F0302020204030204"/>
                <a:cs typeface="Helvetica" charset="0"/>
                <a:sym typeface="Helvetica" charset="0"/>
              </a:rPr>
              <a:t> Michael Odutola</a:t>
            </a:r>
          </a:p>
          <a:p>
            <a:pPr algn="ctr" defTabSz="457200"/>
            <a:r>
              <a:rPr lang="en-AU" altLang="en-US" sz="2000" b="1" dirty="0">
                <a:solidFill>
                  <a:srgbClr val="7030A0"/>
                </a:solidFill>
                <a:latin typeface="Calibri Light" panose="020F0302020204030204"/>
                <a:cs typeface="Helvetica" charset="0"/>
                <a:sym typeface="Helvetica" charset="0"/>
              </a:rPr>
              <a:t>GICR Regional TNM Trainer</a:t>
            </a:r>
            <a:endParaRPr lang="en-GB" altLang="en-US" sz="2000" b="1" dirty="0">
              <a:solidFill>
                <a:srgbClr val="7030A0"/>
              </a:solidFill>
              <a:latin typeface="Calibri Light" panose="020F0302020204030204"/>
              <a:cs typeface="Helvetica" charset="0"/>
              <a:sym typeface="Helvetica" charset="0"/>
            </a:endParaRPr>
          </a:p>
          <a:p>
            <a:pPr algn="ctr" defTabSz="457200"/>
            <a:r>
              <a:rPr lang="en-US" sz="2000" b="1" dirty="0">
                <a:solidFill>
                  <a:srgbClr val="7030A0"/>
                </a:solidFill>
                <a:latin typeface="Calibri Light" panose="020F0302020204030204"/>
                <a:cs typeface="Tahoma"/>
              </a:rPr>
              <a:t>Consultant, African Cancer Registry Network</a:t>
            </a:r>
            <a:endParaRPr lang="es-ES" altLang="en-US" sz="2000" b="1" dirty="0">
              <a:solidFill>
                <a:srgbClr val="7030A0"/>
              </a:solidFill>
              <a:latin typeface="Arial" panose="020B0604020202020204" pitchFamily="34" charset="0"/>
              <a:cs typeface="Arial" panose="020B0604020202020204" pitchFamily="34" charset="0"/>
            </a:endParaRPr>
          </a:p>
        </p:txBody>
      </p:sp>
      <p:sp>
        <p:nvSpPr>
          <p:cNvPr id="2" name="Rectangle 1"/>
          <p:cNvSpPr/>
          <p:nvPr/>
        </p:nvSpPr>
        <p:spPr>
          <a:xfrm>
            <a:off x="0" y="1268413"/>
            <a:ext cx="12192000"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latin typeface="Tahoma"/>
              <a:cs typeface="Tahoma"/>
            </a:endParaRPr>
          </a:p>
        </p:txBody>
      </p:sp>
      <p:sp>
        <p:nvSpPr>
          <p:cNvPr id="3" name="Rectangle 2"/>
          <p:cNvSpPr/>
          <p:nvPr/>
        </p:nvSpPr>
        <p:spPr>
          <a:xfrm>
            <a:off x="8616281" y="4437113"/>
            <a:ext cx="1800895" cy="1511251"/>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dirty="0">
                <a:solidFill>
                  <a:prstClr val="white"/>
                </a:solidFill>
                <a:latin typeface="Tahoma"/>
                <a:cs typeface="Tahoma"/>
              </a:rPr>
              <a:t>PICTURE 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9160" y="4303106"/>
            <a:ext cx="2019886" cy="1846154"/>
          </a:xfrm>
          <a:prstGeom prst="rect">
            <a:avLst/>
          </a:prstGeom>
        </p:spPr>
      </p:pic>
      <p:pic>
        <p:nvPicPr>
          <p:cNvPr id="9" name="Picture 8" descr="C:\Users\saviour\Desktop\NSCR\NSCR_newlogo.png"/>
          <p:cNvPicPr/>
          <p:nvPr/>
        </p:nvPicPr>
        <p:blipFill>
          <a:blip r:embed="rId3"/>
          <a:srcRect/>
          <a:stretch>
            <a:fillRect/>
          </a:stretch>
        </p:blipFill>
        <p:spPr bwMode="auto">
          <a:xfrm>
            <a:off x="10668000" y="1282429"/>
            <a:ext cx="984738" cy="1042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F7B3DA4F-3888-4857-9909-8B88E0E55F2B}"/>
              </a:ext>
            </a:extLst>
          </p:cNvPr>
          <p:cNvPicPr>
            <a:picLocks noChangeAspect="1"/>
          </p:cNvPicPr>
          <p:nvPr/>
        </p:nvPicPr>
        <p:blipFill>
          <a:blip r:embed="rId4"/>
          <a:stretch>
            <a:fillRect/>
          </a:stretch>
        </p:blipFill>
        <p:spPr>
          <a:xfrm>
            <a:off x="354393" y="1268413"/>
            <a:ext cx="1298561" cy="1121761"/>
          </a:xfrm>
          <a:prstGeom prst="rect">
            <a:avLst/>
          </a:prstGeom>
        </p:spPr>
      </p:pic>
      <p:pic>
        <p:nvPicPr>
          <p:cNvPr id="7" name="Picture 6" descr="A close up of a logo&#10;&#10;Description automatically generated">
            <a:extLst>
              <a:ext uri="{FF2B5EF4-FFF2-40B4-BE49-F238E27FC236}">
                <a16:creationId xmlns:a16="http://schemas.microsoft.com/office/drawing/2014/main" id="{13291946-54AF-46B3-93DD-EAD3D0D52E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7451" y="1295249"/>
            <a:ext cx="3276600" cy="1057275"/>
          </a:xfrm>
          <a:prstGeom prst="rect">
            <a:avLst/>
          </a:prstGeom>
        </p:spPr>
      </p:pic>
    </p:spTree>
    <p:extLst>
      <p:ext uri="{BB962C8B-B14F-4D97-AF65-F5344CB8AC3E}">
        <p14:creationId xmlns:p14="http://schemas.microsoft.com/office/powerpoint/2010/main" val="346718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EEEB02-DCA5-4733-9945-33C3015D904B}"/>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Methods</a:t>
            </a:r>
          </a:p>
        </p:txBody>
      </p:sp>
      <p:sp>
        <p:nvSpPr>
          <p:cNvPr id="3" name="Content Placeholder 2">
            <a:extLst>
              <a:ext uri="{FF2B5EF4-FFF2-40B4-BE49-F238E27FC236}">
                <a16:creationId xmlns:a16="http://schemas.microsoft.com/office/drawing/2014/main" id="{1A744595-7E9F-40C9-B173-B3B8B52B866C}"/>
              </a:ext>
            </a:extLst>
          </p:cNvPr>
          <p:cNvSpPr>
            <a:spLocks noGrp="1"/>
          </p:cNvSpPr>
          <p:nvPr>
            <p:ph idx="1"/>
          </p:nvPr>
        </p:nvSpPr>
        <p:spPr>
          <a:xfrm>
            <a:off x="838200" y="2057400"/>
            <a:ext cx="10515600" cy="3871762"/>
          </a:xfrm>
        </p:spPr>
        <p:txBody>
          <a:bodyPr>
            <a:normAutofit/>
          </a:bodyPr>
          <a:lstStyle/>
          <a:p>
            <a:r>
              <a:rPr lang="en-AU" sz="2400" dirty="0">
                <a:solidFill>
                  <a:srgbClr val="002060"/>
                </a:solidFill>
              </a:rPr>
              <a:t>Participants were required to stage 16 cancer cases, four each of cancer of the prostate, breast, cervix, and colon-rectum.</a:t>
            </a:r>
          </a:p>
          <a:p>
            <a:endParaRPr lang="en-AU" sz="2400" dirty="0">
              <a:solidFill>
                <a:srgbClr val="002060"/>
              </a:solidFill>
            </a:endParaRPr>
          </a:p>
          <a:p>
            <a:r>
              <a:rPr lang="en-AU" sz="2400" dirty="0">
                <a:solidFill>
                  <a:srgbClr val="002060"/>
                </a:solidFill>
              </a:rPr>
              <a:t>Cancer cases were anonymized photocopies of case records obtained from GICR repository of cancer cases from SSA.</a:t>
            </a:r>
          </a:p>
          <a:p>
            <a:endParaRPr lang="en-AU" sz="2400" dirty="0">
              <a:solidFill>
                <a:srgbClr val="002060"/>
              </a:solidFill>
            </a:endParaRPr>
          </a:p>
          <a:p>
            <a:r>
              <a:rPr lang="en-AU" sz="2400" dirty="0">
                <a:solidFill>
                  <a:srgbClr val="002060"/>
                </a:solidFill>
              </a:rPr>
              <a:t>Pre-training, the participants were asked to assign a UICC/AJCC stage (I-IV) to each case.</a:t>
            </a:r>
          </a:p>
          <a:p>
            <a:endParaRPr lang="en-AU" sz="2400" dirty="0"/>
          </a:p>
        </p:txBody>
      </p:sp>
    </p:spTree>
    <p:extLst>
      <p:ext uri="{BB962C8B-B14F-4D97-AF65-F5344CB8AC3E}">
        <p14:creationId xmlns:p14="http://schemas.microsoft.com/office/powerpoint/2010/main" val="299408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D0DD4-A95F-4767-833E-D38B921C305B}"/>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Methods</a:t>
            </a:r>
          </a:p>
        </p:txBody>
      </p:sp>
      <p:sp>
        <p:nvSpPr>
          <p:cNvPr id="3" name="Content Placeholder 2">
            <a:extLst>
              <a:ext uri="{FF2B5EF4-FFF2-40B4-BE49-F238E27FC236}">
                <a16:creationId xmlns:a16="http://schemas.microsoft.com/office/drawing/2014/main" id="{0588C5E4-D797-48F8-9459-1A1AE45DA591}"/>
              </a:ext>
            </a:extLst>
          </p:cNvPr>
          <p:cNvSpPr>
            <a:spLocks noGrp="1"/>
          </p:cNvSpPr>
          <p:nvPr>
            <p:ph idx="1"/>
          </p:nvPr>
        </p:nvSpPr>
        <p:spPr>
          <a:xfrm>
            <a:off x="838200" y="2057400"/>
            <a:ext cx="10515600" cy="3871762"/>
          </a:xfrm>
        </p:spPr>
        <p:txBody>
          <a:bodyPr>
            <a:normAutofit lnSpcReduction="10000"/>
          </a:bodyPr>
          <a:lstStyle/>
          <a:p>
            <a:r>
              <a:rPr lang="en-AU" sz="2400" dirty="0">
                <a:solidFill>
                  <a:srgbClr val="002060"/>
                </a:solidFill>
              </a:rPr>
              <a:t>Following training on the use of Essential TNM, they were asked to code T, N and M for each case, based on information from the case record, without access to their previously coded stage for the same cases.</a:t>
            </a:r>
          </a:p>
          <a:p>
            <a:endParaRPr lang="en-AU" sz="2400" dirty="0">
              <a:solidFill>
                <a:srgbClr val="002060"/>
              </a:solidFill>
            </a:endParaRPr>
          </a:p>
          <a:p>
            <a:r>
              <a:rPr lang="en-AU" sz="2400" dirty="0">
                <a:solidFill>
                  <a:srgbClr val="002060"/>
                </a:solidFill>
              </a:rPr>
              <a:t>Participants were given 15 minutes, both pre-training and post-training, to review each cancer case and attempt to provide the correct Essential TNM and Stage (I-IV).</a:t>
            </a:r>
          </a:p>
          <a:p>
            <a:endParaRPr lang="en-AU" sz="2400" dirty="0">
              <a:solidFill>
                <a:srgbClr val="002060"/>
              </a:solidFill>
            </a:endParaRPr>
          </a:p>
          <a:p>
            <a:r>
              <a:rPr lang="en-AU" sz="2400" dirty="0">
                <a:solidFill>
                  <a:srgbClr val="002060"/>
                </a:solidFill>
              </a:rPr>
              <a:t>The level of discrepancy was scored as the absolute value of the difference between the Stage allocated before (B) and after (A) training, and the correct Stage (C), for all 16 cases.</a:t>
            </a:r>
          </a:p>
        </p:txBody>
      </p:sp>
    </p:spTree>
    <p:extLst>
      <p:ext uri="{BB962C8B-B14F-4D97-AF65-F5344CB8AC3E}">
        <p14:creationId xmlns:p14="http://schemas.microsoft.com/office/powerpoint/2010/main" val="1435313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Results</a:t>
            </a:r>
          </a:p>
        </p:txBody>
      </p:sp>
      <p:sp>
        <p:nvSpPr>
          <p:cNvPr id="22" name="Oval 2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 name="Straight Connector 2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65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629BD-5839-4EA9-874B-3798CEEE3394}"/>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Results</a:t>
            </a:r>
          </a:p>
        </p:txBody>
      </p:sp>
      <p:sp>
        <p:nvSpPr>
          <p:cNvPr id="3" name="Content Placeholder 2">
            <a:extLst>
              <a:ext uri="{FF2B5EF4-FFF2-40B4-BE49-F238E27FC236}">
                <a16:creationId xmlns:a16="http://schemas.microsoft.com/office/drawing/2014/main" id="{8467D120-2DDE-44EF-97B1-236A493D5EDE}"/>
              </a:ext>
            </a:extLst>
          </p:cNvPr>
          <p:cNvSpPr>
            <a:spLocks noGrp="1"/>
          </p:cNvSpPr>
          <p:nvPr>
            <p:ph idx="1"/>
          </p:nvPr>
        </p:nvSpPr>
        <p:spPr>
          <a:xfrm>
            <a:off x="838200" y="2057400"/>
            <a:ext cx="10515600" cy="3871762"/>
          </a:xfrm>
        </p:spPr>
        <p:txBody>
          <a:bodyPr>
            <a:normAutofit/>
          </a:bodyPr>
          <a:lstStyle/>
          <a:p>
            <a:r>
              <a:rPr lang="en-AU" sz="2400" dirty="0">
                <a:solidFill>
                  <a:srgbClr val="002060"/>
                </a:solidFill>
              </a:rPr>
              <a:t>For each of the 4 cancers, the level of discrepancy between the correct and the allocated stage was lower post training. </a:t>
            </a:r>
          </a:p>
          <a:p>
            <a:endParaRPr lang="en-AU" sz="2400" dirty="0">
              <a:solidFill>
                <a:srgbClr val="002060"/>
              </a:solidFill>
            </a:endParaRPr>
          </a:p>
          <a:p>
            <a:r>
              <a:rPr lang="en-AU" sz="2400" dirty="0">
                <a:solidFill>
                  <a:srgbClr val="002060"/>
                </a:solidFill>
              </a:rPr>
              <a:t>The cumulative level of discrepancy for all 16 cases was 122 pre-training, while a lower discrepancy (61) was observed post training.</a:t>
            </a:r>
          </a:p>
          <a:p>
            <a:endParaRPr lang="en-AU" sz="2400" dirty="0">
              <a:solidFill>
                <a:srgbClr val="002060"/>
              </a:solidFill>
            </a:endParaRPr>
          </a:p>
          <a:p>
            <a:r>
              <a:rPr lang="en-AU" sz="2400" dirty="0">
                <a:solidFill>
                  <a:srgbClr val="002060"/>
                </a:solidFill>
              </a:rPr>
              <a:t>The mean discrepancy pre-training was 7.18 (SD= 2.94; CI= 3.82 – 10.50), while the mean discrepancy post-training was 3.81 (SD=1.90; CI= 0.65 – 6.05)</a:t>
            </a:r>
          </a:p>
          <a:p>
            <a:endParaRPr lang="en-AU" sz="2400" dirty="0">
              <a:solidFill>
                <a:srgbClr val="002060"/>
              </a:solidFill>
            </a:endParaRPr>
          </a:p>
          <a:p>
            <a:endParaRPr lang="en-AU" sz="2400" dirty="0"/>
          </a:p>
          <a:p>
            <a:endParaRPr lang="en-AU" sz="2400" dirty="0"/>
          </a:p>
        </p:txBody>
      </p:sp>
    </p:spTree>
    <p:extLst>
      <p:ext uri="{BB962C8B-B14F-4D97-AF65-F5344CB8AC3E}">
        <p14:creationId xmlns:p14="http://schemas.microsoft.com/office/powerpoint/2010/main" val="3901513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0D633-E78E-4EC8-B754-A01419DCF677}"/>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Results</a:t>
            </a:r>
          </a:p>
        </p:txBody>
      </p:sp>
      <p:sp>
        <p:nvSpPr>
          <p:cNvPr id="3" name="Content Placeholder 2">
            <a:extLst>
              <a:ext uri="{FF2B5EF4-FFF2-40B4-BE49-F238E27FC236}">
                <a16:creationId xmlns:a16="http://schemas.microsoft.com/office/drawing/2014/main" id="{8ACD4039-414F-463E-B33F-61BA60DCEB0A}"/>
              </a:ext>
            </a:extLst>
          </p:cNvPr>
          <p:cNvSpPr>
            <a:spLocks noGrp="1"/>
          </p:cNvSpPr>
          <p:nvPr>
            <p:ph idx="1"/>
          </p:nvPr>
        </p:nvSpPr>
        <p:spPr>
          <a:xfrm>
            <a:off x="838200" y="2057400"/>
            <a:ext cx="10515600" cy="3871762"/>
          </a:xfrm>
        </p:spPr>
        <p:txBody>
          <a:bodyPr>
            <a:normAutofit fontScale="92500" lnSpcReduction="10000"/>
          </a:bodyPr>
          <a:lstStyle/>
          <a:p>
            <a:r>
              <a:rPr lang="en-AU" sz="2400" dirty="0">
                <a:solidFill>
                  <a:srgbClr val="002060"/>
                </a:solidFill>
              </a:rPr>
              <a:t>The difference between the means (calculated as post-training mean minus pre-training mean) was 3.37 (SE=0.85; CI=2.16-5.49), while the cumulative percentage mean improvement was 53.3%.</a:t>
            </a:r>
          </a:p>
          <a:p>
            <a:pPr marL="0" indent="0">
              <a:buNone/>
            </a:pPr>
            <a:endParaRPr lang="en-AU" sz="2400" dirty="0">
              <a:solidFill>
                <a:srgbClr val="002060"/>
              </a:solidFill>
            </a:endParaRPr>
          </a:p>
          <a:p>
            <a:r>
              <a:rPr lang="en-AU" sz="2400" dirty="0">
                <a:solidFill>
                  <a:srgbClr val="002060"/>
                </a:solidFill>
              </a:rPr>
              <a:t>The cancer site specific mean score for all participants at pre-test for prostate, breast, cervix and colorectal cancers were 2.53, 2.00, 1.06 and 1.59, while the post-test mean scores were 0.35, 1.18, 0.76 and 1.29 respectively.</a:t>
            </a:r>
          </a:p>
          <a:p>
            <a:endParaRPr lang="en-AU" sz="2400" dirty="0">
              <a:solidFill>
                <a:srgbClr val="002060"/>
              </a:solidFill>
            </a:endParaRPr>
          </a:p>
          <a:p>
            <a:r>
              <a:rPr lang="en-AU" sz="2400" dirty="0">
                <a:solidFill>
                  <a:srgbClr val="002060"/>
                </a:solidFill>
              </a:rPr>
              <a:t>Discrepancy post-test was generally better than pre-test for 10 of the 16 cancer cases reviewed. The cancer cases with decline in performance at post-test relative to pre-test were for breast cancer case 1, cervical cancer case 4 and colorectal cancer cases 3 and 4.</a:t>
            </a:r>
          </a:p>
        </p:txBody>
      </p:sp>
    </p:spTree>
    <p:extLst>
      <p:ext uri="{BB962C8B-B14F-4D97-AF65-F5344CB8AC3E}">
        <p14:creationId xmlns:p14="http://schemas.microsoft.com/office/powerpoint/2010/main" val="420737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80B09-CC5E-472A-A5A9-3911485FCD85}"/>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Results</a:t>
            </a:r>
          </a:p>
        </p:txBody>
      </p:sp>
      <p:sp>
        <p:nvSpPr>
          <p:cNvPr id="3" name="Content Placeholder 2">
            <a:extLst>
              <a:ext uri="{FF2B5EF4-FFF2-40B4-BE49-F238E27FC236}">
                <a16:creationId xmlns:a16="http://schemas.microsoft.com/office/drawing/2014/main" id="{C4A77792-7509-47DA-9286-538171371C9E}"/>
              </a:ext>
            </a:extLst>
          </p:cNvPr>
          <p:cNvSpPr>
            <a:spLocks noGrp="1"/>
          </p:cNvSpPr>
          <p:nvPr>
            <p:ph idx="1"/>
          </p:nvPr>
        </p:nvSpPr>
        <p:spPr>
          <a:xfrm>
            <a:off x="838199" y="5098092"/>
            <a:ext cx="10836059" cy="831069"/>
          </a:xfrm>
        </p:spPr>
        <p:txBody>
          <a:bodyPr>
            <a:normAutofit fontScale="92500" lnSpcReduction="20000"/>
          </a:bodyPr>
          <a:lstStyle/>
          <a:p>
            <a:r>
              <a:rPr lang="en-AU" sz="2400" dirty="0">
                <a:solidFill>
                  <a:srgbClr val="002060"/>
                </a:solidFill>
              </a:rPr>
              <a:t>Percentage mean improvement of participants by cancer type – the mean improvement of participants was higher for prostate cancer (86.2%) than breast cancer (41.0%), colorectal cancer (33.3%) and cervical cancer (28.3%). </a:t>
            </a:r>
          </a:p>
        </p:txBody>
      </p:sp>
      <p:graphicFrame>
        <p:nvGraphicFramePr>
          <p:cNvPr id="7" name="Chart 6">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101154517"/>
              </p:ext>
            </p:extLst>
          </p:nvPr>
        </p:nvGraphicFramePr>
        <p:xfrm>
          <a:off x="1653926" y="1811595"/>
          <a:ext cx="8229109" cy="3186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971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Discussions</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089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28632-56C7-4D46-88E3-0902FEBA22A2}"/>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Discussions</a:t>
            </a:r>
          </a:p>
        </p:txBody>
      </p:sp>
      <p:sp>
        <p:nvSpPr>
          <p:cNvPr id="3" name="Content Placeholder 2">
            <a:extLst>
              <a:ext uri="{FF2B5EF4-FFF2-40B4-BE49-F238E27FC236}">
                <a16:creationId xmlns:a16="http://schemas.microsoft.com/office/drawing/2014/main" id="{CCC548B9-DDDB-4FE4-A7D7-01EE8FEC4996}"/>
              </a:ext>
            </a:extLst>
          </p:cNvPr>
          <p:cNvSpPr>
            <a:spLocks noGrp="1"/>
          </p:cNvSpPr>
          <p:nvPr>
            <p:ph idx="1"/>
          </p:nvPr>
        </p:nvSpPr>
        <p:spPr>
          <a:xfrm>
            <a:off x="838200" y="2057400"/>
            <a:ext cx="10515600" cy="3871762"/>
          </a:xfrm>
        </p:spPr>
        <p:txBody>
          <a:bodyPr>
            <a:normAutofit/>
          </a:bodyPr>
          <a:lstStyle/>
          <a:p>
            <a:r>
              <a:rPr lang="en-AU" sz="2400" dirty="0">
                <a:solidFill>
                  <a:srgbClr val="002060"/>
                </a:solidFill>
              </a:rPr>
              <a:t>Overall, there was a substantial improvement in participants’ performance after training on the use of the </a:t>
            </a:r>
            <a:r>
              <a:rPr lang="en-AU" sz="2400" dirty="0" err="1">
                <a:solidFill>
                  <a:srgbClr val="002060"/>
                </a:solidFill>
              </a:rPr>
              <a:t>eTNM</a:t>
            </a:r>
            <a:r>
              <a:rPr lang="en-AU" sz="2400" dirty="0">
                <a:solidFill>
                  <a:srgbClr val="002060"/>
                </a:solidFill>
              </a:rPr>
              <a:t> staging system.</a:t>
            </a:r>
          </a:p>
          <a:p>
            <a:endParaRPr lang="en-AU" sz="2400" dirty="0">
              <a:solidFill>
                <a:srgbClr val="002060"/>
              </a:solidFill>
            </a:endParaRPr>
          </a:p>
          <a:p>
            <a:r>
              <a:rPr lang="en-AU" sz="2400" dirty="0">
                <a:solidFill>
                  <a:srgbClr val="002060"/>
                </a:solidFill>
              </a:rPr>
              <a:t>The highest improvement was observed for prostate cancer and the least overall improvement was reported for cervical cancer, of the cancer cases reviewed. </a:t>
            </a:r>
          </a:p>
          <a:p>
            <a:endParaRPr lang="en-AU" sz="2400" dirty="0">
              <a:solidFill>
                <a:srgbClr val="002060"/>
              </a:solidFill>
            </a:endParaRPr>
          </a:p>
          <a:p>
            <a:r>
              <a:rPr lang="en-AU" sz="2400" dirty="0">
                <a:solidFill>
                  <a:srgbClr val="002060"/>
                </a:solidFill>
              </a:rPr>
              <a:t>These exercises also help in understanding where problems arise in abstracting stage, using the </a:t>
            </a:r>
            <a:r>
              <a:rPr lang="en-AU" sz="2400" dirty="0" err="1">
                <a:solidFill>
                  <a:srgbClr val="002060"/>
                </a:solidFill>
              </a:rPr>
              <a:t>eTNM</a:t>
            </a:r>
            <a:r>
              <a:rPr lang="en-AU" sz="2400" dirty="0">
                <a:solidFill>
                  <a:srgbClr val="002060"/>
                </a:solidFill>
              </a:rPr>
              <a:t> flow-charts and instruction manuals.</a:t>
            </a:r>
          </a:p>
        </p:txBody>
      </p:sp>
    </p:spTree>
    <p:extLst>
      <p:ext uri="{BB962C8B-B14F-4D97-AF65-F5344CB8AC3E}">
        <p14:creationId xmlns:p14="http://schemas.microsoft.com/office/powerpoint/2010/main" val="427205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Lessons learnt</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13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D8243-D49D-4FBA-A6E5-1A14FF389895}"/>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Lessons learnt</a:t>
            </a:r>
          </a:p>
        </p:txBody>
      </p:sp>
      <p:sp>
        <p:nvSpPr>
          <p:cNvPr id="3" name="Content Placeholder 2">
            <a:extLst>
              <a:ext uri="{FF2B5EF4-FFF2-40B4-BE49-F238E27FC236}">
                <a16:creationId xmlns:a16="http://schemas.microsoft.com/office/drawing/2014/main" id="{1EEA5F93-3387-4E2B-A4E3-6A6D1EF0E4A8}"/>
              </a:ext>
            </a:extLst>
          </p:cNvPr>
          <p:cNvSpPr>
            <a:spLocks noGrp="1"/>
          </p:cNvSpPr>
          <p:nvPr>
            <p:ph idx="1"/>
          </p:nvPr>
        </p:nvSpPr>
        <p:spPr>
          <a:xfrm>
            <a:off x="838200" y="2057400"/>
            <a:ext cx="10515600" cy="3871762"/>
          </a:xfrm>
        </p:spPr>
        <p:txBody>
          <a:bodyPr>
            <a:normAutofit/>
          </a:bodyPr>
          <a:lstStyle/>
          <a:p>
            <a:r>
              <a:rPr lang="en-AU" sz="2400" dirty="0">
                <a:solidFill>
                  <a:srgbClr val="002060"/>
                </a:solidFill>
              </a:rPr>
              <a:t>The practical training exercises helped in understanding where problems arise in abstracting stage, using the </a:t>
            </a:r>
            <a:r>
              <a:rPr lang="en-AU" sz="2400" dirty="0" err="1">
                <a:solidFill>
                  <a:srgbClr val="002060"/>
                </a:solidFill>
              </a:rPr>
              <a:t>eTNM</a:t>
            </a:r>
            <a:r>
              <a:rPr lang="en-AU" sz="2400" dirty="0">
                <a:solidFill>
                  <a:srgbClr val="002060"/>
                </a:solidFill>
              </a:rPr>
              <a:t> flow-charts and instruction manuals.</a:t>
            </a:r>
          </a:p>
          <a:p>
            <a:endParaRPr lang="en-AU" sz="2400" dirty="0">
              <a:solidFill>
                <a:srgbClr val="002060"/>
              </a:solidFill>
            </a:endParaRPr>
          </a:p>
          <a:p>
            <a:r>
              <a:rPr lang="en-AU" sz="2400" dirty="0">
                <a:solidFill>
                  <a:srgbClr val="002060"/>
                </a:solidFill>
              </a:rPr>
              <a:t>Use of indigenous/local cases notes for training is important.</a:t>
            </a:r>
          </a:p>
          <a:p>
            <a:endParaRPr lang="en-AU" sz="2400" dirty="0">
              <a:solidFill>
                <a:srgbClr val="002060"/>
              </a:solidFill>
            </a:endParaRPr>
          </a:p>
          <a:p>
            <a:r>
              <a:rPr lang="en-AU" sz="2400" dirty="0">
                <a:solidFill>
                  <a:srgbClr val="002060"/>
                </a:solidFill>
              </a:rPr>
              <a:t>Understanding anatomical terminologies and lymphatic drainage of cancers are key components of staging, and we spent added time training the registrars on this, particularly given their background.</a:t>
            </a:r>
          </a:p>
          <a:p>
            <a:endParaRPr lang="en-AU" sz="2400" dirty="0"/>
          </a:p>
          <a:p>
            <a:endParaRPr lang="en-AU" sz="2400" dirty="0"/>
          </a:p>
        </p:txBody>
      </p:sp>
    </p:spTree>
    <p:extLst>
      <p:ext uri="{BB962C8B-B14F-4D97-AF65-F5344CB8AC3E}">
        <p14:creationId xmlns:p14="http://schemas.microsoft.com/office/powerpoint/2010/main" val="3602173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Background</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Next steps</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79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3AE20B2-73CB-42E9-A176-44669DB46A37}"/>
              </a:ext>
            </a:extLst>
          </p:cNvPr>
          <p:cNvSpPr>
            <a:spLocks noGrp="1"/>
          </p:cNvSpPr>
          <p:nvPr>
            <p:ph type="title"/>
          </p:nvPr>
        </p:nvSpPr>
        <p:spPr>
          <a:xfrm>
            <a:off x="5800002" y="180205"/>
            <a:ext cx="4977976" cy="1454051"/>
          </a:xfrm>
        </p:spPr>
        <p:txBody>
          <a:bodyPr>
            <a:normAutofit/>
          </a:bodyPr>
          <a:lstStyle/>
          <a:p>
            <a:r>
              <a:rPr lang="en-AU" b="1" dirty="0">
                <a:solidFill>
                  <a:srgbClr val="C00000"/>
                </a:solidFill>
              </a:rPr>
              <a:t>Next steps</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bench in a garden&#10;&#10;Description automatically generated">
            <a:extLst>
              <a:ext uri="{FF2B5EF4-FFF2-40B4-BE49-F238E27FC236}">
                <a16:creationId xmlns:a16="http://schemas.microsoft.com/office/drawing/2014/main" id="{29C5CF26-2A69-4E8B-B116-A9B0B2CCFE8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926" r="11164" b="-1"/>
          <a:stretch/>
        </p:blipFill>
        <p:spPr>
          <a:xfrm>
            <a:off x="20" y="907231"/>
            <a:ext cx="500041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486C8320-2957-49A5-943E-7D7B18B7EDCD}"/>
              </a:ext>
            </a:extLst>
          </p:cNvPr>
          <p:cNvSpPr>
            <a:spLocks noGrp="1"/>
          </p:cNvSpPr>
          <p:nvPr>
            <p:ph idx="1"/>
          </p:nvPr>
        </p:nvSpPr>
        <p:spPr>
          <a:xfrm>
            <a:off x="5361140" y="1550773"/>
            <a:ext cx="6830840" cy="5307227"/>
          </a:xfrm>
        </p:spPr>
        <p:txBody>
          <a:bodyPr anchor="ctr">
            <a:normAutofit/>
          </a:bodyPr>
          <a:lstStyle/>
          <a:p>
            <a:pPr marL="0" indent="0">
              <a:buNone/>
            </a:pPr>
            <a:r>
              <a:rPr lang="en-AU" sz="2400" dirty="0">
                <a:solidFill>
                  <a:srgbClr val="002060"/>
                </a:solidFill>
              </a:rPr>
              <a:t>To roll out the </a:t>
            </a:r>
            <a:r>
              <a:rPr lang="en-AU" sz="2400" dirty="0" err="1">
                <a:solidFill>
                  <a:srgbClr val="002060"/>
                </a:solidFill>
              </a:rPr>
              <a:t>eTNM</a:t>
            </a:r>
            <a:r>
              <a:rPr lang="en-AU" sz="2400" dirty="0">
                <a:solidFill>
                  <a:srgbClr val="002060"/>
                </a:solidFill>
              </a:rPr>
              <a:t> staging system globally:</a:t>
            </a:r>
          </a:p>
          <a:p>
            <a:pPr marL="0" indent="0">
              <a:buNone/>
            </a:pPr>
            <a:endParaRPr lang="en-AU" sz="2400" dirty="0">
              <a:solidFill>
                <a:srgbClr val="002060"/>
              </a:solidFill>
            </a:endParaRPr>
          </a:p>
          <a:p>
            <a:r>
              <a:rPr lang="en-AU" sz="2400" dirty="0">
                <a:solidFill>
                  <a:srgbClr val="FF0000"/>
                </a:solidFill>
              </a:rPr>
              <a:t>Need for training</a:t>
            </a:r>
            <a:r>
              <a:rPr lang="en-AU" sz="2400" dirty="0">
                <a:solidFill>
                  <a:srgbClr val="002060"/>
                </a:solidFill>
              </a:rPr>
              <a:t>:</a:t>
            </a:r>
            <a:r>
              <a:rPr lang="en-AU" sz="2400" dirty="0">
                <a:solidFill>
                  <a:srgbClr val="FF0000"/>
                </a:solidFill>
              </a:rPr>
              <a:t> </a:t>
            </a:r>
            <a:r>
              <a:rPr lang="en-AU" sz="2400" dirty="0">
                <a:solidFill>
                  <a:srgbClr val="002060"/>
                </a:solidFill>
              </a:rPr>
              <a:t>Training of cancer registrars on staging using </a:t>
            </a:r>
            <a:r>
              <a:rPr lang="en-AU" sz="2400" dirty="0" err="1">
                <a:solidFill>
                  <a:srgbClr val="002060"/>
                </a:solidFill>
              </a:rPr>
              <a:t>eTNM</a:t>
            </a:r>
            <a:r>
              <a:rPr lang="en-AU" sz="2400" dirty="0">
                <a:solidFill>
                  <a:srgbClr val="002060"/>
                </a:solidFill>
              </a:rPr>
              <a:t>, will require developing a cadre of experienced trainers in the regions served by the GICR programme. Training costs might be reduced by the use of pre-developed online modules, although the use of this method of training would need to be validated. </a:t>
            </a:r>
          </a:p>
          <a:p>
            <a:endParaRPr lang="en-AU" sz="2400" dirty="0">
              <a:solidFill>
                <a:srgbClr val="002060"/>
              </a:solidFill>
            </a:endParaRPr>
          </a:p>
          <a:p>
            <a:r>
              <a:rPr lang="en-AU" sz="2400" dirty="0">
                <a:solidFill>
                  <a:srgbClr val="FF0000"/>
                </a:solidFill>
              </a:rPr>
              <a:t>Materials</a:t>
            </a:r>
            <a:r>
              <a:rPr lang="en-AU" sz="2400" dirty="0">
                <a:solidFill>
                  <a:srgbClr val="002060"/>
                </a:solidFill>
              </a:rPr>
              <a:t>: There would be need to translate the GICR training materials to other languages, use local expressions, and improve availability of TNM books and </a:t>
            </a:r>
            <a:r>
              <a:rPr lang="en-AU" sz="2400" dirty="0" err="1">
                <a:solidFill>
                  <a:srgbClr val="002060"/>
                </a:solidFill>
              </a:rPr>
              <a:t>eTNM</a:t>
            </a:r>
            <a:r>
              <a:rPr lang="en-AU" sz="2400" dirty="0">
                <a:solidFill>
                  <a:srgbClr val="002060"/>
                </a:solidFill>
              </a:rPr>
              <a:t> materials in these languages.</a:t>
            </a:r>
          </a:p>
          <a:p>
            <a:endParaRPr lang="en-AU" sz="1700" dirty="0">
              <a:solidFill>
                <a:srgbClr val="000000"/>
              </a:solidFill>
            </a:endParaRPr>
          </a:p>
        </p:txBody>
      </p:sp>
    </p:spTree>
    <p:extLst>
      <p:ext uri="{BB962C8B-B14F-4D97-AF65-F5344CB8AC3E}">
        <p14:creationId xmlns:p14="http://schemas.microsoft.com/office/powerpoint/2010/main" val="387362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dirty="0">
                <a:solidFill>
                  <a:srgbClr val="C00000"/>
                </a:solidFill>
              </a:rPr>
              <a:t>Conclusion</a:t>
            </a:r>
            <a:endParaRPr lang="en-US" sz="6000" b="1" kern="1200" dirty="0">
              <a:solidFill>
                <a:srgbClr val="C00000"/>
              </a:solidFill>
            </a:endParaRP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658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BD8243-D49D-4FBA-A6E5-1A14FF389895}"/>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Conclusion</a:t>
            </a:r>
          </a:p>
        </p:txBody>
      </p:sp>
      <p:sp>
        <p:nvSpPr>
          <p:cNvPr id="3" name="Content Placeholder 2">
            <a:extLst>
              <a:ext uri="{FF2B5EF4-FFF2-40B4-BE49-F238E27FC236}">
                <a16:creationId xmlns:a16="http://schemas.microsoft.com/office/drawing/2014/main" id="{1EEA5F93-3387-4E2B-A4E3-6A6D1EF0E4A8}"/>
              </a:ext>
            </a:extLst>
          </p:cNvPr>
          <p:cNvSpPr>
            <a:spLocks noGrp="1"/>
          </p:cNvSpPr>
          <p:nvPr>
            <p:ph idx="1"/>
          </p:nvPr>
        </p:nvSpPr>
        <p:spPr>
          <a:xfrm>
            <a:off x="838200" y="2057400"/>
            <a:ext cx="10515600" cy="3871762"/>
          </a:xfrm>
        </p:spPr>
        <p:txBody>
          <a:bodyPr>
            <a:normAutofit/>
          </a:bodyPr>
          <a:lstStyle/>
          <a:p>
            <a:endParaRPr lang="en-AU" sz="2400" dirty="0"/>
          </a:p>
          <a:p>
            <a:endParaRPr lang="en-AU" sz="2400" dirty="0"/>
          </a:p>
          <a:p>
            <a:r>
              <a:rPr lang="en-AU" sz="2400" dirty="0">
                <a:solidFill>
                  <a:srgbClr val="002060"/>
                </a:solidFill>
              </a:rPr>
              <a:t>Application of the </a:t>
            </a:r>
            <a:r>
              <a:rPr lang="en-AU" sz="2400" dirty="0" err="1">
                <a:solidFill>
                  <a:srgbClr val="002060"/>
                </a:solidFill>
              </a:rPr>
              <a:t>eTNM</a:t>
            </a:r>
            <a:r>
              <a:rPr lang="en-AU" sz="2400" dirty="0">
                <a:solidFill>
                  <a:srgbClr val="002060"/>
                </a:solidFill>
              </a:rPr>
              <a:t> staging system, especially in low resource settings, has the potential to greatly improve comparability of registry data and hence development and evaluation of cancer control and public health policies.</a:t>
            </a:r>
          </a:p>
          <a:p>
            <a:endParaRPr lang="en-AU" sz="2400" dirty="0"/>
          </a:p>
          <a:p>
            <a:endParaRPr lang="en-AU" sz="2400" dirty="0"/>
          </a:p>
        </p:txBody>
      </p:sp>
    </p:spTree>
    <p:extLst>
      <p:ext uri="{BB962C8B-B14F-4D97-AF65-F5344CB8AC3E}">
        <p14:creationId xmlns:p14="http://schemas.microsoft.com/office/powerpoint/2010/main" val="95704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2DF0537-62E7-4CFB-AAFF-EE8DE2D8A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103" y="383057"/>
            <a:ext cx="8236498" cy="5605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7952528" y="524136"/>
            <a:ext cx="2120228" cy="1700238"/>
            <a:chOff x="6080798" y="369589"/>
            <a:chExt cx="2120228" cy="1700238"/>
          </a:xfrm>
        </p:grpSpPr>
        <p:sp>
          <p:nvSpPr>
            <p:cNvPr id="3" name="TextBox 2"/>
            <p:cNvSpPr txBox="1"/>
            <p:nvPr/>
          </p:nvSpPr>
          <p:spPr>
            <a:xfrm>
              <a:off x="6080798" y="369589"/>
              <a:ext cx="1590372" cy="1323439"/>
            </a:xfrm>
            <a:prstGeom prst="rect">
              <a:avLst/>
            </a:prstGeom>
            <a:noFill/>
          </p:spPr>
          <p:txBody>
            <a:bodyPr wrap="none" rtlCol="0">
              <a:spAutoFit/>
            </a:bodyPr>
            <a:lstStyle/>
            <a:p>
              <a:r>
                <a:rPr lang="en-GB" sz="1600" dirty="0">
                  <a:solidFill>
                    <a:schemeClr val="accent2">
                      <a:lumMod val="50000"/>
                    </a:schemeClr>
                  </a:solidFill>
                </a:rPr>
                <a:t>Flowcharts  &amp;</a:t>
              </a:r>
            </a:p>
            <a:p>
              <a:r>
                <a:rPr lang="en-GB" sz="1600" dirty="0">
                  <a:solidFill>
                    <a:schemeClr val="accent2">
                      <a:lumMod val="50000"/>
                    </a:schemeClr>
                  </a:solidFill>
                </a:rPr>
                <a:t>Process mapping</a:t>
              </a:r>
            </a:p>
            <a:p>
              <a:endParaRPr lang="en-GB" sz="2400" dirty="0">
                <a:solidFill>
                  <a:schemeClr val="accent2">
                    <a:lumMod val="50000"/>
                  </a:schemeClr>
                </a:solidFill>
              </a:endParaRPr>
            </a:p>
            <a:p>
              <a:r>
                <a:rPr lang="en-GB" sz="2400" dirty="0">
                  <a:solidFill>
                    <a:schemeClr val="accent2">
                      <a:lumMod val="50000"/>
                    </a:schemeClr>
                  </a:solidFill>
                </a:rPr>
                <a:t> </a:t>
              </a:r>
            </a:p>
          </p:txBody>
        </p:sp>
        <p:sp>
          <p:nvSpPr>
            <p:cNvPr id="4" name="Flowchart: Decision 3"/>
            <p:cNvSpPr/>
            <p:nvPr/>
          </p:nvSpPr>
          <p:spPr>
            <a:xfrm>
              <a:off x="6310649" y="881592"/>
              <a:ext cx="794986" cy="629274"/>
            </a:xfrm>
            <a:prstGeom prst="flowChartDecision">
              <a:avLst/>
            </a:prstGeom>
            <a:noFill/>
            <a:ln>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311039" y="935395"/>
              <a:ext cx="889987" cy="338554"/>
            </a:xfrm>
            <a:prstGeom prst="rect">
              <a:avLst/>
            </a:prstGeom>
            <a:noFill/>
          </p:spPr>
          <p:txBody>
            <a:bodyPr wrap="none" rtlCol="0">
              <a:spAutoFit/>
            </a:bodyPr>
            <a:lstStyle/>
            <a:p>
              <a:r>
                <a:rPr lang="en-GB" sz="1600" dirty="0">
                  <a:solidFill>
                    <a:srgbClr val="7030A0"/>
                  </a:solidFill>
                </a:rPr>
                <a:t>Decision</a:t>
              </a:r>
            </a:p>
          </p:txBody>
        </p:sp>
        <p:sp>
          <p:nvSpPr>
            <p:cNvPr id="6" name="Flowchart: Terminator 5"/>
            <p:cNvSpPr/>
            <p:nvPr/>
          </p:nvSpPr>
          <p:spPr>
            <a:xfrm>
              <a:off x="6210479" y="1693028"/>
              <a:ext cx="1100560" cy="376799"/>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465728" y="1693028"/>
              <a:ext cx="562590" cy="338554"/>
            </a:xfrm>
            <a:prstGeom prst="rect">
              <a:avLst/>
            </a:prstGeom>
            <a:noFill/>
          </p:spPr>
          <p:txBody>
            <a:bodyPr wrap="none" rtlCol="0">
              <a:spAutoFit/>
            </a:bodyPr>
            <a:lstStyle/>
            <a:p>
              <a:r>
                <a:rPr lang="en-GB" sz="1600" dirty="0">
                  <a:solidFill>
                    <a:srgbClr val="FF0000"/>
                  </a:solidFill>
                </a:rPr>
                <a:t>Stop</a:t>
              </a:r>
            </a:p>
          </p:txBody>
        </p:sp>
      </p:grpSp>
    </p:spTree>
    <p:extLst>
      <p:ext uri="{BB962C8B-B14F-4D97-AF65-F5344CB8AC3E}">
        <p14:creationId xmlns:p14="http://schemas.microsoft.com/office/powerpoint/2010/main" val="281645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a:extLst>
              <a:ext uri="{FF2B5EF4-FFF2-40B4-BE49-F238E27FC236}">
                <a16:creationId xmlns:a16="http://schemas.microsoft.com/office/drawing/2014/main" id="{26528BF2-EA94-4C2B-802F-DCEC7E1B92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83336"/>
            <a:ext cx="6752309" cy="5879340"/>
          </a:xfrm>
          <a:prstGeom prst="rect">
            <a:avLst/>
          </a:prstGeom>
          <a:solidFill>
            <a:schemeClr val="bg1"/>
          </a:solidFill>
          <a:ln>
            <a:noFill/>
          </a:ln>
        </p:spPr>
      </p:pic>
      <p:pic>
        <p:nvPicPr>
          <p:cNvPr id="30723" name="Picture 2">
            <a:extLst>
              <a:ext uri="{FF2B5EF4-FFF2-40B4-BE49-F238E27FC236}">
                <a16:creationId xmlns:a16="http://schemas.microsoft.com/office/drawing/2014/main" id="{974098A1-EFFB-4F72-802F-B695054AAA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3457" y="3331277"/>
            <a:ext cx="181927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a:extLst>
              <a:ext uri="{FF2B5EF4-FFF2-40B4-BE49-F238E27FC236}">
                <a16:creationId xmlns:a16="http://schemas.microsoft.com/office/drawing/2014/main" id="{A9F57A83-D56B-41D3-8F3A-C73236E990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5583" y="2279915"/>
            <a:ext cx="20002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a:extLst>
              <a:ext uri="{FF2B5EF4-FFF2-40B4-BE49-F238E27FC236}">
                <a16:creationId xmlns:a16="http://schemas.microsoft.com/office/drawing/2014/main" id="{3526D939-FF7A-45F1-ABCC-1E090C6AF4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74175" y="1382422"/>
            <a:ext cx="12573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a:extLst>
              <a:ext uri="{FF2B5EF4-FFF2-40B4-BE49-F238E27FC236}">
                <a16:creationId xmlns:a16="http://schemas.microsoft.com/office/drawing/2014/main" id="{A0F39115-01BE-487D-99A1-BA298846C88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85709" y="4366327"/>
            <a:ext cx="11906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08C72FC7-C36F-42B1-B46A-3581C3BB8D3C}"/>
              </a:ext>
            </a:extLst>
          </p:cNvPr>
          <p:cNvCxnSpPr/>
          <p:nvPr/>
        </p:nvCxnSpPr>
        <p:spPr>
          <a:xfrm>
            <a:off x="8338680" y="1873786"/>
            <a:ext cx="873125" cy="47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5835787-7B7A-4DF0-B383-F43C978C2948}"/>
              </a:ext>
            </a:extLst>
          </p:cNvPr>
          <p:cNvCxnSpPr/>
          <p:nvPr/>
        </p:nvCxnSpPr>
        <p:spPr>
          <a:xfrm>
            <a:off x="7805280" y="2872988"/>
            <a:ext cx="18256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A06936E-8D7C-4C81-BF8D-159DF3C5E36E}"/>
              </a:ext>
            </a:extLst>
          </p:cNvPr>
          <p:cNvCxnSpPr/>
          <p:nvPr/>
        </p:nvCxnSpPr>
        <p:spPr>
          <a:xfrm>
            <a:off x="8354525" y="3681247"/>
            <a:ext cx="4207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3A027A2-55F2-4FC0-A0B9-A80543D7F5F8}"/>
              </a:ext>
            </a:extLst>
          </p:cNvPr>
          <p:cNvCxnSpPr/>
          <p:nvPr/>
        </p:nvCxnSpPr>
        <p:spPr>
          <a:xfrm>
            <a:off x="8472808" y="4591722"/>
            <a:ext cx="380649" cy="6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628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ED5B25C8-4ACC-420E-94CF-A92C9FD0A484}"/>
              </a:ext>
            </a:extLst>
          </p:cNvPr>
          <p:cNvPicPr>
            <a:picLocks noChangeAspect="1"/>
          </p:cNvPicPr>
          <p:nvPr/>
        </p:nvPicPr>
        <p:blipFill>
          <a:blip r:embed="rId2">
            <a:extLst>
              <a:ext uri="{28A0092B-C50C-407E-A947-70E740481C1C}">
                <a14:useLocalDpi xmlns:a14="http://schemas.microsoft.com/office/drawing/2010/main" val="0"/>
              </a:ext>
            </a:extLst>
          </a:blip>
          <a:srcRect l="7124" t="5122"/>
          <a:stretch>
            <a:fillRect/>
          </a:stretch>
        </p:blipFill>
        <p:spPr bwMode="auto">
          <a:xfrm>
            <a:off x="1408090" y="257579"/>
            <a:ext cx="5967516" cy="601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E901A4F-732C-4770-AE5F-20670392DF61}"/>
              </a:ext>
            </a:extLst>
          </p:cNvPr>
          <p:cNvPicPr>
            <a:picLocks noChangeAspect="1"/>
          </p:cNvPicPr>
          <p:nvPr/>
        </p:nvPicPr>
        <p:blipFill>
          <a:blip r:embed="rId3">
            <a:extLst>
              <a:ext uri="{28A0092B-C50C-407E-A947-70E740481C1C}">
                <a14:useLocalDpi xmlns:a14="http://schemas.microsoft.com/office/drawing/2010/main" val="0"/>
              </a:ext>
            </a:extLst>
          </a:blip>
          <a:srcRect t="581"/>
          <a:stretch>
            <a:fillRect/>
          </a:stretch>
        </p:blipFill>
        <p:spPr bwMode="auto">
          <a:xfrm>
            <a:off x="7375606" y="4826796"/>
            <a:ext cx="69215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a:extLst>
              <a:ext uri="{FF2B5EF4-FFF2-40B4-BE49-F238E27FC236}">
                <a16:creationId xmlns:a16="http://schemas.microsoft.com/office/drawing/2014/main" id="{B51B7541-94E6-4EB6-B30E-14B2E516D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4687" t="7062" r="16949" b="77290"/>
          <a:stretch>
            <a:fillRect/>
          </a:stretch>
        </p:blipFill>
        <p:spPr bwMode="auto">
          <a:xfrm>
            <a:off x="8608054" y="1829303"/>
            <a:ext cx="11652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
            <a:extLst>
              <a:ext uri="{FF2B5EF4-FFF2-40B4-BE49-F238E27FC236}">
                <a16:creationId xmlns:a16="http://schemas.microsoft.com/office/drawing/2014/main" id="{7B3D059B-72DA-45EA-B91F-2E5ADF8C73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1066" y="1891216"/>
            <a:ext cx="14287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extLst>
              <a:ext uri="{FF2B5EF4-FFF2-40B4-BE49-F238E27FC236}">
                <a16:creationId xmlns:a16="http://schemas.microsoft.com/office/drawing/2014/main" id="{0FECBA6F-FFD9-4DE4-B000-DD5D8C5299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73279" y="1891216"/>
            <a:ext cx="86677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BB51C99-2432-4BE4-B8BA-E081832E2EB8}"/>
              </a:ext>
            </a:extLst>
          </p:cNvPr>
          <p:cNvPicPr>
            <a:picLocks noChangeAspect="1"/>
          </p:cNvPicPr>
          <p:nvPr/>
        </p:nvPicPr>
        <p:blipFill>
          <a:blip r:embed="rId7">
            <a:extLst>
              <a:ext uri="{28A0092B-C50C-407E-A947-70E740481C1C}">
                <a14:useLocalDpi xmlns:a14="http://schemas.microsoft.com/office/drawing/2010/main" val="0"/>
              </a:ext>
            </a:extLst>
          </a:blip>
          <a:srcRect l="2826" b="10864"/>
          <a:stretch>
            <a:fillRect/>
          </a:stretch>
        </p:blipFill>
        <p:spPr bwMode="auto">
          <a:xfrm>
            <a:off x="7311067" y="3208486"/>
            <a:ext cx="1755775" cy="1227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8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146" y="159989"/>
            <a:ext cx="8015287" cy="914400"/>
          </a:xfrm>
        </p:spPr>
        <p:txBody>
          <a:bodyPr/>
          <a:lstStyle/>
          <a:p>
            <a:r>
              <a:rPr lang="en-GB" sz="3600" dirty="0"/>
              <a:t>Essential TNM Guide</a:t>
            </a:r>
            <a:endParaRPr lang="es-CO" sz="3600" dirty="0"/>
          </a:p>
        </p:txBody>
      </p:sp>
      <p:pic>
        <p:nvPicPr>
          <p:cNvPr id="6" name="Picture 5"/>
          <p:cNvPicPr>
            <a:picLocks noChangeAspect="1"/>
          </p:cNvPicPr>
          <p:nvPr/>
        </p:nvPicPr>
        <p:blipFill>
          <a:blip r:embed="rId2"/>
          <a:stretch>
            <a:fillRect/>
          </a:stretch>
        </p:blipFill>
        <p:spPr>
          <a:xfrm>
            <a:off x="1524001" y="894085"/>
            <a:ext cx="8216721" cy="5628600"/>
          </a:xfrm>
          <a:prstGeom prst="rect">
            <a:avLst/>
          </a:prstGeom>
        </p:spPr>
      </p:pic>
    </p:spTree>
    <p:extLst>
      <p:ext uri="{BB962C8B-B14F-4D97-AF65-F5344CB8AC3E}">
        <p14:creationId xmlns:p14="http://schemas.microsoft.com/office/powerpoint/2010/main" val="2317676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A856D3-658A-4CD7-95E1-C037859A976D}"/>
              </a:ext>
            </a:extLst>
          </p:cNvPr>
          <p:cNvSpPr>
            <a:spLocks noGrp="1"/>
          </p:cNvSpPr>
          <p:nvPr>
            <p:ph type="title"/>
          </p:nvPr>
        </p:nvSpPr>
        <p:spPr>
          <a:xfrm>
            <a:off x="900829" y="4581103"/>
            <a:ext cx="6801321" cy="1737360"/>
          </a:xfrm>
        </p:spPr>
        <p:txBody>
          <a:bodyPr vert="horz" lIns="91440" tIns="45720" rIns="91440" bIns="45720" rtlCol="0" anchor="ctr">
            <a:normAutofit/>
          </a:bodyPr>
          <a:lstStyle/>
          <a:p>
            <a:pPr algn="r"/>
            <a:r>
              <a:rPr lang="en-US" sz="6000" kern="1200" dirty="0">
                <a:solidFill>
                  <a:srgbClr val="FFC000"/>
                </a:solidFill>
                <a:latin typeface="+mj-lt"/>
                <a:ea typeface="+mj-ea"/>
                <a:cs typeface="+mj-cs"/>
              </a:rPr>
              <a:t>Thank you for listening….</a:t>
            </a:r>
          </a:p>
        </p:txBody>
      </p:sp>
      <p:sp>
        <p:nvSpPr>
          <p:cNvPr id="32" name="Oval 3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66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EC3C6-1D77-4DE8-9E45-24E93D8E8D76}"/>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Background</a:t>
            </a:r>
          </a:p>
        </p:txBody>
      </p:sp>
      <p:sp>
        <p:nvSpPr>
          <p:cNvPr id="3" name="Content Placeholder 2">
            <a:extLst>
              <a:ext uri="{FF2B5EF4-FFF2-40B4-BE49-F238E27FC236}">
                <a16:creationId xmlns:a16="http://schemas.microsoft.com/office/drawing/2014/main" id="{4484FA31-8F75-4733-9CD7-BF8A3319F327}"/>
              </a:ext>
            </a:extLst>
          </p:cNvPr>
          <p:cNvSpPr>
            <a:spLocks noGrp="1"/>
          </p:cNvSpPr>
          <p:nvPr>
            <p:ph idx="1"/>
          </p:nvPr>
        </p:nvSpPr>
        <p:spPr>
          <a:xfrm>
            <a:off x="838200" y="2057400"/>
            <a:ext cx="10515600" cy="3871762"/>
          </a:xfrm>
        </p:spPr>
        <p:txBody>
          <a:bodyPr>
            <a:normAutofit/>
          </a:bodyPr>
          <a:lstStyle/>
          <a:p>
            <a:r>
              <a:rPr lang="en-AU" sz="2400" dirty="0">
                <a:solidFill>
                  <a:srgbClr val="002060"/>
                </a:solidFill>
              </a:rPr>
              <a:t>The stage of a cancer at the time of diagnosis summarizes the size of the tumour and the extent of its spread.</a:t>
            </a:r>
          </a:p>
          <a:p>
            <a:endParaRPr lang="en-AU" sz="2400" dirty="0">
              <a:solidFill>
                <a:srgbClr val="002060"/>
              </a:solidFill>
            </a:endParaRPr>
          </a:p>
          <a:p>
            <a:r>
              <a:rPr lang="en-AU" sz="2400" dirty="0">
                <a:solidFill>
                  <a:srgbClr val="002060"/>
                </a:solidFill>
              </a:rPr>
              <a:t>Cancer stage plays a critical component in clinical care, with respect to the choice of cancer treatments and prognosis.</a:t>
            </a:r>
          </a:p>
          <a:p>
            <a:endParaRPr lang="en-AU" sz="2400" dirty="0">
              <a:solidFill>
                <a:srgbClr val="002060"/>
              </a:solidFill>
            </a:endParaRPr>
          </a:p>
          <a:p>
            <a:r>
              <a:rPr lang="en-AU" sz="2400" dirty="0">
                <a:solidFill>
                  <a:srgbClr val="002060"/>
                </a:solidFill>
              </a:rPr>
              <a:t>Stage also reflects timing of diagnosis as well as helping to evaluate outcomes of cancer control activities and public health policies such as  early detection or patient’s management programmes. </a:t>
            </a:r>
          </a:p>
        </p:txBody>
      </p:sp>
    </p:spTree>
    <p:extLst>
      <p:ext uri="{BB962C8B-B14F-4D97-AF65-F5344CB8AC3E}">
        <p14:creationId xmlns:p14="http://schemas.microsoft.com/office/powerpoint/2010/main" val="263591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67D89-16B6-4482-AB82-7B20BE1FD7EF}"/>
              </a:ext>
            </a:extLst>
          </p:cNvPr>
          <p:cNvSpPr>
            <a:spLocks noGrp="1"/>
          </p:cNvSpPr>
          <p:nvPr>
            <p:ph type="title"/>
          </p:nvPr>
        </p:nvSpPr>
        <p:spPr>
          <a:xfrm>
            <a:off x="821514" y="387515"/>
            <a:ext cx="6204984" cy="1344975"/>
          </a:xfrm>
        </p:spPr>
        <p:txBody>
          <a:bodyPr>
            <a:normAutofit/>
          </a:bodyPr>
          <a:lstStyle/>
          <a:p>
            <a:r>
              <a:rPr lang="en-AU" sz="4000" b="1" dirty="0">
                <a:solidFill>
                  <a:srgbClr val="C00000"/>
                </a:solidFill>
              </a:rPr>
              <a:t>Background</a:t>
            </a:r>
          </a:p>
        </p:txBody>
      </p:sp>
      <p:sp>
        <p:nvSpPr>
          <p:cNvPr id="3" name="Content Placeholder 2">
            <a:extLst>
              <a:ext uri="{FF2B5EF4-FFF2-40B4-BE49-F238E27FC236}">
                <a16:creationId xmlns:a16="http://schemas.microsoft.com/office/drawing/2014/main" id="{31695C79-1052-4E3E-88E8-1BE32D0DD437}"/>
              </a:ext>
            </a:extLst>
          </p:cNvPr>
          <p:cNvSpPr>
            <a:spLocks noGrp="1"/>
          </p:cNvSpPr>
          <p:nvPr>
            <p:ph idx="1"/>
          </p:nvPr>
        </p:nvSpPr>
        <p:spPr>
          <a:xfrm>
            <a:off x="821514" y="1615541"/>
            <a:ext cx="6204984" cy="3626917"/>
          </a:xfrm>
        </p:spPr>
        <p:txBody>
          <a:bodyPr>
            <a:noAutofit/>
          </a:bodyPr>
          <a:lstStyle/>
          <a:p>
            <a:r>
              <a:rPr lang="en-AU" sz="2400" dirty="0">
                <a:solidFill>
                  <a:srgbClr val="002060"/>
                </a:solidFill>
              </a:rPr>
              <a:t>UICC in collaboration with the AJCC developed and published the standard TNM classification of malignant tumours between 1943 and 1952.</a:t>
            </a:r>
          </a:p>
          <a:p>
            <a:endParaRPr lang="en-AU" sz="2400" dirty="0">
              <a:solidFill>
                <a:srgbClr val="002060"/>
              </a:solidFill>
            </a:endParaRPr>
          </a:p>
          <a:p>
            <a:r>
              <a:rPr lang="en-AU" sz="2400" dirty="0">
                <a:solidFill>
                  <a:srgbClr val="002060"/>
                </a:solidFill>
              </a:rPr>
              <a:t>Latest TNM edition recently published. </a:t>
            </a:r>
          </a:p>
          <a:p>
            <a:endParaRPr lang="en-AU" sz="2400" dirty="0">
              <a:solidFill>
                <a:srgbClr val="002060"/>
              </a:solidFill>
            </a:endParaRPr>
          </a:p>
          <a:p>
            <a:r>
              <a:rPr lang="en-AU" sz="2400" dirty="0">
                <a:solidFill>
                  <a:srgbClr val="002060"/>
                </a:solidFill>
              </a:rPr>
              <a:t>Details of T, N and/or M are not always explicitly recorded in the patient’s record, so consistent capture of the information by cancer registrars is difficult.</a:t>
            </a:r>
          </a:p>
        </p:txBody>
      </p:sp>
      <p:pic>
        <p:nvPicPr>
          <p:cNvPr id="5" name="Picture 4">
            <a:extLst>
              <a:ext uri="{FF2B5EF4-FFF2-40B4-BE49-F238E27FC236}">
                <a16:creationId xmlns:a16="http://schemas.microsoft.com/office/drawing/2014/main" id="{95231B84-11D8-44DD-A2B0-BB8EF3E01B4F}"/>
              </a:ext>
            </a:extLst>
          </p:cNvPr>
          <p:cNvPicPr>
            <a:picLocks noChangeAspect="1"/>
          </p:cNvPicPr>
          <p:nvPr/>
        </p:nvPicPr>
        <p:blipFill rotWithShape="1">
          <a:blip r:embed="rId2"/>
          <a:srcRect t="40104" b="17274"/>
          <a:stretch/>
        </p:blipFill>
        <p:spPr>
          <a:xfrm>
            <a:off x="7829551" y="306909"/>
            <a:ext cx="4042409" cy="2286000"/>
          </a:xfrm>
          <a:prstGeom prst="rect">
            <a:avLst/>
          </a:prstGeom>
        </p:spPr>
      </p:pic>
      <p:pic>
        <p:nvPicPr>
          <p:cNvPr id="4" name="Picture 3">
            <a:extLst>
              <a:ext uri="{FF2B5EF4-FFF2-40B4-BE49-F238E27FC236}">
                <a16:creationId xmlns:a16="http://schemas.microsoft.com/office/drawing/2014/main" id="{052D3D71-8BDD-46F2-8EB1-C31C35844517}"/>
              </a:ext>
            </a:extLst>
          </p:cNvPr>
          <p:cNvPicPr>
            <a:picLocks noChangeAspect="1"/>
          </p:cNvPicPr>
          <p:nvPr/>
        </p:nvPicPr>
        <p:blipFill rotWithShape="1">
          <a:blip r:embed="rId3"/>
          <a:srcRect t="4487" r="-2" b="23413"/>
          <a:stretch/>
        </p:blipFill>
        <p:spPr>
          <a:xfrm>
            <a:off x="7829551" y="2828925"/>
            <a:ext cx="4042410" cy="3388994"/>
          </a:xfrm>
          <a:prstGeom prst="rect">
            <a:avLst/>
          </a:prstGeom>
        </p:spPr>
      </p:pic>
    </p:spTree>
    <p:extLst>
      <p:ext uri="{BB962C8B-B14F-4D97-AF65-F5344CB8AC3E}">
        <p14:creationId xmlns:p14="http://schemas.microsoft.com/office/powerpoint/2010/main" val="226161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D5440-C4C1-485C-80B9-D09FF8015C68}"/>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Background</a:t>
            </a:r>
          </a:p>
        </p:txBody>
      </p:sp>
      <p:sp>
        <p:nvSpPr>
          <p:cNvPr id="3" name="Content Placeholder 2">
            <a:extLst>
              <a:ext uri="{FF2B5EF4-FFF2-40B4-BE49-F238E27FC236}">
                <a16:creationId xmlns:a16="http://schemas.microsoft.com/office/drawing/2014/main" id="{14175949-451E-4B5A-8B3B-3B9F16463F8F}"/>
              </a:ext>
            </a:extLst>
          </p:cNvPr>
          <p:cNvSpPr>
            <a:spLocks noGrp="1"/>
          </p:cNvSpPr>
          <p:nvPr>
            <p:ph idx="1"/>
          </p:nvPr>
        </p:nvSpPr>
        <p:spPr>
          <a:xfrm>
            <a:off x="838200" y="2057400"/>
            <a:ext cx="8305800" cy="3871762"/>
          </a:xfrm>
        </p:spPr>
        <p:txBody>
          <a:bodyPr>
            <a:normAutofit/>
          </a:bodyPr>
          <a:lstStyle/>
          <a:p>
            <a:r>
              <a:rPr lang="en-AU" sz="2400" dirty="0">
                <a:solidFill>
                  <a:srgbClr val="002060"/>
                </a:solidFill>
              </a:rPr>
              <a:t>The 8th revision of the TNM manual introduced “Essential TNM”</a:t>
            </a:r>
          </a:p>
          <a:p>
            <a:endParaRPr lang="en-AU" sz="2400" dirty="0">
              <a:solidFill>
                <a:srgbClr val="002060"/>
              </a:solidFill>
            </a:endParaRPr>
          </a:p>
          <a:p>
            <a:r>
              <a:rPr lang="en-AU" sz="2400" dirty="0" err="1">
                <a:solidFill>
                  <a:srgbClr val="002060"/>
                </a:solidFill>
              </a:rPr>
              <a:t>eTNM</a:t>
            </a:r>
            <a:r>
              <a:rPr lang="en-AU" sz="2400" dirty="0">
                <a:solidFill>
                  <a:srgbClr val="002060"/>
                </a:solidFill>
              </a:rPr>
              <a:t> is a simplified scheme that can be used to collect stage data when the T, N, and M categories have not been recorded in the clinical records, or if the data to determine the categories are not available</a:t>
            </a:r>
            <a:r>
              <a:rPr lang="en-AU" sz="2400" dirty="0"/>
              <a:t>.</a:t>
            </a:r>
          </a:p>
        </p:txBody>
      </p:sp>
      <p:pic>
        <p:nvPicPr>
          <p:cNvPr id="4" name="Picture 3">
            <a:extLst>
              <a:ext uri="{FF2B5EF4-FFF2-40B4-BE49-F238E27FC236}">
                <a16:creationId xmlns:a16="http://schemas.microsoft.com/office/drawing/2014/main" id="{5F505672-94EF-479F-B4D2-1932119DB9D8}"/>
              </a:ext>
            </a:extLst>
          </p:cNvPr>
          <p:cNvPicPr>
            <a:picLocks noChangeAspect="1"/>
          </p:cNvPicPr>
          <p:nvPr/>
        </p:nvPicPr>
        <p:blipFill>
          <a:blip r:embed="rId2"/>
          <a:stretch>
            <a:fillRect/>
          </a:stretch>
        </p:blipFill>
        <p:spPr>
          <a:xfrm>
            <a:off x="9144000" y="2526045"/>
            <a:ext cx="2726436" cy="3389670"/>
          </a:xfrm>
          <a:prstGeom prst="rect">
            <a:avLst/>
          </a:prstGeom>
        </p:spPr>
      </p:pic>
    </p:spTree>
    <p:extLst>
      <p:ext uri="{BB962C8B-B14F-4D97-AF65-F5344CB8AC3E}">
        <p14:creationId xmlns:p14="http://schemas.microsoft.com/office/powerpoint/2010/main" val="378754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txBox="1">
            <a:spLocks noChangeArrowheads="1"/>
          </p:cNvSpPr>
          <p:nvPr/>
        </p:nvSpPr>
        <p:spPr bwMode="auto">
          <a:xfrm>
            <a:off x="928065" y="326071"/>
            <a:ext cx="8071302"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3092D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3200" b="1">
                <a:solidFill>
                  <a:srgbClr val="1F1F99"/>
                </a:solidFill>
                <a:latin typeface="Gill Sans MT" panose="020B0502020104020203" pitchFamily="34" charset="0"/>
                <a:ea typeface="+mj-ea"/>
                <a:cs typeface="+mj-cs"/>
              </a:defRPr>
            </a:lvl1pPr>
            <a:lvl2pPr algn="ctr" eaLnBrk="1" hangingPunct="1">
              <a:defRPr sz="4400">
                <a:solidFill>
                  <a:srgbClr val="1F1F99"/>
                </a:solidFill>
                <a:latin typeface="Tahoma" pitchFamily="34" charset="0"/>
                <a:cs typeface="Tahoma" pitchFamily="34" charset="0"/>
              </a:defRPr>
            </a:lvl2pPr>
            <a:lvl3pPr algn="ctr" eaLnBrk="1" hangingPunct="1">
              <a:defRPr sz="4400">
                <a:solidFill>
                  <a:srgbClr val="1F1F99"/>
                </a:solidFill>
                <a:latin typeface="Tahoma" pitchFamily="34" charset="0"/>
                <a:cs typeface="Tahoma" pitchFamily="34" charset="0"/>
              </a:defRPr>
            </a:lvl3pPr>
            <a:lvl4pPr algn="ctr" eaLnBrk="1" hangingPunct="1">
              <a:defRPr sz="4400">
                <a:solidFill>
                  <a:srgbClr val="1F1F99"/>
                </a:solidFill>
                <a:latin typeface="Tahoma" pitchFamily="34" charset="0"/>
                <a:cs typeface="Tahoma" pitchFamily="34" charset="0"/>
              </a:defRPr>
            </a:lvl4pPr>
            <a:lvl5pPr algn="ctr" eaLnBrk="1" hangingPunct="1">
              <a:defRPr sz="4400">
                <a:solidFill>
                  <a:srgbClr val="1F1F99"/>
                </a:solidFill>
                <a:latin typeface="Tahoma" pitchFamily="34" charset="0"/>
                <a:cs typeface="Tahoma" pitchFamily="34" charset="0"/>
              </a:defRPr>
            </a:lvl5pPr>
            <a:lvl6pPr marL="457200" algn="ctr" fontAlgn="base">
              <a:spcBef>
                <a:spcPct val="0"/>
              </a:spcBef>
              <a:spcAft>
                <a:spcPct val="0"/>
              </a:spcAft>
              <a:defRPr sz="4400">
                <a:solidFill>
                  <a:srgbClr val="3333FF"/>
                </a:solidFill>
                <a:latin typeface="Tahoma" pitchFamily="34" charset="0"/>
                <a:cs typeface="Tahoma" pitchFamily="34" charset="0"/>
              </a:defRPr>
            </a:lvl6pPr>
            <a:lvl7pPr marL="914400" algn="ctr" fontAlgn="base">
              <a:spcBef>
                <a:spcPct val="0"/>
              </a:spcBef>
              <a:spcAft>
                <a:spcPct val="0"/>
              </a:spcAft>
              <a:defRPr sz="4400">
                <a:solidFill>
                  <a:srgbClr val="3333FF"/>
                </a:solidFill>
                <a:latin typeface="Tahoma" pitchFamily="34" charset="0"/>
                <a:cs typeface="Tahoma" pitchFamily="34" charset="0"/>
              </a:defRPr>
            </a:lvl7pPr>
            <a:lvl8pPr marL="1371600" algn="ctr" fontAlgn="base">
              <a:spcBef>
                <a:spcPct val="0"/>
              </a:spcBef>
              <a:spcAft>
                <a:spcPct val="0"/>
              </a:spcAft>
              <a:defRPr sz="4400">
                <a:solidFill>
                  <a:srgbClr val="3333FF"/>
                </a:solidFill>
                <a:latin typeface="Tahoma" pitchFamily="34" charset="0"/>
                <a:cs typeface="Tahoma" pitchFamily="34" charset="0"/>
              </a:defRPr>
            </a:lvl8pPr>
            <a:lvl9pPr marL="1828800" algn="ctr" fontAlgn="base">
              <a:spcBef>
                <a:spcPct val="0"/>
              </a:spcBef>
              <a:spcAft>
                <a:spcPct val="0"/>
              </a:spcAft>
              <a:defRPr sz="4400">
                <a:solidFill>
                  <a:srgbClr val="3333FF"/>
                </a:solidFill>
                <a:latin typeface="Tahoma" pitchFamily="34" charset="0"/>
                <a:cs typeface="Tahoma" pitchFamily="34" charset="0"/>
              </a:defRPr>
            </a:lvl9pPr>
          </a:lstStyle>
          <a:p>
            <a:r>
              <a:rPr lang="en-AU" sz="4400" dirty="0">
                <a:solidFill>
                  <a:srgbClr val="C00000"/>
                </a:solidFill>
                <a:latin typeface="+mj-lt"/>
              </a:rPr>
              <a:t>Background</a:t>
            </a:r>
            <a:endParaRPr lang="es-CO" sz="4400" b="0" dirty="0">
              <a:solidFill>
                <a:srgbClr val="7030A0"/>
              </a:solidFill>
              <a:latin typeface="+mj-lt"/>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588"/>
          <a:stretch/>
        </p:blipFill>
        <p:spPr>
          <a:xfrm>
            <a:off x="1656854" y="1149021"/>
            <a:ext cx="5111796" cy="3534037"/>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2958" y="3505200"/>
            <a:ext cx="3050002" cy="2287502"/>
          </a:xfrm>
          <a:prstGeom prst="rect">
            <a:avLst/>
          </a:prstGeom>
        </p:spPr>
      </p:pic>
      <p:sp>
        <p:nvSpPr>
          <p:cNvPr id="2" name="Down Arrow 1"/>
          <p:cNvSpPr/>
          <p:nvPr/>
        </p:nvSpPr>
        <p:spPr>
          <a:xfrm>
            <a:off x="8087360" y="1422400"/>
            <a:ext cx="304800" cy="4988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TextBox 2"/>
          <p:cNvSpPr txBox="1"/>
          <p:nvPr/>
        </p:nvSpPr>
        <p:spPr>
          <a:xfrm>
            <a:off x="8473441" y="1422400"/>
            <a:ext cx="652743" cy="369332"/>
          </a:xfrm>
          <a:prstGeom prst="rect">
            <a:avLst/>
          </a:prstGeom>
          <a:noFill/>
        </p:spPr>
        <p:txBody>
          <a:bodyPr wrap="none" rtlCol="0">
            <a:spAutoFit/>
          </a:bodyPr>
          <a:lstStyle/>
          <a:p>
            <a:r>
              <a:rPr lang="en-GB" b="1" dirty="0">
                <a:solidFill>
                  <a:srgbClr val="7030A0"/>
                </a:solidFill>
              </a:rPr>
              <a:t>2015</a:t>
            </a:r>
            <a:endParaRPr lang="es-CO" b="1" dirty="0">
              <a:solidFill>
                <a:srgbClr val="7030A0"/>
              </a:solidFill>
            </a:endParaRPr>
          </a:p>
        </p:txBody>
      </p:sp>
      <p:sp>
        <p:nvSpPr>
          <p:cNvPr id="8" name="TextBox 7"/>
          <p:cNvSpPr txBox="1"/>
          <p:nvPr/>
        </p:nvSpPr>
        <p:spPr>
          <a:xfrm>
            <a:off x="8404323" y="5828916"/>
            <a:ext cx="652743" cy="369332"/>
          </a:xfrm>
          <a:prstGeom prst="rect">
            <a:avLst/>
          </a:prstGeom>
          <a:noFill/>
        </p:spPr>
        <p:txBody>
          <a:bodyPr wrap="none" rtlCol="0">
            <a:spAutoFit/>
          </a:bodyPr>
          <a:lstStyle/>
          <a:p>
            <a:r>
              <a:rPr lang="en-GB" b="1" dirty="0">
                <a:solidFill>
                  <a:srgbClr val="7030A0"/>
                </a:solidFill>
              </a:rPr>
              <a:t>2018</a:t>
            </a:r>
            <a:endParaRPr lang="es-CO" b="1" dirty="0">
              <a:solidFill>
                <a:srgbClr val="7030A0"/>
              </a:solidFill>
            </a:endParaRPr>
          </a:p>
        </p:txBody>
      </p:sp>
      <p:pic>
        <p:nvPicPr>
          <p:cNvPr id="9" name="Content Placeholder 4"/>
          <p:cNvPicPr>
            <a:picLocks noChangeAspect="1"/>
          </p:cNvPicPr>
          <p:nvPr/>
        </p:nvPicPr>
        <p:blipFill>
          <a:blip r:embed="rId5"/>
          <a:stretch>
            <a:fillRect/>
          </a:stretch>
        </p:blipFill>
        <p:spPr>
          <a:xfrm>
            <a:off x="8488976" y="3810324"/>
            <a:ext cx="1020783" cy="844542"/>
          </a:xfrm>
          <a:prstGeom prst="rect">
            <a:avLst/>
          </a:prstGeom>
        </p:spPr>
      </p:pic>
      <p:sp>
        <p:nvSpPr>
          <p:cNvPr id="7" name="TextBox 6"/>
          <p:cNvSpPr txBox="1"/>
          <p:nvPr/>
        </p:nvSpPr>
        <p:spPr>
          <a:xfrm>
            <a:off x="8451708" y="2332996"/>
            <a:ext cx="1454116" cy="1477328"/>
          </a:xfrm>
          <a:prstGeom prst="rect">
            <a:avLst/>
          </a:prstGeom>
          <a:noFill/>
        </p:spPr>
        <p:txBody>
          <a:bodyPr wrap="none" rtlCol="0">
            <a:spAutoFit/>
          </a:bodyPr>
          <a:lstStyle/>
          <a:p>
            <a:r>
              <a:rPr lang="en-GB" dirty="0"/>
              <a:t>Discussion</a:t>
            </a:r>
            <a:r>
              <a:rPr lang="es-CO" dirty="0"/>
              <a:t>s</a:t>
            </a:r>
          </a:p>
          <a:p>
            <a:endParaRPr lang="en-GB" dirty="0"/>
          </a:p>
          <a:p>
            <a:r>
              <a:rPr lang="en-GB" dirty="0"/>
              <a:t>Tests</a:t>
            </a:r>
          </a:p>
          <a:p>
            <a:r>
              <a:rPr lang="en-GB" dirty="0"/>
              <a:t>Databases US</a:t>
            </a:r>
          </a:p>
          <a:p>
            <a:r>
              <a:rPr lang="en-GB" dirty="0"/>
              <a:t>Refinements</a:t>
            </a:r>
          </a:p>
        </p:txBody>
      </p:sp>
      <p:sp>
        <p:nvSpPr>
          <p:cNvPr id="11" name="TextBox 10"/>
          <p:cNvSpPr txBox="1"/>
          <p:nvPr/>
        </p:nvSpPr>
        <p:spPr>
          <a:xfrm>
            <a:off x="8392161" y="4654866"/>
            <a:ext cx="1365887" cy="1200329"/>
          </a:xfrm>
          <a:prstGeom prst="rect">
            <a:avLst/>
          </a:prstGeom>
          <a:noFill/>
        </p:spPr>
        <p:txBody>
          <a:bodyPr wrap="none" rtlCol="0">
            <a:spAutoFit/>
          </a:bodyPr>
          <a:lstStyle/>
          <a:p>
            <a:r>
              <a:rPr lang="en-GB" dirty="0">
                <a:solidFill>
                  <a:srgbClr val="FF0000"/>
                </a:solidFill>
              </a:rPr>
              <a:t>Discussion</a:t>
            </a:r>
            <a:r>
              <a:rPr lang="es-CO" dirty="0">
                <a:solidFill>
                  <a:srgbClr val="FF0000"/>
                </a:solidFill>
              </a:rPr>
              <a:t>s</a:t>
            </a:r>
          </a:p>
          <a:p>
            <a:r>
              <a:rPr lang="en-GB" dirty="0">
                <a:solidFill>
                  <a:srgbClr val="FF0000"/>
                </a:solidFill>
              </a:rPr>
              <a:t>Trainings</a:t>
            </a:r>
          </a:p>
          <a:p>
            <a:r>
              <a:rPr lang="en-GB" dirty="0">
                <a:solidFill>
                  <a:srgbClr val="FF0000"/>
                </a:solidFill>
              </a:rPr>
              <a:t>Tests</a:t>
            </a:r>
          </a:p>
          <a:p>
            <a:r>
              <a:rPr lang="en-GB" dirty="0">
                <a:solidFill>
                  <a:srgbClr val="FF0000"/>
                </a:solidFill>
              </a:rPr>
              <a:t>Refinements</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9101947" y="5912970"/>
            <a:ext cx="880881" cy="79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0074190" y="6080454"/>
            <a:ext cx="880882" cy="461665"/>
          </a:xfrm>
          <a:prstGeom prst="rect">
            <a:avLst/>
          </a:prstGeom>
          <a:noFill/>
          <a:ln>
            <a:solidFill>
              <a:srgbClr val="00B050"/>
            </a:solidFill>
          </a:ln>
        </p:spPr>
        <p:txBody>
          <a:bodyPr wrap="none" rtlCol="0">
            <a:spAutoFit/>
          </a:bodyPr>
          <a:lstStyle/>
          <a:p>
            <a:r>
              <a:rPr lang="en-GB" sz="1200" dirty="0"/>
              <a:t>Scientific</a:t>
            </a:r>
          </a:p>
          <a:p>
            <a:r>
              <a:rPr lang="en-GB" sz="1200" dirty="0"/>
              <a:t>Publication</a:t>
            </a:r>
            <a:endParaRPr lang="es-CO" sz="1200" dirty="0"/>
          </a:p>
        </p:txBody>
      </p:sp>
      <p:pic>
        <p:nvPicPr>
          <p:cNvPr id="13" name="Picture 12"/>
          <p:cNvPicPr>
            <a:picLocks noChangeAspect="1"/>
          </p:cNvPicPr>
          <p:nvPr/>
        </p:nvPicPr>
        <p:blipFill>
          <a:blip r:embed="rId7"/>
          <a:stretch>
            <a:fillRect/>
          </a:stretch>
        </p:blipFill>
        <p:spPr>
          <a:xfrm>
            <a:off x="5461259" y="4875801"/>
            <a:ext cx="2445071" cy="1833803"/>
          </a:xfrm>
          <a:prstGeom prst="rect">
            <a:avLst/>
          </a:prstGeom>
        </p:spPr>
      </p:pic>
    </p:spTree>
    <p:extLst>
      <p:ext uri="{BB962C8B-B14F-4D97-AF65-F5344CB8AC3E}">
        <p14:creationId xmlns:p14="http://schemas.microsoft.com/office/powerpoint/2010/main" val="419043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DBE18-ADEA-42A7-95FB-FD605A635B57}"/>
              </a:ext>
            </a:extLst>
          </p:cNvPr>
          <p:cNvSpPr>
            <a:spLocks noGrp="1"/>
          </p:cNvSpPr>
          <p:nvPr>
            <p:ph type="title"/>
          </p:nvPr>
        </p:nvSpPr>
        <p:spPr>
          <a:xfrm>
            <a:off x="838200" y="631825"/>
            <a:ext cx="10515600" cy="1325563"/>
          </a:xfrm>
        </p:spPr>
        <p:txBody>
          <a:bodyPr>
            <a:normAutofit/>
          </a:bodyPr>
          <a:lstStyle/>
          <a:p>
            <a:r>
              <a:rPr lang="en-AU" b="1" dirty="0">
                <a:solidFill>
                  <a:srgbClr val="C00000"/>
                </a:solidFill>
              </a:rPr>
              <a:t>Rationale for Essential TNM Training in SSA </a:t>
            </a:r>
          </a:p>
        </p:txBody>
      </p:sp>
      <p:sp>
        <p:nvSpPr>
          <p:cNvPr id="23" name="Content Placeholder 2">
            <a:extLst>
              <a:ext uri="{FF2B5EF4-FFF2-40B4-BE49-F238E27FC236}">
                <a16:creationId xmlns:a16="http://schemas.microsoft.com/office/drawing/2014/main" id="{00626BDB-1133-444E-8152-628614C48236}"/>
              </a:ext>
            </a:extLst>
          </p:cNvPr>
          <p:cNvSpPr>
            <a:spLocks noGrp="1"/>
          </p:cNvSpPr>
          <p:nvPr>
            <p:ph idx="1"/>
          </p:nvPr>
        </p:nvSpPr>
        <p:spPr>
          <a:xfrm>
            <a:off x="838200" y="2057400"/>
            <a:ext cx="10515600" cy="3871762"/>
          </a:xfrm>
        </p:spPr>
        <p:txBody>
          <a:bodyPr>
            <a:normAutofit/>
          </a:bodyPr>
          <a:lstStyle/>
          <a:p>
            <a:r>
              <a:rPr lang="en-GB" sz="2400" dirty="0">
                <a:solidFill>
                  <a:srgbClr val="002060"/>
                </a:solidFill>
              </a:rPr>
              <a:t>Information on cancer stage at diagnosis is largely missing or poorly documented among population-based cancer registries in sub Saharan Africa (SSA). </a:t>
            </a:r>
          </a:p>
          <a:p>
            <a:endParaRPr lang="en-GB" sz="2400" dirty="0">
              <a:solidFill>
                <a:srgbClr val="002060"/>
              </a:solidFill>
            </a:endParaRPr>
          </a:p>
          <a:p>
            <a:r>
              <a:rPr lang="en-GB" sz="2400" dirty="0">
                <a:solidFill>
                  <a:srgbClr val="002060"/>
                </a:solidFill>
              </a:rPr>
              <a:t>In an early field trial of </a:t>
            </a:r>
            <a:r>
              <a:rPr lang="en-GB" sz="2400" dirty="0" err="1">
                <a:solidFill>
                  <a:srgbClr val="002060"/>
                </a:solidFill>
              </a:rPr>
              <a:t>eTNM</a:t>
            </a:r>
            <a:r>
              <a:rPr lang="en-GB" sz="2400" dirty="0">
                <a:solidFill>
                  <a:srgbClr val="002060"/>
                </a:solidFill>
              </a:rPr>
              <a:t> staging, it was observed that some training was needed to enable cancer registrars to abstract the correct TNM from case records.</a:t>
            </a:r>
          </a:p>
          <a:p>
            <a:endParaRPr lang="en-GB" sz="2400" dirty="0"/>
          </a:p>
        </p:txBody>
      </p:sp>
    </p:spTree>
    <p:extLst>
      <p:ext uri="{BB962C8B-B14F-4D97-AF65-F5344CB8AC3E}">
        <p14:creationId xmlns:p14="http://schemas.microsoft.com/office/powerpoint/2010/main" val="442089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1E6B-6FB1-4624-A66C-41418EFA84EC}"/>
              </a:ext>
            </a:extLst>
          </p:cNvPr>
          <p:cNvSpPr>
            <a:spLocks noGrp="1"/>
          </p:cNvSpPr>
          <p:nvPr>
            <p:ph type="title"/>
          </p:nvPr>
        </p:nvSpPr>
        <p:spPr>
          <a:xfrm>
            <a:off x="142240" y="365125"/>
            <a:ext cx="5633194" cy="1692794"/>
          </a:xfrm>
        </p:spPr>
        <p:txBody>
          <a:bodyPr>
            <a:normAutofit/>
          </a:bodyPr>
          <a:lstStyle/>
          <a:p>
            <a:pPr algn="ctr"/>
            <a:r>
              <a:rPr lang="en-AU" b="1" dirty="0">
                <a:solidFill>
                  <a:srgbClr val="C00000"/>
                </a:solidFill>
              </a:rPr>
              <a:t>Essential TNM Training in SSA </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28C08D-7A9B-4E71-B2EF-9264CE11B032}"/>
              </a:ext>
            </a:extLst>
          </p:cNvPr>
          <p:cNvSpPr>
            <a:spLocks noGrp="1"/>
          </p:cNvSpPr>
          <p:nvPr>
            <p:ph idx="1"/>
          </p:nvPr>
        </p:nvSpPr>
        <p:spPr>
          <a:xfrm>
            <a:off x="246703" y="2575033"/>
            <a:ext cx="7013632" cy="4063505"/>
          </a:xfrm>
        </p:spPr>
        <p:txBody>
          <a:bodyPr>
            <a:normAutofit/>
          </a:bodyPr>
          <a:lstStyle/>
          <a:p>
            <a:r>
              <a:rPr lang="en-AU" sz="2400" dirty="0">
                <a:solidFill>
                  <a:srgbClr val="002060"/>
                </a:solidFill>
              </a:rPr>
              <a:t>IARC through GICR, organized a 3-day training on </a:t>
            </a:r>
            <a:r>
              <a:rPr lang="en-AU" sz="2400" dirty="0" err="1">
                <a:solidFill>
                  <a:srgbClr val="002060"/>
                </a:solidFill>
              </a:rPr>
              <a:t>eTNM</a:t>
            </a:r>
            <a:r>
              <a:rPr lang="en-AU" sz="2400" dirty="0">
                <a:solidFill>
                  <a:srgbClr val="002060"/>
                </a:solidFill>
              </a:rPr>
              <a:t> in November 2018, in collaboration with Addis Ababa City Cancer Registry (AACCR). </a:t>
            </a:r>
          </a:p>
          <a:p>
            <a:endParaRPr lang="en-AU" sz="2400" dirty="0">
              <a:solidFill>
                <a:srgbClr val="002060"/>
              </a:solidFill>
            </a:endParaRPr>
          </a:p>
          <a:p>
            <a:r>
              <a:rPr lang="en-AU" sz="2400" dirty="0">
                <a:solidFill>
                  <a:srgbClr val="002060"/>
                </a:solidFill>
              </a:rPr>
              <a:t>17 cancer registrars from 16 cancer registries in SSA took part.</a:t>
            </a:r>
          </a:p>
          <a:p>
            <a:endParaRPr lang="en-AU" sz="2400" dirty="0">
              <a:solidFill>
                <a:srgbClr val="002060"/>
              </a:solidFill>
            </a:endParaRPr>
          </a:p>
          <a:p>
            <a:r>
              <a:rPr lang="en-AU" sz="2400" dirty="0">
                <a:solidFill>
                  <a:srgbClr val="002060"/>
                </a:solidFill>
              </a:rPr>
              <a:t>The course included sessions on the principles of cancer pathology and spread, and how to stage using the “Essential TNM Staging Guide”</a:t>
            </a:r>
          </a:p>
        </p:txBody>
      </p:sp>
      <p:pic>
        <p:nvPicPr>
          <p:cNvPr id="5" name="Picture 4">
            <a:extLst>
              <a:ext uri="{FF2B5EF4-FFF2-40B4-BE49-F238E27FC236}">
                <a16:creationId xmlns:a16="http://schemas.microsoft.com/office/drawing/2014/main" id="{B633344F-D98F-4D38-B299-D7B02307C273}"/>
              </a:ext>
            </a:extLst>
          </p:cNvPr>
          <p:cNvPicPr>
            <a:picLocks noChangeAspect="1"/>
          </p:cNvPicPr>
          <p:nvPr/>
        </p:nvPicPr>
        <p:blipFill rotWithShape="1">
          <a:blip r:embed="rId2"/>
          <a:srcRect l="18100" r="12858"/>
          <a:stretch/>
        </p:blipFill>
        <p:spPr>
          <a:xfrm>
            <a:off x="7260335" y="10"/>
            <a:ext cx="49316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185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A1133-1D93-4F28-A341-0592F92D4E4C}"/>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sz="6000" b="1" kern="1200" dirty="0">
                <a:solidFill>
                  <a:srgbClr val="C00000"/>
                </a:solidFill>
                <a:latin typeface="+mj-lt"/>
                <a:ea typeface="+mj-ea"/>
                <a:cs typeface="+mj-cs"/>
              </a:rPr>
              <a:t>Methods</a:t>
            </a:r>
          </a:p>
        </p:txBody>
      </p:sp>
      <p:sp>
        <p:nvSpPr>
          <p:cNvPr id="9" name="Oval 8">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344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ARCSlideTemplate En2016">
  <a:themeElements>
    <a:clrScheme name="IARCSlideTemplateEn2011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IARCSlideTemplateEn2011">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ARCSlideTemplateEn2011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IARCSlideTemplateEn2011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IARCSlideTemplateEn2011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IARCSlideTemplateEn2011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IARCSlideTemplateEn2011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IARCSlideTemplateEn2011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IARCSlideTemplateEn2011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IARCSlideTemplateEn2011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IARCSlideTemplateEn2011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IARCSlideTemplateEn2011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ARCSlideTemplateSummerSchool" id="{7A3CA22B-B6C9-468D-B478-A7F476006F02}" vid="{B6B47CAB-50EC-4191-BFBD-1F9BFF4F28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1090</Words>
  <Application>Microsoft Office PowerPoint</Application>
  <PresentationFormat>Widescreen</PresentationFormat>
  <Paragraphs>120</Paragraphs>
  <Slides>28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Gill Sans MT</vt:lpstr>
      <vt:lpstr>Tahoma</vt:lpstr>
      <vt:lpstr>Office Theme</vt:lpstr>
      <vt:lpstr>1_IARCSlideTemplate En2016</vt:lpstr>
      <vt:lpstr>    ESSENTIAL TNM - EVALUATION OF A TRAINING EXERCISE IN SUB SAHARAN AFRICA  </vt:lpstr>
      <vt:lpstr>Background</vt:lpstr>
      <vt:lpstr>Background</vt:lpstr>
      <vt:lpstr>Background</vt:lpstr>
      <vt:lpstr>Background</vt:lpstr>
      <vt:lpstr>PowerPoint Presentation</vt:lpstr>
      <vt:lpstr>Rationale for Essential TNM Training in SSA </vt:lpstr>
      <vt:lpstr>Essential TNM Training in SSA </vt:lpstr>
      <vt:lpstr>Methods</vt:lpstr>
      <vt:lpstr>Methods</vt:lpstr>
      <vt:lpstr>Methods</vt:lpstr>
      <vt:lpstr>Results</vt:lpstr>
      <vt:lpstr>Results</vt:lpstr>
      <vt:lpstr>Results</vt:lpstr>
      <vt:lpstr>Results</vt:lpstr>
      <vt:lpstr>Discussions</vt:lpstr>
      <vt:lpstr>Discussions</vt:lpstr>
      <vt:lpstr>Lessons learnt</vt:lpstr>
      <vt:lpstr>Lessons learnt</vt:lpstr>
      <vt:lpstr>Next steps</vt:lpstr>
      <vt:lpstr>Next steps</vt:lpstr>
      <vt:lpstr>Conclusion</vt:lpstr>
      <vt:lpstr>Conclusion</vt:lpstr>
      <vt:lpstr>PowerPoint Presentation</vt:lpstr>
      <vt:lpstr>PowerPoint Presentation</vt:lpstr>
      <vt:lpstr>PowerPoint Presentation</vt:lpstr>
      <vt:lpstr>Essential TNM Guide</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ESSENTIAL TNM - EVALUATION OF A TRAINING EXERCISE IN SUB SAHARAN AFRICA  </dc:title>
  <dc:creator>Michael Odutola</dc:creator>
  <cp:lastModifiedBy>Michael Odutola</cp:lastModifiedBy>
  <cp:revision>2</cp:revision>
  <dcterms:created xsi:type="dcterms:W3CDTF">2019-06-11T09:25:46Z</dcterms:created>
  <dcterms:modified xsi:type="dcterms:W3CDTF">2019-06-11T09:29:24Z</dcterms:modified>
</cp:coreProperties>
</file>