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326" r:id="rId6"/>
    <p:sldId id="333" r:id="rId7"/>
    <p:sldId id="331" r:id="rId8"/>
    <p:sldId id="323" r:id="rId9"/>
    <p:sldId id="320" r:id="rId10"/>
    <p:sldId id="322" r:id="rId11"/>
    <p:sldId id="324" r:id="rId12"/>
    <p:sldId id="325" r:id="rId13"/>
    <p:sldId id="327" r:id="rId14"/>
    <p:sldId id="328" r:id="rId15"/>
    <p:sldId id="330" r:id="rId16"/>
    <p:sldId id="329" r:id="rId17"/>
    <p:sldId id="321" r:id="rId18"/>
  </p:sldIdLst>
  <p:sldSz cx="12192000" cy="6858000"/>
  <p:notesSz cx="6781800" cy="8839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6F2C"/>
    <a:srgbClr val="E47624"/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125" autoAdjust="0"/>
  </p:normalViewPr>
  <p:slideViewPr>
    <p:cSldViewPr snapToGrid="0" snapToObjects="1">
      <p:cViewPr varScale="1">
        <p:scale>
          <a:sx n="86" d="100"/>
          <a:sy n="86" d="100"/>
        </p:scale>
        <p:origin x="36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[Non-malignant_CNS_2.xlsb]N!PivotTable3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Reportable NMCNS, 2017 by Source</a:t>
            </a:r>
            <a:r>
              <a:rPr lang="en-CA" b="1" baseline="0"/>
              <a:t> Record Mix</a:t>
            </a:r>
            <a:endParaRPr lang="en-CA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N!$C$7</c:f>
              <c:strCache>
                <c:ptCount val="1"/>
                <c:pt idx="0">
                  <c:v>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N!$C$8</c:f>
              <c:numCache>
                <c:formatCode>General</c:formatCode>
                <c:ptCount val="1"/>
                <c:pt idx="0">
                  <c:v>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C-4D27-BF80-7061A7E3BDE9}"/>
            </c:ext>
          </c:extLst>
        </c:ser>
        <c:ser>
          <c:idx val="1"/>
          <c:order val="1"/>
          <c:tx>
            <c:strRef>
              <c:f>N!$D$7</c:f>
              <c:strCache>
                <c:ptCount val="1"/>
                <c:pt idx="0">
                  <c:v>DAD, NACRS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N!$D$8</c:f>
              <c:numCache>
                <c:formatCode>General</c:formatCode>
                <c:ptCount val="1"/>
                <c:pt idx="0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C-4D27-BF80-7061A7E3BDE9}"/>
            </c:ext>
          </c:extLst>
        </c:ser>
        <c:ser>
          <c:idx val="2"/>
          <c:order val="2"/>
          <c:tx>
            <c:strRef>
              <c:f>N!$E$7</c:f>
              <c:strCache>
                <c:ptCount val="1"/>
                <c:pt idx="0">
                  <c:v>ALR, NACRS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N!$E$8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C-4D27-BF80-7061A7E3BDE9}"/>
            </c:ext>
          </c:extLst>
        </c:ser>
        <c:ser>
          <c:idx val="3"/>
          <c:order val="3"/>
          <c:tx>
            <c:strRef>
              <c:f>N!$F$7</c:f>
              <c:strCache>
                <c:ptCount val="1"/>
                <c:pt idx="0">
                  <c:v>Path, 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N!$F$8</c:f>
              <c:numCache>
                <c:formatCode>General</c:formatCode>
                <c:ptCount val="1"/>
                <c:pt idx="0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7C-4D27-BF80-7061A7E3BDE9}"/>
            </c:ext>
          </c:extLst>
        </c:ser>
        <c:ser>
          <c:idx val="4"/>
          <c:order val="4"/>
          <c:tx>
            <c:strRef>
              <c:f>N!$G$7</c:f>
              <c:strCache>
                <c:ptCount val="1"/>
                <c:pt idx="0">
                  <c:v>Path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N!$G$8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7C-4D27-BF80-7061A7E3BDE9}"/>
            </c:ext>
          </c:extLst>
        </c:ser>
        <c:ser>
          <c:idx val="5"/>
          <c:order val="5"/>
          <c:tx>
            <c:strRef>
              <c:f>N!$H$7</c:f>
              <c:strCache>
                <c:ptCount val="1"/>
                <c:pt idx="0">
                  <c:v>ALR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N!$H$8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7C-4D27-BF80-7061A7E3BDE9}"/>
            </c:ext>
          </c:extLst>
        </c:ser>
        <c:ser>
          <c:idx val="6"/>
          <c:order val="6"/>
          <c:tx>
            <c:strRef>
              <c:f>N!$I$7</c:f>
              <c:strCache>
                <c:ptCount val="1"/>
                <c:pt idx="0">
                  <c:v>Path, ALR, DAD, NACRS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N!$I$8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7C-4D27-BF80-7061A7E3BDE9}"/>
            </c:ext>
          </c:extLst>
        </c:ser>
        <c:ser>
          <c:idx val="7"/>
          <c:order val="7"/>
          <c:tx>
            <c:strRef>
              <c:f>N!$J$7</c:f>
              <c:strCache>
                <c:ptCount val="1"/>
                <c:pt idx="0">
                  <c:v>PATH, ALR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N!$J$8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7C-4D27-BF80-7061A7E3BDE9}"/>
            </c:ext>
          </c:extLst>
        </c:ser>
        <c:ser>
          <c:idx val="8"/>
          <c:order val="8"/>
          <c:tx>
            <c:strRef>
              <c:f>N!$K$7</c:f>
              <c:strCache>
                <c:ptCount val="1"/>
                <c:pt idx="0">
                  <c:v>ALR, DAD, NACRS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N!$K$8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7C-4D27-BF80-7061A7E3BDE9}"/>
            </c:ext>
          </c:extLst>
        </c:ser>
        <c:ser>
          <c:idx val="9"/>
          <c:order val="9"/>
          <c:tx>
            <c:strRef>
              <c:f>N!$L$7</c:f>
              <c:strCache>
                <c:ptCount val="1"/>
                <c:pt idx="0">
                  <c:v>Sum of Other combos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N!$C$8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N!$L$8</c:f>
              <c:numCache>
                <c:formatCode>General</c:formatCode>
                <c:ptCount val="1"/>
                <c:pt idx="0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7C-4D27-BF80-7061A7E3BD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720328"/>
        <c:axId val="171721504"/>
      </c:barChart>
      <c:catAx>
        <c:axId val="17172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21504"/>
        <c:crosses val="autoZero"/>
        <c:auto val="1"/>
        <c:lblAlgn val="ctr"/>
        <c:lblOffset val="100"/>
        <c:noMultiLvlLbl val="0"/>
      </c:catAx>
      <c:valAx>
        <c:axId val="1717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72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[Non-malignant_CNS_2.xlsb]P!PivotTable4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Problematic</a:t>
            </a:r>
            <a:r>
              <a:rPr lang="en-CA" b="1" baseline="0"/>
              <a:t> NMCNS, 2017 </a:t>
            </a:r>
            <a:endParaRPr lang="en-CA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P!$C$8</c:f>
              <c:strCache>
                <c:ptCount val="1"/>
                <c:pt idx="0">
                  <c:v>NACRS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P!$C$9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P!$C$9</c:f>
              <c:numCache>
                <c:formatCode>General</c:formatCode>
                <c:ptCount val="1"/>
                <c:pt idx="0">
                  <c:v>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3-4979-A236-41F99CF53F92}"/>
            </c:ext>
          </c:extLst>
        </c:ser>
        <c:ser>
          <c:idx val="1"/>
          <c:order val="1"/>
          <c:tx>
            <c:strRef>
              <c:f>P!$D$8</c:f>
              <c:strCache>
                <c:ptCount val="1"/>
                <c:pt idx="0">
                  <c:v>Manual rejects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P!$C$9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P!$D$9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3-4979-A236-41F99CF53F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722680"/>
        <c:axId val="169048856"/>
      </c:barChart>
      <c:catAx>
        <c:axId val="17172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048856"/>
        <c:crosses val="autoZero"/>
        <c:auto val="1"/>
        <c:lblAlgn val="ctr"/>
        <c:lblOffset val="100"/>
        <c:noMultiLvlLbl val="0"/>
      </c:catAx>
      <c:valAx>
        <c:axId val="169048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72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23118985126851"/>
          <c:y val="0.51004556722076411"/>
          <c:w val="0.19543547681539808"/>
          <c:h val="0.15625109361329836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 (version 2).xlsb]Problematic_CNS with image!PivotTable4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223362827053309"/>
          <c:y val="4.8971690892229504E-2"/>
          <c:w val="0.87951279068189026"/>
          <c:h val="0.77478484910999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'Problematic_CNS with image'!$K$2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'Problematic_CNS with image'!$J$3:$J$8</c:f>
              <c:strCache>
                <c:ptCount val="5"/>
                <c:pt idx="0">
                  <c:v>CT brain with contrast</c:v>
                </c:pt>
                <c:pt idx="1">
                  <c:v>CT brain without contrast</c:v>
                </c:pt>
                <c:pt idx="2">
                  <c:v>MRI brain with contrast</c:v>
                </c:pt>
                <c:pt idx="3">
                  <c:v>MRI brain without contrast</c:v>
                </c:pt>
                <c:pt idx="4">
                  <c:v>MRI head with contrast</c:v>
                </c:pt>
              </c:strCache>
            </c:strRef>
          </c:cat>
          <c:val>
            <c:numRef>
              <c:f>'Problematic_CNS with image'!$K$3:$K$8</c:f>
              <c:numCache>
                <c:formatCode>General</c:formatCode>
                <c:ptCount val="5"/>
                <c:pt idx="0">
                  <c:v>55</c:v>
                </c:pt>
                <c:pt idx="1">
                  <c:v>292</c:v>
                </c:pt>
                <c:pt idx="2">
                  <c:v>37</c:v>
                </c:pt>
                <c:pt idx="3">
                  <c:v>31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7-47A6-8B4E-A0805E6A4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24560"/>
        <c:axId val="176314760"/>
      </c:barChart>
      <c:catAx>
        <c:axId val="1763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14760"/>
        <c:crosses val="autoZero"/>
        <c:auto val="1"/>
        <c:lblAlgn val="ctr"/>
        <c:lblOffset val="100"/>
        <c:noMultiLvlLbl val="0"/>
      </c:catAx>
      <c:valAx>
        <c:axId val="17631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2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[Non-malignant_CNS_2 (version 2).xlsb]Non_incident_CNS with image!PivotTable1</c:name>
    <c:fmtId val="1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'Non_incident_CNS with image'!$K$3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'Non_incident_CNS with image'!$J$4:$J$9</c:f>
              <c:strCache>
                <c:ptCount val="5"/>
                <c:pt idx="0">
                  <c:v>CT brain with contrast</c:v>
                </c:pt>
                <c:pt idx="1">
                  <c:v>CT brain without contrast</c:v>
                </c:pt>
                <c:pt idx="2">
                  <c:v>MRI brain with contrast</c:v>
                </c:pt>
                <c:pt idx="3">
                  <c:v>MRI brain without contrast</c:v>
                </c:pt>
                <c:pt idx="4">
                  <c:v>MRI head with contrast</c:v>
                </c:pt>
              </c:strCache>
            </c:strRef>
          </c:cat>
          <c:val>
            <c:numRef>
              <c:f>'Non_incident_CNS with image'!$K$4:$K$9</c:f>
              <c:numCache>
                <c:formatCode>General</c:formatCode>
                <c:ptCount val="5"/>
                <c:pt idx="0">
                  <c:v>24</c:v>
                </c:pt>
                <c:pt idx="1">
                  <c:v>130</c:v>
                </c:pt>
                <c:pt idx="2">
                  <c:v>25</c:v>
                </c:pt>
                <c:pt idx="3">
                  <c:v>24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0-4223-9EA4-1C0B87D88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31344"/>
        <c:axId val="130132912"/>
      </c:barChart>
      <c:catAx>
        <c:axId val="13013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32912"/>
        <c:crosses val="autoZero"/>
        <c:auto val="1"/>
        <c:lblAlgn val="ctr"/>
        <c:lblOffset val="100"/>
        <c:noMultiLvlLbl val="0"/>
      </c:catAx>
      <c:valAx>
        <c:axId val="13013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3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[Non-malignant_CNS_2.xlsb]Non_incident_CNS with image!PivotTable1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8790688041329057E-2"/>
          <c:y val="2.6493281704311866E-2"/>
          <c:w val="0.78251753158763737"/>
          <c:h val="0.75555413167824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'Non_incident_CNS with image'!$J$2:$J$3</c:f>
              <c:strCache>
                <c:ptCount val="1"/>
                <c:pt idx="0">
                  <c:v>CT brain with contrast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image'!$J$4:$J$54</c:f>
              <c:numCache>
                <c:formatCode>General</c:formatCode>
                <c:ptCount val="38"/>
                <c:pt idx="2">
                  <c:v>2</c:v>
                </c:pt>
                <c:pt idx="3">
                  <c:v>3</c:v>
                </c:pt>
                <c:pt idx="7">
                  <c:v>3</c:v>
                </c:pt>
                <c:pt idx="10">
                  <c:v>2</c:v>
                </c:pt>
                <c:pt idx="19">
                  <c:v>2</c:v>
                </c:pt>
                <c:pt idx="22">
                  <c:v>10</c:v>
                </c:pt>
                <c:pt idx="27">
                  <c:v>1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0-43B0-AE68-B4A85A93EBE8}"/>
            </c:ext>
          </c:extLst>
        </c:ser>
        <c:ser>
          <c:idx val="1"/>
          <c:order val="1"/>
          <c:tx>
            <c:strRef>
              <c:f>'Non_incident_CNS with image'!$K$2:$K$3</c:f>
              <c:strCache>
                <c:ptCount val="1"/>
                <c:pt idx="0">
                  <c:v>CT brain without contrast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image'!$K$4:$K$54</c:f>
              <c:numCache>
                <c:formatCode>General</c:formatCode>
                <c:ptCount val="38"/>
                <c:pt idx="0">
                  <c:v>13</c:v>
                </c:pt>
                <c:pt idx="1">
                  <c:v>2</c:v>
                </c:pt>
                <c:pt idx="2">
                  <c:v>11</c:v>
                </c:pt>
                <c:pt idx="3">
                  <c:v>5</c:v>
                </c:pt>
                <c:pt idx="4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9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34</c:v>
                </c:pt>
                <c:pt idx="23">
                  <c:v>7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7</c:v>
                </c:pt>
                <c:pt idx="33">
                  <c:v>8</c:v>
                </c:pt>
                <c:pt idx="34">
                  <c:v>1</c:v>
                </c:pt>
                <c:pt idx="35">
                  <c:v>3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0-43B0-AE68-B4A85A93EBE8}"/>
            </c:ext>
          </c:extLst>
        </c:ser>
        <c:ser>
          <c:idx val="2"/>
          <c:order val="2"/>
          <c:tx>
            <c:strRef>
              <c:f>'Non_incident_CNS with image'!$L$2:$L$3</c:f>
              <c:strCache>
                <c:ptCount val="1"/>
                <c:pt idx="0">
                  <c:v>CT pituitary without contrast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image'!$L$4:$L$54</c:f>
              <c:numCache>
                <c:formatCode>General</c:formatCode>
                <c:ptCount val="38"/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0-43B0-AE68-B4A85A93EBE8}"/>
            </c:ext>
          </c:extLst>
        </c:ser>
        <c:ser>
          <c:idx val="3"/>
          <c:order val="3"/>
          <c:tx>
            <c:strRef>
              <c:f>'Non_incident_CNS with image'!$M$2:$M$3</c:f>
              <c:strCache>
                <c:ptCount val="1"/>
                <c:pt idx="0">
                  <c:v>MRI brain with contrast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image'!$M$4:$M$54</c:f>
              <c:numCache>
                <c:formatCode>General</c:formatCode>
                <c:ptCount val="38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6">
                  <c:v>1</c:v>
                </c:pt>
                <c:pt idx="10">
                  <c:v>2</c:v>
                </c:pt>
                <c:pt idx="18">
                  <c:v>1</c:v>
                </c:pt>
                <c:pt idx="20">
                  <c:v>1</c:v>
                </c:pt>
                <c:pt idx="22">
                  <c:v>2</c:v>
                </c:pt>
                <c:pt idx="23">
                  <c:v>1</c:v>
                </c:pt>
                <c:pt idx="28">
                  <c:v>1</c:v>
                </c:pt>
                <c:pt idx="30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5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D0-43B0-AE68-B4A85A93EBE8}"/>
            </c:ext>
          </c:extLst>
        </c:ser>
        <c:ser>
          <c:idx val="4"/>
          <c:order val="4"/>
          <c:tx>
            <c:strRef>
              <c:f>'Non_incident_CNS with image'!$N$2:$N$3</c:f>
              <c:strCache>
                <c:ptCount val="1"/>
                <c:pt idx="0">
                  <c:v>MRI brain without contrast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image'!$N$4:$N$54</c:f>
              <c:numCache>
                <c:formatCode>General</c:formatCode>
                <c:ptCount val="38"/>
                <c:pt idx="0">
                  <c:v>2</c:v>
                </c:pt>
                <c:pt idx="2">
                  <c:v>2</c:v>
                </c:pt>
                <c:pt idx="5">
                  <c:v>1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  <c:pt idx="13">
                  <c:v>1</c:v>
                </c:pt>
                <c:pt idx="14">
                  <c:v>1</c:v>
                </c:pt>
                <c:pt idx="18">
                  <c:v>1</c:v>
                </c:pt>
                <c:pt idx="19">
                  <c:v>1</c:v>
                </c:pt>
                <c:pt idx="22">
                  <c:v>3</c:v>
                </c:pt>
                <c:pt idx="23">
                  <c:v>1</c:v>
                </c:pt>
                <c:pt idx="30">
                  <c:v>1</c:v>
                </c:pt>
                <c:pt idx="31">
                  <c:v>5</c:v>
                </c:pt>
                <c:pt idx="32">
                  <c:v>1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D0-43B0-AE68-B4A85A93EBE8}"/>
            </c:ext>
          </c:extLst>
        </c:ser>
        <c:ser>
          <c:idx val="5"/>
          <c:order val="5"/>
          <c:tx>
            <c:strRef>
              <c:f>'Non_incident_CNS with image'!$O$2:$O$3</c:f>
              <c:strCache>
                <c:ptCount val="1"/>
                <c:pt idx="0">
                  <c:v>MRI head with contrast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image'!$O$4:$O$54</c:f>
              <c:numCache>
                <c:formatCode>General</c:formatCode>
                <c:ptCount val="38"/>
                <c:pt idx="2">
                  <c:v>1</c:v>
                </c:pt>
                <c:pt idx="11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D0-43B0-AE68-B4A85A93EBE8}"/>
            </c:ext>
          </c:extLst>
        </c:ser>
        <c:ser>
          <c:idx val="6"/>
          <c:order val="6"/>
          <c:tx>
            <c:strRef>
              <c:f>'Non_incident_CNS with image'!$P$2:$P$3</c:f>
              <c:strCache>
                <c:ptCount val="1"/>
                <c:pt idx="0">
                  <c:v>MRI head without contrast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'Non_incident_CNS with image'!$I$4:$I$54</c:f>
              <c:multiLvlStrCache>
                <c:ptCount val="38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95300</c:v>
                  </c:pt>
                  <c:pt idx="3">
                    <c:v>95310</c:v>
                  </c:pt>
                  <c:pt idx="4">
                    <c:v>95320</c:v>
                  </c:pt>
                  <c:pt idx="5">
                    <c:v>95330</c:v>
                  </c:pt>
                  <c:pt idx="6">
                    <c:v>95340</c:v>
                  </c:pt>
                  <c:pt idx="7">
                    <c:v>95370</c:v>
                  </c:pt>
                  <c:pt idx="8">
                    <c:v>95381</c:v>
                  </c:pt>
                  <c:pt idx="9">
                    <c:v>95390</c:v>
                  </c:pt>
                  <c:pt idx="10">
                    <c:v>95391</c:v>
                  </c:pt>
                  <c:pt idx="11">
                    <c:v>80001</c:v>
                  </c:pt>
                  <c:pt idx="12">
                    <c:v>95300</c:v>
                  </c:pt>
                  <c:pt idx="13">
                    <c:v>95391</c:v>
                  </c:pt>
                  <c:pt idx="14">
                    <c:v>80000</c:v>
                  </c:pt>
                  <c:pt idx="15">
                    <c:v>80001</c:v>
                  </c:pt>
                  <c:pt idx="16">
                    <c:v>93900</c:v>
                  </c:pt>
                  <c:pt idx="17">
                    <c:v>95061</c:v>
                  </c:pt>
                  <c:pt idx="18">
                    <c:v>91611</c:v>
                  </c:pt>
                  <c:pt idx="19">
                    <c:v>95600</c:v>
                  </c:pt>
                  <c:pt idx="20">
                    <c:v>80001</c:v>
                  </c:pt>
                  <c:pt idx="21">
                    <c:v>80000</c:v>
                  </c:pt>
                  <c:pt idx="22">
                    <c:v>80001</c:v>
                  </c:pt>
                  <c:pt idx="23">
                    <c:v>91200</c:v>
                  </c:pt>
                  <c:pt idx="24">
                    <c:v>91210</c:v>
                  </c:pt>
                  <c:pt idx="25">
                    <c:v>93801</c:v>
                  </c:pt>
                  <c:pt idx="26">
                    <c:v>95300</c:v>
                  </c:pt>
                  <c:pt idx="27">
                    <c:v>95600</c:v>
                  </c:pt>
                  <c:pt idx="28">
                    <c:v>80000</c:v>
                  </c:pt>
                  <c:pt idx="29">
                    <c:v>95600</c:v>
                  </c:pt>
                  <c:pt idx="30">
                    <c:v>80000</c:v>
                  </c:pt>
                  <c:pt idx="31">
                    <c:v>81400</c:v>
                  </c:pt>
                  <c:pt idx="32">
                    <c:v>81401</c:v>
                  </c:pt>
                  <c:pt idx="33">
                    <c:v>82720</c:v>
                  </c:pt>
                  <c:pt idx="34">
                    <c:v>95061</c:v>
                  </c:pt>
                  <c:pt idx="35">
                    <c:v>93511</c:v>
                  </c:pt>
                  <c:pt idx="36">
                    <c:v>93521</c:v>
                  </c:pt>
                  <c:pt idx="37">
                    <c:v>80001</c:v>
                  </c:pt>
                </c:lvl>
                <c:lvl>
                  <c:pt idx="0">
                    <c:v>C700</c:v>
                  </c:pt>
                  <c:pt idx="11">
                    <c:v>C701</c:v>
                  </c:pt>
                  <c:pt idx="14">
                    <c:v>C709</c:v>
                  </c:pt>
                  <c:pt idx="16">
                    <c:v>C715</c:v>
                  </c:pt>
                  <c:pt idx="18">
                    <c:v>C716</c:v>
                  </c:pt>
                  <c:pt idx="20">
                    <c:v>C718</c:v>
                  </c:pt>
                  <c:pt idx="21">
                    <c:v>C719</c:v>
                  </c:pt>
                  <c:pt idx="27">
                    <c:v>C724</c:v>
                  </c:pt>
                  <c:pt idx="28">
                    <c:v>C725</c:v>
                  </c:pt>
                  <c:pt idx="30">
                    <c:v>C751</c:v>
                  </c:pt>
                  <c:pt idx="35">
                    <c:v>C752</c:v>
                  </c:pt>
                  <c:pt idx="37">
                    <c:v>C753</c:v>
                  </c:pt>
                </c:lvl>
              </c:multiLvlStrCache>
            </c:multiLvlStrRef>
          </c:cat>
          <c:val>
            <c:numRef>
              <c:f>'Non_incident_CNS with image'!$P$4:$P$54</c:f>
              <c:numCache>
                <c:formatCode>General</c:formatCode>
                <c:ptCount val="38"/>
                <c:pt idx="2">
                  <c:v>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D0-43B0-AE68-B4A85A93E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19744"/>
        <c:axId val="129920528"/>
      </c:barChart>
      <c:catAx>
        <c:axId val="129919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Topography/Histology</a:t>
                </a:r>
              </a:p>
            </c:rich>
          </c:tx>
          <c:layout>
            <c:manualLayout>
              <c:xMode val="edge"/>
              <c:yMode val="edge"/>
              <c:x val="0.42402187455037038"/>
              <c:y val="0.91624339989574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20528"/>
        <c:crosses val="autoZero"/>
        <c:auto val="1"/>
        <c:lblAlgn val="ctr"/>
        <c:lblOffset val="100"/>
        <c:noMultiLvlLbl val="0"/>
      </c:catAx>
      <c:valAx>
        <c:axId val="12992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/>
                  <a:t>Imaging Counts by Type</a:t>
                </a:r>
              </a:p>
            </c:rich>
          </c:tx>
          <c:layout>
            <c:manualLayout>
              <c:xMode val="edge"/>
              <c:yMode val="edge"/>
              <c:x val="4.7003866420695787E-4"/>
              <c:y val="0.3104276451936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1708410984825"/>
          <c:y val="0.10669980933513204"/>
          <c:w val="0.14116354118649768"/>
          <c:h val="0.32474461124974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D8B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[Non-malignant_CNS_2.xlsb]Problematic_CNS with image!PivotTable2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6496705394343195E-2"/>
          <c:y val="7.4261097797557921E-2"/>
          <c:w val="0.75743500038901379"/>
          <c:h val="0.6681806078588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'Problematic_CNS with image'!$M$3:$M$4</c:f>
              <c:strCache>
                <c:ptCount val="1"/>
                <c:pt idx="0">
                  <c:v>CT brain with contrast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image'!$M$5:$M$37</c:f>
              <c:numCache>
                <c:formatCode>General</c:formatCode>
                <c:ptCount val="21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8">
                  <c:v>1</c:v>
                </c:pt>
                <c:pt idx="9">
                  <c:v>43</c:v>
                </c:pt>
                <c:pt idx="10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4-434B-880F-8300515B77CF}"/>
            </c:ext>
          </c:extLst>
        </c:ser>
        <c:ser>
          <c:idx val="1"/>
          <c:order val="1"/>
          <c:tx>
            <c:strRef>
              <c:f>'Problematic_CNS with image'!$N$3:$N$4</c:f>
              <c:strCache>
                <c:ptCount val="1"/>
                <c:pt idx="0">
                  <c:v>CT brain without contrast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image'!$N$5:$N$37</c:f>
              <c:numCache>
                <c:formatCode>General</c:formatCode>
                <c:ptCount val="21"/>
                <c:pt idx="0">
                  <c:v>22</c:v>
                </c:pt>
                <c:pt idx="1">
                  <c:v>5</c:v>
                </c:pt>
                <c:pt idx="3">
                  <c:v>37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18</c:v>
                </c:pt>
                <c:pt idx="9">
                  <c:v>169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14</c:v>
                </c:pt>
                <c:pt idx="18">
                  <c:v>7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4-434B-880F-8300515B77CF}"/>
            </c:ext>
          </c:extLst>
        </c:ser>
        <c:ser>
          <c:idx val="2"/>
          <c:order val="2"/>
          <c:tx>
            <c:strRef>
              <c:f>'Problematic_CNS with image'!$O$3:$O$4</c:f>
              <c:strCache>
                <c:ptCount val="1"/>
                <c:pt idx="0">
                  <c:v>CT cranium without contrast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image'!$O$5:$O$37</c:f>
              <c:numCache>
                <c:formatCode>General</c:formatCode>
                <c:ptCount val="2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4-434B-880F-8300515B77CF}"/>
            </c:ext>
          </c:extLst>
        </c:ser>
        <c:ser>
          <c:idx val="3"/>
          <c:order val="3"/>
          <c:tx>
            <c:strRef>
              <c:f>'Problematic_CNS with image'!$P$3:$P$4</c:f>
              <c:strCache>
                <c:ptCount val="1"/>
                <c:pt idx="0">
                  <c:v>MRI brain with contrast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image'!$P$5:$P$37</c:f>
              <c:numCache>
                <c:formatCode>General</c:formatCode>
                <c:ptCount val="21"/>
                <c:pt idx="0">
                  <c:v>1</c:v>
                </c:pt>
                <c:pt idx="3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27</c:v>
                </c:pt>
                <c:pt idx="10">
                  <c:v>1</c:v>
                </c:pt>
                <c:pt idx="17">
                  <c:v>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A4-434B-880F-8300515B77CF}"/>
            </c:ext>
          </c:extLst>
        </c:ser>
        <c:ser>
          <c:idx val="4"/>
          <c:order val="4"/>
          <c:tx>
            <c:strRef>
              <c:f>'Problematic_CNS with image'!$Q$3:$Q$4</c:f>
              <c:strCache>
                <c:ptCount val="1"/>
                <c:pt idx="0">
                  <c:v>MRI brain without contrast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image'!$Q$5:$Q$37</c:f>
              <c:numCache>
                <c:formatCode>General</c:formatCode>
                <c:ptCount val="21"/>
                <c:pt idx="0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7</c:v>
                </c:pt>
                <c:pt idx="9">
                  <c:v>16</c:v>
                </c:pt>
                <c:pt idx="10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A4-434B-880F-8300515B77CF}"/>
            </c:ext>
          </c:extLst>
        </c:ser>
        <c:ser>
          <c:idx val="5"/>
          <c:order val="5"/>
          <c:tx>
            <c:strRef>
              <c:f>'Problematic_CNS with image'!$R$3:$R$4</c:f>
              <c:strCache>
                <c:ptCount val="1"/>
                <c:pt idx="0">
                  <c:v>MRI head with contrast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image'!$R$5:$R$37</c:f>
              <c:numCache>
                <c:formatCode>General</c:formatCode>
                <c:ptCount val="21"/>
                <c:pt idx="3">
                  <c:v>1</c:v>
                </c:pt>
                <c:pt idx="9">
                  <c:v>8</c:v>
                </c:pt>
                <c:pt idx="16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A4-434B-880F-8300515B77CF}"/>
            </c:ext>
          </c:extLst>
        </c:ser>
        <c:ser>
          <c:idx val="6"/>
          <c:order val="6"/>
          <c:tx>
            <c:strRef>
              <c:f>'Problematic_CNS with image'!$S$3:$S$4</c:f>
              <c:strCache>
                <c:ptCount val="1"/>
                <c:pt idx="0">
                  <c:v>MRI head without contrast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image'!$S$5:$S$37</c:f>
              <c:numCache>
                <c:formatCode>General</c:formatCode>
                <c:ptCount val="21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A4-434B-880F-8300515B77CF}"/>
            </c:ext>
          </c:extLst>
        </c:ser>
        <c:ser>
          <c:idx val="7"/>
          <c:order val="7"/>
          <c:tx>
            <c:strRef>
              <c:f>'Problematic_CNS with image'!$T$3:$T$4</c:f>
              <c:strCache>
                <c:ptCount val="1"/>
                <c:pt idx="0">
                  <c:v>MRI pituitary with contrast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'Problematic_CNS with image'!$L$5:$L$37</c:f>
              <c:multiLvlStrCache>
                <c:ptCount val="21"/>
                <c:lvl>
                  <c:pt idx="0">
                    <c:v>80000</c:v>
                  </c:pt>
                  <c:pt idx="1">
                    <c:v>80001</c:v>
                  </c:pt>
                  <c:pt idx="2">
                    <c:v>95391</c:v>
                  </c:pt>
                  <c:pt idx="3">
                    <c:v>80000</c:v>
                  </c:pt>
                  <c:pt idx="4">
                    <c:v>95300</c:v>
                  </c:pt>
                  <c:pt idx="5">
                    <c:v>95300</c:v>
                  </c:pt>
                  <c:pt idx="6">
                    <c:v>95301</c:v>
                  </c:pt>
                  <c:pt idx="7">
                    <c:v>80001</c:v>
                  </c:pt>
                  <c:pt idx="8">
                    <c:v>80000</c:v>
                  </c:pt>
                  <c:pt idx="9">
                    <c:v>80001</c:v>
                  </c:pt>
                  <c:pt idx="10">
                    <c:v>91200</c:v>
                  </c:pt>
                  <c:pt idx="11">
                    <c:v>95300</c:v>
                  </c:pt>
                  <c:pt idx="12">
                    <c:v>80001</c:v>
                  </c:pt>
                  <c:pt idx="13">
                    <c:v>80000</c:v>
                  </c:pt>
                  <c:pt idx="14">
                    <c:v>80001</c:v>
                  </c:pt>
                  <c:pt idx="15">
                    <c:v>95600</c:v>
                  </c:pt>
                  <c:pt idx="16">
                    <c:v>80000</c:v>
                  </c:pt>
                  <c:pt idx="17">
                    <c:v>80000</c:v>
                  </c:pt>
                  <c:pt idx="18">
                    <c:v>80001</c:v>
                  </c:pt>
                  <c:pt idx="19">
                    <c:v>80001</c:v>
                  </c:pt>
                  <c:pt idx="20">
                    <c:v>80001</c:v>
                  </c:pt>
                </c:lvl>
                <c:lvl>
                  <c:pt idx="0">
                    <c:v>C700</c:v>
                  </c:pt>
                  <c:pt idx="3">
                    <c:v>C709</c:v>
                  </c:pt>
                  <c:pt idx="5">
                    <c:v>C712</c:v>
                  </c:pt>
                  <c:pt idx="7">
                    <c:v>C718</c:v>
                  </c:pt>
                  <c:pt idx="8">
                    <c:v>C719</c:v>
                  </c:pt>
                  <c:pt idx="12">
                    <c:v>C720</c:v>
                  </c:pt>
                  <c:pt idx="13">
                    <c:v>C725</c:v>
                  </c:pt>
                  <c:pt idx="16">
                    <c:v>C728</c:v>
                  </c:pt>
                  <c:pt idx="17">
                    <c:v>C751</c:v>
                  </c:pt>
                  <c:pt idx="19">
                    <c:v>C752</c:v>
                  </c:pt>
                  <c:pt idx="20">
                    <c:v>C753</c:v>
                  </c:pt>
                </c:lvl>
              </c:multiLvlStrCache>
            </c:multiLvlStrRef>
          </c:cat>
          <c:val>
            <c:numRef>
              <c:f>'Problematic_CNS with image'!$T$5:$T$37</c:f>
              <c:numCache>
                <c:formatCode>General</c:formatCode>
                <c:ptCount val="21"/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A4-434B-880F-8300515B7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51600"/>
        <c:axId val="176320248"/>
      </c:barChart>
      <c:catAx>
        <c:axId val="16905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Topography/Histology</a:t>
                </a:r>
              </a:p>
            </c:rich>
          </c:tx>
          <c:layout>
            <c:manualLayout>
              <c:xMode val="edge"/>
              <c:yMode val="edge"/>
              <c:x val="0.39902822898885892"/>
              <c:y val="0.85566348046077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20248"/>
        <c:crosses val="autoZero"/>
        <c:auto val="1"/>
        <c:lblAlgn val="ctr"/>
        <c:lblOffset val="100"/>
        <c:noMultiLvlLbl val="0"/>
      </c:catAx>
      <c:valAx>
        <c:axId val="17632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Imaging Counts by Type</a:t>
                </a:r>
              </a:p>
            </c:rich>
          </c:tx>
          <c:layout>
            <c:manualLayout>
              <c:xMode val="edge"/>
              <c:yMode val="edge"/>
              <c:x val="1.6200466200466199E-2"/>
              <c:y val="0.27265285153061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5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48407760218779"/>
          <c:y val="7.5446194225721769E-2"/>
          <c:w val="0.14179734963199531"/>
          <c:h val="0.36118471604092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 (version 2).xlsb]Problematic_CNS with image!PivotTable4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158845899658226"/>
          <c:y val="2.5428331875182269E-2"/>
          <c:w val="0.78083090692800095"/>
          <c:h val="0.56308690580344123"/>
        </c:manualLayout>
      </c:layout>
      <c:pieChart>
        <c:varyColors val="1"/>
        <c:ser>
          <c:idx val="0"/>
          <c:order val="0"/>
          <c:tx>
            <c:strRef>
              <c:f>'Problematic_CNS with image'!$K$2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2-493F-9257-4B77747659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62-493F-9257-4B77747659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2-493F-9257-4B77747659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2-493F-9257-4B77747659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62-493F-9257-4B77747659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62-493F-9257-4B77747659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62-493F-9257-4B777476597D}"/>
              </c:ext>
            </c:extLst>
          </c:dPt>
          <c:cat>
            <c:strRef>
              <c:f>'Problematic_CNS with image'!$J$3:$J$10</c:f>
              <c:strCache>
                <c:ptCount val="7"/>
                <c:pt idx="0">
                  <c:v>80000</c:v>
                </c:pt>
                <c:pt idx="1">
                  <c:v>80001</c:v>
                </c:pt>
                <c:pt idx="2">
                  <c:v>91200</c:v>
                </c:pt>
                <c:pt idx="3">
                  <c:v>95300</c:v>
                </c:pt>
                <c:pt idx="4">
                  <c:v>95301</c:v>
                </c:pt>
                <c:pt idx="5">
                  <c:v>95391</c:v>
                </c:pt>
                <c:pt idx="6">
                  <c:v>95600</c:v>
                </c:pt>
              </c:strCache>
            </c:strRef>
          </c:cat>
          <c:val>
            <c:numRef>
              <c:f>'Problematic_CNS with image'!$K$3:$K$10</c:f>
              <c:numCache>
                <c:formatCode>0.00%</c:formatCode>
                <c:ptCount val="7"/>
                <c:pt idx="0">
                  <c:v>0.30069930069930068</c:v>
                </c:pt>
                <c:pt idx="1">
                  <c:v>0.66433566433566438</c:v>
                </c:pt>
                <c:pt idx="2">
                  <c:v>1.8648018648018648E-2</c:v>
                </c:pt>
                <c:pt idx="3">
                  <c:v>6.993006993006993E-3</c:v>
                </c:pt>
                <c:pt idx="4">
                  <c:v>4.662004662004662E-3</c:v>
                </c:pt>
                <c:pt idx="5">
                  <c:v>2.331002331002331E-3</c:v>
                </c:pt>
                <c:pt idx="6">
                  <c:v>2.331002331002331E-3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62-493F-9257-4B7774765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[Non-malignant_CNS_2 (version 2).xlsb]Non_incident_CNS with image!PivotTable1</c:name>
    <c:fmtId val="3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'Non_incident_CNS with image'!$K$3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9-4397-A29B-629A6405CF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9-4397-A29B-629A6405CF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19-4397-A29B-629A6405CF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19-4397-A29B-629A6405CF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19-4397-A29B-629A6405CF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19-4397-A29B-629A6405CF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19-4397-A29B-629A6405CF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19-4397-A29B-629A6405CF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19-4397-A29B-629A6405CF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19-4397-A29B-629A6405CF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19-4397-A29B-629A6405CF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A19-4397-A29B-629A6405CF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A19-4397-A29B-629A6405CFA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A19-4397-A29B-629A6405CFA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A19-4397-A29B-629A6405CFA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A19-4397-A29B-629A6405CFA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A19-4397-A29B-629A6405CFA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A19-4397-A29B-629A6405CFA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A19-4397-A29B-629A6405CFA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A19-4397-A29B-629A6405CFA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A19-4397-A29B-629A6405CFA5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A19-4397-A29B-629A6405CFA5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3A19-4397-A29B-629A6405CFA5}"/>
              </c:ext>
            </c:extLst>
          </c:dPt>
          <c:cat>
            <c:strRef>
              <c:f>'Non_incident_CNS with image'!$J$4:$J$27</c:f>
              <c:strCache>
                <c:ptCount val="23"/>
                <c:pt idx="0">
                  <c:v>80000</c:v>
                </c:pt>
                <c:pt idx="1">
                  <c:v>80001</c:v>
                </c:pt>
                <c:pt idx="2">
                  <c:v>81400</c:v>
                </c:pt>
                <c:pt idx="3">
                  <c:v>81401</c:v>
                </c:pt>
                <c:pt idx="4">
                  <c:v>82720</c:v>
                </c:pt>
                <c:pt idx="5">
                  <c:v>91200</c:v>
                </c:pt>
                <c:pt idx="6">
                  <c:v>91210</c:v>
                </c:pt>
                <c:pt idx="7">
                  <c:v>91611</c:v>
                </c:pt>
                <c:pt idx="8">
                  <c:v>93511</c:v>
                </c:pt>
                <c:pt idx="9">
                  <c:v>93521</c:v>
                </c:pt>
                <c:pt idx="10">
                  <c:v>93801</c:v>
                </c:pt>
                <c:pt idx="11">
                  <c:v>93900</c:v>
                </c:pt>
                <c:pt idx="12">
                  <c:v>95061</c:v>
                </c:pt>
                <c:pt idx="13">
                  <c:v>95300</c:v>
                </c:pt>
                <c:pt idx="14">
                  <c:v>95310</c:v>
                </c:pt>
                <c:pt idx="15">
                  <c:v>95320</c:v>
                </c:pt>
                <c:pt idx="16">
                  <c:v>95330</c:v>
                </c:pt>
                <c:pt idx="17">
                  <c:v>95340</c:v>
                </c:pt>
                <c:pt idx="18">
                  <c:v>95370</c:v>
                </c:pt>
                <c:pt idx="19">
                  <c:v>95381</c:v>
                </c:pt>
                <c:pt idx="20">
                  <c:v>95390</c:v>
                </c:pt>
                <c:pt idx="21">
                  <c:v>95391</c:v>
                </c:pt>
                <c:pt idx="22">
                  <c:v>95600</c:v>
                </c:pt>
              </c:strCache>
            </c:strRef>
          </c:cat>
          <c:val>
            <c:numRef>
              <c:f>'Non_incident_CNS with image'!$K$4:$K$27</c:f>
              <c:numCache>
                <c:formatCode>0.00%</c:formatCode>
                <c:ptCount val="23"/>
                <c:pt idx="0">
                  <c:v>0.13615023474178403</c:v>
                </c:pt>
                <c:pt idx="1">
                  <c:v>0.27230046948356806</c:v>
                </c:pt>
                <c:pt idx="2">
                  <c:v>5.6338028169014086E-2</c:v>
                </c:pt>
                <c:pt idx="3">
                  <c:v>9.3896713615023476E-3</c:v>
                </c:pt>
                <c:pt idx="4">
                  <c:v>5.1643192488262914E-2</c:v>
                </c:pt>
                <c:pt idx="5">
                  <c:v>4.2253521126760563E-2</c:v>
                </c:pt>
                <c:pt idx="6">
                  <c:v>4.6948356807511738E-3</c:v>
                </c:pt>
                <c:pt idx="7">
                  <c:v>1.8779342723004695E-2</c:v>
                </c:pt>
                <c:pt idx="8">
                  <c:v>4.6948356807511735E-2</c:v>
                </c:pt>
                <c:pt idx="9">
                  <c:v>9.3896713615023476E-3</c:v>
                </c:pt>
                <c:pt idx="10">
                  <c:v>4.6948356807511738E-3</c:v>
                </c:pt>
                <c:pt idx="11">
                  <c:v>4.6948356807511738E-3</c:v>
                </c:pt>
                <c:pt idx="12">
                  <c:v>1.4084507042253521E-2</c:v>
                </c:pt>
                <c:pt idx="13">
                  <c:v>0.10328638497652583</c:v>
                </c:pt>
                <c:pt idx="14">
                  <c:v>4.2253521126760563E-2</c:v>
                </c:pt>
                <c:pt idx="15">
                  <c:v>9.3896713615023476E-3</c:v>
                </c:pt>
                <c:pt idx="16">
                  <c:v>4.6948356807511738E-3</c:v>
                </c:pt>
                <c:pt idx="17">
                  <c:v>1.4084507042253521E-2</c:v>
                </c:pt>
                <c:pt idx="18">
                  <c:v>2.8169014084507043E-2</c:v>
                </c:pt>
                <c:pt idx="19">
                  <c:v>4.6948356807511738E-3</c:v>
                </c:pt>
                <c:pt idx="20">
                  <c:v>9.3896713615023476E-3</c:v>
                </c:pt>
                <c:pt idx="21">
                  <c:v>7.0422535211267609E-2</c:v>
                </c:pt>
                <c:pt idx="22">
                  <c:v>4.2253521126760563E-2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3A19-4397-A29B-629A6405C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0.79337</cdr:x>
      <cdr:y>0.91407</cdr:y>
    </cdr:from>
    <cdr:to>
      <cdr:x>0.91618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6674" y="2938462"/>
          <a:ext cx="6000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0.74269</cdr:x>
      <cdr:y>0.89037</cdr:y>
    </cdr:from>
    <cdr:to>
      <cdr:x>0.89084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9025" y="2862263"/>
          <a:ext cx="7239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dirty="0"/>
            <a:t>Total=2595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0.79479</cdr:x>
      <cdr:y>0.72396</cdr:y>
    </cdr:from>
    <cdr:to>
      <cdr:x>0.94896</cdr:x>
      <cdr:y>0.92014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3788" y="1985963"/>
          <a:ext cx="704850" cy="538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/>
            <a:t>Total=988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0.32639</cdr:x>
      <cdr:y>0.08094</cdr:y>
    </cdr:from>
    <cdr:to>
      <cdr:x>0.38634</cdr:x>
      <cdr:y>0.14589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3765" y="251886"/>
          <a:ext cx="375385" cy="202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68</a:t>
          </a:r>
          <a:r>
            <a:rPr lang="en-US" sz="1100"/>
            <a:t>%</a:t>
          </a:r>
          <a:endParaRPr lang="en-CA" sz="1100"/>
        </a:p>
      </cdr:txBody>
    </cdr:sp>
  </cdr:relSizeAnchor>
  <cdr:relSizeAnchor xmlns:cdr="http://schemas.openxmlformats.org/drawingml/2006/chartDrawing">
    <cdr:from>
      <cdr:x>0.51494</cdr:x>
      <cdr:y>0.64858</cdr:y>
    </cdr:from>
    <cdr:to>
      <cdr:x>0.56106</cdr:x>
      <cdr:y>0.72322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4465" y="2018395"/>
          <a:ext cx="288758" cy="23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9%</a:t>
          </a:r>
          <a:endParaRPr lang="en-CA" sz="1100"/>
        </a:p>
      </cdr:txBody>
    </cdr:sp>
  </cdr:relSizeAnchor>
  <cdr:relSizeAnchor xmlns:cdr="http://schemas.openxmlformats.org/drawingml/2006/chartDrawing">
    <cdr:from>
      <cdr:x>0.68522</cdr:x>
      <cdr:y>0.65549</cdr:y>
    </cdr:from>
    <cdr:to>
      <cdr:x>0.73749</cdr:x>
      <cdr:y>0.72574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0729" y="2039894"/>
          <a:ext cx="327259" cy="21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7%</a:t>
          </a:r>
          <a:endParaRPr lang="en-CA" sz="1100"/>
        </a:p>
      </cdr:txBody>
    </cdr:sp>
  </cdr:relSizeAnchor>
  <cdr:relSizeAnchor xmlns:cdr="http://schemas.openxmlformats.org/drawingml/2006/chartDrawing">
    <cdr:from>
      <cdr:x>0.86288</cdr:x>
      <cdr:y>0.70866</cdr:y>
    </cdr:from>
    <cdr:to>
      <cdr:x>0.91921</cdr:x>
      <cdr:y>0.77198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03182" y="2205336"/>
          <a:ext cx="352727" cy="197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3%</a:t>
          </a:r>
          <a:endParaRPr lang="en-CA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0.16407</cdr:x>
      <cdr:y>0.58887</cdr:y>
    </cdr:from>
    <cdr:to>
      <cdr:x>0.24051</cdr:x>
      <cdr:y>0.68139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7025" y="1615378"/>
          <a:ext cx="394635" cy="25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11%</a:t>
          </a:r>
          <a:endParaRPr lang="en-CA" sz="1100" dirty="0"/>
        </a:p>
      </cdr:txBody>
    </cdr:sp>
  </cdr:relSizeAnchor>
  <cdr:relSizeAnchor xmlns:cdr="http://schemas.openxmlformats.org/drawingml/2006/chartDrawing">
    <cdr:from>
      <cdr:x>0.5</cdr:x>
      <cdr:y>0.57872</cdr:y>
    </cdr:from>
    <cdr:to>
      <cdr:x>0.60594</cdr:x>
      <cdr:y>0.65942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1275" y="1587533"/>
          <a:ext cx="546937" cy="221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12%</a:t>
          </a:r>
          <a:endParaRPr lang="en-CA" sz="1100"/>
        </a:p>
      </cdr:txBody>
    </cdr:sp>
  </cdr:relSizeAnchor>
  <cdr:relSizeAnchor xmlns:cdr="http://schemas.openxmlformats.org/drawingml/2006/chartDrawing">
    <cdr:from>
      <cdr:x>0.67306</cdr:x>
      <cdr:y>0.58554</cdr:y>
    </cdr:from>
    <cdr:to>
      <cdr:x>0.77934</cdr:x>
      <cdr:y>0.65267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74721" y="1606261"/>
          <a:ext cx="548640" cy="184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11%</a:t>
          </a:r>
          <a:endParaRPr lang="en-CA" sz="1100"/>
        </a:p>
      </cdr:txBody>
    </cdr:sp>
  </cdr:relSizeAnchor>
  <cdr:relSizeAnchor xmlns:cdr="http://schemas.openxmlformats.org/drawingml/2006/chartDrawing">
    <cdr:from>
      <cdr:x>0.34119</cdr:x>
      <cdr:y>0.02364</cdr:y>
    </cdr:from>
    <cdr:to>
      <cdr:x>0.42696</cdr:x>
      <cdr:y>0.10831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61423" y="64846"/>
          <a:ext cx="442763" cy="232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61%</a:t>
          </a:r>
          <a:endParaRPr lang="en-CA" sz="1100" dirty="0"/>
        </a:p>
      </cdr:txBody>
    </cdr:sp>
  </cdr:relSizeAnchor>
  <cdr:relSizeAnchor xmlns:cdr="http://schemas.openxmlformats.org/drawingml/2006/chartDrawing">
    <cdr:from>
      <cdr:x>0.86017</cdr:x>
      <cdr:y>0.69939</cdr:y>
    </cdr:from>
    <cdr:to>
      <cdr:x>0.92849</cdr:x>
      <cdr:y>0.77811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40657" y="1918577"/>
          <a:ext cx="352726" cy="21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2%</a:t>
          </a:r>
          <a:endParaRPr lang="en-CA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0.52472</cdr:x>
      <cdr:y>0.3386</cdr:y>
    </cdr:from>
    <cdr:to>
      <cdr:x>0.58724</cdr:x>
      <cdr:y>0.43333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3568" y="928838"/>
          <a:ext cx="413886" cy="259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66%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0.63764</cdr:x>
      <cdr:y>0.13509</cdr:y>
    </cdr:from>
    <cdr:to>
      <cdr:x>0.68853</cdr:x>
      <cdr:y>0.24386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21130" y="370573"/>
          <a:ext cx="336884" cy="298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30%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0.32971</cdr:x>
      <cdr:y>0.75492</cdr:y>
    </cdr:from>
    <cdr:to>
      <cdr:x>0.75204</cdr:x>
      <cdr:y>0.86053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9026" y="3458752"/>
          <a:ext cx="3265092" cy="483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Problematic Cases – Most Common </a:t>
          </a:r>
          <a:r>
            <a:rPr lang="en-US" sz="1800" dirty="0" err="1"/>
            <a:t>Histologies</a:t>
          </a:r>
          <a:endParaRPr lang="en-CA" sz="1800" dirty="0"/>
        </a:p>
      </cdr:txBody>
    </cdr:sp>
  </cdr:relSizeAnchor>
  <cdr:relSizeAnchor xmlns:cdr="http://schemas.openxmlformats.org/drawingml/2006/chartDrawing">
    <cdr:from>
      <cdr:x>0.39889</cdr:x>
      <cdr:y>0.46429</cdr:y>
    </cdr:from>
    <cdr:to>
      <cdr:x>0.47981</cdr:x>
      <cdr:y>0.53571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83869" y="2127183"/>
          <a:ext cx="625642" cy="32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8000/1</a:t>
          </a:r>
          <a:endParaRPr lang="en-CA" sz="1100" b="1"/>
        </a:p>
      </cdr:txBody>
    </cdr:sp>
  </cdr:relSizeAnchor>
  <cdr:relSizeAnchor xmlns:cdr="http://schemas.openxmlformats.org/drawingml/2006/chartDrawing">
    <cdr:from>
      <cdr:x>0.75496</cdr:x>
      <cdr:y>0.14559</cdr:y>
    </cdr:from>
    <cdr:to>
      <cdr:x>0.83588</cdr:x>
      <cdr:y>0.21702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36695" y="667049"/>
          <a:ext cx="625642" cy="32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8000/0</a:t>
          </a:r>
          <a:endParaRPr lang="en-CA" sz="1100" b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0.65397</cdr:x>
      <cdr:y>0.45229</cdr:y>
    </cdr:from>
    <cdr:to>
      <cdr:x>0.73398</cdr:x>
      <cdr:y>0.56252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9732" y="1263815"/>
          <a:ext cx="357193" cy="30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27%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0.26351</cdr:x>
      <cdr:y>0.5</cdr:y>
    </cdr:from>
    <cdr:to>
      <cdr:x>0.36699</cdr:x>
      <cdr:y>0.58956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6451" y="1397116"/>
          <a:ext cx="462012" cy="250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10%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0.36617</cdr:x>
      <cdr:y>0.16983</cdr:y>
    </cdr:from>
    <cdr:to>
      <cdr:x>0.43061</cdr:x>
      <cdr:y>0.26345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4790" y="474543"/>
          <a:ext cx="2877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7%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0.55373</cdr:x>
      <cdr:y>0.77678</cdr:y>
    </cdr:from>
    <cdr:to>
      <cdr:x>0.63003</cdr:x>
      <cdr:y>0.86289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72189" y="2170496"/>
          <a:ext cx="340670" cy="24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6%</a:t>
          </a:r>
          <a:endParaRPr lang="en-CA" sz="11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0.58498</cdr:x>
      <cdr:y>0</cdr:y>
    </cdr:from>
    <cdr:to>
      <cdr:x>0.72296</cdr:x>
      <cdr:y>0.08267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11723" y="-1960648"/>
          <a:ext cx="616017" cy="23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8000/0</a:t>
          </a:r>
          <a:endParaRPr lang="en-CA" sz="1100" b="1"/>
        </a:p>
      </cdr:txBody>
    </cdr:sp>
  </cdr:relSizeAnchor>
  <cdr:relSizeAnchor xmlns:cdr="http://schemas.openxmlformats.org/drawingml/2006/chartDrawing">
    <cdr:from>
      <cdr:x>0.78125</cdr:x>
      <cdr:y>0.41785</cdr:y>
    </cdr:from>
    <cdr:to>
      <cdr:x>0.90629</cdr:x>
      <cdr:y>0.52463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87987" y="1167563"/>
          <a:ext cx="558266" cy="298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8000/1</a:t>
          </a:r>
          <a:endParaRPr lang="en-CA" sz="1100" b="1"/>
        </a:p>
      </cdr:txBody>
    </cdr:sp>
  </cdr:relSizeAnchor>
  <cdr:relSizeAnchor xmlns:cdr="http://schemas.openxmlformats.org/drawingml/2006/chartDrawing">
    <cdr:from>
      <cdr:x>0.07728</cdr:x>
      <cdr:y>0.5</cdr:y>
    </cdr:from>
    <cdr:to>
      <cdr:x>0.19369</cdr:x>
      <cdr:y>0.5999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5004" y="1397116"/>
          <a:ext cx="519765" cy="279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9530/0</a:t>
          </a:r>
          <a:endParaRPr lang="en-CA" sz="1100" b="1"/>
        </a:p>
      </cdr:txBody>
    </cdr:sp>
  </cdr:relSizeAnchor>
  <cdr:relSizeAnchor xmlns:cdr="http://schemas.openxmlformats.org/drawingml/2006/chartDrawing">
    <cdr:from>
      <cdr:x>0.25955</cdr:x>
      <cdr:y>0</cdr:y>
    </cdr:from>
    <cdr:to>
      <cdr:x>0.38325</cdr:x>
      <cdr:y>0.08956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8787" y="0"/>
          <a:ext cx="552283" cy="250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9352/1</a:t>
          </a:r>
          <a:endParaRPr lang="en-CA" sz="1100" b="1"/>
        </a:p>
      </cdr:txBody>
    </cdr:sp>
  </cdr:relSizeAnchor>
  <cdr:relSizeAnchor xmlns:cdr="http://schemas.openxmlformats.org/drawingml/2006/chartDrawing">
    <cdr:from>
      <cdr:x>0.56582</cdr:x>
      <cdr:y>0.91764</cdr:y>
    </cdr:from>
    <cdr:to>
      <cdr:x>0.67561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26154" y="2564113"/>
          <a:ext cx="490195" cy="230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9531/1</a:t>
          </a:r>
          <a:endParaRPr lang="en-CA" sz="11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0" y="0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/>
          <a:lstStyle>
            <a:lvl1pPr algn="r">
              <a:defRPr sz="1200"/>
            </a:lvl1pPr>
          </a:lstStyle>
          <a:p>
            <a:fld id="{A5AC2407-C901-0845-B1A6-3EFD17ACA43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95706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0" y="8395706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 anchor="b"/>
          <a:lstStyle>
            <a:lvl1pPr algn="r">
              <a:defRPr sz="1200"/>
            </a:lvl1pPr>
          </a:lstStyle>
          <a:p>
            <a:fld id="{EFBC922A-E4EE-8446-9D1D-CC166420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1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0" y="0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/>
          <a:lstStyle>
            <a:lvl1pPr algn="r">
              <a:defRPr sz="1200"/>
            </a:lvl1pPr>
          </a:lstStyle>
          <a:p>
            <a:fld id="{D0B456AB-AA68-DE4D-B96B-9821E49F9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661988"/>
            <a:ext cx="5892800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13" tIns="44206" rIns="88413" bIns="442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198620"/>
            <a:ext cx="5425440" cy="3977640"/>
          </a:xfrm>
          <a:prstGeom prst="rect">
            <a:avLst/>
          </a:prstGeom>
        </p:spPr>
        <p:txBody>
          <a:bodyPr vert="horz" lIns="88413" tIns="44206" rIns="88413" bIns="44206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395706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0" y="8395706"/>
            <a:ext cx="2938780" cy="441960"/>
          </a:xfrm>
          <a:prstGeom prst="rect">
            <a:avLst/>
          </a:prstGeom>
        </p:spPr>
        <p:txBody>
          <a:bodyPr vert="horz" lIns="88413" tIns="44206" rIns="88413" bIns="44206" rtlCol="0" anchor="b"/>
          <a:lstStyle>
            <a:lvl1pPr algn="r">
              <a:defRPr sz="1200"/>
            </a:lvl1pPr>
          </a:lstStyle>
          <a:p>
            <a:fld id="{91038149-BDEE-DF4D-8284-CB5D1506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5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661988"/>
            <a:ext cx="5892800" cy="3314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8149-BDEE-DF4D-8284-CB5D1506C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279556"/>
            <a:ext cx="5674992" cy="1481706"/>
          </a:xfrm>
        </p:spPr>
        <p:txBody>
          <a:bodyPr lIns="0" tIns="0" rIns="0" bIns="0">
            <a:noAutofit/>
          </a:bodyPr>
          <a:lstStyle>
            <a:lvl1pPr algn="l">
              <a:lnSpc>
                <a:spcPts val="54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0713"/>
            <a:ext cx="4351867" cy="307961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5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826"/>
            <a:ext cx="5215465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4045" y="2279556"/>
            <a:ext cx="5674992" cy="1481706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7383" y="4170713"/>
            <a:ext cx="4351867" cy="307961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5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779" y="5643033"/>
            <a:ext cx="2370667" cy="939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4045" y="2279556"/>
            <a:ext cx="5674992" cy="1481706"/>
          </a:xfrm>
        </p:spPr>
        <p:txBody>
          <a:bodyPr lIns="0" tIns="0" rIns="0" bIns="0">
            <a:noAutofit/>
          </a:bodyPr>
          <a:lstStyle>
            <a:lvl1pPr algn="l">
              <a:lnSpc>
                <a:spcPts val="54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7383" y="4170713"/>
            <a:ext cx="4351867" cy="307961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79" y="5643033"/>
            <a:ext cx="2370667" cy="939800"/>
          </a:xfrm>
          <a:prstGeom prst="rect">
            <a:avLst/>
          </a:prstGeom>
        </p:spPr>
      </p:pic>
      <p:pic>
        <p:nvPicPr>
          <p:cNvPr id="6" name="Picture 5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826"/>
            <a:ext cx="5215465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380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 bIns="0"/>
          <a:lstStyle>
            <a:lvl1pPr>
              <a:defRPr sz="1200" b="1">
                <a:solidFill>
                  <a:srgbClr val="B82C17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6079067" y="1322679"/>
            <a:ext cx="5503333" cy="3077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300"/>
              </a:lnSpc>
              <a:spcAft>
                <a:spcPts val="100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CA" dirty="0"/>
              <a:t>Click to edit Master subtitle style</a:t>
            </a:r>
            <a:endParaRPr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79067" y="1706658"/>
            <a:ext cx="5503333" cy="3293004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236538" indent="-236538">
              <a:lnSpc>
                <a:spcPts val="2300"/>
              </a:lnSpc>
              <a:spcAft>
                <a:spcPts val="1350"/>
              </a:spcAft>
              <a:buFont typeface="Arial"/>
              <a:buChar char="•"/>
              <a:tabLst>
                <a:tab pos="236538" algn="l"/>
              </a:tabLst>
              <a:defRPr sz="2000">
                <a:solidFill>
                  <a:schemeClr val="accent5">
                    <a:lumMod val="10000"/>
                  </a:schemeClr>
                </a:solidFill>
                <a:latin typeface="+mj-lt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0"/>
            <a:r>
              <a:rPr lang="en-CA" dirty="0"/>
              <a:t>Second level</a:t>
            </a:r>
          </a:p>
          <a:p>
            <a:pPr lvl="0"/>
            <a:r>
              <a:rPr lang="en-CA" dirty="0"/>
              <a:t>Third level</a:t>
            </a:r>
          </a:p>
          <a:p>
            <a:pPr lvl="0"/>
            <a:r>
              <a:rPr lang="en-CA" dirty="0"/>
              <a:t>Fourth level</a:t>
            </a:r>
          </a:p>
          <a:p>
            <a:pPr lvl="0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11" name="Picture 10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248400"/>
            <a:ext cx="341375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Quot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380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6079067" y="1342592"/>
            <a:ext cx="5503333" cy="9010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300"/>
              </a:lnSpc>
              <a:spcAft>
                <a:spcPts val="100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CA" dirty="0"/>
              <a:t>Click to edit Master subtitle style</a:t>
            </a:r>
            <a:endParaRPr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79067" y="2336799"/>
            <a:ext cx="5503333" cy="2682775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0" indent="0">
              <a:lnSpc>
                <a:spcPts val="2100"/>
              </a:lnSpc>
              <a:spcAft>
                <a:spcPts val="1350"/>
              </a:spcAft>
              <a:buFont typeface="Arial"/>
              <a:buNone/>
              <a:tabLst>
                <a:tab pos="236538" algn="l"/>
              </a:tabLst>
              <a:defRPr sz="150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pic>
        <p:nvPicPr>
          <p:cNvPr id="13" name="Picture 12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248400"/>
            <a:ext cx="34137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380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 bIns="0"/>
          <a:lstStyle>
            <a:lvl1pPr>
              <a:defRPr sz="1200" b="1">
                <a:solidFill>
                  <a:srgbClr val="B82C17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609600" y="1322679"/>
            <a:ext cx="5503333" cy="3077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300"/>
              </a:lnSpc>
              <a:spcAft>
                <a:spcPts val="100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CA" dirty="0"/>
              <a:t>Click to edit Master subtitle style</a:t>
            </a:r>
            <a:endParaRPr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1706658"/>
            <a:ext cx="5339644" cy="3293004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236538" indent="-236538">
              <a:lnSpc>
                <a:spcPts val="2300"/>
              </a:lnSpc>
              <a:spcAft>
                <a:spcPts val="1350"/>
              </a:spcAft>
              <a:buFont typeface="Arial"/>
              <a:buChar char="•"/>
              <a:tabLst>
                <a:tab pos="236538" algn="l"/>
              </a:tabLst>
              <a:defRPr sz="2000">
                <a:solidFill>
                  <a:schemeClr val="accent5">
                    <a:lumMod val="10000"/>
                  </a:schemeClr>
                </a:solidFill>
                <a:latin typeface="+mj-lt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0"/>
            <a:r>
              <a:rPr lang="en-CA" dirty="0"/>
              <a:t>Second level</a:t>
            </a:r>
          </a:p>
          <a:p>
            <a:pPr lvl="0"/>
            <a:r>
              <a:rPr lang="en-CA" dirty="0"/>
              <a:t>Third level</a:t>
            </a:r>
          </a:p>
          <a:p>
            <a:pPr lvl="0"/>
            <a:r>
              <a:rPr lang="en-CA" dirty="0"/>
              <a:t>Fourth level</a:t>
            </a:r>
          </a:p>
          <a:p>
            <a:pPr lvl="0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11" name="Picture 10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248400"/>
            <a:ext cx="3413759" cy="4572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08889" y="1706658"/>
            <a:ext cx="5373511" cy="3293004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236538" indent="-236538">
              <a:lnSpc>
                <a:spcPts val="2300"/>
              </a:lnSpc>
              <a:spcAft>
                <a:spcPts val="1350"/>
              </a:spcAft>
              <a:buFont typeface="Arial"/>
              <a:buChar char="•"/>
              <a:tabLst>
                <a:tab pos="236538" algn="l"/>
              </a:tabLst>
              <a:defRPr sz="2000">
                <a:solidFill>
                  <a:schemeClr val="accent5">
                    <a:lumMod val="10000"/>
                  </a:schemeClr>
                </a:solidFill>
                <a:latin typeface="+mj-lt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0"/>
            <a:r>
              <a:rPr lang="en-CA" dirty="0"/>
              <a:t>Second level</a:t>
            </a:r>
          </a:p>
          <a:p>
            <a:pPr lvl="0"/>
            <a:r>
              <a:rPr lang="en-CA" dirty="0"/>
              <a:t>Third level</a:t>
            </a:r>
          </a:p>
          <a:p>
            <a:pPr lvl="0"/>
            <a:r>
              <a:rPr lang="en-CA" dirty="0"/>
              <a:t>Fourth level</a:t>
            </a:r>
          </a:p>
          <a:p>
            <a:pPr lvl="0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0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 bIns="0"/>
          <a:lstStyle>
            <a:lvl1pPr>
              <a:defRPr sz="1200" b="1">
                <a:solidFill>
                  <a:srgbClr val="B82C17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248400"/>
            <a:ext cx="34137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380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 bIns="0"/>
          <a:lstStyle>
            <a:lvl1pPr>
              <a:defRPr sz="1200" b="1">
                <a:solidFill>
                  <a:srgbClr val="B82C17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CO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248400"/>
            <a:ext cx="34137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7EBE-86EF-4D46-BBBA-56D187EC38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yjane.king@cancercare.on.ca" TargetMode="Externa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ontario.on.ca/en/" TargetMode="External"/><Relationship Id="rId2" Type="http://schemas.openxmlformats.org/officeDocument/2006/relationships/hyperlink" Target="https://www.innovation-lab.ca/diagnostic-imaging-common-services-dics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uditor.on.ca/en/content/annualreports/arbyyear/ar2018.html" TargetMode="External"/><Relationship Id="rId4" Type="http://schemas.openxmlformats.org/officeDocument/2006/relationships/hyperlink" Target="http://www.auditor.on.ca/en/content/annualreports/arreports/en18/v1_308en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83" y="1782038"/>
            <a:ext cx="4838700" cy="349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983" y="1629638"/>
            <a:ext cx="5991368" cy="3492500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 rot="5400000">
            <a:off x="4576252" y="1043500"/>
            <a:ext cx="382920" cy="6487430"/>
          </a:xfrm>
          <a:prstGeom prst="round1Rect">
            <a:avLst>
              <a:gd name="adj" fmla="val 4306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  <a:gs pos="31000">
                <a:schemeClr val="tx2"/>
              </a:gs>
              <a:gs pos="80000">
                <a:schemeClr val="tx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3959" y="2279556"/>
            <a:ext cx="5793392" cy="1481706"/>
          </a:xfrm>
        </p:spPr>
        <p:txBody>
          <a:bodyPr/>
          <a:lstStyle/>
          <a:p>
            <a:r>
              <a:rPr lang="en-US" sz="1800" dirty="0"/>
              <a:t>Use of Hospital Discharge Data to Increase Accurate Reporting of Non-malignant CNS </a:t>
            </a:r>
            <a:r>
              <a:rPr lang="en-US" sz="1800" dirty="0" err="1"/>
              <a:t>Tumours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84537" y="4170712"/>
            <a:ext cx="5926890" cy="307962"/>
          </a:xfrm>
        </p:spPr>
        <p:txBody>
          <a:bodyPr>
            <a:normAutofit/>
          </a:bodyPr>
          <a:lstStyle/>
          <a:p>
            <a:r>
              <a:rPr lang="en-US" cap="none" dirty="0"/>
              <a:t>Mary Jane King, Grace Liu, Ontario Cancer Registry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9117" y="4446408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maryjane.king@cancercare.on.ca</a:t>
            </a:r>
            <a:r>
              <a:rPr lang="en-US" dirty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346383" cy="741362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Public Hospitals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26" y="3119077"/>
            <a:ext cx="6172200" cy="3162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26" y="283225"/>
            <a:ext cx="6257925" cy="26955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3966" y="1775551"/>
            <a:ext cx="2608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“65% of MRI Patients and 33% of CT Patients Had Long Waits for Their Scans, in Excess of the Ministry’s Targets for Semi-urgent and Non-urgent Priority Patients.”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16093" y="1709616"/>
            <a:ext cx="659551" cy="357922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3716093" y="4381657"/>
            <a:ext cx="659551" cy="357922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23512" y="5848588"/>
            <a:ext cx="379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Ontario Auditor General 2018 Annual Report, Ch. 3, Section 3.08, MRI and CT Scanning Services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2362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997"/>
            <a:ext cx="4443663" cy="632523"/>
          </a:xfrm>
          <a:solidFill>
            <a:schemeClr val="accent1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CA" sz="2400" dirty="0">
                <a:ea typeface="+mn-ea"/>
                <a:cs typeface="+mn-cs"/>
              </a:rPr>
              <a:t>Independent Health Facilities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559992"/>
            <a:ext cx="45797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400" dirty="0">
              <a:solidFill>
                <a:srgbClr val="000000"/>
              </a:solidFill>
            </a:endParaRPr>
          </a:p>
          <a:p>
            <a:r>
              <a:rPr lang="en-CA" sz="1400" dirty="0">
                <a:solidFill>
                  <a:srgbClr val="000000"/>
                </a:solidFill>
              </a:rPr>
              <a:t>“Since 2003, the Ministry has contracted with seven</a:t>
            </a:r>
          </a:p>
          <a:p>
            <a:r>
              <a:rPr lang="en-CA" sz="1400" dirty="0">
                <a:solidFill>
                  <a:srgbClr val="000000"/>
                </a:solidFill>
              </a:rPr>
              <a:t>independent health facilities (IHFs) to provide</a:t>
            </a:r>
          </a:p>
          <a:p>
            <a:r>
              <a:rPr lang="en-CA" sz="1400" dirty="0">
                <a:solidFill>
                  <a:srgbClr val="000000"/>
                </a:solidFill>
              </a:rPr>
              <a:t>MRI and/or CT scanning services at no charge to</a:t>
            </a:r>
          </a:p>
          <a:p>
            <a:r>
              <a:rPr lang="en-CA" sz="1400" dirty="0">
                <a:solidFill>
                  <a:srgbClr val="000000"/>
                </a:solidFill>
              </a:rPr>
              <a:t>patients insured under the Ontario Health Insurance Plan—mostly semi-urgent and non-urgent scans. In 2017/18, the IHFs, with a total of six MRI</a:t>
            </a:r>
          </a:p>
          <a:p>
            <a:r>
              <a:rPr lang="en-CA" sz="1400" dirty="0">
                <a:solidFill>
                  <a:srgbClr val="000000"/>
                </a:solidFill>
              </a:rPr>
              <a:t>and two CT machines, performed about 48,000</a:t>
            </a:r>
          </a:p>
          <a:p>
            <a:r>
              <a:rPr lang="en-CA" sz="1400" dirty="0">
                <a:solidFill>
                  <a:srgbClr val="000000"/>
                </a:solidFill>
              </a:rPr>
              <a:t>MRI and 11,320 CT scans outside of hospitals.”</a:t>
            </a:r>
          </a:p>
          <a:p>
            <a:r>
              <a:rPr lang="en-CA" sz="1400" i="1" dirty="0">
                <a:solidFill>
                  <a:srgbClr val="000000"/>
                </a:solidFill>
              </a:rPr>
              <a:t>[p. 368]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747" y="1345780"/>
            <a:ext cx="6048375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524" y="2813525"/>
            <a:ext cx="384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MRI: “All five IHFs are currently contracted to</a:t>
            </a:r>
          </a:p>
          <a:p>
            <a:r>
              <a:rPr lang="en-CA" sz="1200" dirty="0">
                <a:solidFill>
                  <a:srgbClr val="000000"/>
                </a:solidFill>
              </a:rPr>
              <a:t>provide wait-time information to Cancer Care</a:t>
            </a:r>
          </a:p>
          <a:p>
            <a:r>
              <a:rPr lang="en-CA" sz="1200" dirty="0">
                <a:solidFill>
                  <a:srgbClr val="000000"/>
                </a:solidFill>
              </a:rPr>
              <a:t>Ontario. However, their contracts with the</a:t>
            </a:r>
          </a:p>
          <a:p>
            <a:r>
              <a:rPr lang="en-CA" sz="1200" dirty="0">
                <a:solidFill>
                  <a:srgbClr val="000000"/>
                </a:solidFill>
              </a:rPr>
              <a:t>Ministry do not require them to achieve any</a:t>
            </a:r>
          </a:p>
          <a:p>
            <a:r>
              <a:rPr lang="en-CA" sz="1200" dirty="0">
                <a:solidFill>
                  <a:srgbClr val="000000"/>
                </a:solidFill>
              </a:rPr>
              <a:t>of the provincial wait-time targets that are</a:t>
            </a:r>
          </a:p>
          <a:p>
            <a:r>
              <a:rPr lang="en-CA" sz="1200" dirty="0">
                <a:solidFill>
                  <a:srgbClr val="000000"/>
                </a:solidFill>
              </a:rPr>
              <a:t>expected from Ontario hospitals. In 2017/18,</a:t>
            </a:r>
          </a:p>
          <a:p>
            <a:r>
              <a:rPr lang="en-CA" sz="1200" dirty="0">
                <a:solidFill>
                  <a:srgbClr val="000000"/>
                </a:solidFill>
              </a:rPr>
              <a:t>none of these IHFs met the provincial </a:t>
            </a:r>
            <a:r>
              <a:rPr lang="en-CA" sz="1200" dirty="0" err="1">
                <a:solidFill>
                  <a:srgbClr val="000000"/>
                </a:solidFill>
              </a:rPr>
              <a:t>waittime</a:t>
            </a:r>
            <a:r>
              <a:rPr lang="en-CA" sz="1200" dirty="0">
                <a:solidFill>
                  <a:srgbClr val="000000"/>
                </a:solidFill>
              </a:rPr>
              <a:t> target of 28 days.” </a:t>
            </a:r>
            <a:r>
              <a:rPr lang="en-CA" sz="1200" i="1" dirty="0">
                <a:solidFill>
                  <a:srgbClr val="000000"/>
                </a:solidFill>
              </a:rPr>
              <a:t>[p. 399]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524" y="4742413"/>
            <a:ext cx="3041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“Only two of the four IHFs are currently contracted to provide wait-time information to Cancer Care Ontario, although they are not contracted to achieve the wait-time targets. In 2018/19, the Ministry began funding the two other IHFs to establish the capability and start reporting their wait times as well.” </a:t>
            </a:r>
            <a:r>
              <a:rPr lang="en-CA" sz="1200" i="1" dirty="0">
                <a:solidFill>
                  <a:srgbClr val="000000"/>
                </a:solidFill>
              </a:rPr>
              <a:t>[p. 399]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9370" y="5979157"/>
            <a:ext cx="6048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C00000"/>
                </a:solidFill>
              </a:rPr>
              <a:t>Ontario Auditor General 2018 Annual Report, Ch. 3, Section 3.08, MRI and CT Scanning Services </a:t>
            </a:r>
          </a:p>
        </p:txBody>
      </p:sp>
    </p:spTree>
    <p:extLst>
      <p:ext uri="{BB962C8B-B14F-4D97-AF65-F5344CB8AC3E}">
        <p14:creationId xmlns:p14="http://schemas.microsoft.com/office/powerpoint/2010/main" val="193308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eHealth Ontario, Diagnostic Imaging Common Services (DI CS)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01364" y="5871526"/>
            <a:ext cx="588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hlinkClick r:id="rId2"/>
              </a:rPr>
              <a:t>https://www.innovation-lab.ca/diagnostic-imaging-common-services-dics</a:t>
            </a:r>
            <a:r>
              <a:rPr lang="en-CA" sz="1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28286"/>
            <a:ext cx="9471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Four Regional Diagnostic Imaging Repositories (DI-</a:t>
            </a:r>
            <a:r>
              <a:rPr lang="en-CA" dirty="0" err="1"/>
              <a:t>rs</a:t>
            </a:r>
            <a:r>
              <a:rPr lang="en-CA" dirty="0"/>
              <a:t>).</a:t>
            </a:r>
          </a:p>
          <a:p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They allow for storage, retrieval, and sharing of diagnostic reports and images in each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All hospitals performing diagnostic imaging are integrated with a regional DI-r.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Many IHFs are also integrated into regional DI-</a:t>
            </a:r>
            <a:r>
              <a:rPr lang="en-CA" dirty="0" err="1"/>
              <a:t>rs</a:t>
            </a:r>
            <a:r>
              <a:rPr lang="en-CA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 X-ray, CT, MRI, PET, CT/PET, Ultrasound.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Hospital onboarding of reports 2014-2016. IHF onboarding 2018 and continuing.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now a provincial hub, at least for the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Challenge: Currently access is restricted to care givers.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701364" y="6198228"/>
            <a:ext cx="320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hlinkClick r:id="rId3"/>
              </a:rPr>
              <a:t>https://www.ehealthontario.on.ca/en/</a:t>
            </a:r>
            <a:r>
              <a:rPr lang="en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88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901" y="1568918"/>
            <a:ext cx="10308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has to be Quality Assurance, not case finding.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Direct examination of HMR impractical in terms of OCR’s capacity.  </a:t>
            </a:r>
          </a:p>
          <a:p>
            <a:endParaRPr lang="en-US" dirty="0"/>
          </a:p>
          <a:p>
            <a:r>
              <a:rPr lang="en-US" dirty="0"/>
              <a:t>Engage with eHealth Ontario to allow OCR to compare Diagnostic Imaging Repository with OCR cohort (reportable/problematic).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Best use of capacity is investigation of the subset of NOS </a:t>
            </a:r>
            <a:r>
              <a:rPr lang="en-US" dirty="0" err="1"/>
              <a:t>histologies</a:t>
            </a:r>
            <a:r>
              <a:rPr lang="en-US" dirty="0"/>
              <a:t> and NOS C719. </a:t>
            </a:r>
          </a:p>
          <a:p>
            <a:endParaRPr lang="en-US" dirty="0"/>
          </a:p>
          <a:p>
            <a:r>
              <a:rPr lang="en-US" dirty="0"/>
              <a:t>Given that wait for imaging appointments can be long, evaluate image reports one year post diagnosis date, using NACRS CCI codes and procedure dates to locate image report.</a:t>
            </a:r>
          </a:p>
          <a:p>
            <a:endParaRPr lang="en-US" dirty="0"/>
          </a:p>
          <a:p>
            <a:r>
              <a:rPr lang="en-US" dirty="0"/>
              <a:t>Image reports from IHFs may be harder to locate.</a:t>
            </a:r>
          </a:p>
          <a:p>
            <a:r>
              <a:rPr lang="en-US" dirty="0"/>
              <a:t>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28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ICD-O-3 Reportable </a:t>
            </a:r>
            <a:r>
              <a:rPr lang="en-US" sz="2400" dirty="0" err="1"/>
              <a:t>Topgraphies</a:t>
            </a:r>
            <a:r>
              <a:rPr lang="en-US" sz="2400" dirty="0"/>
              <a:t> for Non-Malignant CNS </a:t>
            </a:r>
            <a:r>
              <a:rPr lang="en-US" sz="2400" dirty="0" err="1"/>
              <a:t>Tumours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53250"/>
              </p:ext>
            </p:extLst>
          </p:nvPr>
        </p:nvGraphicFramePr>
        <p:xfrm>
          <a:off x="2415941" y="1016001"/>
          <a:ext cx="6239077" cy="5381918"/>
        </p:xfrm>
        <a:graphic>
          <a:graphicData uri="http://schemas.openxmlformats.org/drawingml/2006/table">
            <a:tbl>
              <a:tblPr firstRow="1" firstCol="1" bandRow="1"/>
              <a:tblGrid>
                <a:gridCol w="623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</a:rPr>
                        <a:t>C70    MENINGES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C70.0    Cerebral meninges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C70.1    Spinal meninges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C70.9    Meninges,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C71    BRAIN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C71.0    Cerebrum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C71.1    Frontal lobe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C71.2    Temporal lobe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C71.3    Parietal lobe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C71.4    Occipital lobe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C71.5    Ventricle,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C71.6    Cerebellum,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C71.7    Brain stem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C71.8    Overlapping lesion of brain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C71.9    Brain,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C72    SPINAL CORD, CRANIAL NERVES, AND OTHER PARTS OF CENTRAL NERVOUS SYSTEM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C72.0    Spinal cord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C72.1    Cauda equina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C72.2    Olfactory nerve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C72.3    Optic nerve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C72.4    Acoustic nerve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C72.5    Cranial nerve,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C72.8    Overlapping lesion of brain and central nervous system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C72.9    Nervous system, NOS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C75    OTHER ENDOCRINE GLANDS AND RELATED STRUCTURES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C75.0    Parathyroid gland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</a:rPr>
                        <a:t>     C75.1    Pituitary gland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</a:rPr>
                        <a:t>     C75.2    </a:t>
                      </a:r>
                      <a:r>
                        <a:rPr lang="en-CA" sz="1100" dirty="0" err="1">
                          <a:effectLst/>
                          <a:latin typeface="Calibri" panose="020F0502020204030204" pitchFamily="34" charset="0"/>
                        </a:rPr>
                        <a:t>Craniopharyngeal</a:t>
                      </a:r>
                      <a:r>
                        <a:rPr lang="en-CA" sz="1100" dirty="0">
                          <a:effectLst/>
                          <a:latin typeface="Calibri" panose="020F0502020204030204" pitchFamily="34" charset="0"/>
                        </a:rPr>
                        <a:t> duct</a:t>
                      </a: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82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259"/>
            <a:ext cx="10972800" cy="741362"/>
          </a:xfrm>
        </p:spPr>
        <p:txBody>
          <a:bodyPr/>
          <a:lstStyle/>
          <a:p>
            <a:r>
              <a:rPr lang="en-US" dirty="0"/>
              <a:t>NMCNS </a:t>
            </a:r>
            <a:r>
              <a:rPr lang="en-US" dirty="0" err="1"/>
              <a:t>Tumours</a:t>
            </a:r>
            <a:r>
              <a:rPr lang="en-US" dirty="0"/>
              <a:t> in the OCR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4728" y="1131802"/>
            <a:ext cx="999284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Ontario Cancer Registry has been capable of creating non-malignant central nervous system tumour (NMCNS) cases since 2010.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Initially, the proportion of NMCNS to malignant CNS (MCNS) cases was low compared to the U.S., Ontario having fewer non-cancers than cancers.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OCR is automated, creating cases mainly from the following 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Electronic pathology reports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ALR (Activity Level Reporting) – a CCO funding stream, includes some ICD-10, some ICD-O-3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DAD (Discharge Abstract Database) – inpatient hospital discharge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NACRS (National Ambulatory Care Reporting System) – outpatient hospital discharge records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For reportable cases OCR wants a rich mix of source records in cases in order to ensure correct disease identification.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Cases created with DAD and NACRS (or both) records alone are categorized as “problematic” and not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In 2015 this was amended for NMCNS tumors, to allow DAD-only and DAD+NACRS-only cases into the reportable category.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The change was retroactive to 2010, and immediately increased the number of incident NMCNS tumors by about 40%. 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2643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Challenges Using Discharge Data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6904" y="1232034"/>
            <a:ext cx="95771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B82C17"/>
                </a:solidFill>
              </a:rPr>
              <a:t>A problem: discharges are coded in ICD-10, converted to ICD-O-3, and the result has been an excess of NOS terms. 30% of the NMCNS </a:t>
            </a:r>
            <a:r>
              <a:rPr lang="en-CA" sz="1600" dirty="0" err="1">
                <a:solidFill>
                  <a:srgbClr val="B82C17"/>
                </a:solidFill>
              </a:rPr>
              <a:t>histologies</a:t>
            </a:r>
            <a:r>
              <a:rPr lang="en-CA" sz="1600" dirty="0">
                <a:solidFill>
                  <a:srgbClr val="B82C17"/>
                </a:solidFill>
              </a:rPr>
              <a:t> are NOS.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B82C1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B82C17"/>
                </a:solidFill>
              </a:rPr>
              <a:t>ICD-10 NMCNS disease codes do not carry any implicit histology and histology is not required for discharge coding.  The codes are generic for sub-site.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B82C1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B82C17"/>
                </a:solidFill>
              </a:rPr>
              <a:t>NMCNS tumour have a relatively high rate of active surveillance, with diagnostic imaging playing a large role.  It is reasonable it assume these cases will not have as rich a source mix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B82C1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82C17"/>
                </a:solidFill>
              </a:rPr>
              <a:t>NACRS records can provide Canadian Clinical Classification (CCI) codes for relevant imaging tests, e.g. MRI, CT., which may increase year over year for a , without other procedures, e.g. biopsy.</a:t>
            </a:r>
            <a:endParaRPr lang="en-CA" sz="1600" dirty="0">
              <a:solidFill>
                <a:srgbClr val="B82C17"/>
              </a:solidFill>
            </a:endParaRPr>
          </a:p>
          <a:p>
            <a:pPr lvl="0"/>
            <a:r>
              <a:rPr lang="en-CA" sz="1600" dirty="0">
                <a:solidFill>
                  <a:srgbClr val="B82C17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B82C17"/>
                </a:solidFill>
              </a:rPr>
              <a:t>Finally a summary of a strategy to source the original diagnostics and when to do it.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608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Source Record Mix, Reportable vs Problematic NMCNS – 2017 </a:t>
            </a:r>
            <a:r>
              <a:rPr lang="en-US" sz="2400" dirty="0" err="1"/>
              <a:t>Dx</a:t>
            </a:r>
            <a:r>
              <a:rPr lang="en-US" sz="2400" dirty="0"/>
              <a:t> Year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14699"/>
              </p:ext>
            </p:extLst>
          </p:nvPr>
        </p:nvGraphicFramePr>
        <p:xfrm>
          <a:off x="609600" y="1590650"/>
          <a:ext cx="4886325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30915"/>
              </p:ext>
            </p:extLst>
          </p:nvPr>
        </p:nvGraphicFramePr>
        <p:xfrm>
          <a:off x="5588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78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818"/>
            <a:ext cx="10972800" cy="7413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4303"/>
              </p:ext>
            </p:extLst>
          </p:nvPr>
        </p:nvGraphicFramePr>
        <p:xfrm>
          <a:off x="4796590" y="3047693"/>
          <a:ext cx="6261785" cy="311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8830" y="3122600"/>
            <a:ext cx="3596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Problematic Non-Malignant CNS Cases with Imaging Diagnosis Year 2017, top 5 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5575"/>
            <a:ext cx="394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Reportable Non-Malignant CNS Cases with Imaging </a:t>
            </a:r>
          </a:p>
          <a:p>
            <a:r>
              <a:rPr lang="en-CA" dirty="0"/>
              <a:t>Diagnosis Year 2017, top 5 types</a:t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118503"/>
              </p:ext>
            </p:extLst>
          </p:nvPr>
        </p:nvGraphicFramePr>
        <p:xfrm>
          <a:off x="4796590" y="171668"/>
          <a:ext cx="5162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02157" y="5155745"/>
            <a:ext cx="466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13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en-CA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31433"/>
              </p:ext>
            </p:extLst>
          </p:nvPr>
        </p:nvGraphicFramePr>
        <p:xfrm>
          <a:off x="420369" y="5386748"/>
          <a:ext cx="3975100" cy="969603"/>
        </p:xfrm>
        <a:graphic>
          <a:graphicData uri="http://schemas.openxmlformats.org/drawingml/2006/table">
            <a:tbl>
              <a:tblPr/>
              <a:tblGrid>
                <a:gridCol w="87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60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 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cases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cases with NACRS of MRI CT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NACRS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0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Reportable Non-Malignant CNS Cases with Imaging </a:t>
            </a:r>
            <a:r>
              <a:rPr lang="en-CA" sz="2400"/>
              <a:t>- Diagnosis </a:t>
            </a:r>
            <a:r>
              <a:rPr lang="en-CA" sz="2400" dirty="0"/>
              <a:t>Year 2017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74246"/>
              </p:ext>
            </p:extLst>
          </p:nvPr>
        </p:nvGraphicFramePr>
        <p:xfrm>
          <a:off x="884277" y="1407896"/>
          <a:ext cx="10916296" cy="461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69571" y="4610099"/>
            <a:ext cx="8523515" cy="391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63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010"/>
            <a:ext cx="10972800" cy="741362"/>
          </a:xfrm>
        </p:spPr>
        <p:txBody>
          <a:bodyPr/>
          <a:lstStyle/>
          <a:p>
            <a:r>
              <a:rPr lang="en-CA" sz="2400" dirty="0"/>
              <a:t>Problematic Non-Malignant CNS Cases with Imaging - Diagnosis Year 2017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780393"/>
              </p:ext>
            </p:extLst>
          </p:nvPr>
        </p:nvGraphicFramePr>
        <p:xfrm>
          <a:off x="609600" y="1281113"/>
          <a:ext cx="10896600" cy="481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300843" y="4675414"/>
            <a:ext cx="8327571" cy="1741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54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Cases with Imaging by Histology, Reportable &amp; Problematic, 2017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104170"/>
              </p:ext>
            </p:extLst>
          </p:nvPr>
        </p:nvGraphicFramePr>
        <p:xfrm>
          <a:off x="4250581" y="1960648"/>
          <a:ext cx="7731141" cy="45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2114"/>
              </p:ext>
            </p:extLst>
          </p:nvPr>
        </p:nvGraphicFramePr>
        <p:xfrm>
          <a:off x="973656" y="1960648"/>
          <a:ext cx="4464618" cy="279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6594" y="24255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14%</a:t>
            </a:r>
            <a:endParaRPr lang="en-CA" sz="11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77" y="5419400"/>
            <a:ext cx="449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Reportable Cases – Most Common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Histologies</a:t>
            </a:r>
            <a:endParaRPr lang="en-CA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230880" cy="741362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Public Hospitals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03" y="258410"/>
            <a:ext cx="6172200" cy="24669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03" y="2925271"/>
            <a:ext cx="6191250" cy="24860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86294" y="6217920"/>
            <a:ext cx="665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hlinkClick r:id="rId4"/>
              </a:rPr>
              <a:t>http://www.auditor.on.ca/en/content/annualreports/arreports/en18/v1_308en18.pdf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0713" y="1016000"/>
            <a:ext cx="391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“81% of CT scans were performed on the abdomen (30% of the total); brain (28%); and thorax (23%); the remaining 19% of CT scans were performed in areas such as the head and neck, the spine and the pelvis.” </a:t>
            </a:r>
            <a:r>
              <a:rPr lang="en-CA" sz="1600" i="1" dirty="0">
                <a:solidFill>
                  <a:srgbClr val="000000"/>
                </a:solidFill>
              </a:rPr>
              <a:t>[p. 371]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58124"/>
            <a:ext cx="3619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“The majority of MRI scans were performed on the head (31% of the total), the spine (25%) and the extremities—that is, the limbs (24%). The remaining 20% of MRI scans were performed in areas such as the abdomen, pelvis, breast, and the neck area.” </a:t>
            </a:r>
            <a:r>
              <a:rPr lang="en-CA" sz="1600" i="1" dirty="0">
                <a:solidFill>
                  <a:srgbClr val="000000"/>
                </a:solidFill>
              </a:rPr>
              <a:t>[p,370]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6294" y="5910143"/>
            <a:ext cx="5929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hlinkClick r:id="rId5"/>
              </a:rPr>
              <a:t>http://www.auditor.on.ca/en/content/annualreports/arbyyear/ar2018.html</a:t>
            </a:r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9874" y="5565185"/>
            <a:ext cx="858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Ontario Auditor General 2018 Annual Report, Ch. 3, Section 3.08, MRI and CT Scanning Services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94552" y="1399440"/>
            <a:ext cx="659551" cy="357922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>
            <a:off x="4241165" y="4018735"/>
            <a:ext cx="659551" cy="357922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01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B82C17"/>
      </a:dk1>
      <a:lt1>
        <a:sysClr val="window" lastClr="FFFFFF"/>
      </a:lt1>
      <a:dk2>
        <a:srgbClr val="ED8B00"/>
      </a:dk2>
      <a:lt2>
        <a:srgbClr val="FFFFFF"/>
      </a:lt2>
      <a:accent1>
        <a:srgbClr val="ED8B00"/>
      </a:accent1>
      <a:accent2>
        <a:srgbClr val="B82C17"/>
      </a:accent2>
      <a:accent3>
        <a:srgbClr val="FEDB00"/>
      </a:accent3>
      <a:accent4>
        <a:srgbClr val="C8102E"/>
      </a:accent4>
      <a:accent5>
        <a:srgbClr val="EBEBEB"/>
      </a:accent5>
      <a:accent6>
        <a:srgbClr val="808080"/>
      </a:accent6>
      <a:hlink>
        <a:srgbClr val="B82C17"/>
      </a:hlink>
      <a:folHlink>
        <a:srgbClr val="B82C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s" ma:contentTypeID="0x010100D2D3E2EDB71F954289A697052D129A060103003492AF1E28ED904F82DD568ACAC108F3" ma:contentTypeVersion="15" ma:contentTypeDescription="" ma:contentTypeScope="" ma:versionID="ae7db6311494f858edade093463aaa54">
  <xsd:schema xmlns:xsd="http://www.w3.org/2001/XMLSchema" xmlns:xs="http://www.w3.org/2001/XMLSchema" xmlns:p="http://schemas.microsoft.com/office/2006/metadata/properties" xmlns:ns1="http://schemas.microsoft.com/sharepoint/v3" xmlns:ns2="7b25fe27-9e88-450d-a5e5-ccf74f0659c6" targetNamespace="http://schemas.microsoft.com/office/2006/metadata/properties" ma:root="true" ma:fieldsID="8109295550478893c1012e6f84d32990" ns1:_="" ns2:_="">
    <xsd:import namespace="http://schemas.microsoft.com/sharepoint/v3"/>
    <xsd:import namespace="7b25fe27-9e88-450d-a5e5-ccf74f0659c6"/>
    <xsd:element name="properties">
      <xsd:complexType>
        <xsd:sequence>
          <xsd:element name="documentManagement">
            <xsd:complexType>
              <xsd:all>
                <xsd:element ref="ns2:Content_x0020_Category" minOccurs="0"/>
                <xsd:element ref="ns2:Content_x0020_Classification" minOccurs="0"/>
                <xsd:element ref="ns2:Topic_x0020_Category"/>
                <xsd:element ref="ns2:Document_x0020_Author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5fe27-9e88-450d-a5e5-ccf74f0659c6" elementFormDefault="qualified">
    <xsd:import namespace="http://schemas.microsoft.com/office/2006/documentManagement/types"/>
    <xsd:import namespace="http://schemas.microsoft.com/office/infopath/2007/PartnerControls"/>
    <xsd:element name="Content_x0020_Category" ma:index="3" nillable="true" ma:displayName="Aggregation Category" ma:list="{635a792a-0165-42d2-8e89-cafceb45d45e}" ma:internalName="Content_x0020_Category" ma:readOnly="true" ma:showField="Title" ma:web="7b25fe27-9e88-450d-a5e5-ccf74f0659c6">
      <xsd:simpleType>
        <xsd:restriction base="dms:Lookup"/>
      </xsd:simpleType>
    </xsd:element>
    <xsd:element name="Content_x0020_Classification" ma:index="4" nillable="true" ma:displayName="Content Classification" ma:list="{0845c4f7-ed77-43f2-b823-4ab3ff3db383}" ma:internalName="Content_x0020_Classification" ma:readOnly="true" ma:showField="Title" ma:web="7b25fe27-9e88-450d-a5e5-ccf74f0659c6">
      <xsd:simpleType>
        <xsd:restriction base="dms:Lookup"/>
      </xsd:simpleType>
    </xsd:element>
    <xsd:element name="Topic_x0020_Category" ma:index="5" ma:displayName="Topic Category" ma:internalName="Topic_x0020_Category">
      <xsd:simpleType>
        <xsd:restriction base="dms:Text">
          <xsd:maxLength value="255"/>
        </xsd:restriction>
      </xsd:simpleType>
    </xsd:element>
    <xsd:element name="Document_x0020_Author" ma:index="6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d8c02b02-9044-4107-930a-fdad099cc039}" ma:internalName="TaxCatchAll" ma:showField="CatchAllData" ma:web="7b25fe27-9e88-450d-a5e5-ccf74f065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d8c02b02-9044-4107-930a-fdad099cc039}" ma:internalName="TaxCatchAllLabel" ma:readOnly="true" ma:showField="CatchAllDataLabel" ma:web="7b25fe27-9e88-450d-a5e5-ccf74f065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25fe27-9e88-450d-a5e5-ccf74f0659c6">
      <Value>68</Value>
    </TaxCatchAll>
    <TaxKeywordTaxHTField xmlns="7b25fe27-9e88-450d-a5e5-ccf74f0659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9ebee33b-54fb-4aa3-bb90-030a2b6a9241</TermId>
        </TermInfo>
      </Terms>
    </TaxKeywordTaxHTField>
    <Topic_x0020_Category xmlns="7b25fe27-9e88-450d-a5e5-ccf74f0659c6">Branding</Topic_x0020_Category>
    <Document_x0020_Author xmlns="7b25fe27-9e88-450d-a5e5-ccf74f0659c6">
      <UserInfo>
        <DisplayName>Lawler, Shannon</DisplayName>
        <AccountId>4334</AccountId>
        <AccountType/>
      </UserInfo>
    </Document_x0020_Author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88E994-F97D-4BE5-942E-0E608EB12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25fe27-9e88-450d-a5e5-ccf74f065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17730A-3144-436A-BBC8-B87633D1A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5DE5AF-A4EA-410D-A117-3624BB0F6B17}">
  <ds:schemaRefs>
    <ds:schemaRef ds:uri="http://schemas.microsoft.com/office/infopath/2007/PartnerControls"/>
    <ds:schemaRef ds:uri="7b25fe27-9e88-450d-a5e5-ccf74f0659c6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1419</Words>
  <Application>Microsoft Office PowerPoint</Application>
  <PresentationFormat>Widescreen</PresentationFormat>
  <Paragraphs>184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Use of Hospital Discharge Data to Increase Accurate Reporting of Non-malignant CNS Tumours</vt:lpstr>
      <vt:lpstr>NMCNS Tumours in the OCR</vt:lpstr>
      <vt:lpstr>Challenges Using Discharge Data</vt:lpstr>
      <vt:lpstr>Source Record Mix, Reportable vs Problematic NMCNS – 2017 Dx Year</vt:lpstr>
      <vt:lpstr>PowerPoint Presentation</vt:lpstr>
      <vt:lpstr>Reportable Non-Malignant CNS Cases with Imaging - Diagnosis Year 2017 </vt:lpstr>
      <vt:lpstr>Problematic Non-Malignant CNS Cases with Imaging - Diagnosis Year 2017 </vt:lpstr>
      <vt:lpstr>Cases with Imaging by Histology, Reportable &amp; Problematic, 2017</vt:lpstr>
      <vt:lpstr>Public Hospitals</vt:lpstr>
      <vt:lpstr>Public Hospitals</vt:lpstr>
      <vt:lpstr>Independent Health Facilities</vt:lpstr>
      <vt:lpstr>eHealth Ontario, Diagnostic Imaging Common Services (DI CS)</vt:lpstr>
      <vt:lpstr>Conclusions</vt:lpstr>
      <vt:lpstr>ICD-O-3 Reportable Topgraphies for Non-Malignant CNS Tumours</vt:lpstr>
    </vt:vector>
  </TitlesOfParts>
  <Company>Context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CCO</dc:title>
  <dc:creator>Katrina Lovrick</dc:creator>
  <cp:keywords>Template</cp:keywords>
  <cp:lastModifiedBy> </cp:lastModifiedBy>
  <cp:revision>399</cp:revision>
  <cp:lastPrinted>2019-06-07T19:31:42Z</cp:lastPrinted>
  <dcterms:created xsi:type="dcterms:W3CDTF">2015-05-25T14:29:47Z</dcterms:created>
  <dcterms:modified xsi:type="dcterms:W3CDTF">2019-06-12T14:34:26Z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0x010100D2D3E2EDB71F954289A697052D129A060103003492AF1E28ED904F82DD568ACAC108F3</vt:lpwstr>
  </property>
  <property fmtid="{D5CDD505-2E9C-101B-9397-08002B2CF9AE}" pid="3" name="TaxKeyword">
    <vt:lpwstr>68;#Template|9ebee33b-54fb-4aa3-bb90-030a2b6a9241</vt:lpwstr>
  </property>
  <property fmtid="{D5CDD505-2E9C-101B-9397-08002B2CF9AE}" pid="4" name="Order">
    <vt:r8>2900</vt:r8>
  </property>
  <property fmtid="{D5CDD505-2E9C-101B-9397-08002B2CF9AE}" pid="5" name="_CopySource">
    <vt:lpwstr>https://ecco.cancercare.on.ca/aboutcco/BrandAndValues/Shared Documents/PowerPoint Templates/CCO_PowerPointTemplate.pptx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