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562" r:id="rId2"/>
    <p:sldId id="257" r:id="rId3"/>
    <p:sldId id="484" r:id="rId4"/>
    <p:sldId id="588" r:id="rId5"/>
    <p:sldId id="589" r:id="rId6"/>
    <p:sldId id="576" r:id="rId7"/>
    <p:sldId id="565" r:id="rId8"/>
    <p:sldId id="579" r:id="rId9"/>
    <p:sldId id="586" r:id="rId10"/>
    <p:sldId id="590" r:id="rId11"/>
    <p:sldId id="580" r:id="rId12"/>
    <p:sldId id="592" r:id="rId13"/>
    <p:sldId id="591" r:id="rId14"/>
    <p:sldId id="593" r:id="rId15"/>
    <p:sldId id="594" r:id="rId16"/>
    <p:sldId id="595" r:id="rId17"/>
    <p:sldId id="581" r:id="rId18"/>
    <p:sldId id="582" r:id="rId19"/>
    <p:sldId id="583" r:id="rId20"/>
    <p:sldId id="584" r:id="rId21"/>
    <p:sldId id="585" r:id="rId22"/>
    <p:sldId id="333" r:id="rId23"/>
  </p:sldIdLst>
  <p:sldSz cx="9144000" cy="6858000" type="screen4x3"/>
  <p:notesSz cx="6858000" cy="91995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25"/>
    <p:restoredTop sz="80027" autoAdjust="0"/>
  </p:normalViewPr>
  <p:slideViewPr>
    <p:cSldViewPr snapToGrid="0">
      <p:cViewPr varScale="1">
        <p:scale>
          <a:sx n="103" d="100"/>
          <a:sy n="103" d="100"/>
        </p:scale>
        <p:origin x="304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5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microsoft.com/office/2011/relationships/chartStyle" Target="style5.xml"/><Relationship Id="rId2" Type="http://schemas.microsoft.com/office/2011/relationships/chartColorStyle" Target="colors5.xml"/><Relationship Id="rId3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microsoft.com/office/2011/relationships/chartStyle" Target="style6.xml"/><Relationship Id="rId2" Type="http://schemas.microsoft.com/office/2011/relationships/chartColorStyle" Target="colors6.xml"/><Relationship Id="rId3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>
                <a:solidFill>
                  <a:schemeClr val="tx1"/>
                </a:solidFill>
              </a:rPr>
              <a:t>Percentages of</a:t>
            </a:r>
            <a:r>
              <a:rPr lang="en-US" b="1" baseline="0" dirty="0" smtClean="0">
                <a:solidFill>
                  <a:schemeClr val="tx1"/>
                </a:solidFill>
              </a:rPr>
              <a:t> Depression Status by Age Group</a:t>
            </a:r>
            <a:endParaRPr lang="en-US" b="1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0601352203094879"/>
          <c:y val="0.107274339315624"/>
          <c:w val="0.919560211162593"/>
          <c:h val="0.7039506711469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21 - 49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No Depression</c:v>
                </c:pt>
                <c:pt idx="1">
                  <c:v>Pre-Diagnosis</c:v>
                </c:pt>
                <c:pt idx="2">
                  <c:v>Post-Diagnosis</c:v>
                </c:pt>
                <c:pt idx="3">
                  <c:v>Persistent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80.29</c:v>
                </c:pt>
                <c:pt idx="1">
                  <c:v>6.2</c:v>
                </c:pt>
                <c:pt idx="2">
                  <c:v>3.65</c:v>
                </c:pt>
                <c:pt idx="3">
                  <c:v>9.85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50 - 64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No Depression</c:v>
                </c:pt>
                <c:pt idx="1">
                  <c:v>Pre-Diagnosis</c:v>
                </c:pt>
                <c:pt idx="2">
                  <c:v>Post-Diagnosis</c:v>
                </c:pt>
                <c:pt idx="3">
                  <c:v>Persistent</c:v>
                </c:pt>
              </c:strCache>
            </c:strRef>
          </c:cat>
          <c:val>
            <c:numRef>
              <c:f>Sheet1!$C$2:$C$5</c:f>
              <c:numCache>
                <c:formatCode>0.0</c:formatCode>
                <c:ptCount val="4"/>
                <c:pt idx="0">
                  <c:v>80.9</c:v>
                </c:pt>
                <c:pt idx="1">
                  <c:v>6.6</c:v>
                </c:pt>
                <c:pt idx="2">
                  <c:v>4.81</c:v>
                </c:pt>
                <c:pt idx="3">
                  <c:v>7.689999999999999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65 - 74</c:v>
                </c:pt>
              </c:strCache>
            </c:strRef>
          </c:tx>
          <c:spPr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No Depression</c:v>
                </c:pt>
                <c:pt idx="1">
                  <c:v>Pre-Diagnosis</c:v>
                </c:pt>
                <c:pt idx="2">
                  <c:v>Post-Diagnosis</c:v>
                </c:pt>
                <c:pt idx="3">
                  <c:v>Persistent</c:v>
                </c:pt>
              </c:strCache>
            </c:strRef>
          </c:cat>
          <c:val>
            <c:numRef>
              <c:f>Sheet1!$D$2:$D$5</c:f>
              <c:numCache>
                <c:formatCode>0.0</c:formatCode>
                <c:ptCount val="4"/>
                <c:pt idx="0">
                  <c:v>86.96</c:v>
                </c:pt>
                <c:pt idx="1">
                  <c:v>3.53</c:v>
                </c:pt>
                <c:pt idx="2">
                  <c:v>3.31</c:v>
                </c:pt>
                <c:pt idx="3">
                  <c:v>6.2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75+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No Depression</c:v>
                </c:pt>
                <c:pt idx="1">
                  <c:v>Pre-Diagnosis</c:v>
                </c:pt>
                <c:pt idx="2">
                  <c:v>Post-Diagnosis</c:v>
                </c:pt>
                <c:pt idx="3">
                  <c:v>Persistent</c:v>
                </c:pt>
              </c:strCache>
            </c:strRef>
          </c:cat>
          <c:val>
            <c:numRef>
              <c:f>Sheet1!$E$2:$E$5</c:f>
              <c:numCache>
                <c:formatCode>0.0</c:formatCode>
                <c:ptCount val="4"/>
                <c:pt idx="0">
                  <c:v>90.05</c:v>
                </c:pt>
                <c:pt idx="1">
                  <c:v>2.44</c:v>
                </c:pt>
                <c:pt idx="2">
                  <c:v>3.28</c:v>
                </c:pt>
                <c:pt idx="3">
                  <c:v>4.23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94941936"/>
        <c:axId val="1594944256"/>
      </c:barChart>
      <c:catAx>
        <c:axId val="1594941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4944256"/>
        <c:crosses val="autoZero"/>
        <c:auto val="1"/>
        <c:lblAlgn val="ctr"/>
        <c:lblOffset val="100"/>
        <c:noMultiLvlLbl val="0"/>
      </c:catAx>
      <c:valAx>
        <c:axId val="1594944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4941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1279827331228"/>
          <c:y val="0.91391276680006"/>
          <c:w val="0.521516877941995"/>
          <c:h val="0.0658067557943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>
                <a:solidFill>
                  <a:schemeClr val="tx1"/>
                </a:solidFill>
              </a:rPr>
              <a:t>Percentages of</a:t>
            </a:r>
            <a:r>
              <a:rPr lang="en-US" b="1" baseline="0" dirty="0" smtClean="0">
                <a:solidFill>
                  <a:schemeClr val="tx1"/>
                </a:solidFill>
              </a:rPr>
              <a:t> Depression Status by Insurance</a:t>
            </a:r>
            <a:endParaRPr lang="en-US" b="1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Medicare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No Depression</c:v>
                </c:pt>
                <c:pt idx="1">
                  <c:v>Pre-Diagnosis</c:v>
                </c:pt>
                <c:pt idx="2">
                  <c:v>Post-Diagnosis</c:v>
                </c:pt>
                <c:pt idx="3">
                  <c:v>Persistent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86.49</c:v>
                </c:pt>
                <c:pt idx="1">
                  <c:v>3.88</c:v>
                </c:pt>
                <c:pt idx="2">
                  <c:v>3.38</c:v>
                </c:pt>
                <c:pt idx="3">
                  <c:v>6.25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Medicaid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No Depression</c:v>
                </c:pt>
                <c:pt idx="1">
                  <c:v>Pre-Diagnosis</c:v>
                </c:pt>
                <c:pt idx="2">
                  <c:v>Post-Diagnosis</c:v>
                </c:pt>
                <c:pt idx="3">
                  <c:v>Persistent</c:v>
                </c:pt>
              </c:strCache>
            </c:strRef>
          </c:cat>
          <c:val>
            <c:numRef>
              <c:f>Sheet1!$C$2:$C$5</c:f>
              <c:numCache>
                <c:formatCode>0.0</c:formatCode>
                <c:ptCount val="4"/>
                <c:pt idx="0">
                  <c:v>77.19</c:v>
                </c:pt>
                <c:pt idx="1">
                  <c:v>9.28</c:v>
                </c:pt>
                <c:pt idx="2">
                  <c:v>8.220000000000001</c:v>
                </c:pt>
                <c:pt idx="3">
                  <c:v>5.31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Private Insurance</c:v>
                </c:pt>
              </c:strCache>
            </c:strRef>
          </c:tx>
          <c:spPr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No Depression</c:v>
                </c:pt>
                <c:pt idx="1">
                  <c:v>Pre-Diagnosis</c:v>
                </c:pt>
                <c:pt idx="2">
                  <c:v>Post-Diagnosis</c:v>
                </c:pt>
                <c:pt idx="3">
                  <c:v>Persistent</c:v>
                </c:pt>
              </c:strCache>
            </c:strRef>
          </c:cat>
          <c:val>
            <c:numRef>
              <c:f>Sheet1!$D$2:$D$5</c:f>
              <c:numCache>
                <c:formatCode>0.0</c:formatCode>
                <c:ptCount val="4"/>
                <c:pt idx="0">
                  <c:v>87.33</c:v>
                </c:pt>
                <c:pt idx="1">
                  <c:v>3.17</c:v>
                </c:pt>
                <c:pt idx="2">
                  <c:v>3.25</c:v>
                </c:pt>
                <c:pt idx="3">
                  <c:v>6.26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41529136"/>
        <c:axId val="1541531968"/>
      </c:barChart>
      <c:catAx>
        <c:axId val="1541529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1531968"/>
        <c:crosses val="autoZero"/>
        <c:auto val="1"/>
        <c:lblAlgn val="ctr"/>
        <c:lblOffset val="100"/>
        <c:noMultiLvlLbl val="0"/>
      </c:catAx>
      <c:valAx>
        <c:axId val="1541531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1529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>
                <a:solidFill>
                  <a:schemeClr val="tx1"/>
                </a:solidFill>
              </a:rPr>
              <a:t>Percentages of</a:t>
            </a:r>
            <a:r>
              <a:rPr lang="en-US" b="1" baseline="0" dirty="0" smtClean="0">
                <a:solidFill>
                  <a:schemeClr val="tx1"/>
                </a:solidFill>
              </a:rPr>
              <a:t> Depression Status by Smoking</a:t>
            </a:r>
            <a:endParaRPr lang="en-US" b="1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0601352203094879"/>
          <c:y val="0.110910760413499"/>
          <c:w val="0.919560211162593"/>
          <c:h val="0.6939150929059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Non-Smoker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No Depression</c:v>
                </c:pt>
                <c:pt idx="1">
                  <c:v>Pre-Diagnosis</c:v>
                </c:pt>
                <c:pt idx="2">
                  <c:v>Post-Diagnosis</c:v>
                </c:pt>
                <c:pt idx="3">
                  <c:v>Persistent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87.5</c:v>
                </c:pt>
                <c:pt idx="1">
                  <c:v>3.31</c:v>
                </c:pt>
                <c:pt idx="2">
                  <c:v>3.24</c:v>
                </c:pt>
                <c:pt idx="3">
                  <c:v>5.95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Smoker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No Depression</c:v>
                </c:pt>
                <c:pt idx="1">
                  <c:v>Pre-Diagnosis</c:v>
                </c:pt>
                <c:pt idx="2">
                  <c:v>Post-Diagnosis</c:v>
                </c:pt>
                <c:pt idx="3">
                  <c:v>Persistent</c:v>
                </c:pt>
              </c:strCache>
            </c:strRef>
          </c:cat>
          <c:val>
            <c:numRef>
              <c:f>Sheet1!$C$2:$C$5</c:f>
              <c:numCache>
                <c:formatCode>0.0</c:formatCode>
                <c:ptCount val="4"/>
                <c:pt idx="0">
                  <c:v>82.54</c:v>
                </c:pt>
                <c:pt idx="1">
                  <c:v>5.56</c:v>
                </c:pt>
                <c:pt idx="2">
                  <c:v>4.319999999999998</c:v>
                </c:pt>
                <c:pt idx="3">
                  <c:v>7.58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Unknown</c:v>
                </c:pt>
              </c:strCache>
            </c:strRef>
          </c:tx>
          <c:spPr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No Depression</c:v>
                </c:pt>
                <c:pt idx="1">
                  <c:v>Pre-Diagnosis</c:v>
                </c:pt>
                <c:pt idx="2">
                  <c:v>Post-Diagnosis</c:v>
                </c:pt>
                <c:pt idx="3">
                  <c:v>Persistent</c:v>
                </c:pt>
              </c:strCache>
            </c:strRef>
          </c:cat>
          <c:val>
            <c:numRef>
              <c:f>Sheet1!$D$2:$D$5</c:f>
              <c:numCache>
                <c:formatCode>0.0</c:formatCode>
                <c:ptCount val="4"/>
                <c:pt idx="0">
                  <c:v>89.4</c:v>
                </c:pt>
                <c:pt idx="1">
                  <c:v>3.03</c:v>
                </c:pt>
                <c:pt idx="2">
                  <c:v>3.36</c:v>
                </c:pt>
                <c:pt idx="3">
                  <c:v>4.21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17338848"/>
        <c:axId val="1417341680"/>
      </c:barChart>
      <c:catAx>
        <c:axId val="1417338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7341680"/>
        <c:crosses val="autoZero"/>
        <c:auto val="1"/>
        <c:lblAlgn val="ctr"/>
        <c:lblOffset val="100"/>
        <c:noMultiLvlLbl val="0"/>
      </c:catAx>
      <c:valAx>
        <c:axId val="1417341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7338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>
                <a:solidFill>
                  <a:schemeClr val="tx1"/>
                </a:solidFill>
              </a:rPr>
              <a:t>Percentages of</a:t>
            </a:r>
            <a:r>
              <a:rPr lang="en-US" b="1" baseline="0" dirty="0" smtClean="0">
                <a:solidFill>
                  <a:schemeClr val="tx1"/>
                </a:solidFill>
              </a:rPr>
              <a:t> Depression Status by </a:t>
            </a:r>
            <a:r>
              <a:rPr lang="en-US" b="1" baseline="0" dirty="0" err="1" smtClean="0">
                <a:solidFill>
                  <a:schemeClr val="tx1"/>
                </a:solidFill>
              </a:rPr>
              <a:t>Charlson</a:t>
            </a:r>
            <a:r>
              <a:rPr lang="en-US" b="1" baseline="0" dirty="0" smtClean="0">
                <a:solidFill>
                  <a:schemeClr val="tx1"/>
                </a:solidFill>
              </a:rPr>
              <a:t> Index</a:t>
            </a:r>
            <a:endParaRPr lang="en-US" b="1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0601352203094879"/>
          <c:y val="0.107470102276281"/>
          <c:w val="0.919560211162593"/>
          <c:h val="0.6891160111031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Missing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No Depression</c:v>
                </c:pt>
                <c:pt idx="1">
                  <c:v>Pre-Diagnosis</c:v>
                </c:pt>
                <c:pt idx="2">
                  <c:v>Post-Diagnosis</c:v>
                </c:pt>
                <c:pt idx="3">
                  <c:v>Persistent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97.31</c:v>
                </c:pt>
                <c:pt idx="1">
                  <c:v>0.45</c:v>
                </c:pt>
                <c:pt idx="2">
                  <c:v>0.0</c:v>
                </c:pt>
                <c:pt idx="3">
                  <c:v>2.24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No Depression</c:v>
                </c:pt>
                <c:pt idx="1">
                  <c:v>Pre-Diagnosis</c:v>
                </c:pt>
                <c:pt idx="2">
                  <c:v>Post-Diagnosis</c:v>
                </c:pt>
                <c:pt idx="3">
                  <c:v>Persistent</c:v>
                </c:pt>
              </c:strCache>
            </c:strRef>
          </c:cat>
          <c:val>
            <c:numRef>
              <c:f>Sheet1!$C$2:$C$5</c:f>
              <c:numCache>
                <c:formatCode>0.0</c:formatCode>
                <c:ptCount val="4"/>
                <c:pt idx="0">
                  <c:v>87.91</c:v>
                </c:pt>
                <c:pt idx="1">
                  <c:v>3.17</c:v>
                </c:pt>
                <c:pt idx="2">
                  <c:v>2.92</c:v>
                </c:pt>
                <c:pt idx="3">
                  <c:v>6.0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No Depression</c:v>
                </c:pt>
                <c:pt idx="1">
                  <c:v>Pre-Diagnosis</c:v>
                </c:pt>
                <c:pt idx="2">
                  <c:v>Post-Diagnosis</c:v>
                </c:pt>
                <c:pt idx="3">
                  <c:v>Persistent</c:v>
                </c:pt>
              </c:strCache>
            </c:strRef>
          </c:cat>
          <c:val>
            <c:numRef>
              <c:f>Sheet1!$D$2:$D$5</c:f>
              <c:numCache>
                <c:formatCode>0.0</c:formatCode>
                <c:ptCount val="4"/>
                <c:pt idx="0">
                  <c:v>84.41</c:v>
                </c:pt>
                <c:pt idx="1">
                  <c:v>4.619999999999998</c:v>
                </c:pt>
                <c:pt idx="2">
                  <c:v>3.95</c:v>
                </c:pt>
                <c:pt idx="3">
                  <c:v>7.01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&gt;= 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No Depression</c:v>
                </c:pt>
                <c:pt idx="1">
                  <c:v>Pre-Diagnosis</c:v>
                </c:pt>
                <c:pt idx="2">
                  <c:v>Post-Diagnosis</c:v>
                </c:pt>
                <c:pt idx="3">
                  <c:v>Persistent</c:v>
                </c:pt>
              </c:strCache>
            </c:strRef>
          </c:cat>
          <c:val>
            <c:numRef>
              <c:f>Sheet1!$E$2:$E$5</c:f>
              <c:numCache>
                <c:formatCode>0.0</c:formatCode>
                <c:ptCount val="4"/>
                <c:pt idx="0">
                  <c:v>79.44</c:v>
                </c:pt>
                <c:pt idx="1">
                  <c:v>7.26</c:v>
                </c:pt>
                <c:pt idx="2">
                  <c:v>6.649999999999998</c:v>
                </c:pt>
                <c:pt idx="3">
                  <c:v>6.649999999999998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15196080"/>
        <c:axId val="1415228384"/>
      </c:barChart>
      <c:catAx>
        <c:axId val="1415196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5228384"/>
        <c:crosses val="autoZero"/>
        <c:auto val="1"/>
        <c:lblAlgn val="ctr"/>
        <c:lblOffset val="100"/>
        <c:noMultiLvlLbl val="0"/>
      </c:catAx>
      <c:valAx>
        <c:axId val="1415228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5196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4693171651084"/>
          <c:y val="0.89102129397382"/>
          <c:w val="0.540289564546329"/>
          <c:h val="0.08869828431496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>
                <a:solidFill>
                  <a:schemeClr val="tx1"/>
                </a:solidFill>
              </a:rPr>
              <a:t>Percentages of</a:t>
            </a:r>
            <a:r>
              <a:rPr lang="en-US" b="1" baseline="0" dirty="0" smtClean="0">
                <a:solidFill>
                  <a:schemeClr val="tx1"/>
                </a:solidFill>
              </a:rPr>
              <a:t> Depression Status by Stage</a:t>
            </a:r>
            <a:endParaRPr lang="en-US" b="1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0601352203094879"/>
          <c:y val="0.107470102276281"/>
          <c:w val="0.919560211162593"/>
          <c:h val="0.6891160111031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Stage I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No Depression</c:v>
                </c:pt>
                <c:pt idx="1">
                  <c:v>Pre-Diagnosis</c:v>
                </c:pt>
                <c:pt idx="2">
                  <c:v>Post-Diagnosis</c:v>
                </c:pt>
                <c:pt idx="3">
                  <c:v>Persistent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87.35</c:v>
                </c:pt>
                <c:pt idx="1">
                  <c:v>3.81</c:v>
                </c:pt>
                <c:pt idx="2">
                  <c:v>3.46</c:v>
                </c:pt>
                <c:pt idx="3">
                  <c:v>5.37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Stage II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No Depression</c:v>
                </c:pt>
                <c:pt idx="1">
                  <c:v>Pre-Diagnosis</c:v>
                </c:pt>
                <c:pt idx="2">
                  <c:v>Post-Diagnosis</c:v>
                </c:pt>
                <c:pt idx="3">
                  <c:v>Persistent</c:v>
                </c:pt>
              </c:strCache>
            </c:strRef>
          </c:cat>
          <c:val>
            <c:numRef>
              <c:f>Sheet1!$C$2:$C$5</c:f>
              <c:numCache>
                <c:formatCode>0.0</c:formatCode>
                <c:ptCount val="4"/>
                <c:pt idx="0">
                  <c:v>84.23</c:v>
                </c:pt>
                <c:pt idx="1">
                  <c:v>4.7</c:v>
                </c:pt>
                <c:pt idx="2">
                  <c:v>3.51</c:v>
                </c:pt>
                <c:pt idx="3">
                  <c:v>7.56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Stage III</c:v>
                </c:pt>
              </c:strCache>
            </c:strRef>
          </c:tx>
          <c:spPr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No Depression</c:v>
                </c:pt>
                <c:pt idx="1">
                  <c:v>Pre-Diagnosis</c:v>
                </c:pt>
                <c:pt idx="2">
                  <c:v>Post-Diagnosis</c:v>
                </c:pt>
                <c:pt idx="3">
                  <c:v>Persistent</c:v>
                </c:pt>
              </c:strCache>
            </c:strRef>
          </c:cat>
          <c:val>
            <c:numRef>
              <c:f>Sheet1!$D$2:$D$5</c:f>
              <c:numCache>
                <c:formatCode>0.0</c:formatCode>
                <c:ptCount val="4"/>
                <c:pt idx="0">
                  <c:v>83.4</c:v>
                </c:pt>
                <c:pt idx="1">
                  <c:v>4.819999999999998</c:v>
                </c:pt>
                <c:pt idx="2">
                  <c:v>3.97</c:v>
                </c:pt>
                <c:pt idx="3">
                  <c:v>7.8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Stage IV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No Depression</c:v>
                </c:pt>
                <c:pt idx="1">
                  <c:v>Pre-Diagnosis</c:v>
                </c:pt>
                <c:pt idx="2">
                  <c:v>Post-Diagnosis</c:v>
                </c:pt>
                <c:pt idx="3">
                  <c:v>Persistent</c:v>
                </c:pt>
              </c:strCache>
            </c:strRef>
          </c:cat>
          <c:val>
            <c:numRef>
              <c:f>Sheet1!$E$2:$E$5</c:f>
              <c:numCache>
                <c:formatCode>0.0</c:formatCode>
                <c:ptCount val="4"/>
                <c:pt idx="0">
                  <c:v>90.39</c:v>
                </c:pt>
                <c:pt idx="1">
                  <c:v>2.34</c:v>
                </c:pt>
                <c:pt idx="2">
                  <c:v>4.159999999999998</c:v>
                </c:pt>
                <c:pt idx="3">
                  <c:v>3.12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Unknown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No Depression</c:v>
                </c:pt>
                <c:pt idx="1">
                  <c:v>Pre-Diagnosis</c:v>
                </c:pt>
                <c:pt idx="2">
                  <c:v>Post-Diagnosis</c:v>
                </c:pt>
                <c:pt idx="3">
                  <c:v>Persistent</c:v>
                </c:pt>
              </c:strCache>
            </c:strRef>
          </c:cat>
          <c:val>
            <c:numRef>
              <c:f>Sheet1!$F$2:$F$5</c:f>
              <c:numCache>
                <c:formatCode>0.0</c:formatCode>
                <c:ptCount val="4"/>
                <c:pt idx="0">
                  <c:v>86.48</c:v>
                </c:pt>
                <c:pt idx="1">
                  <c:v>2.85</c:v>
                </c:pt>
                <c:pt idx="2">
                  <c:v>4.98</c:v>
                </c:pt>
                <c:pt idx="3">
                  <c:v>5.689999999999999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40821824"/>
        <c:axId val="1540824144"/>
      </c:barChart>
      <c:catAx>
        <c:axId val="1540821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0824144"/>
        <c:crosses val="autoZero"/>
        <c:auto val="1"/>
        <c:lblAlgn val="ctr"/>
        <c:lblOffset val="100"/>
        <c:noMultiLvlLbl val="0"/>
      </c:catAx>
      <c:valAx>
        <c:axId val="1540824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0821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4693171651084"/>
          <c:y val="0.89102129397382"/>
          <c:w val="0.658468425535055"/>
          <c:h val="0.06184393698681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>
                <a:solidFill>
                  <a:schemeClr val="tx1"/>
                </a:solidFill>
              </a:rPr>
              <a:t>Percentages of</a:t>
            </a:r>
            <a:r>
              <a:rPr lang="en-US" b="1" baseline="0" dirty="0" smtClean="0">
                <a:solidFill>
                  <a:schemeClr val="tx1"/>
                </a:solidFill>
              </a:rPr>
              <a:t> Having Standard Care by Depression</a:t>
            </a:r>
            <a:endParaRPr lang="en-US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31663443475266"/>
          <c:y val="0.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0601352203094879"/>
          <c:y val="0.107470102276281"/>
          <c:w val="0.919560211162593"/>
          <c:h val="0.6891160111031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Standard Care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4"/>
                <c:pt idx="0">
                  <c:v>No Depression</c:v>
                </c:pt>
                <c:pt idx="1">
                  <c:v>Pre-Diagnosis</c:v>
                </c:pt>
                <c:pt idx="2">
                  <c:v>Post-Diagnosis</c:v>
                </c:pt>
                <c:pt idx="3">
                  <c:v>Persistent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68.13</c:v>
                </c:pt>
                <c:pt idx="1">
                  <c:v>60.7</c:v>
                </c:pt>
                <c:pt idx="2">
                  <c:v>71.63</c:v>
                </c:pt>
                <c:pt idx="3">
                  <c:v>70.0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Standcard Care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4"/>
                <c:pt idx="0">
                  <c:v>No Depression</c:v>
                </c:pt>
                <c:pt idx="1">
                  <c:v>Pre-Diagnosis</c:v>
                </c:pt>
                <c:pt idx="2">
                  <c:v>Post-Diagnosis</c:v>
                </c:pt>
                <c:pt idx="3">
                  <c:v>Persistent</c:v>
                </c:pt>
              </c:strCache>
            </c:strRef>
          </c:cat>
          <c:val>
            <c:numRef>
              <c:f>Sheet1!$C$2:$C$5</c:f>
              <c:numCache>
                <c:formatCode>0.0</c:formatCode>
                <c:ptCount val="4"/>
                <c:pt idx="0">
                  <c:v>31.87</c:v>
                </c:pt>
                <c:pt idx="1">
                  <c:v>39.3</c:v>
                </c:pt>
                <c:pt idx="2">
                  <c:v>28.37</c:v>
                </c:pt>
                <c:pt idx="3">
                  <c:v>30.0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94993456"/>
        <c:axId val="1594995776"/>
      </c:barChart>
      <c:catAx>
        <c:axId val="1594993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4995776"/>
        <c:crosses val="autoZero"/>
        <c:auto val="1"/>
        <c:lblAlgn val="ctr"/>
        <c:lblOffset val="100"/>
        <c:noMultiLvlLbl val="0"/>
      </c:catAx>
      <c:valAx>
        <c:axId val="1594995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4993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4693171651084"/>
          <c:y val="0.89102129397382"/>
          <c:w val="0.658468425535055"/>
          <c:h val="0.06184393698681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9619C2-CD44-4F01-A9E0-50E153DC2243}" type="datetimeFigureOut">
              <a:rPr lang="en-US" smtClean="0"/>
              <a:t>6/11/19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5A597-07C1-4884-9B3F-B3A1C7090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3697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E5343-102A-487D-9AEB-0E1B2AE934B4}" type="datetimeFigureOut">
              <a:rPr lang="en-US" smtClean="0"/>
              <a:t>6/11/19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30300" y="690563"/>
            <a:ext cx="4597400" cy="3449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69793"/>
            <a:ext cx="5486400" cy="413980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D31A6E-161D-4256-A0BA-980107D37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33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5985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31A6E-161D-4256-A0BA-980107D37ED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102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31A6E-161D-4256-A0BA-980107D37ED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017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Depression is </a:t>
            </a:r>
            <a:r>
              <a:rPr lang="en-US" baseline="0" dirty="0" smtClean="0"/>
              <a:t>a growing concern and has become an epidemic problem for US population.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31A6E-161D-4256-A0BA-980107D37E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60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r>
              <a:rPr lang="en-US" baseline="0" dirty="0" smtClean="0"/>
              <a:t> is the major trigger for depression? Anxiety.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Having cancer is a major event for cancer patients and cause several anxiety for cancer patient. So it is no surprise that cancer patients have higher depression rates than the general population.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31A6E-161D-4256-A0BA-980107D37E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45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Female</a:t>
            </a:r>
            <a:r>
              <a:rPr lang="en-US" baseline="0" dirty="0" smtClean="0"/>
              <a:t> breast cancer is the #1 in cancer incidence and #1 in mortality for female. It has been reported that 10-25% of breast cancer patients experiencing depression. So depression is a major concern for female breast cancer patients.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31A6E-161D-4256-A0BA-980107D37E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942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Appalachian</a:t>
            </a:r>
            <a:r>
              <a:rPr lang="en-US" baseline="0" dirty="0" smtClean="0"/>
              <a:t> population is a special population in Kentucky. Appalachia population is predominated by white population. It </a:t>
            </a:r>
            <a:r>
              <a:rPr lang="en-US" baseline="0" dirty="0" err="1" smtClean="0"/>
              <a:t>encompase</a:t>
            </a:r>
            <a:r>
              <a:rPr lang="en-US" baseline="0" dirty="0" smtClean="0"/>
              <a:t> 13 states and it is divided into five </a:t>
            </a:r>
            <a:r>
              <a:rPr lang="en-US" baseline="0" dirty="0" err="1" smtClean="0"/>
              <a:t>subregions</a:t>
            </a:r>
            <a:r>
              <a:rPr lang="en-US" baseline="0" dirty="0" smtClean="0"/>
              <a:t>. Central Appalachia has the highest cancer burden in incidence and </a:t>
            </a:r>
            <a:r>
              <a:rPr lang="en-US" baseline="0" dirty="0" err="1" smtClean="0"/>
              <a:t>moraltiy</a:t>
            </a:r>
            <a:r>
              <a:rPr lang="en-US" baseline="0" dirty="0" smtClean="0"/>
              <a:t>, low education, poor health access. Appalachian KY is part of the Central Appalachian population hence it has been our focus for research and prevention effort.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31A6E-161D-4256-A0BA-980107D37ED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592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primary objectives of the study is to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31A6E-161D-4256-A0BA-980107D37ED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421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31A6E-161D-4256-A0BA-980107D37ED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070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31A6E-161D-4256-A0BA-980107D37ED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1340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31A6E-161D-4256-A0BA-980107D37ED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362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600"/>
            <a:ext cx="4038600" cy="565014"/>
          </a:xfrm>
        </p:spPr>
        <p:txBody>
          <a:bodyPr>
            <a:normAutofit/>
          </a:bodyPr>
          <a:lstStyle>
            <a:lvl1pPr marL="0" indent="0" algn="l">
              <a:spcBef>
                <a:spcPts val="200"/>
              </a:spcBef>
              <a:buNone/>
              <a:defRPr sz="1600" b="0">
                <a:solidFill>
                  <a:srgbClr val="000000"/>
                </a:solidFill>
                <a:latin typeface="Franklin Gothic Medium"/>
                <a:cs typeface="Franklin Gothic Medium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6" name="TextBox 5"/>
          <p:cNvSpPr txBox="1"/>
          <p:nvPr/>
        </p:nvSpPr>
        <p:spPr>
          <a:xfrm>
            <a:off x="180293" y="6360776"/>
            <a:ext cx="2210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5294"/>
                </a:solidFill>
                <a:latin typeface="Franklin Gothic Medium"/>
                <a:cs typeface="Franklin Gothic Medium"/>
              </a:rPr>
              <a:t>MARKEY CANCER CENTER</a:t>
            </a:r>
          </a:p>
        </p:txBody>
      </p:sp>
      <p:sp>
        <p:nvSpPr>
          <p:cNvPr id="8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462438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282575" y="228600"/>
            <a:ext cx="4235450" cy="418782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800600" y="6127750"/>
            <a:ext cx="4038600" cy="492125"/>
          </a:xfrm>
        </p:spPr>
        <p:txBody>
          <a:bodyPr>
            <a:normAutofit/>
          </a:bodyPr>
          <a:lstStyle>
            <a:lvl1pPr marL="0" indent="0">
              <a:spcBef>
                <a:spcPts val="20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NCI Cancer Center Support Grant Site Visit</a:t>
            </a:r>
          </a:p>
          <a:p>
            <a:pPr lvl="0"/>
            <a:r>
              <a:rPr lang="en-US" dirty="0"/>
              <a:t>January 30, 2013</a:t>
            </a:r>
          </a:p>
        </p:txBody>
      </p:sp>
      <p:pic>
        <p:nvPicPr>
          <p:cNvPr id="14" name="Picture 13" descr="UK logo wordmark 28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18" y="5444001"/>
            <a:ext cx="1665250" cy="8443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0" name="Rectangle 9"/>
          <p:cNvSpPr/>
          <p:nvPr/>
        </p:nvSpPr>
        <p:spPr>
          <a:xfrm rot="16200000">
            <a:off x="4526279" y="-4526280"/>
            <a:ext cx="91441" cy="9144000"/>
          </a:xfrm>
          <a:prstGeom prst="rect">
            <a:avLst/>
          </a:prstGeom>
          <a:solidFill>
            <a:srgbClr val="005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005294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16200000">
            <a:off x="4526278" y="-4434838"/>
            <a:ext cx="91441" cy="914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005294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16200000">
            <a:off x="4526279" y="-4526280"/>
            <a:ext cx="91441" cy="9144000"/>
          </a:xfrm>
          <a:prstGeom prst="rect">
            <a:avLst/>
          </a:prstGeom>
          <a:solidFill>
            <a:srgbClr val="005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005294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16200000">
            <a:off x="4526278" y="-4434838"/>
            <a:ext cx="91441" cy="914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005294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9325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335" y="484094"/>
            <a:ext cx="8131331" cy="41449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0" name="Rectangle 9"/>
          <p:cNvSpPr/>
          <p:nvPr/>
        </p:nvSpPr>
        <p:spPr>
          <a:xfrm rot="16200000">
            <a:off x="4526279" y="-4526280"/>
            <a:ext cx="91441" cy="9144000"/>
          </a:xfrm>
          <a:prstGeom prst="rect">
            <a:avLst/>
          </a:prstGeom>
          <a:solidFill>
            <a:srgbClr val="005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005294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16200000">
            <a:off x="4526278" y="-4434838"/>
            <a:ext cx="91441" cy="914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0052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79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9610" y="1981200"/>
            <a:ext cx="4078056" cy="41449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0" name="Rectangle 9"/>
          <p:cNvSpPr/>
          <p:nvPr/>
        </p:nvSpPr>
        <p:spPr>
          <a:xfrm rot="16200000">
            <a:off x="4526279" y="-4526280"/>
            <a:ext cx="91441" cy="9144000"/>
          </a:xfrm>
          <a:prstGeom prst="rect">
            <a:avLst/>
          </a:prstGeom>
          <a:solidFill>
            <a:srgbClr val="005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005294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16200000">
            <a:off x="4526278" y="-4434838"/>
            <a:ext cx="91441" cy="914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005294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481554" y="1981200"/>
            <a:ext cx="4078056" cy="41449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7805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gram L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139951" y="1890713"/>
            <a:ext cx="6483659" cy="1708160"/>
          </a:xfrm>
        </p:spPr>
        <p:txBody>
          <a:bodyPr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rgbClr val="005294"/>
              </a:buClr>
              <a:buSzPct val="75000"/>
              <a:buFont typeface="Wingdings" pitchFamily="2" charset="2"/>
              <a:buNone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/>
                <a:ea typeface="+mn-ea"/>
                <a:cs typeface="Franklin Gothic Medium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4094"/>
            <a:ext cx="9143999" cy="111610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 rot="16200000">
            <a:off x="4526279" y="-4526280"/>
            <a:ext cx="91441" cy="9144000"/>
          </a:xfrm>
          <a:prstGeom prst="rect">
            <a:avLst/>
          </a:prstGeom>
          <a:solidFill>
            <a:srgbClr val="005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005294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16200000">
            <a:off x="4526278" y="-4434838"/>
            <a:ext cx="91441" cy="914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005294"/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498474" y="1890713"/>
            <a:ext cx="1493838" cy="183991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498474" y="3871833"/>
            <a:ext cx="1493838" cy="183991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139951" y="3866799"/>
            <a:ext cx="6483659" cy="1708160"/>
          </a:xfrm>
        </p:spPr>
        <p:txBody>
          <a:bodyPr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rgbClr val="005294"/>
              </a:buClr>
              <a:buSzPct val="75000"/>
              <a:buFont typeface="Wingdings" pitchFamily="2" charset="2"/>
              <a:buNone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/>
                <a:ea typeface="+mn-ea"/>
                <a:cs typeface="Franklin Gothic Medium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2291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ientific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17059" y="484094"/>
            <a:ext cx="8106537" cy="6748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17059" y="1981200"/>
            <a:ext cx="8106537" cy="41449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516872" y="1158903"/>
            <a:ext cx="8106738" cy="479425"/>
          </a:xfrm>
        </p:spPr>
        <p:txBody>
          <a:bodyPr>
            <a:normAutofit/>
          </a:bodyPr>
          <a:lstStyle>
            <a:lvl1pPr marL="0" indent="0" algn="ctr">
              <a:buNone/>
              <a:defRPr sz="1600" b="0" baseline="0"/>
            </a:lvl1pPr>
          </a:lstStyle>
          <a:p>
            <a:pPr lvl="0"/>
            <a:r>
              <a:rPr lang="en-US" dirty="0"/>
              <a:t>Click to edit collaborators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126163"/>
            <a:ext cx="9144000" cy="731837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Funding Source:</a:t>
            </a:r>
          </a:p>
          <a:p>
            <a:pPr lvl="0"/>
            <a:r>
              <a:rPr lang="en-US" dirty="0"/>
              <a:t>Publications: </a:t>
            </a:r>
          </a:p>
          <a:p>
            <a:pPr lvl="0"/>
            <a:r>
              <a:rPr lang="en-US" dirty="0"/>
              <a:t>Shared Resource Usage: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D7831D5-E973-4877-9077-CF8C9563B14E}" type="datetimeFigureOut">
              <a:rPr lang="en-US" smtClean="0"/>
              <a:t>6/11/19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AB4F409-9DA0-4439-A22B-2E8D5A5C39A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223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4419600"/>
          </a:xfrm>
          <a:prstGeom prst="rect">
            <a:avLst/>
          </a:prstGeom>
          <a:gradFill>
            <a:gsLst>
              <a:gs pos="0">
                <a:srgbClr val="005DAA">
                  <a:lumMod val="80000"/>
                </a:srgbClr>
              </a:gs>
              <a:gs pos="100000">
                <a:srgbClr val="005DAA">
                  <a:lumMod val="100000"/>
                </a:srgbClr>
              </a:gs>
            </a:gsLst>
            <a:lin ang="5400000" scaled="0"/>
          </a:gradFill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516" y="4748933"/>
            <a:ext cx="2742973" cy="18042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86A7B9E-2513-1045-8C35-CC435BB3A0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25211" y="4893650"/>
            <a:ext cx="2248822" cy="151483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E8E68130-3806-C34F-8CBC-9FABE04C2B10}"/>
              </a:ext>
            </a:extLst>
          </p:cNvPr>
          <p:cNvGrpSpPr/>
          <p:nvPr userDrawn="1"/>
        </p:nvGrpSpPr>
        <p:grpSpPr>
          <a:xfrm>
            <a:off x="187570" y="4903169"/>
            <a:ext cx="2681224" cy="1495795"/>
            <a:chOff x="187570" y="4932248"/>
            <a:chExt cx="2681224" cy="1495795"/>
          </a:xfrm>
        </p:grpSpPr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EF9E30A9-086C-0F4E-9BD1-CD9FE2D59C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9879"/>
            <a:stretch/>
          </p:blipFill>
          <p:spPr>
            <a:xfrm>
              <a:off x="187570" y="4932248"/>
              <a:ext cx="2681224" cy="67727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BFD88987-B175-8847-A4BC-FD5F2010DB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600" y="5623371"/>
              <a:ext cx="2011680" cy="8046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7159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74197"/>
            <a:ext cx="9143999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335" y="1671303"/>
            <a:ext cx="8131331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Rectangle 6"/>
          <p:cNvSpPr/>
          <p:nvPr/>
        </p:nvSpPr>
        <p:spPr>
          <a:xfrm rot="16200000">
            <a:off x="4530852" y="-4530853"/>
            <a:ext cx="91442" cy="9153146"/>
          </a:xfrm>
          <a:prstGeom prst="rect">
            <a:avLst/>
          </a:prstGeom>
          <a:solidFill>
            <a:srgbClr val="005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005294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16200000">
            <a:off x="4530850" y="-4439410"/>
            <a:ext cx="91441" cy="91531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00529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0" r:id="rId8"/>
    <p:sldLayoutId id="214748368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3600" b="0" kern="1200">
          <a:solidFill>
            <a:srgbClr val="005294"/>
          </a:solidFill>
          <a:latin typeface="Franklin Gothic Medium"/>
          <a:ea typeface="+mj-ea"/>
          <a:cs typeface="Franklin Gothic Medium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rgbClr val="005294"/>
        </a:buClr>
        <a:buSzPct val="75000"/>
        <a:buFont typeface="Wingdings" pitchFamily="2" charset="2"/>
        <a:buChar char="n"/>
        <a:defRPr sz="2000" kern="1200">
          <a:solidFill>
            <a:schemeClr val="tx1"/>
          </a:solidFill>
          <a:latin typeface="Franklin Gothic Book"/>
          <a:ea typeface="+mn-ea"/>
          <a:cs typeface="Franklin Gothic Book"/>
        </a:defRPr>
      </a:lvl1pPr>
      <a:lvl2pPr marL="457200" indent="-228600" algn="l" defTabSz="914400" rtl="0" eaLnBrk="1" latinLnBrk="0" hangingPunct="1">
        <a:spcBef>
          <a:spcPts val="600"/>
        </a:spcBef>
        <a:buClr>
          <a:srgbClr val="7183B3"/>
        </a:buClr>
        <a:buSzPct val="100000"/>
        <a:buFont typeface="Lucida Grande"/>
        <a:buChar char="-"/>
        <a:defRPr sz="1800" kern="1200">
          <a:solidFill>
            <a:schemeClr val="tx1"/>
          </a:solidFill>
          <a:latin typeface="Franklin Gothic Book"/>
          <a:ea typeface="+mn-ea"/>
          <a:cs typeface="Franklin Gothic Book"/>
        </a:defRPr>
      </a:lvl2pPr>
      <a:lvl3pPr marL="685800" indent="-228600" algn="l" defTabSz="914400" rtl="0" eaLnBrk="1" latinLnBrk="0" hangingPunct="1">
        <a:spcBef>
          <a:spcPts val="600"/>
        </a:spcBef>
        <a:buClr>
          <a:srgbClr val="99A4C8"/>
        </a:buClr>
        <a:buSzPct val="75000"/>
        <a:buFont typeface="Wingdings" pitchFamily="2" charset="2"/>
        <a:buChar char="n"/>
        <a:defRPr sz="1800" kern="1200">
          <a:solidFill>
            <a:schemeClr val="tx1"/>
          </a:solidFill>
          <a:latin typeface="Franklin Gothic Book"/>
          <a:ea typeface="+mn-ea"/>
          <a:cs typeface="Franklin Gothic Book"/>
        </a:defRPr>
      </a:lvl3pPr>
      <a:lvl4pPr marL="914400" indent="-228600" algn="l" defTabSz="914400" rtl="0" eaLnBrk="1" latinLnBrk="0" hangingPunct="1">
        <a:spcBef>
          <a:spcPts val="600"/>
        </a:spcBef>
        <a:buClr>
          <a:srgbClr val="99A4C8"/>
        </a:buClr>
        <a:buSzPct val="75000"/>
        <a:buFont typeface="Wingdings" pitchFamily="2" charset="2"/>
        <a:buChar char="n"/>
        <a:defRPr sz="1800" kern="1200">
          <a:solidFill>
            <a:schemeClr val="tx1"/>
          </a:solidFill>
          <a:latin typeface="Franklin Gothic Book"/>
          <a:ea typeface="+mn-ea"/>
          <a:cs typeface="Franklin Gothic Book"/>
        </a:defRPr>
      </a:lvl4pPr>
      <a:lvl5pPr marL="1143000" indent="-228600" algn="l" defTabSz="914400" rtl="0" eaLnBrk="1" latinLnBrk="0" hangingPunct="1">
        <a:spcBef>
          <a:spcPts val="600"/>
        </a:spcBef>
        <a:buClr>
          <a:srgbClr val="99A4C8"/>
        </a:buClr>
        <a:buSzPct val="75000"/>
        <a:buFont typeface="Wingdings" pitchFamily="2" charset="2"/>
        <a:buChar char="n"/>
        <a:defRPr sz="1800" kern="1200">
          <a:solidFill>
            <a:schemeClr val="tx1"/>
          </a:solidFill>
          <a:latin typeface="Franklin Gothic Book"/>
          <a:ea typeface="+mn-ea"/>
          <a:cs typeface="Franklin Gothic Book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chart" Target="../charts/char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chs/data/databriefs/db172.pdf" TargetMode="External"/><Relationship Id="rId4" Type="http://schemas.openxmlformats.org/officeDocument/2006/relationships/hyperlink" Target="https://www.bcbs.com/sites/default/files/file-attachments/health-of-america-report/HoA_Major_Depression_Report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4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ericd@cri.uky.ed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76200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Influence of </a:t>
            </a:r>
            <a:r>
              <a:rPr lang="en-US" sz="2800" b="1" dirty="0" smtClean="0">
                <a:solidFill>
                  <a:schemeClr val="bg1"/>
                </a:solidFill>
              </a:rPr>
              <a:t>Depression On Treatment </a:t>
            </a:r>
            <a:r>
              <a:rPr lang="en-US" sz="2800" b="1" dirty="0">
                <a:solidFill>
                  <a:schemeClr val="bg1"/>
                </a:solidFill>
              </a:rPr>
              <a:t>and </a:t>
            </a:r>
            <a:r>
              <a:rPr lang="en-US" sz="2800" b="1" dirty="0" smtClean="0">
                <a:solidFill>
                  <a:schemeClr val="bg1"/>
                </a:solidFill>
              </a:rPr>
              <a:t>Survival</a:t>
            </a:r>
            <a:r>
              <a:rPr lang="en-US" sz="2800" b="1" dirty="0">
                <a:solidFill>
                  <a:schemeClr val="bg1"/>
                </a:solidFill>
              </a:rPr>
              <a:t>: a </a:t>
            </a:r>
            <a:r>
              <a:rPr lang="en-US" sz="2800" b="1" dirty="0" smtClean="0">
                <a:solidFill>
                  <a:schemeClr val="bg1"/>
                </a:solidFill>
              </a:rPr>
              <a:t>Population-based Study </a:t>
            </a:r>
            <a:r>
              <a:rPr lang="en-US" sz="2800" b="1" dirty="0">
                <a:solidFill>
                  <a:schemeClr val="bg1"/>
                </a:solidFill>
              </a:rPr>
              <a:t>for </a:t>
            </a:r>
            <a:r>
              <a:rPr lang="en-US" sz="2800" b="1" dirty="0" smtClean="0">
                <a:solidFill>
                  <a:schemeClr val="bg1"/>
                </a:solidFill>
              </a:rPr>
              <a:t>Breast Cancer Patients </a:t>
            </a:r>
            <a:r>
              <a:rPr lang="en-US" sz="2800" b="1" dirty="0">
                <a:solidFill>
                  <a:schemeClr val="bg1"/>
                </a:solidFill>
              </a:rPr>
              <a:t>in Kentucky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3400" y="2286000"/>
            <a:ext cx="8382000" cy="322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" algn="ctr">
              <a:lnSpc>
                <a:spcPct val="90000"/>
              </a:lnSpc>
              <a:buClr>
                <a:srgbClr val="5BD078"/>
              </a:buClr>
            </a:pPr>
            <a:endParaRPr lang="en-US" altLang="en-US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63500" algn="ctr">
              <a:lnSpc>
                <a:spcPct val="90000"/>
              </a:lnSpc>
              <a:buClr>
                <a:srgbClr val="5BD078"/>
              </a:buClr>
            </a:pPr>
            <a:r>
              <a:rPr lang="en-US" altLang="en-US" b="1" dirty="0">
                <a:solidFill>
                  <a:schemeClr val="bg1"/>
                </a:solidFill>
                <a:cs typeface="Arial" panose="020B0604020202020204" pitchFamily="34" charset="0"/>
              </a:rPr>
              <a:t>Bin Huang</a:t>
            </a:r>
          </a:p>
          <a:p>
            <a:pPr marL="63500" algn="ctr">
              <a:lnSpc>
                <a:spcPct val="90000"/>
              </a:lnSpc>
              <a:buClr>
                <a:srgbClr val="5BD078"/>
              </a:buClr>
            </a:pPr>
            <a:r>
              <a:rPr lang="en-US" altLang="en-US" b="1" dirty="0">
                <a:solidFill>
                  <a:schemeClr val="bg1"/>
                </a:solidFill>
                <a:cs typeface="Arial" panose="020B0604020202020204" pitchFamily="34" charset="0"/>
              </a:rPr>
              <a:t>Marky Cancer Center</a:t>
            </a:r>
          </a:p>
          <a:p>
            <a:pPr marL="63500" algn="ctr">
              <a:lnSpc>
                <a:spcPct val="90000"/>
              </a:lnSpc>
              <a:buClr>
                <a:srgbClr val="5BD078"/>
              </a:buClr>
            </a:pPr>
            <a:r>
              <a:rPr lang="en-US" altLang="en-US" b="1" dirty="0">
                <a:solidFill>
                  <a:schemeClr val="bg1"/>
                </a:solidFill>
                <a:cs typeface="Arial" panose="020B0604020202020204" pitchFamily="34" charset="0"/>
              </a:rPr>
              <a:t>University of Kentucky</a:t>
            </a:r>
          </a:p>
          <a:p>
            <a:pPr marL="63500" algn="ctr">
              <a:lnSpc>
                <a:spcPct val="90000"/>
              </a:lnSpc>
              <a:buClr>
                <a:srgbClr val="5BD078"/>
              </a:buClr>
            </a:pPr>
            <a:endParaRPr lang="en-US" altLang="en-US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63500" algn="ctr">
              <a:lnSpc>
                <a:spcPct val="90000"/>
              </a:lnSpc>
              <a:buClr>
                <a:srgbClr val="5BD078"/>
              </a:buClr>
            </a:pPr>
            <a:r>
              <a:rPr lang="en-US" alt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NAACCR Annual Conference </a:t>
            </a:r>
            <a:endParaRPr lang="en-US" altLang="en-US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63500" algn="ctr">
              <a:lnSpc>
                <a:spcPct val="90000"/>
              </a:lnSpc>
              <a:buClr>
                <a:srgbClr val="5BD078"/>
              </a:buClr>
            </a:pPr>
            <a:r>
              <a:rPr lang="en-US" alt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Vancouver June 11, 2019</a:t>
            </a:r>
            <a:endParaRPr lang="en-US" altLang="en-US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1752600" y="2133600"/>
            <a:ext cx="5486400" cy="0"/>
          </a:xfrm>
          <a:prstGeom prst="line">
            <a:avLst/>
          </a:prstGeom>
          <a:ln w="25400" cap="flat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6775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2440742"/>
            <a:ext cx="9143999" cy="1116106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148014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/>
              <a:t>Results </a:t>
            </a:r>
            <a:r>
              <a:rPr lang="mr-IN" altLang="en-US" sz="3200" dirty="0" smtClean="0"/>
              <a:t>–</a:t>
            </a:r>
            <a:r>
              <a:rPr lang="en-US" altLang="en-US" sz="3200" dirty="0" smtClean="0"/>
              <a:t> Age and Depression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0452544"/>
              </p:ext>
            </p:extLst>
          </p:nvPr>
        </p:nvGraphicFramePr>
        <p:xfrm>
          <a:off x="506413" y="1128408"/>
          <a:ext cx="8131175" cy="5340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7467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/>
              <a:t>Results </a:t>
            </a:r>
            <a:r>
              <a:rPr lang="mr-IN" altLang="en-US" sz="3200" dirty="0" smtClean="0"/>
              <a:t>–</a:t>
            </a:r>
            <a:r>
              <a:rPr lang="en-US" altLang="en-US" sz="3200" dirty="0" smtClean="0"/>
              <a:t> Insurance and Depression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9057164"/>
              </p:ext>
            </p:extLst>
          </p:nvPr>
        </p:nvGraphicFramePr>
        <p:xfrm>
          <a:off x="506413" y="1128409"/>
          <a:ext cx="8131175" cy="5009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283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/>
              <a:t>Results </a:t>
            </a:r>
            <a:r>
              <a:rPr lang="mr-IN" altLang="en-US" sz="3200" dirty="0" smtClean="0"/>
              <a:t>–</a:t>
            </a:r>
            <a:r>
              <a:rPr lang="en-US" altLang="en-US" sz="3200" dirty="0" smtClean="0"/>
              <a:t> Smoker and Depression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4319568"/>
              </p:ext>
            </p:extLst>
          </p:nvPr>
        </p:nvGraphicFramePr>
        <p:xfrm>
          <a:off x="506413" y="1128408"/>
          <a:ext cx="8131175" cy="5165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1629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/>
              <a:t>Results </a:t>
            </a:r>
            <a:r>
              <a:rPr lang="mr-IN" altLang="en-US" sz="3200" dirty="0" smtClean="0"/>
              <a:t>–</a:t>
            </a:r>
            <a:r>
              <a:rPr lang="en-US" altLang="en-US" sz="3200" dirty="0" smtClean="0"/>
              <a:t> Comorbidity and Depression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6340270"/>
              </p:ext>
            </p:extLst>
          </p:nvPr>
        </p:nvGraphicFramePr>
        <p:xfrm>
          <a:off x="506413" y="1001948"/>
          <a:ext cx="8131175" cy="5330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391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/>
              <a:t>Results </a:t>
            </a:r>
            <a:r>
              <a:rPr lang="mr-IN" altLang="en-US" sz="3200" dirty="0" smtClean="0"/>
              <a:t>–</a:t>
            </a:r>
            <a:r>
              <a:rPr lang="en-US" altLang="en-US" sz="3200" dirty="0" smtClean="0"/>
              <a:t> Stage and Depression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4458590"/>
              </p:ext>
            </p:extLst>
          </p:nvPr>
        </p:nvGraphicFramePr>
        <p:xfrm>
          <a:off x="506413" y="1001948"/>
          <a:ext cx="8131175" cy="5330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187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/>
              <a:t>Results </a:t>
            </a:r>
            <a:r>
              <a:rPr lang="mr-IN" altLang="en-US" sz="3200" dirty="0" smtClean="0"/>
              <a:t>–</a:t>
            </a:r>
            <a:r>
              <a:rPr lang="en-US" altLang="en-US" sz="3200" dirty="0" smtClean="0"/>
              <a:t> Standard Care and Depression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1130971"/>
              </p:ext>
            </p:extLst>
          </p:nvPr>
        </p:nvGraphicFramePr>
        <p:xfrm>
          <a:off x="506413" y="1001948"/>
          <a:ext cx="8131175" cy="5330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157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/>
              <a:t>Results </a:t>
            </a:r>
            <a:r>
              <a:rPr lang="mr-IN" altLang="en-US" sz="3200" dirty="0" smtClean="0"/>
              <a:t>–</a:t>
            </a:r>
            <a:r>
              <a:rPr lang="en-US" altLang="en-US" sz="3200" dirty="0" smtClean="0"/>
              <a:t> Association between Receiving standard care and Depression in Logistic Model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="" xmlns:a16="http://schemas.microsoft.com/office/drawing/2014/main" id="{B97C62A3-3AEC-4278-BB62-D53E93F479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135505"/>
            <a:ext cx="8458200" cy="4800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endParaRPr lang="en-US" altLang="en-US" sz="2000" dirty="0"/>
          </a:p>
          <a:p>
            <a:pPr eaLnBrk="1" hangingPunct="1">
              <a:lnSpc>
                <a:spcPct val="150000"/>
              </a:lnSpc>
              <a:defRPr/>
            </a:pPr>
            <a:endParaRPr lang="en-US" altLang="en-US" sz="2000" dirty="0"/>
          </a:p>
          <a:p>
            <a:pPr marL="0" indent="0"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endParaRPr lang="en-US" altLang="en-US" sz="2000" dirty="0"/>
          </a:p>
          <a:p>
            <a:pPr marL="0" indent="0"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endParaRPr lang="en-US" altLang="en-US" sz="20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F56EC10E-477A-4B3C-A79A-F7DE7260D2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346009"/>
              </p:ext>
            </p:extLst>
          </p:nvPr>
        </p:nvGraphicFramePr>
        <p:xfrm>
          <a:off x="888166" y="1290300"/>
          <a:ext cx="7740267" cy="4205830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3852934">
                  <a:extLst>
                    <a:ext uri="{9D8B030D-6E8A-4147-A177-3AD203B41FA5}">
                      <a16:colId xmlns="" xmlns:a16="http://schemas.microsoft.com/office/drawing/2014/main" val="2816752310"/>
                    </a:ext>
                  </a:extLst>
                </a:gridCol>
                <a:gridCol w="1032036">
                  <a:extLst>
                    <a:ext uri="{9D8B030D-6E8A-4147-A177-3AD203B41FA5}">
                      <a16:colId xmlns="" xmlns:a16="http://schemas.microsoft.com/office/drawing/2014/main" val="2061356284"/>
                    </a:ext>
                  </a:extLst>
                </a:gridCol>
                <a:gridCol w="997633">
                  <a:extLst>
                    <a:ext uri="{9D8B030D-6E8A-4147-A177-3AD203B41FA5}">
                      <a16:colId xmlns="" xmlns:a16="http://schemas.microsoft.com/office/drawing/2014/main" val="3844548562"/>
                    </a:ext>
                  </a:extLst>
                </a:gridCol>
                <a:gridCol w="825628">
                  <a:extLst>
                    <a:ext uri="{9D8B030D-6E8A-4147-A177-3AD203B41FA5}">
                      <a16:colId xmlns="" xmlns:a16="http://schemas.microsoft.com/office/drawing/2014/main" val="1298476669"/>
                    </a:ext>
                  </a:extLst>
                </a:gridCol>
                <a:gridCol w="1032036">
                  <a:extLst>
                    <a:ext uri="{9D8B030D-6E8A-4147-A177-3AD203B41FA5}">
                      <a16:colId xmlns="" xmlns:a16="http://schemas.microsoft.com/office/drawing/2014/main" val="2041264959"/>
                    </a:ext>
                  </a:extLst>
                </a:gridCol>
              </a:tblGrid>
              <a:tr h="5683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  <a:latin typeface="+mj-lt"/>
                        </a:rPr>
                        <a:t>Variables </a:t>
                      </a:r>
                      <a:endParaRPr lang="en-US" sz="140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  <a:latin typeface="+mj-lt"/>
                        </a:rPr>
                        <a:t>OR</a:t>
                      </a:r>
                      <a:endParaRPr lang="en-US" sz="140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  <a:latin typeface="+mj-lt"/>
                        </a:rPr>
                        <a:t>95% CI</a:t>
                      </a:r>
                      <a:endParaRPr lang="en-US" sz="140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  <a:latin typeface="+mj-lt"/>
                        </a:rPr>
                        <a:t>P-value</a:t>
                      </a:r>
                      <a:endParaRPr lang="en-US" sz="140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extLst>
                  <a:ext uri="{0D108BD9-81ED-4DB2-BD59-A6C34878D82A}">
                    <a16:rowId xmlns="" xmlns:a16="http://schemas.microsoft.com/office/drawing/2014/main" val="725744799"/>
                  </a:ext>
                </a:extLst>
              </a:tr>
              <a:tr h="3410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  <a:latin typeface="+mj-lt"/>
                        </a:rPr>
                        <a:t>Depression Status</a:t>
                      </a:r>
                      <a:endParaRPr lang="en-US" sz="140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baseline="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gradFill>
                      <a:gsLst>
                        <a:gs pos="30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baseline="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gradFill>
                      <a:gsLst>
                        <a:gs pos="30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baseline="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gradFill>
                      <a:gsLst>
                        <a:gs pos="30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effectLst/>
                          <a:latin typeface="+mj-lt"/>
                        </a:rPr>
                        <a:t>0.2778</a:t>
                      </a:r>
                      <a:endParaRPr lang="en-US" sz="1400" baseline="0" dirty="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gradFill>
                      <a:gsLst>
                        <a:gs pos="30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4215963344"/>
                  </a:ext>
                </a:extLst>
              </a:tr>
              <a:tr h="568314">
                <a:tc>
                  <a:txBody>
                    <a:bodyPr/>
                    <a:lstStyle/>
                    <a:p>
                      <a:pPr marL="0" marR="0" indent="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  <a:latin typeface="+mj-lt"/>
                        </a:rPr>
                        <a:t>Pre-diagnostic depression </a:t>
                      </a:r>
                      <a:r>
                        <a:rPr lang="en-US" sz="1400" baseline="0" dirty="0" smtClean="0">
                          <a:effectLst/>
                          <a:latin typeface="+mj-lt"/>
                        </a:rPr>
                        <a:t>only</a:t>
                      </a:r>
                      <a:endParaRPr lang="en-US" sz="140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0.724</a:t>
                      </a:r>
                      <a:endParaRPr lang="en-US" sz="1400" baseline="0" dirty="0">
                        <a:solidFill>
                          <a:srgbClr val="FF0000"/>
                        </a:solidFill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0.521</a:t>
                      </a:r>
                      <a:endParaRPr lang="en-US" sz="1400" baseline="0" dirty="0">
                        <a:solidFill>
                          <a:srgbClr val="FF0000"/>
                        </a:solidFill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1.007</a:t>
                      </a:r>
                      <a:endParaRPr lang="en-US" sz="1400" baseline="0" dirty="0">
                        <a:solidFill>
                          <a:srgbClr val="FF0000"/>
                        </a:solidFill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baseline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extLst>
                  <a:ext uri="{0D108BD9-81ED-4DB2-BD59-A6C34878D82A}">
                    <a16:rowId xmlns="" xmlns:a16="http://schemas.microsoft.com/office/drawing/2014/main" val="454493688"/>
                  </a:ext>
                </a:extLst>
              </a:tr>
              <a:tr h="568314">
                <a:tc>
                  <a:txBody>
                    <a:bodyPr/>
                    <a:lstStyle/>
                    <a:p>
                      <a:pPr marL="0" marR="0" indent="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  <a:latin typeface="+mj-lt"/>
                        </a:rPr>
                        <a:t>Post-diagnostic depression only</a:t>
                      </a:r>
                      <a:endParaRPr lang="en-US" sz="140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effectLst/>
                          <a:latin typeface="+mj-lt"/>
                          <a:ea typeface="+mn-ea"/>
                          <a:cs typeface="+mn-cs"/>
                        </a:rPr>
                        <a:t>1.037</a:t>
                      </a:r>
                      <a:endParaRPr lang="en-US" sz="1400" baseline="0" dirty="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effectLst/>
                          <a:latin typeface="+mj-lt"/>
                        </a:rPr>
                        <a:t>0.792</a:t>
                      </a:r>
                      <a:endParaRPr lang="en-US" sz="1400" baseline="0" dirty="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effectLst/>
                          <a:latin typeface="+mj-lt"/>
                        </a:rPr>
                        <a:t>1.359</a:t>
                      </a:r>
                      <a:endParaRPr lang="en-US" sz="1400" baseline="0" dirty="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baseline="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extLst>
                  <a:ext uri="{0D108BD9-81ED-4DB2-BD59-A6C34878D82A}">
                    <a16:rowId xmlns="" xmlns:a16="http://schemas.microsoft.com/office/drawing/2014/main" val="648467885"/>
                  </a:ext>
                </a:extLst>
              </a:tr>
              <a:tr h="568314">
                <a:tc>
                  <a:txBody>
                    <a:bodyPr/>
                    <a:lstStyle/>
                    <a:p>
                      <a:pPr marL="0" marR="0" indent="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effectLst/>
                          <a:latin typeface="+mj-lt"/>
                        </a:rPr>
                        <a:t>Persistent depression </a:t>
                      </a:r>
                      <a:endParaRPr lang="en-US" sz="140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effectLst/>
                          <a:latin typeface="+mj-lt"/>
                        </a:rPr>
                        <a:t>0.956</a:t>
                      </a:r>
                      <a:endParaRPr lang="en-US" sz="1400" baseline="0" dirty="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effectLst/>
                          <a:latin typeface="+mj-lt"/>
                        </a:rPr>
                        <a:t>0.690</a:t>
                      </a:r>
                      <a:endParaRPr lang="en-US" sz="1400" baseline="0" dirty="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effectLst/>
                          <a:latin typeface="+mj-lt"/>
                        </a:rPr>
                        <a:t>1.324</a:t>
                      </a:r>
                      <a:endParaRPr lang="en-US" sz="1400" baseline="0" dirty="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baseline="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extLst>
                  <a:ext uri="{0D108BD9-81ED-4DB2-BD59-A6C34878D82A}">
                    <a16:rowId xmlns="" xmlns:a16="http://schemas.microsoft.com/office/drawing/2014/main" val="778345673"/>
                  </a:ext>
                </a:extLst>
              </a:tr>
              <a:tr h="341065">
                <a:tc>
                  <a:txBody>
                    <a:bodyPr/>
                    <a:lstStyle/>
                    <a:p>
                      <a:pPr marL="0" marR="0" indent="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  <a:latin typeface="+mj-lt"/>
                        </a:rPr>
                        <a:t>No Depression</a:t>
                      </a:r>
                      <a:endParaRPr lang="en-US" sz="140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effectLst/>
                          <a:latin typeface="+mj-lt"/>
                        </a:rPr>
                        <a:t>Reference</a:t>
                      </a:r>
                      <a:endParaRPr lang="en-US" sz="1400" baseline="0" dirty="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baseline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baseline="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baseline="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extLst>
                  <a:ext uri="{0D108BD9-81ED-4DB2-BD59-A6C34878D82A}">
                    <a16:rowId xmlns="" xmlns:a16="http://schemas.microsoft.com/office/drawing/2014/main" val="1970377061"/>
                  </a:ext>
                </a:extLst>
              </a:tr>
              <a:tr h="3410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  <a:latin typeface="+mj-lt"/>
                        </a:rPr>
                        <a:t>Appalachian Status</a:t>
                      </a:r>
                      <a:endParaRPr lang="en-US" sz="140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30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baseline="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gradFill>
                      <a:gsLst>
                        <a:gs pos="30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baseline="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gradFill>
                      <a:gsLst>
                        <a:gs pos="30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baseline="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gradFill>
                      <a:gsLst>
                        <a:gs pos="30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effectLst/>
                          <a:latin typeface="+mj-lt"/>
                        </a:rPr>
                        <a:t>0.0232</a:t>
                      </a:r>
                      <a:endParaRPr lang="en-US" sz="1400" baseline="0" dirty="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gradFill>
                      <a:gsLst>
                        <a:gs pos="30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2889032790"/>
                  </a:ext>
                </a:extLst>
              </a:tr>
              <a:tr h="568314">
                <a:tc>
                  <a:txBody>
                    <a:bodyPr/>
                    <a:lstStyle/>
                    <a:p>
                      <a:pPr marL="0" marR="0" indent="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  <a:latin typeface="+mj-lt"/>
                        </a:rPr>
                        <a:t>Appalachian </a:t>
                      </a:r>
                      <a:endParaRPr lang="en-US" sz="140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effectLst/>
                          <a:latin typeface="+mj-lt"/>
                        </a:rPr>
                        <a:t>1.238</a:t>
                      </a:r>
                      <a:endParaRPr lang="en-US" sz="1400" baseline="0" dirty="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effectLst/>
                          <a:latin typeface="+mj-lt"/>
                        </a:rPr>
                        <a:t>1.030</a:t>
                      </a:r>
                      <a:endParaRPr lang="en-US" sz="1400" baseline="0" dirty="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effectLst/>
                          <a:latin typeface="+mj-lt"/>
                        </a:rPr>
                        <a:t>1.489</a:t>
                      </a:r>
                      <a:endParaRPr lang="en-US" sz="1400" baseline="0" dirty="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baseline="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extLst>
                  <a:ext uri="{0D108BD9-81ED-4DB2-BD59-A6C34878D82A}">
                    <a16:rowId xmlns="" xmlns:a16="http://schemas.microsoft.com/office/drawing/2014/main" val="506408556"/>
                  </a:ext>
                </a:extLst>
              </a:tr>
              <a:tr h="341065">
                <a:tc>
                  <a:txBody>
                    <a:bodyPr/>
                    <a:lstStyle/>
                    <a:p>
                      <a:pPr marL="0" marR="0" indent="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  <a:latin typeface="+mj-lt"/>
                        </a:rPr>
                        <a:t>Non-Appalachian</a:t>
                      </a:r>
                      <a:endParaRPr lang="en-US" sz="1400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effectLst/>
                          <a:latin typeface="+mj-lt"/>
                        </a:rPr>
                        <a:t>Reference</a:t>
                      </a:r>
                      <a:endParaRPr lang="en-US" sz="1400" baseline="0" dirty="0">
                        <a:effectLst/>
                        <a:latin typeface="+mj-lt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baseline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baseline="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baseline="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extLst>
                  <a:ext uri="{0D108BD9-81ED-4DB2-BD59-A6C34878D82A}">
                    <a16:rowId xmlns="" xmlns:a16="http://schemas.microsoft.com/office/drawing/2014/main" val="1030926671"/>
                  </a:ext>
                </a:extLst>
              </a:tr>
            </a:tbl>
          </a:graphicData>
        </a:graphic>
      </p:graphicFrame>
      <p:sp>
        <p:nvSpPr>
          <p:cNvPr id="9" name="Rectangle 3">
            <a:extLst>
              <a:ext uri="{FF2B5EF4-FFF2-40B4-BE49-F238E27FC236}">
                <a16:creationId xmlns="" xmlns:a16="http://schemas.microsoft.com/office/drawing/2014/main" id="{B97C62A3-3AEC-4278-BB62-D53E93F4794D}"/>
              </a:ext>
            </a:extLst>
          </p:cNvPr>
          <p:cNvSpPr txBox="1">
            <a:spLocks noChangeArrowheads="1"/>
          </p:cNvSpPr>
          <p:nvPr/>
        </p:nvSpPr>
        <p:spPr>
          <a:xfrm>
            <a:off x="769041" y="5650925"/>
            <a:ext cx="7978515" cy="9152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rgbClr val="005294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rgbClr val="7183B3"/>
              </a:buClr>
              <a:buSzPct val="100000"/>
              <a:buFont typeface="Lucida Grande"/>
              <a:buChar char="-"/>
              <a:defRPr sz="18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rgbClr val="99A4C8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rgbClr val="99A4C8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rgbClr val="99A4C8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altLang="en-US" sz="1600" b="1" dirty="0" smtClean="0"/>
              <a:t>Other significant factors: Marriage status, age, stage, insurance, education, comorbidity</a:t>
            </a:r>
          </a:p>
          <a:p>
            <a:pPr marL="0" indent="0">
              <a:lnSpc>
                <a:spcPct val="150000"/>
              </a:lnSpc>
              <a:buFont typeface="Wingdings" pitchFamily="2" charset="2"/>
              <a:buNone/>
              <a:defRPr/>
            </a:pPr>
            <a:endParaRPr lang="en-US" altLang="en-US" dirty="0" smtClean="0"/>
          </a:p>
          <a:p>
            <a:pPr marL="0" indent="0">
              <a:lnSpc>
                <a:spcPct val="150000"/>
              </a:lnSpc>
              <a:buFont typeface="Wingdings" pitchFamily="2" charset="2"/>
              <a:buNone/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1690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/>
              <a:t>Results -  KM plots by Depression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0731" y="933138"/>
            <a:ext cx="7371413" cy="48006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en-US" sz="2000" b="1" dirty="0" smtClean="0"/>
          </a:p>
        </p:txBody>
      </p:sp>
      <p:pic>
        <p:nvPicPr>
          <p:cNvPr id="13316" name="Picture 4" descr="Product-Limit Survival Curv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30" y="933138"/>
            <a:ext cx="7613967" cy="5039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881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/>
              <a:t>Results </a:t>
            </a:r>
            <a:r>
              <a:rPr lang="mr-IN" altLang="en-US" sz="3200" dirty="0" smtClean="0"/>
              <a:t>–</a:t>
            </a:r>
            <a:r>
              <a:rPr lang="en-US" altLang="en-US" sz="3200" dirty="0" smtClean="0"/>
              <a:t> Association with Survival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="" xmlns:a16="http://schemas.microsoft.com/office/drawing/2014/main" id="{B97C62A3-3AEC-4278-BB62-D53E93F479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65879" y="1113020"/>
            <a:ext cx="8458200" cy="4800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endParaRPr lang="en-US" altLang="en-US" sz="2000" dirty="0"/>
          </a:p>
          <a:p>
            <a:pPr marL="0" indent="0"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endParaRPr lang="en-US" altLang="en-US" sz="2000" dirty="0"/>
          </a:p>
          <a:p>
            <a:pPr marL="0" indent="0"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endParaRPr lang="en-US" altLang="en-US" sz="2000" dirty="0"/>
          </a:p>
          <a:p>
            <a:pPr marL="0" indent="0"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endParaRPr lang="en-US" altLang="en-US" sz="2000" dirty="0"/>
          </a:p>
          <a:p>
            <a:pPr marL="0" indent="0"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endParaRPr lang="en-US" altLang="en-US" sz="2000" dirty="0"/>
          </a:p>
          <a:p>
            <a:pPr marL="0" indent="0"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endParaRPr lang="en-US" altLang="en-US" sz="2000" dirty="0"/>
          </a:p>
          <a:p>
            <a:pPr marL="0" indent="0"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endParaRPr lang="en-US" altLang="en-US" sz="2000" dirty="0"/>
          </a:p>
          <a:p>
            <a:pPr marL="0" indent="0"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endParaRPr lang="en-US" altLang="en-US" sz="2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377377"/>
              </p:ext>
            </p:extLst>
          </p:nvPr>
        </p:nvGraphicFramePr>
        <p:xfrm>
          <a:off x="445958" y="1196504"/>
          <a:ext cx="8240842" cy="40369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6394"/>
                <a:gridCol w="900618"/>
                <a:gridCol w="540494"/>
                <a:gridCol w="720556"/>
                <a:gridCol w="720556"/>
                <a:gridCol w="720556"/>
                <a:gridCol w="720556"/>
                <a:gridCol w="720556"/>
                <a:gridCol w="720556"/>
              </a:tblGrid>
              <a:tr h="3790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1400" b="0" i="0" u="none" strike="noStrike" baseline="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465" marR="5465" marT="5465" marB="0" anchor="ctr">
                    <a:solidFill>
                      <a:schemeClr val="accent5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Model I</a:t>
                      </a:r>
                      <a:endParaRPr lang="en-US" sz="1400" b="1" i="0" u="none" strike="noStrike" baseline="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465" marR="5465" marT="5465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Model II</a:t>
                      </a:r>
                      <a:endParaRPr lang="en-US" sz="1400" b="1" i="0" u="none" strike="noStrike" baseline="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465" marR="5465" marT="5465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90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baseline="0" dirty="0">
                          <a:effectLst/>
                          <a:latin typeface="+mj-lt"/>
                        </a:rPr>
                        <a:t>Factors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baseline="0" dirty="0">
                          <a:effectLst/>
                          <a:latin typeface="+mj-lt"/>
                        </a:rPr>
                        <a:t>HR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65" marR="5465" marT="546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baseline="0" dirty="0">
                          <a:effectLst/>
                          <a:latin typeface="+mj-lt"/>
                        </a:rPr>
                        <a:t>95% CI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65" marR="5465" marT="546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baseline="0" dirty="0">
                          <a:effectLst/>
                          <a:latin typeface="+mj-lt"/>
                        </a:rPr>
                        <a:t>P-value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baseline="0" dirty="0">
                          <a:effectLst/>
                          <a:latin typeface="+mj-lt"/>
                        </a:rPr>
                        <a:t>HR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65" marR="5465" marT="546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baseline="0" dirty="0">
                          <a:effectLst/>
                          <a:latin typeface="+mj-lt"/>
                        </a:rPr>
                        <a:t>95% CI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65" marR="5465" marT="546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baseline="0" dirty="0">
                          <a:effectLst/>
                          <a:latin typeface="+mj-lt"/>
                        </a:rPr>
                        <a:t>P-value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65" marR="5465" marT="5465" marB="0" anchor="ctr"/>
                </a:tc>
              </a:tr>
              <a:tr h="3790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baseline="0" dirty="0">
                          <a:effectLst/>
                          <a:latin typeface="+mj-lt"/>
                        </a:rPr>
                        <a:t>Depression Status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65" marR="5465" marT="5465" marB="0" anchor="ctr">
                    <a:gradFill>
                      <a:gsLst>
                        <a:gs pos="30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65" marR="5465" marT="5465" marB="0" anchor="ctr">
                    <a:gradFill>
                      <a:gsLst>
                        <a:gs pos="30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65" marR="5465" marT="5465" marB="0" anchor="ctr">
                    <a:gradFill>
                      <a:gsLst>
                        <a:gs pos="30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65" marR="5465" marT="5465" marB="0" anchor="ctr">
                    <a:gradFill>
                      <a:gsLst>
                        <a:gs pos="30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baseline="0" dirty="0">
                          <a:effectLst/>
                          <a:latin typeface="+mj-lt"/>
                        </a:rPr>
                        <a:t>0.0002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65" marR="5465" marT="5465" marB="0" anchor="ctr">
                    <a:gradFill>
                      <a:gsLst>
                        <a:gs pos="30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65" marR="5465" marT="5465" marB="0" anchor="ctr">
                    <a:gradFill>
                      <a:gsLst>
                        <a:gs pos="30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65" marR="5465" marT="5465" marB="0" anchor="ctr">
                    <a:gradFill>
                      <a:gsLst>
                        <a:gs pos="30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65" marR="5465" marT="5465" marB="0" anchor="ctr">
                    <a:gradFill>
                      <a:gsLst>
                        <a:gs pos="30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baseline="0" dirty="0">
                          <a:effectLst/>
                          <a:latin typeface="+mj-lt"/>
                        </a:rPr>
                        <a:t>&lt;.0001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65" marR="5465" marT="5465" marB="0" anchor="ctr">
                    <a:gradFill>
                      <a:gsLst>
                        <a:gs pos="30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601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baseline="0" dirty="0">
                          <a:effectLst/>
                          <a:latin typeface="+mj-lt"/>
                        </a:rPr>
                        <a:t>Pre-diagnostic </a:t>
                      </a:r>
                      <a:r>
                        <a:rPr lang="en-US" sz="1400" u="none" strike="noStrike" baseline="0" dirty="0" smtClean="0">
                          <a:effectLst/>
                          <a:latin typeface="+mj-lt"/>
                        </a:rPr>
                        <a:t>depression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47542" marR="5465" marT="5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baseline="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1.24</a:t>
                      </a:r>
                      <a:endParaRPr lang="en-US" sz="1400" b="0" i="0" u="none" strike="noStrike" baseline="0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baseline="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0.98</a:t>
                      </a:r>
                      <a:endParaRPr lang="en-US" sz="1400" b="0" i="0" u="none" strike="noStrike" baseline="0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baseline="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1.57</a:t>
                      </a:r>
                      <a:endParaRPr lang="en-US" sz="1400" b="0" i="0" u="none" strike="noStrike" baseline="0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baseline="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1.38</a:t>
                      </a:r>
                      <a:endParaRPr lang="en-US" sz="1400" b="0" i="0" u="none" strike="noStrike" baseline="0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baseline="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1.09</a:t>
                      </a:r>
                      <a:endParaRPr lang="en-US" sz="1400" b="0" i="0" u="none" strike="noStrike" baseline="0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baseline="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1.74</a:t>
                      </a:r>
                      <a:endParaRPr lang="en-US" sz="1400" b="0" i="0" u="none" strike="noStrike" baseline="0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65" marR="5465" marT="5465" marB="0" anchor="ctr"/>
                </a:tc>
              </a:tr>
              <a:tr h="3601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baseline="0" dirty="0">
                          <a:effectLst/>
                          <a:latin typeface="+mj-lt"/>
                        </a:rPr>
                        <a:t>Post-diagnostic </a:t>
                      </a:r>
                      <a:r>
                        <a:rPr lang="en-US" sz="1400" u="none" strike="noStrike" baseline="0" dirty="0" smtClean="0">
                          <a:effectLst/>
                          <a:latin typeface="+mj-lt"/>
                        </a:rPr>
                        <a:t>depression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47542" marR="5465" marT="5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baseline="0">
                          <a:effectLst/>
                          <a:latin typeface="+mj-lt"/>
                        </a:rPr>
                        <a:t>1.51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baseline="0" dirty="0">
                          <a:effectLst/>
                          <a:latin typeface="+mj-lt"/>
                        </a:rPr>
                        <a:t>1.24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baseline="0" dirty="0">
                          <a:effectLst/>
                          <a:latin typeface="+mj-lt"/>
                        </a:rPr>
                        <a:t>1.84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baseline="0">
                          <a:effectLst/>
                          <a:latin typeface="+mj-lt"/>
                        </a:rPr>
                        <a:t>1.48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baseline="0">
                          <a:effectLst/>
                          <a:latin typeface="+mj-lt"/>
                        </a:rPr>
                        <a:t>1.22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baseline="0">
                          <a:effectLst/>
                          <a:latin typeface="+mj-lt"/>
                        </a:rPr>
                        <a:t>1.80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65" marR="5465" marT="5465" marB="0" anchor="ctr"/>
                </a:tc>
              </a:tr>
              <a:tr h="3601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baseline="0">
                          <a:effectLst/>
                          <a:latin typeface="+mj-lt"/>
                        </a:rPr>
                        <a:t>Persistent depression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47542" marR="5465" marT="5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baseline="0" dirty="0">
                          <a:effectLst/>
                          <a:latin typeface="+mj-lt"/>
                        </a:rPr>
                        <a:t>1.16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baseline="0">
                          <a:effectLst/>
                          <a:latin typeface="+mj-lt"/>
                        </a:rPr>
                        <a:t>0.90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baseline="0">
                          <a:effectLst/>
                          <a:latin typeface="+mj-lt"/>
                        </a:rPr>
                        <a:t>1.49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baseline="0">
                          <a:effectLst/>
                          <a:latin typeface="+mj-lt"/>
                        </a:rPr>
                        <a:t>1.16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baseline="0">
                          <a:effectLst/>
                          <a:latin typeface="+mj-lt"/>
                        </a:rPr>
                        <a:t>0.90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baseline="0">
                          <a:effectLst/>
                          <a:latin typeface="+mj-lt"/>
                        </a:rPr>
                        <a:t>1.49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65" marR="5465" marT="5465" marB="0" anchor="ctr"/>
                </a:tc>
              </a:tr>
              <a:tr h="3601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baseline="0" dirty="0">
                          <a:effectLst/>
                          <a:latin typeface="+mj-lt"/>
                        </a:rPr>
                        <a:t>No Depression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47542" marR="5465" marT="5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baseline="0">
                          <a:effectLst/>
                          <a:latin typeface="+mj-lt"/>
                        </a:rPr>
                        <a:t>Reference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65" marR="5465" marT="5465" marB="0" anchor="ctr"/>
                </a:tc>
              </a:tr>
              <a:tr h="3601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baseline="0" dirty="0" smtClean="0">
                          <a:effectLst/>
                          <a:latin typeface="+mj-lt"/>
                        </a:rPr>
                        <a:t>Standard Care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65" marR="5465" marT="5465" marB="0" anchor="ctr">
                    <a:gradFill>
                      <a:gsLst>
                        <a:gs pos="30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65" marR="5465" marT="5465" marB="0" anchor="ctr">
                    <a:gradFill>
                      <a:gsLst>
                        <a:gs pos="30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65" marR="5465" marT="5465" marB="0" anchor="ctr">
                    <a:gradFill>
                      <a:gsLst>
                        <a:gs pos="30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65" marR="5465" marT="5465" marB="0" anchor="ctr">
                    <a:gradFill>
                      <a:gsLst>
                        <a:gs pos="30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baseline="0" dirty="0">
                          <a:effectLst/>
                          <a:latin typeface="+mj-lt"/>
                        </a:rPr>
                        <a:t>&lt;.0001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65" marR="5465" marT="5465" marB="0" anchor="ctr">
                    <a:gradFill>
                      <a:gsLst>
                        <a:gs pos="30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baseline="0" dirty="0">
                          <a:effectLst/>
                          <a:latin typeface="+mj-lt"/>
                        </a:rPr>
                        <a:t>-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65" marR="5465" marT="5465" marB="0" anchor="ctr">
                    <a:gradFill>
                      <a:gsLst>
                        <a:gs pos="30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baseline="0" dirty="0">
                          <a:effectLst/>
                          <a:latin typeface="+mj-lt"/>
                        </a:rPr>
                        <a:t>-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65" marR="5465" marT="5465" marB="0" anchor="ctr">
                    <a:gradFill>
                      <a:gsLst>
                        <a:gs pos="30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baseline="0" dirty="0">
                          <a:effectLst/>
                          <a:latin typeface="+mj-lt"/>
                        </a:rPr>
                        <a:t>-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65" marR="5465" marT="5465" marB="0" anchor="ctr">
                    <a:gradFill>
                      <a:gsLst>
                        <a:gs pos="30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baseline="0" dirty="0">
                          <a:effectLst/>
                          <a:latin typeface="+mj-lt"/>
                        </a:rPr>
                        <a:t>-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65" marR="5465" marT="5465" marB="0" anchor="ctr">
                    <a:gradFill>
                      <a:gsLst>
                        <a:gs pos="3000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601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baseline="0">
                          <a:effectLst/>
                          <a:latin typeface="+mj-lt"/>
                        </a:rPr>
                        <a:t> No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47542" marR="5465" marT="5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baseline="0">
                          <a:effectLst/>
                          <a:latin typeface="+mj-lt"/>
                        </a:rPr>
                        <a:t>2.20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baseline="0" dirty="0">
                          <a:effectLst/>
                          <a:latin typeface="+mj-lt"/>
                        </a:rPr>
                        <a:t>1.95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baseline="0" dirty="0">
                          <a:effectLst/>
                          <a:latin typeface="+mj-lt"/>
                        </a:rPr>
                        <a:t>2.48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baseline="0">
                          <a:effectLst/>
                          <a:latin typeface="+mj-lt"/>
                        </a:rPr>
                        <a:t>-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baseline="0">
                          <a:effectLst/>
                          <a:latin typeface="+mj-lt"/>
                        </a:rPr>
                        <a:t>-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baseline="0">
                          <a:effectLst/>
                          <a:latin typeface="+mj-lt"/>
                        </a:rPr>
                        <a:t>-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baseline="0">
                          <a:effectLst/>
                          <a:latin typeface="+mj-lt"/>
                        </a:rPr>
                        <a:t>-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65" marR="5465" marT="5465" marB="0" anchor="ctr"/>
                </a:tc>
              </a:tr>
              <a:tr h="3601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baseline="0">
                          <a:effectLst/>
                          <a:latin typeface="+mj-lt"/>
                        </a:rPr>
                        <a:t>Unknown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47542" marR="5465" marT="5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baseline="0">
                          <a:effectLst/>
                          <a:latin typeface="+mj-lt"/>
                        </a:rPr>
                        <a:t>1.06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baseline="0">
                          <a:effectLst/>
                          <a:latin typeface="+mj-lt"/>
                        </a:rPr>
                        <a:t>0.78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baseline="0" dirty="0">
                          <a:effectLst/>
                          <a:latin typeface="+mj-lt"/>
                        </a:rPr>
                        <a:t>1.45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baseline="0">
                          <a:effectLst/>
                          <a:latin typeface="+mj-lt"/>
                        </a:rPr>
                        <a:t>-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baseline="0">
                          <a:effectLst/>
                          <a:latin typeface="+mj-lt"/>
                        </a:rPr>
                        <a:t>-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baseline="0">
                          <a:effectLst/>
                          <a:latin typeface="+mj-lt"/>
                        </a:rPr>
                        <a:t>-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baseline="0">
                          <a:effectLst/>
                          <a:latin typeface="+mj-lt"/>
                        </a:rPr>
                        <a:t>-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65" marR="5465" marT="5465" marB="0" anchor="ctr"/>
                </a:tc>
              </a:tr>
              <a:tr h="3790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baseline="0">
                          <a:effectLst/>
                          <a:latin typeface="+mj-lt"/>
                        </a:rPr>
                        <a:t>Yes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47542" marR="5465" marT="5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baseline="0">
                          <a:effectLst/>
                          <a:latin typeface="+mj-lt"/>
                        </a:rPr>
                        <a:t>Reference</a:t>
                      </a:r>
                      <a:endParaRPr lang="en-US" sz="1400" b="0" i="0" u="none" strike="noStrike" baseline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baseline="0" dirty="0">
                          <a:effectLst/>
                          <a:latin typeface="+mj-lt"/>
                        </a:rPr>
                        <a:t> 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baseline="0" dirty="0">
                          <a:effectLst/>
                          <a:latin typeface="+mj-lt"/>
                        </a:rPr>
                        <a:t> 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baseline="0" dirty="0">
                          <a:effectLst/>
                          <a:latin typeface="+mj-lt"/>
                        </a:rPr>
                        <a:t> 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baseline="0" dirty="0">
                          <a:effectLst/>
                          <a:latin typeface="+mj-lt"/>
                        </a:rPr>
                        <a:t>-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baseline="0" dirty="0">
                          <a:effectLst/>
                          <a:latin typeface="+mj-lt"/>
                        </a:rPr>
                        <a:t>-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baseline="0" dirty="0">
                          <a:effectLst/>
                          <a:latin typeface="+mj-lt"/>
                        </a:rPr>
                        <a:t>-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65" marR="5465" marT="54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baseline="0" dirty="0">
                          <a:effectLst/>
                          <a:latin typeface="+mj-lt"/>
                        </a:rPr>
                        <a:t>-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65" marR="5465" marT="5465" marB="0" anchor="ctr"/>
                </a:tc>
              </a:tr>
            </a:tbl>
          </a:graphicData>
        </a:graphic>
      </p:graphicFrame>
      <p:sp>
        <p:nvSpPr>
          <p:cNvPr id="6" name="Rectangle 3">
            <a:extLst>
              <a:ext uri="{FF2B5EF4-FFF2-40B4-BE49-F238E27FC236}">
                <a16:creationId xmlns="" xmlns:a16="http://schemas.microsoft.com/office/drawing/2014/main" id="{B97C62A3-3AEC-4278-BB62-D53E93F4794D}"/>
              </a:ext>
            </a:extLst>
          </p:cNvPr>
          <p:cNvSpPr txBox="1">
            <a:spLocks noChangeArrowheads="1"/>
          </p:cNvSpPr>
          <p:nvPr/>
        </p:nvSpPr>
        <p:spPr>
          <a:xfrm>
            <a:off x="445958" y="5621742"/>
            <a:ext cx="7978515" cy="9152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rgbClr val="005294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rgbClr val="7183B3"/>
              </a:buClr>
              <a:buSzPct val="100000"/>
              <a:buFont typeface="Lucida Grande"/>
              <a:buChar char="-"/>
              <a:defRPr sz="18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rgbClr val="99A4C8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rgbClr val="99A4C8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rgbClr val="99A4C8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/>
                </a:solidFill>
                <a:latin typeface="Franklin Gothic Book"/>
                <a:ea typeface="+mn-ea"/>
                <a:cs typeface="Franklin Gothic Book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altLang="en-US" sz="1600" b="1" dirty="0" smtClean="0"/>
              <a:t>Other significant factors: Marriage status, age, stage, insurance, education, smoking status, comorbidity, ER/PR, grade</a:t>
            </a:r>
          </a:p>
          <a:p>
            <a:pPr marL="0" indent="0">
              <a:lnSpc>
                <a:spcPct val="150000"/>
              </a:lnSpc>
              <a:buFont typeface="Wingdings" pitchFamily="2" charset="2"/>
              <a:buNone/>
              <a:defRPr/>
            </a:pPr>
            <a:endParaRPr lang="en-US" altLang="en-US" dirty="0" smtClean="0"/>
          </a:p>
          <a:p>
            <a:pPr marL="0" indent="0">
              <a:lnSpc>
                <a:spcPct val="150000"/>
              </a:lnSpc>
              <a:buFont typeface="Wingdings" pitchFamily="2" charset="2"/>
              <a:buNone/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8331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- Depression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6335" y="1600199"/>
            <a:ext cx="8256665" cy="4858967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Depression has become a growing concern among US population.</a:t>
            </a:r>
            <a:endParaRPr lang="en-US" sz="2400" dirty="0"/>
          </a:p>
          <a:p>
            <a:r>
              <a:rPr lang="en-US" sz="2400" dirty="0" smtClean="0"/>
              <a:t>In 2009-2012, 7.6% US Population had depression, 3% with major depression. Only 35% depressed reported seeing a mental health professionals.</a:t>
            </a:r>
            <a:endParaRPr lang="en-US" sz="2400" baseline="30000" dirty="0" smtClean="0"/>
          </a:p>
          <a:p>
            <a:r>
              <a:rPr lang="en-US" sz="2400" dirty="0" smtClean="0"/>
              <a:t>In a 2018 report, 4.4% of US population affected by major depression</a:t>
            </a:r>
          </a:p>
          <a:p>
            <a:r>
              <a:rPr lang="en-US" sz="2400" dirty="0" smtClean="0"/>
              <a:t>Many factors are associated with the increasing depression rates, i.e. obesity</a:t>
            </a:r>
            <a:r>
              <a:rPr lang="en-US" sz="2400" dirty="0"/>
              <a:t>, </a:t>
            </a:r>
            <a:r>
              <a:rPr lang="en-US" sz="2400" dirty="0" smtClean="0"/>
              <a:t>sedentary life style, sleep-deprivation, social isolation</a:t>
            </a:r>
            <a:r>
              <a:rPr lang="mr-IN" sz="2400" dirty="0" smtClean="0"/>
              <a:t>…</a:t>
            </a:r>
            <a:r>
              <a:rPr lang="en-US" sz="2400" dirty="0" smtClean="0"/>
              <a:t> </a:t>
            </a:r>
          </a:p>
          <a:p>
            <a:r>
              <a:rPr lang="en-US" sz="2400" dirty="0"/>
              <a:t>People </a:t>
            </a:r>
            <a:r>
              <a:rPr lang="en-US" sz="2400" dirty="0" smtClean="0"/>
              <a:t>with </a:t>
            </a:r>
            <a:r>
              <a:rPr lang="en-US" sz="2400" dirty="0"/>
              <a:t>major depression are nearly 30 percent less healthy </a:t>
            </a:r>
            <a:r>
              <a:rPr lang="en-US" sz="2400" dirty="0" smtClean="0"/>
              <a:t>which translates </a:t>
            </a:r>
            <a:r>
              <a:rPr lang="en-US" sz="2400" dirty="0"/>
              <a:t>to nearly 10 years of healthy life lost for both men and women</a:t>
            </a:r>
          </a:p>
          <a:p>
            <a:pPr marL="0" indent="0">
              <a:buNone/>
            </a:pPr>
            <a:endParaRPr lang="en-US" sz="1300" baseline="30000" dirty="0" smtClean="0"/>
          </a:p>
          <a:p>
            <a:pPr marL="0" indent="0">
              <a:buNone/>
            </a:pPr>
            <a:endParaRPr lang="en-US" sz="1300" baseline="30000" dirty="0" smtClean="0"/>
          </a:p>
          <a:p>
            <a:pPr>
              <a:spcBef>
                <a:spcPts val="0"/>
              </a:spcBef>
              <a:buAutoNum type="arabicPeriod"/>
            </a:pPr>
            <a:r>
              <a:rPr lang="en-US" sz="1300" dirty="0" smtClean="0"/>
              <a:t>Pratt </a:t>
            </a:r>
            <a:r>
              <a:rPr lang="en-US" sz="1300" dirty="0"/>
              <a:t>LA, Brody DJ. Depression in the U.S. Household Population, </a:t>
            </a:r>
            <a:r>
              <a:rPr lang="en-US" sz="1300" dirty="0" smtClean="0"/>
              <a:t>2009–2012. NCHS Data Brief, No. </a:t>
            </a:r>
            <a:r>
              <a:rPr lang="en-US" sz="1300" dirty="0"/>
              <a:t>172, 2014. </a:t>
            </a:r>
            <a:r>
              <a:rPr lang="en-US" sz="1300" dirty="0">
                <a:hlinkClick r:id="rId3"/>
              </a:rPr>
              <a:t>https://</a:t>
            </a:r>
            <a:r>
              <a:rPr lang="en-US" sz="1300" dirty="0" smtClean="0">
                <a:hlinkClick r:id="rId3"/>
              </a:rPr>
              <a:t>www.cdc.gov/nchs/data/databriefs/db172.pdf</a:t>
            </a:r>
            <a:r>
              <a:rPr lang="en-US" sz="1300" dirty="0" smtClean="0"/>
              <a:t>.</a:t>
            </a:r>
          </a:p>
          <a:p>
            <a:pPr>
              <a:spcBef>
                <a:spcPts val="0"/>
              </a:spcBef>
              <a:buAutoNum type="arabicPeriod" startAt="2"/>
            </a:pPr>
            <a:r>
              <a:rPr lang="en-US" sz="1300" dirty="0" smtClean="0"/>
              <a:t>Major Depression: The impact on overall health. BlueCross BlueShield Health American Report. May 10, 2018.  </a:t>
            </a:r>
            <a:r>
              <a:rPr lang="en-US" sz="1300" dirty="0" smtClean="0">
                <a:hlinkClick r:id="rId4"/>
              </a:rPr>
              <a:t>https</a:t>
            </a:r>
            <a:r>
              <a:rPr lang="en-US" sz="1300" dirty="0">
                <a:hlinkClick r:id="rId4"/>
              </a:rPr>
              <a:t>://</a:t>
            </a:r>
            <a:r>
              <a:rPr lang="en-US" sz="1300" dirty="0" smtClean="0">
                <a:hlinkClick r:id="rId4"/>
              </a:rPr>
              <a:t>www.bcbs.com/sites/default/files/file-attachments/health-of-america-report/HoA_Major_Depression_Report.pdf</a:t>
            </a:r>
            <a:r>
              <a:rPr lang="en-US" sz="1300" dirty="0" smtClean="0"/>
              <a:t> </a:t>
            </a:r>
          </a:p>
          <a:p>
            <a:pPr marL="0" indent="0">
              <a:buNone/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0347494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/>
              <a:t>Summary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="" xmlns:a16="http://schemas.microsoft.com/office/drawing/2014/main" id="{B97C62A3-3AEC-4278-BB62-D53E93F479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24711" y="1045723"/>
            <a:ext cx="7978515" cy="4800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altLang="en-US" sz="2000" dirty="0" smtClean="0"/>
              <a:t>Age, smoking status, comorbidity, stage are associated with depression status, particularly for Medicaid patients. Appalachian patients did not have elevated risk of depression. </a:t>
            </a:r>
            <a:endParaRPr lang="en-US" altLang="en-US" sz="2000" dirty="0"/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en-US" sz="2000" dirty="0" smtClean="0"/>
              <a:t>Depression status was not significantly associated with receiving standard care, although the patients with pre-diagnosis depression showed lower chance to receive it. </a:t>
            </a:r>
          </a:p>
          <a:p>
            <a:pPr>
              <a:lnSpc>
                <a:spcPct val="150000"/>
              </a:lnSpc>
              <a:defRPr/>
            </a:pPr>
            <a:r>
              <a:rPr lang="en-US" altLang="en-US" dirty="0" smtClean="0"/>
              <a:t>Patients with persistent depression having better survival suggests the importance of managing the disease. </a:t>
            </a:r>
            <a:r>
              <a:rPr lang="en-US" altLang="en-US" dirty="0"/>
              <a:t>Earlier control and well-management of depression may have a positive effect on survival.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altLang="en-US" sz="2000" dirty="0"/>
          </a:p>
          <a:p>
            <a:pPr marL="0" indent="0"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endParaRPr lang="en-US" altLang="en-US" sz="2000" dirty="0"/>
          </a:p>
          <a:p>
            <a:pPr marL="0" indent="0"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15917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/>
              <a:t>Acknowledgements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="" xmlns:a16="http://schemas.microsoft.com/office/drawing/2014/main" id="{B97C62A3-3AEC-4278-BB62-D53E93F479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011677"/>
            <a:ext cx="7981013" cy="5389123"/>
          </a:xfrm>
        </p:spPr>
        <p:txBody>
          <a:bodyPr>
            <a:normAutofit/>
          </a:bodyPr>
          <a:lstStyle/>
          <a:p>
            <a:pPr marL="0" indent="0">
              <a:spcBef>
                <a:spcPts val="1400"/>
              </a:spcBef>
              <a:buFont typeface="Wingdings" panose="05000000000000000000" pitchFamily="2" charset="2"/>
              <a:buNone/>
              <a:defRPr/>
            </a:pPr>
            <a:r>
              <a:rPr lang="en-US" sz="2000" dirty="0"/>
              <a:t>  </a:t>
            </a:r>
            <a:r>
              <a:rPr lang="en-US" sz="2000" b="1" dirty="0" smtClean="0"/>
              <a:t>University of Kentucky</a:t>
            </a:r>
            <a:endParaRPr lang="en-US" altLang="en-US" sz="2000" b="1" dirty="0"/>
          </a:p>
          <a:p>
            <a:pPr eaLnBrk="1" hangingPunct="1">
              <a:lnSpc>
                <a:spcPct val="150000"/>
              </a:lnSpc>
              <a:spcBef>
                <a:spcPts val="1400"/>
              </a:spcBef>
              <a:buFont typeface="Wingdings" charset="2"/>
              <a:buChar char="§"/>
              <a:defRPr/>
            </a:pPr>
            <a:r>
              <a:rPr lang="en-US" altLang="en-US" sz="2000" dirty="0" err="1" smtClean="0"/>
              <a:t>Feitong</a:t>
            </a:r>
            <a:r>
              <a:rPr lang="en-US" altLang="en-US" sz="2000" dirty="0" smtClean="0"/>
              <a:t> Lei, MPH</a:t>
            </a:r>
          </a:p>
          <a:p>
            <a:pPr eaLnBrk="1" hangingPunct="1">
              <a:lnSpc>
                <a:spcPct val="150000"/>
              </a:lnSpc>
              <a:spcBef>
                <a:spcPts val="1400"/>
              </a:spcBef>
              <a:buFont typeface="Wingdings" charset="2"/>
              <a:buChar char="§"/>
              <a:defRPr/>
            </a:pPr>
            <a:r>
              <a:rPr lang="en-US" altLang="en-US" dirty="0" smtClean="0"/>
              <a:t>Thomas Tucker, PhD</a:t>
            </a:r>
          </a:p>
          <a:p>
            <a:pPr eaLnBrk="1" hangingPunct="1">
              <a:lnSpc>
                <a:spcPct val="150000"/>
              </a:lnSpc>
              <a:spcBef>
                <a:spcPts val="1400"/>
              </a:spcBef>
              <a:buFont typeface="Wingdings" charset="2"/>
              <a:buChar char="§"/>
              <a:defRPr/>
            </a:pPr>
            <a:r>
              <a:rPr lang="en-US" altLang="en-US" sz="2000" dirty="0" smtClean="0"/>
              <a:t>Eric Durbin, </a:t>
            </a:r>
            <a:r>
              <a:rPr lang="en-US" altLang="en-US" sz="2000" dirty="0" err="1" smtClean="0"/>
              <a:t>DrPH</a:t>
            </a:r>
            <a:endParaRPr lang="en-US" altLang="en-US" sz="2000" dirty="0" smtClean="0"/>
          </a:p>
          <a:p>
            <a:pPr eaLnBrk="1" hangingPunct="1">
              <a:lnSpc>
                <a:spcPct val="150000"/>
              </a:lnSpc>
              <a:spcBef>
                <a:spcPts val="1400"/>
              </a:spcBef>
              <a:buFont typeface="Wingdings" charset="2"/>
              <a:buChar char="§"/>
              <a:defRPr/>
            </a:pPr>
            <a:r>
              <a:rPr lang="en-US" altLang="en-US" dirty="0" smtClean="0"/>
              <a:t>Robin </a:t>
            </a:r>
            <a:r>
              <a:rPr lang="en-US" altLang="en-US" dirty="0" err="1" smtClean="0"/>
              <a:t>Vanderpool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DrPH</a:t>
            </a:r>
            <a:endParaRPr lang="en-US" altLang="en-US" dirty="0" smtClean="0"/>
          </a:p>
          <a:p>
            <a:pPr>
              <a:lnSpc>
                <a:spcPct val="150000"/>
              </a:lnSpc>
              <a:spcBef>
                <a:spcPts val="1400"/>
              </a:spcBef>
              <a:buFont typeface="Wingdings" charset="2"/>
              <a:buChar char="§"/>
              <a:defRPr/>
            </a:pPr>
            <a:r>
              <a:rPr lang="en-US" altLang="en-US" sz="2000" dirty="0" smtClean="0"/>
              <a:t>Edward </a:t>
            </a:r>
            <a:r>
              <a:rPr lang="en-US" altLang="en-US" sz="2000" dirty="0" err="1" smtClean="0"/>
              <a:t>Romond</a:t>
            </a:r>
            <a:r>
              <a:rPr lang="en-US" altLang="en-US" sz="2000" dirty="0" smtClean="0"/>
              <a:t>, MD</a:t>
            </a:r>
            <a:r>
              <a:rPr lang="en-US" b="1" dirty="0"/>
              <a:t> 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US" b="1" dirty="0" smtClean="0"/>
              <a:t>Centers </a:t>
            </a:r>
            <a:r>
              <a:rPr lang="en-US" b="1" dirty="0"/>
              <a:t>for Diseases </a:t>
            </a:r>
            <a:r>
              <a:rPr lang="en-US" b="1" dirty="0" smtClean="0"/>
              <a:t>Control and Prevention</a:t>
            </a:r>
          </a:p>
          <a:p>
            <a:pPr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altLang="en-US" sz="2000" dirty="0" smtClean="0"/>
              <a:t>Eric Tai, PhD</a:t>
            </a:r>
            <a:endParaRPr lang="en-US" altLang="en-US" sz="2000" dirty="0"/>
          </a:p>
          <a:p>
            <a:pPr eaLnBrk="1" hangingPunct="1">
              <a:lnSpc>
                <a:spcPct val="150000"/>
              </a:lnSpc>
              <a:buFont typeface="Wingdings" charset="2"/>
              <a:buChar char="§"/>
              <a:defRPr/>
            </a:pPr>
            <a:endParaRPr lang="en-US" altLang="en-US" sz="2000" dirty="0"/>
          </a:p>
          <a:p>
            <a:pPr marL="0" indent="0"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08333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lvl="1" indent="0" algn="ctr">
              <a:buNone/>
            </a:pPr>
            <a:r>
              <a:rPr lang="en-US" sz="2400" dirty="0"/>
              <a:t>Bin Huang, </a:t>
            </a:r>
            <a:r>
              <a:rPr lang="en-US" sz="2400" dirty="0" smtClean="0"/>
              <a:t>Kentucky Cancer Registry</a:t>
            </a:r>
          </a:p>
          <a:p>
            <a:pPr marL="228600" lvl="1" indent="0" algn="ctr">
              <a:buNone/>
            </a:pPr>
            <a:r>
              <a:rPr lang="en-US" sz="2400" dirty="0" smtClean="0">
                <a:hlinkClick r:id="rId2"/>
              </a:rPr>
              <a:t>bhuang@kcr.uky.edu</a:t>
            </a:r>
            <a:endParaRPr lang="en-US" sz="2400" dirty="0"/>
          </a:p>
          <a:p>
            <a:pPr algn="ctr"/>
            <a:endParaRPr lang="en-US" sz="28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83187CCA-6967-084B-8B8F-761B6A1B1F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500" r="17779"/>
          <a:stretch/>
        </p:blipFill>
        <p:spPr>
          <a:xfrm>
            <a:off x="506335" y="2976665"/>
            <a:ext cx="3898760" cy="254363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0F14DC4-557D-DF4D-BFB8-F46C31BE8C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95" r="1127" b="-1"/>
          <a:stretch/>
        </p:blipFill>
        <p:spPr>
          <a:xfrm>
            <a:off x="4835662" y="2976665"/>
            <a:ext cx="3945526" cy="252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20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</a:t>
            </a:r>
            <a:r>
              <a:rPr lang="mr-IN" dirty="0" smtClean="0"/>
              <a:t>–</a:t>
            </a:r>
            <a:r>
              <a:rPr lang="en-US" dirty="0" smtClean="0"/>
              <a:t> Depression in Cancer Patients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335" y="1142999"/>
            <a:ext cx="8131331" cy="5170251"/>
          </a:xfrm>
        </p:spPr>
        <p:txBody>
          <a:bodyPr>
            <a:normAutofit/>
          </a:bodyPr>
          <a:lstStyle/>
          <a:p>
            <a:r>
              <a:rPr lang="en-US" dirty="0" smtClean="0"/>
              <a:t>Major depression among cancer patients are much higher than general population. </a:t>
            </a:r>
          </a:p>
          <a:p>
            <a:r>
              <a:rPr lang="en-US" dirty="0" smtClean="0"/>
              <a:t>A recent meta-analysis showed that the mean major prevalence of depression was 8-24%. </a:t>
            </a:r>
            <a:endParaRPr lang="en-US" baseline="30000" dirty="0" smtClean="0"/>
          </a:p>
          <a:p>
            <a:r>
              <a:rPr lang="en-US" dirty="0" smtClean="0"/>
              <a:t>Depression could decrease </a:t>
            </a:r>
            <a:r>
              <a:rPr lang="en-US" dirty="0"/>
              <a:t>acceptance of </a:t>
            </a:r>
            <a:r>
              <a:rPr lang="en-US" dirty="0" smtClean="0"/>
              <a:t>treatment, </a:t>
            </a:r>
            <a:r>
              <a:rPr lang="en-US" dirty="0"/>
              <a:t>reduce quality of life and increase suicide </a:t>
            </a:r>
            <a:r>
              <a:rPr lang="en-US" dirty="0" smtClean="0"/>
              <a:t>risk. </a:t>
            </a:r>
          </a:p>
          <a:p>
            <a:r>
              <a:rPr lang="en-US" dirty="0"/>
              <a:t>Effect of depression on survival remained inconsistent. </a:t>
            </a:r>
          </a:p>
          <a:p>
            <a:r>
              <a:rPr lang="en-US" dirty="0"/>
              <a:t>Effect of depression on receiving guideline </a:t>
            </a:r>
            <a:r>
              <a:rPr lang="en-US" dirty="0" smtClean="0"/>
              <a:t>treatment has </a:t>
            </a:r>
            <a:r>
              <a:rPr lang="en-US" dirty="0"/>
              <a:t>been seldom studied.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endParaRPr lang="en-US" dirty="0"/>
          </a:p>
          <a:p>
            <a:pPr marL="457200" indent="-457200">
              <a:spcBef>
                <a:spcPts val="0"/>
              </a:spcBef>
              <a:buAutoNum type="arabicPeriod"/>
            </a:pPr>
            <a:r>
              <a:rPr lang="en-US" sz="1200" dirty="0" err="1" smtClean="0"/>
              <a:t>Krebber</a:t>
            </a:r>
            <a:r>
              <a:rPr lang="en-US" sz="1200" dirty="0" smtClean="0"/>
              <a:t> </a:t>
            </a:r>
            <a:r>
              <a:rPr lang="en-US" sz="1200" dirty="0"/>
              <a:t>AM, </a:t>
            </a:r>
            <a:r>
              <a:rPr lang="en-US" sz="1200" dirty="0" err="1"/>
              <a:t>Buffart</a:t>
            </a:r>
            <a:r>
              <a:rPr lang="en-US" sz="1200" dirty="0"/>
              <a:t> LM, Kleijn G, et al. Prevalence of depression in cancer patients: a meta-analysis of diagnostic interviews and self-report instruments. </a:t>
            </a:r>
            <a:r>
              <a:rPr lang="en-US" sz="1200" dirty="0" err="1"/>
              <a:t>Psychooncology</a:t>
            </a:r>
            <a:r>
              <a:rPr lang="en-US" sz="1200" dirty="0"/>
              <a:t>. 2014;23(2):121–130. </a:t>
            </a:r>
          </a:p>
          <a:p>
            <a:pPr marL="457200" indent="-457200">
              <a:spcBef>
                <a:spcPts val="0"/>
              </a:spcBef>
              <a:buAutoNum type="arabicPeriod"/>
            </a:pPr>
            <a:r>
              <a:rPr lang="en-US" sz="1200" dirty="0" smtClean="0"/>
              <a:t>Massie </a:t>
            </a:r>
            <a:r>
              <a:rPr lang="en-US" sz="1200" dirty="0"/>
              <a:t>MJ. Prevalence of depression in patients with cancer. J Natl Cancer </a:t>
            </a:r>
            <a:r>
              <a:rPr lang="en-US" sz="1200" dirty="0" err="1"/>
              <a:t>Inst</a:t>
            </a:r>
            <a:r>
              <a:rPr lang="en-US" sz="1200" dirty="0"/>
              <a:t> </a:t>
            </a:r>
            <a:r>
              <a:rPr lang="en-US" sz="1200" dirty="0" err="1"/>
              <a:t>Monogr</a:t>
            </a:r>
            <a:r>
              <a:rPr lang="en-US" sz="1200" dirty="0"/>
              <a:t>. 2004;32:57–71</a:t>
            </a:r>
          </a:p>
        </p:txBody>
      </p:sp>
    </p:spTree>
    <p:extLst>
      <p:ext uri="{BB962C8B-B14F-4D97-AF65-F5344CB8AC3E}">
        <p14:creationId xmlns:p14="http://schemas.microsoft.com/office/powerpoint/2010/main" val="317905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</a:t>
            </a:r>
            <a:r>
              <a:rPr lang="mr-IN" dirty="0" smtClean="0"/>
              <a:t>–</a:t>
            </a:r>
            <a:r>
              <a:rPr lang="en-US" dirty="0" smtClean="0"/>
              <a:t> Female Breast Cancer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335" y="1143000"/>
            <a:ext cx="8131331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Female breast </a:t>
            </a:r>
            <a:r>
              <a:rPr lang="en-US" dirty="0"/>
              <a:t>cancer is the most commonly diagnosed </a:t>
            </a:r>
            <a:r>
              <a:rPr lang="en-US" dirty="0" smtClean="0"/>
              <a:t>cancer </a:t>
            </a:r>
            <a:r>
              <a:rPr lang="en-US" dirty="0"/>
              <a:t>among </a:t>
            </a:r>
            <a:r>
              <a:rPr lang="en-US" dirty="0" smtClean="0"/>
              <a:t>women in US; the </a:t>
            </a:r>
            <a:r>
              <a:rPr lang="en-US" dirty="0"/>
              <a:t>second leading cause of cancer-related death among </a:t>
            </a:r>
            <a:r>
              <a:rPr lang="en-US" dirty="0" smtClean="0"/>
              <a:t>women.</a:t>
            </a:r>
          </a:p>
          <a:p>
            <a:r>
              <a:rPr lang="en-US" dirty="0" smtClean="0"/>
              <a:t>Depression </a:t>
            </a:r>
            <a:r>
              <a:rPr lang="en-US" dirty="0"/>
              <a:t>is a common mental health outcome among breast cancer survivors with 10%-25% of breast cancer patients experiencing </a:t>
            </a:r>
            <a:r>
              <a:rPr lang="en-US" dirty="0" smtClean="0"/>
              <a:t>depression.</a:t>
            </a:r>
          </a:p>
          <a:p>
            <a:r>
              <a:rPr lang="en-US" dirty="0" smtClean="0"/>
              <a:t>Past </a:t>
            </a:r>
            <a:r>
              <a:rPr lang="en-US" dirty="0"/>
              <a:t>studies </a:t>
            </a:r>
            <a:r>
              <a:rPr lang="en-US" dirty="0" smtClean="0"/>
              <a:t>have </a:t>
            </a:r>
            <a:r>
              <a:rPr lang="en-US" dirty="0"/>
              <a:t>assessed </a:t>
            </a:r>
            <a:r>
              <a:rPr lang="en-US" dirty="0" smtClean="0"/>
              <a:t>the </a:t>
            </a:r>
            <a:r>
              <a:rPr lang="en-US" dirty="0"/>
              <a:t>association between depression and survival by using </a:t>
            </a:r>
            <a:r>
              <a:rPr lang="en-US" dirty="0" smtClean="0"/>
              <a:t>self-reported </a:t>
            </a:r>
            <a:r>
              <a:rPr lang="en-US" dirty="0"/>
              <a:t>questionnaires to examine </a:t>
            </a:r>
            <a:r>
              <a:rPr lang="en-US" dirty="0" smtClean="0"/>
              <a:t>depression.</a:t>
            </a:r>
          </a:p>
          <a:p>
            <a:r>
              <a:rPr lang="en-US" dirty="0"/>
              <a:t>F</a:t>
            </a:r>
            <a:r>
              <a:rPr lang="en-US" dirty="0" smtClean="0"/>
              <a:t>ew population-based studies; Studies were often </a:t>
            </a:r>
            <a:r>
              <a:rPr lang="en-US" dirty="0" smtClean="0"/>
              <a:t>limited to certain population, or lack of key clinic factors and did not differentiate timing of depression.</a:t>
            </a:r>
          </a:p>
        </p:txBody>
      </p:sp>
    </p:spTree>
    <p:extLst>
      <p:ext uri="{BB962C8B-B14F-4D97-AF65-F5344CB8AC3E}">
        <p14:creationId xmlns:p14="http://schemas.microsoft.com/office/powerpoint/2010/main" val="190320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- Appalachia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335" y="1143000"/>
            <a:ext cx="8131331" cy="4876800"/>
          </a:xfrm>
        </p:spPr>
        <p:txBody>
          <a:bodyPr>
            <a:normAutofit/>
          </a:bodyPr>
          <a:lstStyle/>
          <a:p>
            <a:endParaRPr lang="en-US" sz="12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26" y="964239"/>
            <a:ext cx="8952309" cy="559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2568102" y="3229583"/>
            <a:ext cx="2402732" cy="112840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17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6333" y="1121435"/>
            <a:ext cx="8131331" cy="4763843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en-US" altLang="en-US" sz="4400" b="1" dirty="0"/>
              <a:t>Primary </a:t>
            </a:r>
            <a:r>
              <a:rPr lang="en-US" altLang="en-US" sz="4400" b="1" dirty="0" smtClean="0"/>
              <a:t>objectives</a:t>
            </a:r>
            <a:endParaRPr lang="en-US" altLang="en-US" sz="4400" i="1" u="sng" dirty="0"/>
          </a:p>
          <a:p>
            <a:pPr>
              <a:lnSpc>
                <a:spcPct val="150000"/>
              </a:lnSpc>
              <a:defRPr/>
            </a:pPr>
            <a:r>
              <a:rPr lang="en-US" altLang="en-US" sz="3600" dirty="0"/>
              <a:t>To identify whether depression is associated with receiving </a:t>
            </a:r>
            <a:r>
              <a:rPr lang="en-US" altLang="en-US" sz="3600" dirty="0" err="1"/>
              <a:t>nonguideline</a:t>
            </a:r>
            <a:r>
              <a:rPr lang="en-US" altLang="en-US" sz="3600" dirty="0"/>
              <a:t> cancer </a:t>
            </a:r>
            <a:r>
              <a:rPr lang="en-US" altLang="en-US" sz="3600" dirty="0" smtClean="0"/>
              <a:t>treatment among female breast cancer patients</a:t>
            </a:r>
            <a:endParaRPr lang="en-US" altLang="en-US" sz="3600" dirty="0"/>
          </a:p>
          <a:p>
            <a:pPr>
              <a:lnSpc>
                <a:spcPct val="150000"/>
              </a:lnSpc>
              <a:defRPr/>
            </a:pPr>
            <a:r>
              <a:rPr lang="en-US" altLang="en-US" sz="3600" dirty="0"/>
              <a:t>To exam whether depression </a:t>
            </a:r>
            <a:r>
              <a:rPr lang="en-US" altLang="en-US" sz="3600" dirty="0" smtClean="0"/>
              <a:t>and timing of depression are associated </a:t>
            </a:r>
            <a:r>
              <a:rPr lang="en-US" altLang="en-US" sz="3600" dirty="0" smtClean="0"/>
              <a:t>with </a:t>
            </a:r>
            <a:r>
              <a:rPr lang="en-US" altLang="en-US" sz="3600" dirty="0"/>
              <a:t>worse survival.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US" altLang="en-US" sz="4400" b="1" dirty="0" smtClean="0"/>
              <a:t>Secondary objective</a:t>
            </a:r>
            <a:endParaRPr lang="en-US" altLang="en-US" sz="4400" b="1" dirty="0"/>
          </a:p>
          <a:p>
            <a:pPr>
              <a:lnSpc>
                <a:spcPct val="150000"/>
              </a:lnSpc>
              <a:defRPr/>
            </a:pPr>
            <a:r>
              <a:rPr lang="en-US" altLang="en-US" sz="3600" dirty="0"/>
              <a:t>To explore whether Appalachian patients have higher risk of experiencing depression and receiving </a:t>
            </a:r>
            <a:r>
              <a:rPr lang="en-US" altLang="en-US" sz="3600" dirty="0" err="1"/>
              <a:t>nonguideline</a:t>
            </a:r>
            <a:r>
              <a:rPr lang="en-US" altLang="en-US" sz="3600" dirty="0"/>
              <a:t> cancer treatment.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77373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6335" y="1216325"/>
            <a:ext cx="8131331" cy="4599941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en-US" altLang="en-US" sz="5100" b="1" dirty="0"/>
              <a:t>Data </a:t>
            </a:r>
            <a:r>
              <a:rPr lang="en-US" altLang="en-US" sz="5100" b="1" dirty="0" smtClean="0"/>
              <a:t>Sources</a:t>
            </a:r>
            <a:endParaRPr lang="en-US" altLang="en-US" sz="5100" b="1" dirty="0"/>
          </a:p>
          <a:p>
            <a:pPr>
              <a:lnSpc>
                <a:spcPct val="150000"/>
              </a:lnSpc>
              <a:defRPr/>
            </a:pPr>
            <a:r>
              <a:rPr lang="en-US" altLang="en-US" sz="3600" dirty="0" smtClean="0"/>
              <a:t>KCR </a:t>
            </a:r>
            <a:r>
              <a:rPr lang="en-US" altLang="en-US" sz="3600" dirty="0"/>
              <a:t>data linked </a:t>
            </a:r>
            <a:r>
              <a:rPr lang="en-US" altLang="en-US" sz="3600" dirty="0" smtClean="0"/>
              <a:t>with Health </a:t>
            </a:r>
            <a:r>
              <a:rPr lang="en-US" altLang="en-US" sz="3600" dirty="0"/>
              <a:t>Administrative </a:t>
            </a:r>
            <a:r>
              <a:rPr lang="en-US" altLang="en-US" sz="3600" dirty="0" smtClean="0"/>
              <a:t>Claims, including </a:t>
            </a:r>
            <a:r>
              <a:rPr lang="en-US" altLang="en-US" sz="3600" dirty="0"/>
              <a:t>Medicare, Medicaid, and private insurance claims data</a:t>
            </a:r>
            <a:r>
              <a:rPr lang="en-US" altLang="en-US" sz="3600" dirty="0" smtClean="0"/>
              <a:t>.</a:t>
            </a:r>
            <a:endParaRPr lang="en-US" altLang="en-US" sz="2800" i="1" u="sng" dirty="0"/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US" altLang="en-US" sz="5100" b="1" dirty="0" smtClean="0"/>
              <a:t>Selection criteria</a:t>
            </a:r>
            <a:endParaRPr lang="en-US" altLang="en-US" sz="5100" i="1" u="sng" dirty="0" smtClean="0"/>
          </a:p>
          <a:p>
            <a:pPr>
              <a:lnSpc>
                <a:spcPct val="150000"/>
              </a:lnSpc>
              <a:defRPr/>
            </a:pPr>
            <a:r>
              <a:rPr lang="en-US" altLang="en-US" sz="3600" dirty="0" smtClean="0"/>
              <a:t>Invasive First primary breast cancer patients aged 20 or older at cancer diagnosis from 2007 to 2011.</a:t>
            </a:r>
          </a:p>
          <a:p>
            <a:pPr>
              <a:lnSpc>
                <a:spcPct val="150000"/>
              </a:lnSpc>
              <a:defRPr/>
            </a:pPr>
            <a:r>
              <a:rPr lang="en-US" altLang="en-US" sz="3600" dirty="0" smtClean="0"/>
              <a:t>Contin</a:t>
            </a:r>
            <a:r>
              <a:rPr lang="en-US" altLang="zh-CN" sz="3600" dirty="0" smtClean="0"/>
              <a:t>uo</a:t>
            </a:r>
            <a:r>
              <a:rPr lang="en-US" altLang="en-US" sz="3600" dirty="0" smtClean="0"/>
              <a:t>us insurance enrollment </a:t>
            </a:r>
            <a:r>
              <a:rPr lang="en-US" altLang="en-US" sz="3600" dirty="0"/>
              <a:t>in </a:t>
            </a:r>
            <a:r>
              <a:rPr lang="en-US" altLang="en-US" sz="3600" dirty="0" smtClean="0"/>
              <a:t>combined claims </a:t>
            </a:r>
            <a:r>
              <a:rPr lang="en-US" altLang="en-US" sz="3600" dirty="0"/>
              <a:t>data 12 months </a:t>
            </a:r>
            <a:r>
              <a:rPr lang="en-US" altLang="en-US" sz="3600" dirty="0" smtClean="0"/>
              <a:t>before and after </a:t>
            </a:r>
            <a:r>
              <a:rPr lang="en-US" altLang="en-US" sz="3600" dirty="0"/>
              <a:t>cancer diagnosis was required.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53919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6333" y="1206608"/>
            <a:ext cx="8131331" cy="5340107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en-US" altLang="en-US" sz="6200" b="1" dirty="0"/>
              <a:t>Depression </a:t>
            </a:r>
            <a:r>
              <a:rPr lang="en-US" altLang="en-US" sz="6200" b="1" dirty="0" smtClean="0"/>
              <a:t>Status</a:t>
            </a:r>
            <a:endParaRPr lang="en-US" altLang="en-US" sz="6200" b="1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6000" dirty="0" smtClean="0"/>
              <a:t>ICD-9-CM </a:t>
            </a:r>
            <a:r>
              <a:rPr lang="en-US" altLang="en-US" sz="6000" dirty="0"/>
              <a:t>codes in inpatient or outpatient </a:t>
            </a:r>
            <a:r>
              <a:rPr lang="en-US" altLang="en-US" sz="6000" dirty="0" smtClean="0"/>
              <a:t>claims </a:t>
            </a:r>
            <a:r>
              <a:rPr lang="en-US" altLang="en-US" sz="6000" dirty="0"/>
              <a:t>data</a:t>
            </a:r>
            <a:r>
              <a:rPr lang="en-US" altLang="en-US" sz="6000" dirty="0" smtClean="0"/>
              <a:t>.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6000" dirty="0"/>
              <a:t>296.20, 296.21,296.22,296.23,296.24, 296.25,296.26, 296.30, 296.31, 296.32,296.33,296.34, 296.35, 296.36, 298.0, 300.4, 309.0, 309.1, </a:t>
            </a:r>
            <a:r>
              <a:rPr lang="en-US" altLang="en-US" sz="6000" dirty="0" smtClean="0"/>
              <a:t>311.0</a:t>
            </a:r>
            <a:endParaRPr lang="en-US" altLang="en-US" sz="6000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6000" dirty="0" smtClean="0"/>
              <a:t>Based on claims within 12 months prior cancer diagnosis and 13 months at/after cancer diagnosis.</a:t>
            </a:r>
            <a:endParaRPr lang="en-US" altLang="en-US" sz="6000" b="1" i="1" u="sng" dirty="0" smtClean="0"/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en-US" altLang="en-US" sz="6200" b="1" dirty="0" smtClean="0"/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altLang="en-US" sz="6200" b="1" dirty="0" smtClean="0"/>
              <a:t>Four </a:t>
            </a:r>
            <a:r>
              <a:rPr lang="en-US" altLang="en-US" sz="6200" b="1" dirty="0" smtClean="0"/>
              <a:t>groups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6000" dirty="0" smtClean="0"/>
              <a:t>No </a:t>
            </a:r>
            <a:r>
              <a:rPr lang="en-US" altLang="en-US" sz="6000" dirty="0"/>
              <a:t>depression(n=5212</a:t>
            </a:r>
            <a:r>
              <a:rPr lang="en-US" altLang="en-US" sz="6000" dirty="0" smtClean="0"/>
              <a:t>)</a:t>
            </a:r>
            <a:endParaRPr lang="en-US" altLang="en-US" sz="6000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6000" dirty="0"/>
              <a:t>Pre-diagnostic depression only(n=221</a:t>
            </a:r>
            <a:r>
              <a:rPr lang="en-US" altLang="en-US" sz="6000" dirty="0" smtClean="0"/>
              <a:t>): 12 month prior cancer diagnosis</a:t>
            </a:r>
            <a:endParaRPr lang="en-US" altLang="en-US" sz="6000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6000" dirty="0"/>
              <a:t>Post-diagnostics depression only(n=375</a:t>
            </a:r>
            <a:r>
              <a:rPr lang="en-US" altLang="en-US" sz="6000" dirty="0" smtClean="0"/>
              <a:t>): 13 month at/after cancer diagnosis</a:t>
            </a:r>
            <a:endParaRPr lang="en-US" altLang="en-US" sz="6000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6000" dirty="0"/>
              <a:t>Persistent depression(both periods) (n=246</a:t>
            </a:r>
            <a:r>
              <a:rPr lang="en-US" altLang="en-US" sz="6000" dirty="0" smtClean="0"/>
              <a:t>): Having depression before and after cancer diagnosis</a:t>
            </a:r>
            <a:endParaRPr lang="en-US" altLang="en-US" sz="6000" dirty="0"/>
          </a:p>
          <a:p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2762668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6333" y="1206608"/>
            <a:ext cx="8131331" cy="4729497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en-US" altLang="en-US" sz="3800" b="1" dirty="0" smtClean="0"/>
              <a:t>Standard Care</a:t>
            </a:r>
            <a:endParaRPr lang="en-US" altLang="en-US" sz="3800" b="1" dirty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900" dirty="0" smtClean="0"/>
              <a:t>The definition of standard care was based on the NCCN guidelines 2018 and summarized by stage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900" dirty="0" smtClean="0"/>
              <a:t>ER/PR/HER2+: </a:t>
            </a:r>
            <a:r>
              <a:rPr lang="en-US" sz="2900" dirty="0"/>
              <a:t>Hormone </a:t>
            </a:r>
            <a:r>
              <a:rPr lang="en-US" sz="2900" dirty="0" smtClean="0"/>
              <a:t>therapy/</a:t>
            </a:r>
            <a:r>
              <a:rPr lang="en-US" sz="2900" dirty="0" err="1" smtClean="0"/>
              <a:t>trastuzumab</a:t>
            </a:r>
            <a:r>
              <a:rPr lang="en-US" sz="2900" dirty="0" smtClean="0"/>
              <a:t> (all stage)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900" dirty="0" smtClean="0"/>
              <a:t>Stage  I/II: Mastectomy </a:t>
            </a:r>
            <a:r>
              <a:rPr lang="en-US" sz="2900" dirty="0"/>
              <a:t>or lumpectomy with adjuvant </a:t>
            </a:r>
            <a:r>
              <a:rPr lang="en-US" sz="2900" dirty="0" smtClean="0"/>
              <a:t>radiation. </a:t>
            </a:r>
            <a:r>
              <a:rPr lang="en-US" sz="2900" dirty="0"/>
              <a:t>If </a:t>
            </a:r>
            <a:r>
              <a:rPr lang="en-US" sz="2900" dirty="0" smtClean="0"/>
              <a:t>not </a:t>
            </a:r>
            <a:r>
              <a:rPr lang="en-US" sz="2900" dirty="0"/>
              <a:t>hormone receptor-positive, chemotherapy was defined as standard care. </a:t>
            </a:r>
            <a:endParaRPr lang="en-US" sz="2900" dirty="0" smtClean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900" dirty="0" smtClean="0"/>
              <a:t>For </a:t>
            </a:r>
            <a:r>
              <a:rPr lang="en-US" sz="2900" dirty="0"/>
              <a:t>Stage </a:t>
            </a:r>
            <a:r>
              <a:rPr lang="en-US" sz="2900" dirty="0" smtClean="0"/>
              <a:t>III: </a:t>
            </a:r>
            <a:r>
              <a:rPr lang="en-US" sz="2900" dirty="0"/>
              <a:t>N</a:t>
            </a:r>
            <a:r>
              <a:rPr lang="en-US" sz="2900" dirty="0" smtClean="0"/>
              <a:t>eoadjuvant </a:t>
            </a:r>
            <a:r>
              <a:rPr lang="en-US" sz="2900" dirty="0"/>
              <a:t>therapy </a:t>
            </a:r>
            <a:r>
              <a:rPr lang="en-US" sz="2900" dirty="0" smtClean="0"/>
              <a:t>or/</a:t>
            </a:r>
            <a:r>
              <a:rPr lang="en-US" sz="2900" dirty="0" err="1" smtClean="0"/>
              <a:t>mastecotomy</a:t>
            </a:r>
            <a:r>
              <a:rPr lang="en-US" sz="2900" dirty="0" smtClean="0"/>
              <a:t>, following with adjuvant chemo or hormone/</a:t>
            </a:r>
            <a:r>
              <a:rPr lang="en-US" sz="2900" dirty="0" err="1" smtClean="0"/>
              <a:t>trastuzumab</a:t>
            </a:r>
            <a:r>
              <a:rPr lang="en-US" sz="2900" dirty="0"/>
              <a:t>. </a:t>
            </a:r>
            <a:endParaRPr lang="en-US" sz="2900" dirty="0" smtClean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900" dirty="0" smtClean="0"/>
              <a:t>For </a:t>
            </a:r>
            <a:r>
              <a:rPr lang="en-US" sz="2900" dirty="0"/>
              <a:t>stage </a:t>
            </a:r>
            <a:r>
              <a:rPr lang="en-US" sz="2900" dirty="0" smtClean="0"/>
              <a:t>IV:, Chemo or hormone </a:t>
            </a:r>
            <a:r>
              <a:rPr lang="en-US" sz="2900" dirty="0"/>
              <a:t>therapies are </a:t>
            </a:r>
            <a:r>
              <a:rPr lang="en-US" sz="2900" dirty="0" smtClean="0"/>
              <a:t>the </a:t>
            </a:r>
            <a:r>
              <a:rPr lang="en-US" sz="2900" dirty="0"/>
              <a:t>primary treatment. </a:t>
            </a:r>
          </a:p>
        </p:txBody>
      </p:sp>
    </p:spTree>
    <p:extLst>
      <p:ext uri="{BB962C8B-B14F-4D97-AF65-F5344CB8AC3E}">
        <p14:creationId xmlns:p14="http://schemas.microsoft.com/office/powerpoint/2010/main" val="4033448292"/>
      </p:ext>
    </p:extLst>
  </p:cSld>
  <p:clrMapOvr>
    <a:masterClrMapping/>
  </p:clrMapOvr>
</p:sld>
</file>

<file path=ppt/theme/theme1.xml><?xml version="1.0" encoding="utf-8"?>
<a:theme xmlns:a="http://schemas.openxmlformats.org/drawingml/2006/main" name="MarkeyCCSGThem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MarkeyCCSGTheme</Template>
  <TotalTime>13687</TotalTime>
  <Words>1251</Words>
  <Application>Microsoft Macintosh PowerPoint</Application>
  <PresentationFormat>On-screen Show (4:3)</PresentationFormat>
  <Paragraphs>221</Paragraphs>
  <Slides>22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Calibri</vt:lpstr>
      <vt:lpstr>DengXian</vt:lpstr>
      <vt:lpstr>Franklin Gothic Book</vt:lpstr>
      <vt:lpstr>Franklin Gothic Medium</vt:lpstr>
      <vt:lpstr>Lucida Grande</vt:lpstr>
      <vt:lpstr>Times New Roman</vt:lpstr>
      <vt:lpstr>Wingdings</vt:lpstr>
      <vt:lpstr>华文隶书</vt:lpstr>
      <vt:lpstr>Arial</vt:lpstr>
      <vt:lpstr>MarkeyCCSGTheme</vt:lpstr>
      <vt:lpstr>PowerPoint Presentation</vt:lpstr>
      <vt:lpstr>Background - Depression</vt:lpstr>
      <vt:lpstr>Background – Depression in Cancer Patients</vt:lpstr>
      <vt:lpstr>Background – Female Breast Cancer</vt:lpstr>
      <vt:lpstr>Background - Appalachia</vt:lpstr>
      <vt:lpstr>Objectives</vt:lpstr>
      <vt:lpstr>Methods</vt:lpstr>
      <vt:lpstr>Methods</vt:lpstr>
      <vt:lpstr>Methods</vt:lpstr>
      <vt:lpstr>Results</vt:lpstr>
      <vt:lpstr>Results – Age and Depression</vt:lpstr>
      <vt:lpstr>Results – Insurance and Depression</vt:lpstr>
      <vt:lpstr>Results – Smoker and Depression</vt:lpstr>
      <vt:lpstr>Results – Comorbidity and Depression</vt:lpstr>
      <vt:lpstr>Results – Stage and Depression</vt:lpstr>
      <vt:lpstr>Results – Standard Care and Depression</vt:lpstr>
      <vt:lpstr>Results – Association between Receiving standard care and Depression in Logistic Model</vt:lpstr>
      <vt:lpstr>Results -  KM plots by Depression</vt:lpstr>
      <vt:lpstr>Results – Association with Survival</vt:lpstr>
      <vt:lpstr>Summary</vt:lpstr>
      <vt:lpstr>Acknowledgements</vt:lpstr>
      <vt:lpstr>Thanks!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Rapid, Complete, Accurate and Usable Biomedical Data: Informatics for Population-based Cancer Surveillance</dc:title>
  <dc:creator>ericd</dc:creator>
  <cp:lastModifiedBy>Huang, Bin</cp:lastModifiedBy>
  <cp:revision>292</cp:revision>
  <cp:lastPrinted>2013-03-27T22:08:11Z</cp:lastPrinted>
  <dcterms:created xsi:type="dcterms:W3CDTF">2013-03-25T15:45:22Z</dcterms:created>
  <dcterms:modified xsi:type="dcterms:W3CDTF">2019-06-11T21:42:03Z</dcterms:modified>
</cp:coreProperties>
</file>