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97" r:id="rId5"/>
    <p:sldId id="259" r:id="rId6"/>
    <p:sldId id="1015" r:id="rId7"/>
    <p:sldId id="1010" r:id="rId8"/>
    <p:sldId id="1006" r:id="rId9"/>
    <p:sldId id="1011" r:id="rId10"/>
    <p:sldId id="417" r:id="rId11"/>
    <p:sldId id="315" r:id="rId12"/>
    <p:sldId id="1016" r:id="rId13"/>
    <p:sldId id="322" r:id="rId14"/>
    <p:sldId id="324" r:id="rId15"/>
    <p:sldId id="1019" r:id="rId16"/>
    <p:sldId id="1017" r:id="rId17"/>
    <p:sldId id="418" r:id="rId18"/>
    <p:sldId id="1020" r:id="rId19"/>
    <p:sldId id="1021" r:id="rId20"/>
    <p:sldId id="1022" r:id="rId21"/>
    <p:sldId id="415" r:id="rId22"/>
    <p:sldId id="311" r:id="rId23"/>
    <p:sldId id="1018" r:id="rId24"/>
    <p:sldId id="307" r:id="rId25"/>
    <p:sldId id="1014"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
          <p15:clr>
            <a:srgbClr val="A4A3A4"/>
          </p15:clr>
        </p15:guide>
        <p15:guide id="2" orient="horz" pos="919">
          <p15:clr>
            <a:srgbClr val="A4A3A4"/>
          </p15:clr>
        </p15:guide>
        <p15:guide id="3" orient="horz" pos="3649">
          <p15:clr>
            <a:srgbClr val="A4A3A4"/>
          </p15:clr>
        </p15:guide>
        <p15:guide id="4" orient="horz" pos="660">
          <p15:clr>
            <a:srgbClr val="A4A3A4"/>
          </p15:clr>
        </p15:guide>
        <p15:guide id="5" orient="horz" pos="3466">
          <p15:clr>
            <a:srgbClr val="A4A3A4"/>
          </p15:clr>
        </p15:guide>
        <p15:guide id="6" pos="143">
          <p15:clr>
            <a:srgbClr val="A4A3A4"/>
          </p15:clr>
        </p15:guide>
        <p15:guide id="7" orient="horz" pos="924">
          <p15:clr>
            <a:srgbClr val="A4A3A4"/>
          </p15:clr>
        </p15:guide>
        <p15:guide id="8" orient="horz" pos="84">
          <p15:clr>
            <a:srgbClr val="A4A3A4"/>
          </p15:clr>
        </p15:guide>
        <p15:guide id="9" orient="horz" pos="3936">
          <p15:clr>
            <a:srgbClr val="A4A3A4"/>
          </p15:clr>
        </p15:guide>
        <p15:guide id="10" pos="141">
          <p15:clr>
            <a:srgbClr val="A4A3A4"/>
          </p15:clr>
        </p15:guide>
        <p15:guide id="11" orient="horz" pos="699">
          <p15:clr>
            <a:srgbClr val="A4A3A4"/>
          </p15:clr>
        </p15:guide>
        <p15:guide id="12" orient="horz" pos="3703">
          <p15:clr>
            <a:srgbClr val="A4A3A4"/>
          </p15:clr>
        </p15:guide>
        <p15:guide id="13" orient="horz" pos="667">
          <p15:clr>
            <a:srgbClr val="A4A3A4"/>
          </p15:clr>
        </p15:guide>
        <p15:guide id="14" orient="horz">
          <p15:clr>
            <a:srgbClr val="A4A3A4"/>
          </p15:clr>
        </p15:guide>
        <p15:guide id="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las, Alyssa" initials="DA" lastIdx="13" clrIdx="0">
    <p:extLst/>
  </p:cmAuthor>
  <p:cmAuthor id="2" name="cwebster" initials="cw" lastIdx="1" clrIdx="1"/>
  <p:cmAuthor id="3" name="Harris, David" initials="HD" lastIdx="30" clrIdx="2">
    <p:extLst>
      <p:ext uri="{19B8F6BF-5375-455C-9EA6-DF929625EA0E}">
        <p15:presenceInfo xmlns:p15="http://schemas.microsoft.com/office/powerpoint/2012/main" userId="S-1-5-21-2101533902-423532799-1776743176-4033" providerId="AD"/>
      </p:ext>
    </p:extLst>
  </p:cmAuthor>
  <p:cmAuthor id="4" name="Midkiff, Kirk" initials="MK" lastIdx="16" clrIdx="3">
    <p:extLst>
      <p:ext uri="{19B8F6BF-5375-455C-9EA6-DF929625EA0E}">
        <p15:presenceInfo xmlns:p15="http://schemas.microsoft.com/office/powerpoint/2012/main" userId="S-1-5-21-2101533902-423532799-1776743176-5824" providerId="AD"/>
      </p:ext>
    </p:extLst>
  </p:cmAuthor>
  <p:cmAuthor id="5" name="Andrews, Elizabeth" initials="EBA" lastIdx="13" clrIdx="4">
    <p:extLst>
      <p:ext uri="{19B8F6BF-5375-455C-9EA6-DF929625EA0E}">
        <p15:presenceInfo xmlns:p15="http://schemas.microsoft.com/office/powerpoint/2012/main" userId="Andrews, Elizabeth" providerId="None"/>
      </p:ext>
    </p:extLst>
  </p:cmAuthor>
  <p:cmAuthor id="6" name="Gilsenan, Alicia" initials="GA" lastIdx="18" clrIdx="5">
    <p:extLst>
      <p:ext uri="{19B8F6BF-5375-455C-9EA6-DF929625EA0E}">
        <p15:presenceInfo xmlns:p15="http://schemas.microsoft.com/office/powerpoint/2012/main" userId="S-1-5-21-2101533902-423532799-1776743176-6070" providerId="AD"/>
      </p:ext>
    </p:extLst>
  </p:cmAuthor>
  <p:cmAuthor id="7" name="RTI-HS" initials="RTI-HS" lastIdx="1" clrIdx="6">
    <p:extLst>
      <p:ext uri="{19B8F6BF-5375-455C-9EA6-DF929625EA0E}">
        <p15:presenceInfo xmlns:p15="http://schemas.microsoft.com/office/powerpoint/2012/main" userId="RTI-HS" providerId="None"/>
      </p:ext>
    </p:extLst>
  </p:cmAuthor>
  <p:cmAuthor id="8" name="AdeleEdit" initials="AdeleEdit" lastIdx="23" clrIdx="7">
    <p:extLst>
      <p:ext uri="{19B8F6BF-5375-455C-9EA6-DF929625EA0E}">
        <p15:presenceInfo xmlns:p15="http://schemas.microsoft.com/office/powerpoint/2012/main" userId="AdeleEdit" providerId="None"/>
      </p:ext>
    </p:extLst>
  </p:cmAuthor>
  <p:cmAuthor id="9" name="Harris, David" initials="HD [2]" lastIdx="26" clrIdx="8">
    <p:extLst>
      <p:ext uri="{19B8F6BF-5375-455C-9EA6-DF929625EA0E}">
        <p15:presenceInfo xmlns:p15="http://schemas.microsoft.com/office/powerpoint/2012/main" userId="S::dharris@rti.org::08309524-cc6a-4c24-979e-73baabe9a28d" providerId="AD"/>
      </p:ext>
    </p:extLst>
  </p:cmAuthor>
  <p:cmAuthor id="10" name="Midkiff, Kirk" initials="MK [2]" lastIdx="13" clrIdx="9">
    <p:extLst>
      <p:ext uri="{19B8F6BF-5375-455C-9EA6-DF929625EA0E}">
        <p15:presenceInfo xmlns:p15="http://schemas.microsoft.com/office/powerpoint/2012/main" userId="S::kmidkiff@rti.org::d1a07b77-79f7-45d1-b971-1cc22ca5ad39" providerId="AD"/>
      </p:ext>
    </p:extLst>
  </p:cmAuthor>
  <p:cmAuthor id="11" name="Gilsenan, Alicia" initials="GA [2]" lastIdx="23" clrIdx="10">
    <p:extLst>
      <p:ext uri="{19B8F6BF-5375-455C-9EA6-DF929625EA0E}">
        <p15:presenceInfo xmlns:p15="http://schemas.microsoft.com/office/powerpoint/2012/main" userId="S::agilsenan@rti.org::8d9438fa-f401-4355-855c-dac98ed0f761" providerId="AD"/>
      </p:ext>
    </p:extLst>
  </p:cmAuthor>
  <p:cmAuthor id="12" name="Anderson, Amanda" initials="AA" lastIdx="15" clrIdx="11">
    <p:extLst>
      <p:ext uri="{19B8F6BF-5375-455C-9EA6-DF929625EA0E}">
        <p15:presenceInfo xmlns:p15="http://schemas.microsoft.com/office/powerpoint/2012/main" userId="S-1-5-21-3378924584-2267847585-3061742807-446440" providerId="AD"/>
      </p:ext>
    </p:extLst>
  </p:cmAuthor>
  <p:cmAuthor id="13" name="Gill, Emily" initials="GE" lastIdx="2" clrIdx="12">
    <p:extLst>
      <p:ext uri="{19B8F6BF-5375-455C-9EA6-DF929625EA0E}">
        <p15:presenceInfo xmlns:p15="http://schemas.microsoft.com/office/powerpoint/2012/main" userId="S::egill@rti.org::463f2325-e6a0-4d8d-a093-ebe484218e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04F"/>
    <a:srgbClr val="1B6FAF"/>
    <a:srgbClr val="C4BEC0"/>
    <a:srgbClr val="459FB2"/>
    <a:srgbClr val="EE3A25"/>
    <a:srgbClr val="91B4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0" autoAdjust="0"/>
    <p:restoredTop sz="94663" autoAdjust="0"/>
  </p:normalViewPr>
  <p:slideViewPr>
    <p:cSldViewPr snapToGrid="0">
      <p:cViewPr varScale="1">
        <p:scale>
          <a:sx n="104" d="100"/>
          <a:sy n="104" d="100"/>
        </p:scale>
        <p:origin x="1074" y="102"/>
      </p:cViewPr>
      <p:guideLst>
        <p:guide orient="horz" pos="125"/>
        <p:guide orient="horz" pos="919"/>
        <p:guide orient="horz" pos="3649"/>
        <p:guide orient="horz" pos="660"/>
        <p:guide orient="horz" pos="3466"/>
        <p:guide pos="143"/>
        <p:guide orient="horz" pos="924"/>
        <p:guide orient="horz" pos="84"/>
        <p:guide orient="horz" pos="3936"/>
        <p:guide pos="141"/>
        <p:guide orient="horz" pos="699"/>
        <p:guide orient="horz" pos="3703"/>
        <p:guide orient="horz" pos="667"/>
        <p:guide orient="horz"/>
        <p:guide/>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FBCE3-09AD-8948-98C1-95246A874B66}" type="doc">
      <dgm:prSet loTypeId="urn:microsoft.com/office/officeart/2005/8/layout/matrix1" loCatId="" qsTypeId="urn:microsoft.com/office/officeart/2005/8/quickstyle/simple1" qsCatId="simple" csTypeId="urn:microsoft.com/office/officeart/2005/8/colors/colorful1" csCatId="colorful" phldr="1"/>
      <dgm:spPr/>
      <dgm:t>
        <a:bodyPr/>
        <a:lstStyle/>
        <a:p>
          <a:endParaRPr lang="en-US"/>
        </a:p>
      </dgm:t>
    </dgm:pt>
    <dgm:pt modelId="{5A7816C1-E394-F24A-97A3-980D08441982}">
      <dgm:prSet phldrT="[Text]"/>
      <dgm:spPr>
        <a:solidFill>
          <a:srgbClr val="91B43E"/>
        </a:solidFill>
      </dgm:spPr>
      <dgm:t>
        <a:bodyPr/>
        <a:lstStyle/>
        <a:p>
          <a:endParaRPr lang="en-US" dirty="0"/>
        </a:p>
      </dgm:t>
    </dgm:pt>
    <dgm:pt modelId="{097EFB8C-C798-8242-8CDD-99B770FA0C69}" type="parTrans" cxnId="{7BDF9637-43A0-0F40-9699-D70B8D202654}">
      <dgm:prSet/>
      <dgm:spPr/>
      <dgm:t>
        <a:bodyPr/>
        <a:lstStyle/>
        <a:p>
          <a:endParaRPr lang="en-US"/>
        </a:p>
      </dgm:t>
    </dgm:pt>
    <dgm:pt modelId="{519D7BB4-CB01-E146-B29B-C03FBB54EB58}" type="sibTrans" cxnId="{7BDF9637-43A0-0F40-9699-D70B8D202654}">
      <dgm:prSet/>
      <dgm:spPr/>
      <dgm:t>
        <a:bodyPr/>
        <a:lstStyle/>
        <a:p>
          <a:endParaRPr lang="en-US"/>
        </a:p>
      </dgm:t>
    </dgm:pt>
    <dgm:pt modelId="{9E3CE979-5253-9842-930B-006A95495692}">
      <dgm:prSet phldrT="[Text]"/>
      <dgm:spPr/>
      <dgm:t>
        <a:bodyPr/>
        <a:lstStyle/>
        <a:p>
          <a:endParaRPr lang="en-US" dirty="0"/>
        </a:p>
      </dgm:t>
    </dgm:pt>
    <dgm:pt modelId="{77630C4E-4F42-6441-8E14-DDC75BAC97B7}" type="parTrans" cxnId="{EFC30D63-70B4-C747-9CDF-275600731605}">
      <dgm:prSet/>
      <dgm:spPr/>
      <dgm:t>
        <a:bodyPr/>
        <a:lstStyle/>
        <a:p>
          <a:endParaRPr lang="en-US"/>
        </a:p>
      </dgm:t>
    </dgm:pt>
    <dgm:pt modelId="{BF1EB4EC-6A7E-F949-BD2E-7822A8F4C109}" type="sibTrans" cxnId="{EFC30D63-70B4-C747-9CDF-275600731605}">
      <dgm:prSet/>
      <dgm:spPr/>
      <dgm:t>
        <a:bodyPr/>
        <a:lstStyle/>
        <a:p>
          <a:endParaRPr lang="en-US"/>
        </a:p>
      </dgm:t>
    </dgm:pt>
    <dgm:pt modelId="{16F3351B-ECF4-1A41-BCEB-2BB80F9398C7}">
      <dgm:prSet phldrT="[Text]"/>
      <dgm:spPr/>
      <dgm:t>
        <a:bodyPr/>
        <a:lstStyle/>
        <a:p>
          <a:endParaRPr lang="en-US" dirty="0"/>
        </a:p>
      </dgm:t>
    </dgm:pt>
    <dgm:pt modelId="{6E764EDC-961E-5945-BCA9-E5BD780EE62E}" type="parTrans" cxnId="{46C994DD-63E1-D246-80B5-488EA225F0E7}">
      <dgm:prSet/>
      <dgm:spPr/>
      <dgm:t>
        <a:bodyPr/>
        <a:lstStyle/>
        <a:p>
          <a:endParaRPr lang="en-US"/>
        </a:p>
      </dgm:t>
    </dgm:pt>
    <dgm:pt modelId="{92FFC40E-6E29-1F4D-8F2E-37DA464A6BD4}" type="sibTrans" cxnId="{46C994DD-63E1-D246-80B5-488EA225F0E7}">
      <dgm:prSet/>
      <dgm:spPr/>
      <dgm:t>
        <a:bodyPr/>
        <a:lstStyle/>
        <a:p>
          <a:endParaRPr lang="en-US"/>
        </a:p>
      </dgm:t>
    </dgm:pt>
    <dgm:pt modelId="{B45E5567-F223-FB42-ABC9-25DF1CAE6B10}">
      <dgm:prSet phldrT="[Text]"/>
      <dgm:spPr/>
      <dgm:t>
        <a:bodyPr/>
        <a:lstStyle/>
        <a:p>
          <a:endParaRPr lang="en-US" dirty="0"/>
        </a:p>
      </dgm:t>
    </dgm:pt>
    <dgm:pt modelId="{B3AB681C-9232-394D-AC99-95BB8098439B}" type="parTrans" cxnId="{EF4CBAF8-1120-6D4E-9609-696128C4C986}">
      <dgm:prSet/>
      <dgm:spPr/>
      <dgm:t>
        <a:bodyPr/>
        <a:lstStyle/>
        <a:p>
          <a:endParaRPr lang="en-US"/>
        </a:p>
      </dgm:t>
    </dgm:pt>
    <dgm:pt modelId="{4E3DDB3F-3452-3944-8CA1-56A2A1AB449A}" type="sibTrans" cxnId="{EF4CBAF8-1120-6D4E-9609-696128C4C986}">
      <dgm:prSet/>
      <dgm:spPr/>
      <dgm:t>
        <a:bodyPr/>
        <a:lstStyle/>
        <a:p>
          <a:endParaRPr lang="en-US"/>
        </a:p>
      </dgm:t>
    </dgm:pt>
    <dgm:pt modelId="{8965A09D-92F8-D940-B1F4-8AE9B91DCE91}">
      <dgm:prSet phldrT="[Text]"/>
      <dgm:spPr/>
      <dgm:t>
        <a:bodyPr/>
        <a:lstStyle/>
        <a:p>
          <a:endParaRPr lang="en-US" dirty="0">
            <a:solidFill>
              <a:schemeClr val="bg1"/>
            </a:solidFill>
          </a:endParaRPr>
        </a:p>
      </dgm:t>
    </dgm:pt>
    <dgm:pt modelId="{C036E4E3-9FA3-0E45-BC62-E69C22836826}" type="parTrans" cxnId="{DD1CC563-2FD5-4249-9769-E4F85AB6A307}">
      <dgm:prSet/>
      <dgm:spPr/>
      <dgm:t>
        <a:bodyPr/>
        <a:lstStyle/>
        <a:p>
          <a:endParaRPr lang="en-US"/>
        </a:p>
      </dgm:t>
    </dgm:pt>
    <dgm:pt modelId="{5FFB18C7-9A8D-A049-BA5C-4FE957788735}" type="sibTrans" cxnId="{DD1CC563-2FD5-4249-9769-E4F85AB6A307}">
      <dgm:prSet/>
      <dgm:spPr/>
      <dgm:t>
        <a:bodyPr/>
        <a:lstStyle/>
        <a:p>
          <a:endParaRPr lang="en-US"/>
        </a:p>
      </dgm:t>
    </dgm:pt>
    <dgm:pt modelId="{711246A9-ACAA-CD44-B02D-BEC3AE9D327C}" type="pres">
      <dgm:prSet presAssocID="{DF9FBCE3-09AD-8948-98C1-95246A874B66}" presName="diagram" presStyleCnt="0">
        <dgm:presLayoutVars>
          <dgm:chMax val="1"/>
          <dgm:dir/>
          <dgm:animLvl val="ctr"/>
          <dgm:resizeHandles val="exact"/>
        </dgm:presLayoutVars>
      </dgm:prSet>
      <dgm:spPr/>
    </dgm:pt>
    <dgm:pt modelId="{0E5633E4-A197-3E44-8B4A-6D37E8933F33}" type="pres">
      <dgm:prSet presAssocID="{DF9FBCE3-09AD-8948-98C1-95246A874B66}" presName="matrix" presStyleCnt="0"/>
      <dgm:spPr/>
    </dgm:pt>
    <dgm:pt modelId="{575EDDCD-15CC-3547-A6F9-2B64BC37CCFF}" type="pres">
      <dgm:prSet presAssocID="{DF9FBCE3-09AD-8948-98C1-95246A874B66}" presName="tile1" presStyleLbl="node1" presStyleIdx="0" presStyleCnt="4" custLinFactNeighborX="-6" custLinFactNeighborY="-11713"/>
      <dgm:spPr>
        <a:prstGeom prst="rect">
          <a:avLst/>
        </a:prstGeom>
      </dgm:spPr>
    </dgm:pt>
    <dgm:pt modelId="{075850D5-A78A-154C-B1F1-C36A83055A5E}" type="pres">
      <dgm:prSet presAssocID="{DF9FBCE3-09AD-8948-98C1-95246A874B66}" presName="tile1text" presStyleLbl="node1" presStyleIdx="0" presStyleCnt="4">
        <dgm:presLayoutVars>
          <dgm:chMax val="0"/>
          <dgm:chPref val="0"/>
          <dgm:bulletEnabled val="1"/>
        </dgm:presLayoutVars>
      </dgm:prSet>
      <dgm:spPr/>
    </dgm:pt>
    <dgm:pt modelId="{D8DEA05B-FD61-A04D-8C2D-B048E9AF99CC}" type="pres">
      <dgm:prSet presAssocID="{DF9FBCE3-09AD-8948-98C1-95246A874B66}" presName="tile2" presStyleLbl="node1" presStyleIdx="1" presStyleCnt="4"/>
      <dgm:spPr>
        <a:prstGeom prst="rect">
          <a:avLst/>
        </a:prstGeom>
      </dgm:spPr>
    </dgm:pt>
    <dgm:pt modelId="{9C1DD199-7E01-714B-B22E-A2BB50E5B4EB}" type="pres">
      <dgm:prSet presAssocID="{DF9FBCE3-09AD-8948-98C1-95246A874B66}" presName="tile2text" presStyleLbl="node1" presStyleIdx="1" presStyleCnt="4">
        <dgm:presLayoutVars>
          <dgm:chMax val="0"/>
          <dgm:chPref val="0"/>
          <dgm:bulletEnabled val="1"/>
        </dgm:presLayoutVars>
      </dgm:prSet>
      <dgm:spPr/>
    </dgm:pt>
    <dgm:pt modelId="{CEE11A63-5E1F-4B46-97C0-22E936FFDA1D}" type="pres">
      <dgm:prSet presAssocID="{DF9FBCE3-09AD-8948-98C1-95246A874B66}" presName="tile3" presStyleLbl="node1" presStyleIdx="2" presStyleCnt="4"/>
      <dgm:spPr>
        <a:prstGeom prst="rect">
          <a:avLst/>
        </a:prstGeom>
      </dgm:spPr>
    </dgm:pt>
    <dgm:pt modelId="{7E30DFE2-A45E-F04B-9A69-CAB9BC2EE2A4}" type="pres">
      <dgm:prSet presAssocID="{DF9FBCE3-09AD-8948-98C1-95246A874B66}" presName="tile3text" presStyleLbl="node1" presStyleIdx="2" presStyleCnt="4">
        <dgm:presLayoutVars>
          <dgm:chMax val="0"/>
          <dgm:chPref val="0"/>
          <dgm:bulletEnabled val="1"/>
        </dgm:presLayoutVars>
      </dgm:prSet>
      <dgm:spPr/>
    </dgm:pt>
    <dgm:pt modelId="{3670BADE-B43A-9848-A88E-B021C1914BEB}" type="pres">
      <dgm:prSet presAssocID="{DF9FBCE3-09AD-8948-98C1-95246A874B66}" presName="tile4" presStyleLbl="node1" presStyleIdx="3" presStyleCnt="4"/>
      <dgm:spPr>
        <a:prstGeom prst="rect">
          <a:avLst/>
        </a:prstGeom>
      </dgm:spPr>
    </dgm:pt>
    <dgm:pt modelId="{3C825D36-C1A0-8445-A131-4544F4A62473}" type="pres">
      <dgm:prSet presAssocID="{DF9FBCE3-09AD-8948-98C1-95246A874B66}" presName="tile4text" presStyleLbl="node1" presStyleIdx="3" presStyleCnt="4">
        <dgm:presLayoutVars>
          <dgm:chMax val="0"/>
          <dgm:chPref val="0"/>
          <dgm:bulletEnabled val="1"/>
        </dgm:presLayoutVars>
      </dgm:prSet>
      <dgm:spPr/>
    </dgm:pt>
    <dgm:pt modelId="{D88A646C-D6B3-C14F-830F-91747021832A}" type="pres">
      <dgm:prSet presAssocID="{DF9FBCE3-09AD-8948-98C1-95246A874B66}" presName="centerTile" presStyleLbl="fgShp" presStyleIdx="0" presStyleCnt="1" custScaleX="105300" custScaleY="107034">
        <dgm:presLayoutVars>
          <dgm:chMax val="0"/>
          <dgm:chPref val="0"/>
        </dgm:presLayoutVars>
      </dgm:prSet>
      <dgm:spPr>
        <a:prstGeom prst="diamond">
          <a:avLst/>
        </a:prstGeom>
      </dgm:spPr>
    </dgm:pt>
  </dgm:ptLst>
  <dgm:cxnLst>
    <dgm:cxn modelId="{3EA0DF00-7F1D-471E-83B8-87F368889412}" type="presOf" srcId="{8965A09D-92F8-D940-B1F4-8AE9B91DCE91}" destId="{3C825D36-C1A0-8445-A131-4544F4A62473}" srcOrd="1" destOrd="0" presId="urn:microsoft.com/office/officeart/2005/8/layout/matrix1"/>
    <dgm:cxn modelId="{3F1B3D09-9FDF-4966-91D3-DEDCF8955DAC}" type="presOf" srcId="{5A7816C1-E394-F24A-97A3-980D08441982}" destId="{D88A646C-D6B3-C14F-830F-91747021832A}" srcOrd="0" destOrd="0" presId="urn:microsoft.com/office/officeart/2005/8/layout/matrix1"/>
    <dgm:cxn modelId="{94DC3327-E43E-443F-87D0-55B2880D5364}" type="presOf" srcId="{B45E5567-F223-FB42-ABC9-25DF1CAE6B10}" destId="{CEE11A63-5E1F-4B46-97C0-22E936FFDA1D}" srcOrd="0" destOrd="0" presId="urn:microsoft.com/office/officeart/2005/8/layout/matrix1"/>
    <dgm:cxn modelId="{7BDF9637-43A0-0F40-9699-D70B8D202654}" srcId="{DF9FBCE3-09AD-8948-98C1-95246A874B66}" destId="{5A7816C1-E394-F24A-97A3-980D08441982}" srcOrd="0" destOrd="0" parTransId="{097EFB8C-C798-8242-8CDD-99B770FA0C69}" sibTransId="{519D7BB4-CB01-E146-B29B-C03FBB54EB58}"/>
    <dgm:cxn modelId="{77A20041-0BED-4408-B24A-C5F8BD844ACA}" type="presOf" srcId="{8965A09D-92F8-D940-B1F4-8AE9B91DCE91}" destId="{3670BADE-B43A-9848-A88E-B021C1914BEB}" srcOrd="0" destOrd="0" presId="urn:microsoft.com/office/officeart/2005/8/layout/matrix1"/>
    <dgm:cxn modelId="{EFC30D63-70B4-C747-9CDF-275600731605}" srcId="{5A7816C1-E394-F24A-97A3-980D08441982}" destId="{9E3CE979-5253-9842-930B-006A95495692}" srcOrd="0" destOrd="0" parTransId="{77630C4E-4F42-6441-8E14-DDC75BAC97B7}" sibTransId="{BF1EB4EC-6A7E-F949-BD2E-7822A8F4C109}"/>
    <dgm:cxn modelId="{DD1CC563-2FD5-4249-9769-E4F85AB6A307}" srcId="{5A7816C1-E394-F24A-97A3-980D08441982}" destId="{8965A09D-92F8-D940-B1F4-8AE9B91DCE91}" srcOrd="3" destOrd="0" parTransId="{C036E4E3-9FA3-0E45-BC62-E69C22836826}" sibTransId="{5FFB18C7-9A8D-A049-BA5C-4FE957788735}"/>
    <dgm:cxn modelId="{77650A46-3EEB-4A97-A40D-15F220A1FDF0}" type="presOf" srcId="{B45E5567-F223-FB42-ABC9-25DF1CAE6B10}" destId="{7E30DFE2-A45E-F04B-9A69-CAB9BC2EE2A4}" srcOrd="1" destOrd="0" presId="urn:microsoft.com/office/officeart/2005/8/layout/matrix1"/>
    <dgm:cxn modelId="{270FE047-BBCA-43D0-B4FC-E13FEC5FD645}" type="presOf" srcId="{DF9FBCE3-09AD-8948-98C1-95246A874B66}" destId="{711246A9-ACAA-CD44-B02D-BEC3AE9D327C}" srcOrd="0" destOrd="0" presId="urn:microsoft.com/office/officeart/2005/8/layout/matrix1"/>
    <dgm:cxn modelId="{4CA17569-AA2E-4269-98AD-36565E52163B}" type="presOf" srcId="{16F3351B-ECF4-1A41-BCEB-2BB80F9398C7}" destId="{9C1DD199-7E01-714B-B22E-A2BB50E5B4EB}" srcOrd="1" destOrd="0" presId="urn:microsoft.com/office/officeart/2005/8/layout/matrix1"/>
    <dgm:cxn modelId="{D5A96B86-1B42-435B-8969-12176975821B}" type="presOf" srcId="{16F3351B-ECF4-1A41-BCEB-2BB80F9398C7}" destId="{D8DEA05B-FD61-A04D-8C2D-B048E9AF99CC}" srcOrd="0" destOrd="0" presId="urn:microsoft.com/office/officeart/2005/8/layout/matrix1"/>
    <dgm:cxn modelId="{46C994DD-63E1-D246-80B5-488EA225F0E7}" srcId="{5A7816C1-E394-F24A-97A3-980D08441982}" destId="{16F3351B-ECF4-1A41-BCEB-2BB80F9398C7}" srcOrd="1" destOrd="0" parTransId="{6E764EDC-961E-5945-BCA9-E5BD780EE62E}" sibTransId="{92FFC40E-6E29-1F4D-8F2E-37DA464A6BD4}"/>
    <dgm:cxn modelId="{8D9112E9-F981-4973-9B69-638D84ED9D7F}" type="presOf" srcId="{9E3CE979-5253-9842-930B-006A95495692}" destId="{075850D5-A78A-154C-B1F1-C36A83055A5E}" srcOrd="1" destOrd="0" presId="urn:microsoft.com/office/officeart/2005/8/layout/matrix1"/>
    <dgm:cxn modelId="{211CACEC-79B3-4E13-B27D-6878D4A21DA4}" type="presOf" srcId="{9E3CE979-5253-9842-930B-006A95495692}" destId="{575EDDCD-15CC-3547-A6F9-2B64BC37CCFF}" srcOrd="0" destOrd="0" presId="urn:microsoft.com/office/officeart/2005/8/layout/matrix1"/>
    <dgm:cxn modelId="{EF4CBAF8-1120-6D4E-9609-696128C4C986}" srcId="{5A7816C1-E394-F24A-97A3-980D08441982}" destId="{B45E5567-F223-FB42-ABC9-25DF1CAE6B10}" srcOrd="2" destOrd="0" parTransId="{B3AB681C-9232-394D-AC99-95BB8098439B}" sibTransId="{4E3DDB3F-3452-3944-8CA1-56A2A1AB449A}"/>
    <dgm:cxn modelId="{1912B9F1-D57A-4CDF-9626-33D273EFB150}" type="presParOf" srcId="{711246A9-ACAA-CD44-B02D-BEC3AE9D327C}" destId="{0E5633E4-A197-3E44-8B4A-6D37E8933F33}" srcOrd="0" destOrd="0" presId="urn:microsoft.com/office/officeart/2005/8/layout/matrix1"/>
    <dgm:cxn modelId="{D04B7E3D-13C2-4F3D-8968-2C3041FFA7A8}" type="presParOf" srcId="{0E5633E4-A197-3E44-8B4A-6D37E8933F33}" destId="{575EDDCD-15CC-3547-A6F9-2B64BC37CCFF}" srcOrd="0" destOrd="0" presId="urn:microsoft.com/office/officeart/2005/8/layout/matrix1"/>
    <dgm:cxn modelId="{94BF2ADC-6CB4-49A0-BD17-32076CCACB60}" type="presParOf" srcId="{0E5633E4-A197-3E44-8B4A-6D37E8933F33}" destId="{075850D5-A78A-154C-B1F1-C36A83055A5E}" srcOrd="1" destOrd="0" presId="urn:microsoft.com/office/officeart/2005/8/layout/matrix1"/>
    <dgm:cxn modelId="{C21BDA37-894B-4556-82A5-61F5123DA933}" type="presParOf" srcId="{0E5633E4-A197-3E44-8B4A-6D37E8933F33}" destId="{D8DEA05B-FD61-A04D-8C2D-B048E9AF99CC}" srcOrd="2" destOrd="0" presId="urn:microsoft.com/office/officeart/2005/8/layout/matrix1"/>
    <dgm:cxn modelId="{68B5CAAB-0839-427E-AC68-DDB15FB41BE1}" type="presParOf" srcId="{0E5633E4-A197-3E44-8B4A-6D37E8933F33}" destId="{9C1DD199-7E01-714B-B22E-A2BB50E5B4EB}" srcOrd="3" destOrd="0" presId="urn:microsoft.com/office/officeart/2005/8/layout/matrix1"/>
    <dgm:cxn modelId="{CEC58643-5D1D-408F-A0B1-E928B1D63A02}" type="presParOf" srcId="{0E5633E4-A197-3E44-8B4A-6D37E8933F33}" destId="{CEE11A63-5E1F-4B46-97C0-22E936FFDA1D}" srcOrd="4" destOrd="0" presId="urn:microsoft.com/office/officeart/2005/8/layout/matrix1"/>
    <dgm:cxn modelId="{1A7D3707-72EB-439D-A29A-A0FD8CB188A1}" type="presParOf" srcId="{0E5633E4-A197-3E44-8B4A-6D37E8933F33}" destId="{7E30DFE2-A45E-F04B-9A69-CAB9BC2EE2A4}" srcOrd="5" destOrd="0" presId="urn:microsoft.com/office/officeart/2005/8/layout/matrix1"/>
    <dgm:cxn modelId="{10A85459-A05A-4D08-A106-4B3E5EA45BE0}" type="presParOf" srcId="{0E5633E4-A197-3E44-8B4A-6D37E8933F33}" destId="{3670BADE-B43A-9848-A88E-B021C1914BEB}" srcOrd="6" destOrd="0" presId="urn:microsoft.com/office/officeart/2005/8/layout/matrix1"/>
    <dgm:cxn modelId="{ABFB3021-9CF1-4D76-BF3F-AC3C77B746C1}" type="presParOf" srcId="{0E5633E4-A197-3E44-8B4A-6D37E8933F33}" destId="{3C825D36-C1A0-8445-A131-4544F4A62473}" srcOrd="7" destOrd="0" presId="urn:microsoft.com/office/officeart/2005/8/layout/matrix1"/>
    <dgm:cxn modelId="{5E849C30-E5AA-41EB-ABF2-AAB65FB30E3D}" type="presParOf" srcId="{711246A9-ACAA-CD44-B02D-BEC3AE9D327C}" destId="{D88A646C-D6B3-C14F-830F-91747021832A}" srcOrd="1" destOrd="0" presId="urn:microsoft.com/office/officeart/2005/8/layout/matrix1"/>
  </dgm:cxnLst>
  <dgm:bg/>
  <dgm:whole>
    <a:ln w="57150" cmpd="sng">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EDDCD-15CC-3547-A6F9-2B64BC37CCFF}">
      <dsp:nvSpPr>
        <dsp:cNvPr id="0" name=""/>
        <dsp:cNvSpPr/>
      </dsp:nvSpPr>
      <dsp:spPr>
        <a:xfrm rot="16200000">
          <a:off x="1039142" y="-1039142"/>
          <a:ext cx="2229286" cy="43075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rot="5400000">
        <a:off x="0" y="0"/>
        <a:ext cx="4307571" cy="1671964"/>
      </dsp:txXfrm>
    </dsp:sp>
    <dsp:sp modelId="{D8DEA05B-FD61-A04D-8C2D-B048E9AF99CC}">
      <dsp:nvSpPr>
        <dsp:cNvPr id="0" name=""/>
        <dsp:cNvSpPr/>
      </dsp:nvSpPr>
      <dsp:spPr>
        <a:xfrm>
          <a:off x="4307571" y="0"/>
          <a:ext cx="4307571" cy="22292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4307571" y="0"/>
        <a:ext cx="4307571" cy="1671964"/>
      </dsp:txXfrm>
    </dsp:sp>
    <dsp:sp modelId="{CEE11A63-5E1F-4B46-97C0-22E936FFDA1D}">
      <dsp:nvSpPr>
        <dsp:cNvPr id="0" name=""/>
        <dsp:cNvSpPr/>
      </dsp:nvSpPr>
      <dsp:spPr>
        <a:xfrm rot="10800000">
          <a:off x="0" y="2229286"/>
          <a:ext cx="4307571" cy="22292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rot="10800000">
        <a:off x="0" y="2786608"/>
        <a:ext cx="4307571" cy="1671964"/>
      </dsp:txXfrm>
    </dsp:sp>
    <dsp:sp modelId="{3670BADE-B43A-9848-A88E-B021C1914BEB}">
      <dsp:nvSpPr>
        <dsp:cNvPr id="0" name=""/>
        <dsp:cNvSpPr/>
      </dsp:nvSpPr>
      <dsp:spPr>
        <a:xfrm rot="5400000">
          <a:off x="5346714" y="1190143"/>
          <a:ext cx="2229286" cy="430757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solidFill>
              <a:schemeClr val="bg1"/>
            </a:solidFill>
          </a:endParaRPr>
        </a:p>
      </dsp:txBody>
      <dsp:txXfrm rot="-5400000">
        <a:off x="4307571" y="2786607"/>
        <a:ext cx="4307571" cy="1671964"/>
      </dsp:txXfrm>
    </dsp:sp>
    <dsp:sp modelId="{D88A646C-D6B3-C14F-830F-91747021832A}">
      <dsp:nvSpPr>
        <dsp:cNvPr id="0" name=""/>
        <dsp:cNvSpPr/>
      </dsp:nvSpPr>
      <dsp:spPr>
        <a:xfrm>
          <a:off x="2946809" y="1632762"/>
          <a:ext cx="2721523" cy="1193047"/>
        </a:xfrm>
        <a:prstGeom prst="diamond">
          <a:avLst/>
        </a:prstGeom>
        <a:solidFill>
          <a:srgbClr val="91B43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627190" y="1931024"/>
        <a:ext cx="1360761" cy="59652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1F2342-5270-9B40-8E7D-CBD98BB7E87F}" type="datetimeFigureOut">
              <a:rPr lang="en-US" smtClean="0"/>
              <a:t>6/3/2019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953940-6E9A-5346-93BB-F264B7D9CE58}" type="slidenum">
              <a:rPr lang="en-US" smtClean="0"/>
              <a:t>‹#›</a:t>
            </a:fld>
            <a:endParaRPr lang="en-US" dirty="0"/>
          </a:p>
        </p:txBody>
      </p:sp>
    </p:spTree>
    <p:extLst>
      <p:ext uri="{BB962C8B-B14F-4D97-AF65-F5344CB8AC3E}">
        <p14:creationId xmlns:p14="http://schemas.microsoft.com/office/powerpoint/2010/main" val="1681264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F9045-B7E0-4A45-94F9-FFE1488E1C29}" type="datetimeFigureOut">
              <a:rPr lang="en-US" smtClean="0"/>
              <a:t>6/3/2019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02D1B-ECAF-6D46-A2AF-F38EC976F87E}" type="slidenum">
              <a:rPr lang="en-US" smtClean="0"/>
              <a:t>‹#›</a:t>
            </a:fld>
            <a:endParaRPr lang="en-US" dirty="0"/>
          </a:p>
        </p:txBody>
      </p:sp>
    </p:spTree>
    <p:extLst>
      <p:ext uri="{BB962C8B-B14F-4D97-AF65-F5344CB8AC3E}">
        <p14:creationId xmlns:p14="http://schemas.microsoft.com/office/powerpoint/2010/main" val="36246126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02D1B-ECAF-6D46-A2AF-F38EC976F87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8845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02D1B-ECAF-6D46-A2AF-F38EC976F87E}" type="slidenum">
              <a:rPr lang="en-US" smtClean="0"/>
              <a:t>12</a:t>
            </a:fld>
            <a:endParaRPr lang="en-US" dirty="0"/>
          </a:p>
        </p:txBody>
      </p:sp>
    </p:spTree>
    <p:extLst>
      <p:ext uri="{BB962C8B-B14F-4D97-AF65-F5344CB8AC3E}">
        <p14:creationId xmlns:p14="http://schemas.microsoft.com/office/powerpoint/2010/main" val="3892310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Navy)">
    <p:spTree>
      <p:nvGrpSpPr>
        <p:cNvPr id="1" name=""/>
        <p:cNvGrpSpPr/>
        <p:nvPr/>
      </p:nvGrpSpPr>
      <p:grpSpPr>
        <a:xfrm>
          <a:off x="0" y="0"/>
          <a:ext cx="0" cy="0"/>
          <a:chOff x="0" y="0"/>
          <a:chExt cx="0" cy="0"/>
        </a:xfrm>
      </p:grpSpPr>
      <p:pic>
        <p:nvPicPr>
          <p:cNvPr id="5" name="Picture 4" descr="A picture containing indoor, elephant, bed&#10;&#10;Description automatically generated">
            <a:extLst>
              <a:ext uri="{FF2B5EF4-FFF2-40B4-BE49-F238E27FC236}">
                <a16:creationId xmlns:a16="http://schemas.microsoft.com/office/drawing/2014/main" id="{051294E6-9003-214F-97B2-93DE00867E98}"/>
              </a:ext>
            </a:extLst>
          </p:cNvPr>
          <p:cNvPicPr>
            <a:picLocks noChangeAspect="1"/>
          </p:cNvPicPr>
          <p:nvPr userDrawn="1"/>
        </p:nvPicPr>
        <p:blipFill rotWithShape="1">
          <a:blip r:embed="rId2">
            <a:alphaModFix amt="50000"/>
          </a:blip>
          <a:srcRect r="33172"/>
          <a:stretch/>
        </p:blipFill>
        <p:spPr>
          <a:xfrm rot="16200000">
            <a:off x="2848359" y="-2392105"/>
            <a:ext cx="3447286" cy="8661299"/>
          </a:xfrm>
          <a:prstGeom prst="rect">
            <a:avLst/>
          </a:prstGeom>
        </p:spPr>
      </p:pic>
      <p:sp>
        <p:nvSpPr>
          <p:cNvPr id="10" name="Rectangle 9"/>
          <p:cNvSpPr/>
          <p:nvPr userDrawn="1"/>
        </p:nvSpPr>
        <p:spPr>
          <a:xfrm>
            <a:off x="229444" y="214903"/>
            <a:ext cx="8685112" cy="3447287"/>
          </a:xfrm>
          <a:prstGeom prst="rect">
            <a:avLst/>
          </a:prstGeom>
          <a:solidFill>
            <a:srgbClr val="ECECEC">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latin typeface="Arial"/>
              <a:cs typeface="Arial"/>
            </a:endParaRPr>
          </a:p>
        </p:txBody>
      </p:sp>
      <p:sp>
        <p:nvSpPr>
          <p:cNvPr id="13" name="Rectangle 12">
            <a:extLst>
              <a:ext uri="{FF2B5EF4-FFF2-40B4-BE49-F238E27FC236}">
                <a16:creationId xmlns:a16="http://schemas.microsoft.com/office/drawing/2014/main" id="{5E37BD47-07DB-2A4B-BEF9-2190D35661FA}"/>
              </a:ext>
            </a:extLst>
          </p:cNvPr>
          <p:cNvSpPr/>
          <p:nvPr userDrawn="1"/>
        </p:nvSpPr>
        <p:spPr>
          <a:xfrm rot="10800000">
            <a:off x="229444" y="214601"/>
            <a:ext cx="8685112" cy="3447589"/>
          </a:xfrm>
          <a:prstGeom prst="rect">
            <a:avLst/>
          </a:prstGeom>
          <a:gradFill flip="none" rotWithShape="1">
            <a:gsLst>
              <a:gs pos="0">
                <a:srgbClr val="C4BEC0">
                  <a:alpha val="50000"/>
                </a:srgbClr>
              </a:gs>
              <a:gs pos="100000">
                <a:srgbClr val="ECECEC">
                  <a:alpha val="2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latin typeface="Arial"/>
              <a:cs typeface="Arial"/>
            </a:endParaRPr>
          </a:p>
        </p:txBody>
      </p:sp>
      <p:sp>
        <p:nvSpPr>
          <p:cNvPr id="30" name="Rectangle 29"/>
          <p:cNvSpPr/>
          <p:nvPr userDrawn="1"/>
        </p:nvSpPr>
        <p:spPr>
          <a:xfrm>
            <a:off x="1542939" y="6595356"/>
            <a:ext cx="7065224" cy="20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latin typeface="Arial"/>
              <a:cs typeface="Arial"/>
            </a:endParaRPr>
          </a:p>
        </p:txBody>
      </p:sp>
      <p:sp>
        <p:nvSpPr>
          <p:cNvPr id="21" name="Date Placeholder 3"/>
          <p:cNvSpPr>
            <a:spLocks noGrp="1"/>
          </p:cNvSpPr>
          <p:nvPr>
            <p:ph type="dt" sz="half" idx="11"/>
          </p:nvPr>
        </p:nvSpPr>
        <p:spPr>
          <a:xfrm>
            <a:off x="241300" y="6586984"/>
            <a:ext cx="2133600" cy="271016"/>
          </a:xfrm>
        </p:spPr>
        <p:txBody>
          <a:bodyPr/>
          <a:lstStyle>
            <a:lvl1pPr>
              <a:defRPr sz="900"/>
            </a:lvl1pPr>
          </a:lstStyle>
          <a:p>
            <a:fld id="{CA48F767-F060-D947-BA05-EE33CF212189}" type="datetime1">
              <a:rPr lang="en-US" smtClean="0"/>
              <a:t>6/3/2019</a:t>
            </a:fld>
            <a:endParaRPr lang="en-US" dirty="0"/>
          </a:p>
        </p:txBody>
      </p:sp>
      <p:sp>
        <p:nvSpPr>
          <p:cNvPr id="22" name="Footer Placeholder 4"/>
          <p:cNvSpPr>
            <a:spLocks noGrp="1"/>
          </p:cNvSpPr>
          <p:nvPr>
            <p:ph type="ftr" sz="quarter" idx="12"/>
          </p:nvPr>
        </p:nvSpPr>
        <p:spPr>
          <a:xfrm>
            <a:off x="2426355" y="6586984"/>
            <a:ext cx="6500158" cy="271016"/>
          </a:xfrm>
        </p:spPr>
        <p:txBody>
          <a:bodyPr/>
          <a:lstStyle>
            <a:lvl1pPr algn="r">
              <a:defRPr sz="900"/>
            </a:lvl1pPr>
          </a:lstStyle>
          <a:p>
            <a:endParaRPr lang="en-US" dirty="0"/>
          </a:p>
        </p:txBody>
      </p:sp>
      <p:sp>
        <p:nvSpPr>
          <p:cNvPr id="12" name="Rectangle 11">
            <a:extLst>
              <a:ext uri="{FF2B5EF4-FFF2-40B4-BE49-F238E27FC236}">
                <a16:creationId xmlns:a16="http://schemas.microsoft.com/office/drawing/2014/main" id="{4F6554E0-650A-654A-9E36-EDD5265D35FA}"/>
              </a:ext>
            </a:extLst>
          </p:cNvPr>
          <p:cNvSpPr/>
          <p:nvPr userDrawn="1"/>
        </p:nvSpPr>
        <p:spPr>
          <a:xfrm>
            <a:off x="229444" y="214902"/>
            <a:ext cx="8685112" cy="3447288"/>
          </a:xfrm>
          <a:prstGeom prst="rect">
            <a:avLst/>
          </a:prstGeom>
          <a:gradFill flip="none" rotWithShape="1">
            <a:gsLst>
              <a:gs pos="0">
                <a:srgbClr val="C4BEC0">
                  <a:alpha val="50000"/>
                </a:srgbClr>
              </a:gs>
              <a:gs pos="100000">
                <a:srgbClr val="ECECEC">
                  <a:alpha val="2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latin typeface="Arial"/>
              <a:cs typeface="Arial"/>
            </a:endParaRPr>
          </a:p>
        </p:txBody>
      </p:sp>
      <p:sp>
        <p:nvSpPr>
          <p:cNvPr id="14" name="Title 1">
            <a:extLst>
              <a:ext uri="{FF2B5EF4-FFF2-40B4-BE49-F238E27FC236}">
                <a16:creationId xmlns:a16="http://schemas.microsoft.com/office/drawing/2014/main" id="{AC9B97F4-BCB0-3B42-892B-944DDBDC13FF}"/>
              </a:ext>
            </a:extLst>
          </p:cNvPr>
          <p:cNvSpPr>
            <a:spLocks noGrp="1"/>
          </p:cNvSpPr>
          <p:nvPr>
            <p:ph type="ctrTitle" hasCustomPrompt="1"/>
          </p:nvPr>
        </p:nvSpPr>
        <p:spPr>
          <a:xfrm>
            <a:off x="660400" y="1358235"/>
            <a:ext cx="7947763" cy="1228593"/>
          </a:xfrm>
          <a:prstGeom prst="rect">
            <a:avLst/>
          </a:prstGeom>
        </p:spPr>
        <p:txBody>
          <a:bodyPr anchor="t">
            <a:noAutofit/>
          </a:bodyPr>
          <a:lstStyle>
            <a:lvl1pPr algn="ctr">
              <a:defRPr sz="2800" b="1" i="0" baseline="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br>
              <a:rPr lang="en-US" dirty="0"/>
            </a:br>
            <a:r>
              <a:rPr lang="en-US" dirty="0"/>
              <a:t>Second Line</a:t>
            </a:r>
          </a:p>
        </p:txBody>
      </p:sp>
      <p:sp>
        <p:nvSpPr>
          <p:cNvPr id="15" name="Subtitle 2">
            <a:extLst>
              <a:ext uri="{FF2B5EF4-FFF2-40B4-BE49-F238E27FC236}">
                <a16:creationId xmlns:a16="http://schemas.microsoft.com/office/drawing/2014/main" id="{5354A09E-0CF5-0D4F-B78C-3041FD163CFB}"/>
              </a:ext>
            </a:extLst>
          </p:cNvPr>
          <p:cNvSpPr>
            <a:spLocks noGrp="1"/>
          </p:cNvSpPr>
          <p:nvPr>
            <p:ph type="subTitle" idx="1"/>
          </p:nvPr>
        </p:nvSpPr>
        <p:spPr>
          <a:xfrm>
            <a:off x="660400" y="3959039"/>
            <a:ext cx="7947762" cy="438539"/>
          </a:xfrm>
        </p:spPr>
        <p:txBody>
          <a:bodyPr>
            <a:noAutofit/>
          </a:bodyPr>
          <a:lstStyle>
            <a:lvl1pPr marL="0" indent="0" algn="ctr">
              <a:buNone/>
              <a:defRPr sz="1400" b="0" i="0">
                <a:solidFill>
                  <a:schemeClr val="tx1">
                    <a:lumMod val="75000"/>
                    <a:lumOff val="25000"/>
                  </a:schemeClr>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6" name="Text Placeholder 28">
            <a:extLst>
              <a:ext uri="{FF2B5EF4-FFF2-40B4-BE49-F238E27FC236}">
                <a16:creationId xmlns:a16="http://schemas.microsoft.com/office/drawing/2014/main" id="{05A9F32D-3AD8-EA4B-B056-F916E0717009}"/>
              </a:ext>
            </a:extLst>
          </p:cNvPr>
          <p:cNvSpPr>
            <a:spLocks noGrp="1"/>
          </p:cNvSpPr>
          <p:nvPr>
            <p:ph type="body" sz="quarter" idx="10" hasCustomPrompt="1"/>
          </p:nvPr>
        </p:nvSpPr>
        <p:spPr>
          <a:xfrm>
            <a:off x="6574385" y="557500"/>
            <a:ext cx="2033777" cy="441811"/>
          </a:xfrm>
        </p:spPr>
        <p:txBody>
          <a:bodyPr>
            <a:normAutofit/>
          </a:bodyPr>
          <a:lstStyle>
            <a:lvl1pPr marL="0" indent="0" algn="r">
              <a:buNone/>
              <a:defRPr sz="1200" b="0" i="0">
                <a:solidFill>
                  <a:schemeClr val="tx1">
                    <a:lumMod val="75000"/>
                    <a:lumOff val="25000"/>
                  </a:schemeClr>
                </a:solidFill>
                <a:latin typeface="Arial"/>
                <a:cs typeface="Arial"/>
              </a:defRPr>
            </a:lvl1pPr>
            <a:lvl2pPr marL="457189" indent="0">
              <a:buFont typeface="Arial"/>
              <a:buNone/>
              <a:defRPr/>
            </a:lvl2pPr>
            <a:lvl3pPr marL="914377" indent="0">
              <a:buNone/>
              <a:defRPr/>
            </a:lvl3pPr>
          </a:lstStyle>
          <a:p>
            <a:pPr lvl="0"/>
            <a:r>
              <a:rPr lang="en-US" dirty="0"/>
              <a:t>Date</a:t>
            </a:r>
          </a:p>
        </p:txBody>
      </p:sp>
    </p:spTree>
    <p:extLst>
      <p:ext uri="{BB962C8B-B14F-4D97-AF65-F5344CB8AC3E}">
        <p14:creationId xmlns:p14="http://schemas.microsoft.com/office/powerpoint/2010/main" val="296733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2" name="Group 21"/>
          <p:cNvGrpSpPr/>
          <p:nvPr userDrawn="1"/>
        </p:nvGrpSpPr>
        <p:grpSpPr>
          <a:xfrm>
            <a:off x="2" y="6261100"/>
            <a:ext cx="9154327" cy="418585"/>
            <a:chOff x="2" y="6261100"/>
            <a:chExt cx="9154327" cy="418585"/>
          </a:xfrm>
        </p:grpSpPr>
        <p:sp>
          <p:nvSpPr>
            <p:cNvPr id="24" name="Freeform 23"/>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5" name="Freeform 24"/>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sp>
        <p:nvSpPr>
          <p:cNvPr id="3" name="Text Placeholder 2"/>
          <p:cNvSpPr>
            <a:spLocks noGrp="1"/>
          </p:cNvSpPr>
          <p:nvPr>
            <p:ph type="body" idx="1"/>
          </p:nvPr>
        </p:nvSpPr>
        <p:spPr>
          <a:xfrm>
            <a:off x="227013" y="1069488"/>
            <a:ext cx="4216400" cy="400538"/>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51312" y="1067777"/>
            <a:ext cx="4241800" cy="414950"/>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p:cNvSpPr>
            <a:spLocks noGrp="1"/>
          </p:cNvSpPr>
          <p:nvPr>
            <p:ph sz="half" idx="13"/>
          </p:nvPr>
        </p:nvSpPr>
        <p:spPr>
          <a:xfrm>
            <a:off x="241300" y="1482727"/>
            <a:ext cx="4208736" cy="4475162"/>
          </a:xfrm>
        </p:spPr>
        <p:txBody>
          <a:bodyPr>
            <a:normAutofit/>
          </a:bodyPr>
          <a:lstStyle>
            <a:lvl1pPr marL="227013" indent="-227013">
              <a:buClr>
                <a:schemeClr val="accent1"/>
              </a:buClr>
              <a:defRPr sz="2400"/>
            </a:lvl1pPr>
            <a:lvl2pPr marL="568325" indent="-227013">
              <a:buClr>
                <a:schemeClr val="accent1"/>
              </a:buClr>
              <a:defRPr sz="2000"/>
            </a:lvl2pPr>
            <a:lvl3pPr marL="919163" indent="-238125">
              <a:buClr>
                <a:schemeClr val="accent1"/>
              </a:buClr>
              <a:defRPr sz="1800"/>
            </a:lvl3pPr>
            <a:lvl4pPr marL="1258888" indent="-227013">
              <a:buClr>
                <a:schemeClr val="accent1"/>
              </a:buClr>
              <a:defRPr sz="1600"/>
            </a:lvl4pPr>
            <a:lvl5pPr marL="1538288" indent="-165100">
              <a:buClr>
                <a:schemeClr val="accent1"/>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4666913" y="1495427"/>
            <a:ext cx="4226199" cy="4462461"/>
          </a:xfrm>
        </p:spPr>
        <p:txBody>
          <a:bodyPr>
            <a:normAutofit/>
          </a:bodyPr>
          <a:lstStyle>
            <a:lvl1pPr marL="227013" indent="-227013">
              <a:buClr>
                <a:schemeClr val="accent1"/>
              </a:buClr>
              <a:defRPr sz="2400"/>
            </a:lvl1pPr>
            <a:lvl2pPr marL="568325" indent="-227013">
              <a:buClr>
                <a:schemeClr val="accent1"/>
              </a:buClr>
              <a:defRPr sz="2000"/>
            </a:lvl2pPr>
            <a:lvl3pPr marL="919163" indent="-238125">
              <a:buClr>
                <a:schemeClr val="accent1"/>
              </a:buClr>
              <a:defRPr sz="1800"/>
            </a:lvl3pPr>
            <a:lvl4pPr marL="1258888" indent="-227013">
              <a:buClr>
                <a:schemeClr val="accent1"/>
              </a:buClr>
              <a:defRPr sz="1600"/>
            </a:lvl4pPr>
            <a:lvl5pPr marL="1538288" indent="-165100">
              <a:buClr>
                <a:schemeClr val="accent1"/>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19"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6" name="Content Placeholder 5"/>
          <p:cNvSpPr>
            <a:spLocks noGrp="1"/>
          </p:cNvSpPr>
          <p:nvPr>
            <p:ph sz="quarter" idx="14"/>
          </p:nvPr>
        </p:nvSpPr>
        <p:spPr>
          <a:xfrm>
            <a:off x="227013" y="5934718"/>
            <a:ext cx="8670925" cy="313682"/>
          </a:xfrm>
        </p:spPr>
        <p:txBody>
          <a:bodyPr anchor="b" anchorCtr="0">
            <a:noAutofit/>
          </a:bodyPr>
          <a:lstStyle>
            <a:lvl1pPr marL="0" indent="0">
              <a:spcBef>
                <a:spcPts val="264"/>
              </a:spcBef>
              <a:buNone/>
              <a:defRPr sz="1050"/>
            </a:lvl1pPr>
            <a:lvl2pPr marL="457200" indent="0">
              <a:spcBef>
                <a:spcPts val="264"/>
              </a:spcBef>
              <a:buNone/>
              <a:defRPr sz="1050"/>
            </a:lvl2pPr>
            <a:lvl3pPr marL="914400" indent="0">
              <a:spcBef>
                <a:spcPts val="264"/>
              </a:spcBef>
              <a:buNone/>
              <a:defRPr sz="1050"/>
            </a:lvl3pPr>
            <a:lvl4pPr marL="1371600" indent="0">
              <a:spcBef>
                <a:spcPts val="264"/>
              </a:spcBef>
              <a:buNone/>
              <a:defRPr sz="1050"/>
            </a:lvl4pPr>
            <a:lvl5pPr marL="1828800" indent="0">
              <a:spcBef>
                <a:spcPts val="264"/>
              </a:spcBef>
              <a:buNone/>
              <a:defRPr sz="1050"/>
            </a:lvl5pPr>
          </a:lstStyle>
          <a:p>
            <a:pPr lvl="0"/>
            <a:r>
              <a:rPr lang="en-US"/>
              <a:t>Edit Master text styles</a:t>
            </a:r>
          </a:p>
        </p:txBody>
      </p:sp>
      <p:sp>
        <p:nvSpPr>
          <p:cNvPr id="20"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32344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tacked Content">
    <p:spTree>
      <p:nvGrpSpPr>
        <p:cNvPr id="1" name=""/>
        <p:cNvGrpSpPr/>
        <p:nvPr/>
      </p:nvGrpSpPr>
      <p:grpSpPr>
        <a:xfrm>
          <a:off x="0" y="0"/>
          <a:ext cx="0" cy="0"/>
          <a:chOff x="0" y="0"/>
          <a:chExt cx="0" cy="0"/>
        </a:xfrm>
      </p:grpSpPr>
      <p:grpSp>
        <p:nvGrpSpPr>
          <p:cNvPr id="22" name="Group 21"/>
          <p:cNvGrpSpPr/>
          <p:nvPr userDrawn="1"/>
        </p:nvGrpSpPr>
        <p:grpSpPr>
          <a:xfrm>
            <a:off x="2" y="6261100"/>
            <a:ext cx="9154327" cy="418585"/>
            <a:chOff x="2" y="6261100"/>
            <a:chExt cx="9154327" cy="418585"/>
          </a:xfrm>
        </p:grpSpPr>
        <p:sp>
          <p:nvSpPr>
            <p:cNvPr id="24" name="Freeform 23"/>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6" name="Freeform 25"/>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sp>
        <p:nvSpPr>
          <p:cNvPr id="15" name="Content Placeholder 14"/>
          <p:cNvSpPr>
            <a:spLocks noGrp="1"/>
          </p:cNvSpPr>
          <p:nvPr>
            <p:ph sz="quarter" idx="13"/>
          </p:nvPr>
        </p:nvSpPr>
        <p:spPr>
          <a:xfrm>
            <a:off x="241301" y="1115510"/>
            <a:ext cx="8656638" cy="2405119"/>
          </a:xfrm>
        </p:spPr>
        <p:txBody>
          <a:bodyPr/>
          <a:lstStyle>
            <a:lvl1pPr marL="227013" indent="-227013">
              <a:buClr>
                <a:schemeClr val="accent1"/>
              </a:buClr>
              <a:defRPr/>
            </a:lvl1pPr>
            <a:lvl2pPr marL="568325" indent="-227013">
              <a:buClr>
                <a:schemeClr val="accent1"/>
              </a:buClr>
              <a:defRPr/>
            </a:lvl2pPr>
            <a:lvl3pPr marL="857250" indent="-176213">
              <a:buClr>
                <a:schemeClr val="accent1"/>
              </a:buClr>
              <a:defRPr/>
            </a:lvl3pPr>
            <a:lvl4pPr marL="1258888" indent="-227013">
              <a:buClr>
                <a:schemeClr val="accent1"/>
              </a:buClr>
              <a:defRPr/>
            </a:lvl4pPr>
            <a:lvl5pPr marL="1600200" indent="-227013">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227013" y="5945356"/>
            <a:ext cx="8704263" cy="303044"/>
          </a:xfrm>
        </p:spPr>
        <p:txBody>
          <a:bodyPr anchor="b" anchorCtr="0">
            <a:normAutofit/>
          </a:bodyPr>
          <a:lstStyle>
            <a:lvl1pPr marL="0" indent="0" algn="l">
              <a:spcBef>
                <a:spcPts val="264"/>
              </a:spcBef>
              <a:buFontTx/>
              <a:buNone/>
              <a:defRPr sz="1050"/>
            </a:lvl1pPr>
          </a:lstStyle>
          <a:p>
            <a:pPr lvl="0"/>
            <a:r>
              <a:rPr lang="en-US"/>
              <a:t>Edit Master text styles</a:t>
            </a:r>
          </a:p>
        </p:txBody>
      </p:sp>
      <p:pic>
        <p:nvPicPr>
          <p:cNvPr id="25" name="Picture 24"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18"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20"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sp>
        <p:nvSpPr>
          <p:cNvPr id="21" name="Content Placeholder 14"/>
          <p:cNvSpPr>
            <a:spLocks noGrp="1"/>
          </p:cNvSpPr>
          <p:nvPr>
            <p:ph sz="quarter" idx="16"/>
          </p:nvPr>
        </p:nvSpPr>
        <p:spPr>
          <a:xfrm>
            <a:off x="234950" y="3539742"/>
            <a:ext cx="8656638" cy="2405119"/>
          </a:xfrm>
        </p:spPr>
        <p:txBody>
          <a:bodyPr/>
          <a:lstStyle>
            <a:lvl1pPr marL="227013" indent="-227013">
              <a:buClr>
                <a:schemeClr val="accent1"/>
              </a:buClr>
              <a:defRPr/>
            </a:lvl1pPr>
            <a:lvl2pPr marL="568325" indent="-227013">
              <a:buClr>
                <a:schemeClr val="accent1"/>
              </a:buClr>
              <a:defRPr/>
            </a:lvl2pPr>
            <a:lvl3pPr marL="857250" indent="-176213">
              <a:buClr>
                <a:schemeClr val="accent1"/>
              </a:buClr>
              <a:defRPr/>
            </a:lvl3pPr>
            <a:lvl4pPr marL="1258888" indent="-227013">
              <a:buClr>
                <a:schemeClr val="accent1"/>
              </a:buClr>
              <a:defRPr/>
            </a:lvl4pPr>
            <a:lvl5pPr marL="1600200" indent="-227013">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173045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Blank">
    <p:spTree>
      <p:nvGrpSpPr>
        <p:cNvPr id="1" name=""/>
        <p:cNvGrpSpPr/>
        <p:nvPr/>
      </p:nvGrpSpPr>
      <p:grpSpPr>
        <a:xfrm>
          <a:off x="0" y="0"/>
          <a:ext cx="0" cy="0"/>
          <a:chOff x="0" y="0"/>
          <a:chExt cx="0" cy="0"/>
        </a:xfrm>
      </p:grpSpPr>
      <p:grpSp>
        <p:nvGrpSpPr>
          <p:cNvPr id="20" name="Group 19"/>
          <p:cNvGrpSpPr/>
          <p:nvPr userDrawn="1"/>
        </p:nvGrpSpPr>
        <p:grpSpPr>
          <a:xfrm>
            <a:off x="2" y="6261100"/>
            <a:ext cx="9154327" cy="418585"/>
            <a:chOff x="2" y="6261100"/>
            <a:chExt cx="9154327" cy="418585"/>
          </a:xfrm>
        </p:grpSpPr>
        <p:sp>
          <p:nvSpPr>
            <p:cNvPr id="22" name="Freeform 21"/>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3" name="Freeform 22"/>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pic>
        <p:nvPicPr>
          <p:cNvPr id="18" name="Picture 17"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19"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16"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sp>
        <p:nvSpPr>
          <p:cNvPr id="17" name="Text Placeholder 25"/>
          <p:cNvSpPr>
            <a:spLocks noGrp="1"/>
          </p:cNvSpPr>
          <p:nvPr>
            <p:ph type="body" sz="quarter" idx="13" hasCustomPrompt="1"/>
          </p:nvPr>
        </p:nvSpPr>
        <p:spPr>
          <a:xfrm>
            <a:off x="234950" y="1089366"/>
            <a:ext cx="8630702" cy="396534"/>
          </a:xfrm>
        </p:spPr>
        <p:txBody>
          <a:bodyPr>
            <a:normAutofit/>
          </a:bodyPr>
          <a:lstStyle>
            <a:lvl1pPr marL="0" indent="0">
              <a:buNone/>
              <a:defRPr sz="2000" baseline="0">
                <a:solidFill>
                  <a:srgbClr val="459FB2"/>
                </a:solidFill>
              </a:defRPr>
            </a:lvl1pPr>
          </a:lstStyle>
          <a:p>
            <a:pPr lvl="0"/>
            <a:r>
              <a:rPr lang="en-US"/>
              <a:t>Click to Edit Master Style</a:t>
            </a:r>
          </a:p>
        </p:txBody>
      </p:sp>
      <p:sp>
        <p:nvSpPr>
          <p:cNvPr id="14" name="Content Placeholder 18"/>
          <p:cNvSpPr>
            <a:spLocks noGrp="1"/>
          </p:cNvSpPr>
          <p:nvPr>
            <p:ph sz="quarter" idx="14"/>
          </p:nvPr>
        </p:nvSpPr>
        <p:spPr>
          <a:xfrm>
            <a:off x="227013" y="5934075"/>
            <a:ext cx="8672514" cy="314325"/>
          </a:xfrm>
        </p:spPr>
        <p:txBody>
          <a:bodyPr anchor="b" anchorCtr="0">
            <a:noAutofit/>
          </a:bodyPr>
          <a:lstStyle>
            <a:lvl1pPr marL="0" indent="0">
              <a:spcBef>
                <a:spcPts val="264"/>
              </a:spcBef>
              <a:buFontTx/>
              <a:buNone/>
              <a:defRPr sz="105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a:t>Edit Master text styles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242967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grpSp>
        <p:nvGrpSpPr>
          <p:cNvPr id="17" name="Group 16"/>
          <p:cNvGrpSpPr/>
          <p:nvPr userDrawn="1"/>
        </p:nvGrpSpPr>
        <p:grpSpPr>
          <a:xfrm>
            <a:off x="2" y="6261100"/>
            <a:ext cx="9154327" cy="418585"/>
            <a:chOff x="2" y="6261100"/>
            <a:chExt cx="9154327" cy="418585"/>
          </a:xfrm>
        </p:grpSpPr>
        <p:sp>
          <p:nvSpPr>
            <p:cNvPr id="21" name="Freeform 20"/>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2" name="Freeform 21"/>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pic>
        <p:nvPicPr>
          <p:cNvPr id="18" name="Picture 17"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19"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15"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sp>
        <p:nvSpPr>
          <p:cNvPr id="14" name="Content Placeholder 18"/>
          <p:cNvSpPr>
            <a:spLocks noGrp="1"/>
          </p:cNvSpPr>
          <p:nvPr>
            <p:ph sz="quarter" idx="13"/>
          </p:nvPr>
        </p:nvSpPr>
        <p:spPr>
          <a:xfrm>
            <a:off x="227013" y="5934075"/>
            <a:ext cx="8672514" cy="314325"/>
          </a:xfrm>
        </p:spPr>
        <p:txBody>
          <a:bodyPr anchor="b" anchorCtr="0">
            <a:noAutofit/>
          </a:bodyPr>
          <a:lstStyle>
            <a:lvl1pPr marL="0" indent="0">
              <a:spcBef>
                <a:spcPts val="264"/>
              </a:spcBef>
              <a:buFontTx/>
              <a:buNone/>
              <a:defRPr sz="105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a:t>Edit Master text styles</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426799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grpSp>
        <p:nvGrpSpPr>
          <p:cNvPr id="15" name="Group 14"/>
          <p:cNvGrpSpPr/>
          <p:nvPr userDrawn="1"/>
        </p:nvGrpSpPr>
        <p:grpSpPr>
          <a:xfrm>
            <a:off x="2" y="6261100"/>
            <a:ext cx="9154327" cy="418585"/>
            <a:chOff x="2" y="6261100"/>
            <a:chExt cx="9154327" cy="418585"/>
          </a:xfrm>
        </p:grpSpPr>
        <p:sp>
          <p:nvSpPr>
            <p:cNvPr id="17" name="Freeform 16"/>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1" name="Freeform 20"/>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sp>
        <p:nvSpPr>
          <p:cNvPr id="12" name="Rectangle 11"/>
          <p:cNvSpPr/>
          <p:nvPr userDrawn="1"/>
        </p:nvSpPr>
        <p:spPr>
          <a:xfrm>
            <a:off x="0" y="199237"/>
            <a:ext cx="9144000" cy="1156488"/>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241300" y="1450975"/>
            <a:ext cx="8686800" cy="1143000"/>
          </a:xfrm>
        </p:spPr>
        <p:txBody>
          <a:bodyPr/>
          <a:lstStyle>
            <a:lvl1pPr algn="ctr">
              <a:defRPr>
                <a:solidFill>
                  <a:srgbClr val="459FB2"/>
                </a:solidFill>
              </a:defRPr>
            </a:lvl1pPr>
          </a:lstStyle>
          <a:p>
            <a:r>
              <a:rPr lang="en-US"/>
              <a:t>Click to Edit Master Title Style</a:t>
            </a:r>
          </a:p>
        </p:txBody>
      </p:sp>
      <p:pic>
        <p:nvPicPr>
          <p:cNvPr id="18" name="Picture 17"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20"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306856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Two Box">
    <p:spTree>
      <p:nvGrpSpPr>
        <p:cNvPr id="1" name=""/>
        <p:cNvGrpSpPr/>
        <p:nvPr/>
      </p:nvGrpSpPr>
      <p:grpSpPr>
        <a:xfrm>
          <a:off x="0" y="0"/>
          <a:ext cx="0" cy="0"/>
          <a:chOff x="0" y="0"/>
          <a:chExt cx="0" cy="0"/>
        </a:xfrm>
      </p:grpSpPr>
      <p:grpSp>
        <p:nvGrpSpPr>
          <p:cNvPr id="25" name="Group 24"/>
          <p:cNvGrpSpPr/>
          <p:nvPr userDrawn="1"/>
        </p:nvGrpSpPr>
        <p:grpSpPr>
          <a:xfrm>
            <a:off x="2" y="6261100"/>
            <a:ext cx="9154327" cy="418585"/>
            <a:chOff x="2" y="6261100"/>
            <a:chExt cx="9154327" cy="418585"/>
          </a:xfrm>
        </p:grpSpPr>
        <p:sp>
          <p:nvSpPr>
            <p:cNvPr id="28" name="Freeform 27"/>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9" name="Freeform 28"/>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sp>
        <p:nvSpPr>
          <p:cNvPr id="6" name="Content Placeholder 3"/>
          <p:cNvSpPr>
            <a:spLocks noGrp="1"/>
          </p:cNvSpPr>
          <p:nvPr>
            <p:ph sz="half" idx="2"/>
          </p:nvPr>
        </p:nvSpPr>
        <p:spPr>
          <a:xfrm>
            <a:off x="489765" y="2087139"/>
            <a:ext cx="3950514" cy="1598791"/>
          </a:xfrm>
        </p:spPr>
        <p:txBody>
          <a:bodyPr>
            <a:normAutofit/>
          </a:bodyPr>
          <a:lstStyle>
            <a:lvl1pPr marL="225420" indent="-225420">
              <a:defRPr sz="2000"/>
            </a:lvl1pPr>
            <a:lvl2pPr marL="452427" indent="-161921">
              <a:defRPr sz="1900"/>
            </a:lvl2pPr>
            <a:lvl3pPr marL="688957" indent="-173034">
              <a:defRPr sz="1600"/>
            </a:lvl3pPr>
            <a:lvl4pPr>
              <a:defRPr sz="1500"/>
            </a:lvl4pPr>
            <a:lvl5pPr>
              <a:defRPr sz="15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2" name="Content Placeholder 16"/>
          <p:cNvSpPr>
            <a:spLocks noGrp="1"/>
          </p:cNvSpPr>
          <p:nvPr>
            <p:ph sz="quarter" idx="12"/>
          </p:nvPr>
        </p:nvSpPr>
        <p:spPr>
          <a:xfrm>
            <a:off x="304963" y="1337133"/>
            <a:ext cx="8515277" cy="540467"/>
          </a:xfrm>
          <a:prstGeom prst="roundRect">
            <a:avLst/>
          </a:prstGeom>
          <a:solidFill>
            <a:srgbClr val="91B43E"/>
          </a:solidFill>
        </p:spPr>
        <p:style>
          <a:lnRef idx="0">
            <a:schemeClr val="accent1"/>
          </a:lnRef>
          <a:fillRef idx="3">
            <a:schemeClr val="accent1"/>
          </a:fillRef>
          <a:effectRef idx="3">
            <a:schemeClr val="accent1"/>
          </a:effectRef>
          <a:fontRef idx="none"/>
        </p:style>
        <p:txBody>
          <a:bodyPr anchor="ctr">
            <a:noAutofit/>
          </a:bodyPr>
          <a:lstStyle>
            <a:lvl1pPr marL="0" indent="0" algn="ctr">
              <a:lnSpc>
                <a:spcPts val="1960"/>
              </a:lnSpc>
              <a:spcBef>
                <a:spcPts val="0"/>
              </a:spcBef>
              <a:buNone/>
              <a:defRPr sz="2000" b="1">
                <a:solidFill>
                  <a:schemeClr val="bg1"/>
                </a:solidFill>
                <a:effectLst>
                  <a:outerShdw blurRad="50800" dist="12700" dir="14400000" algn="tl" rotWithShape="0">
                    <a:srgbClr val="000000">
                      <a:alpha val="70000"/>
                    </a:srgbClr>
                  </a:outerShdw>
                </a:effectLst>
              </a:defRPr>
            </a:lvl1pPr>
          </a:lstStyle>
          <a:p>
            <a:pPr lvl="0"/>
            <a:r>
              <a:rPr lang="en-US"/>
              <a:t>Edit Master text styles</a:t>
            </a:r>
          </a:p>
        </p:txBody>
      </p:sp>
      <p:pic>
        <p:nvPicPr>
          <p:cNvPr id="16" name="Picture 15"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22"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4" name="Content Placeholder 3"/>
          <p:cNvSpPr>
            <a:spLocks noGrp="1"/>
          </p:cNvSpPr>
          <p:nvPr>
            <p:ph sz="quarter" idx="14"/>
          </p:nvPr>
        </p:nvSpPr>
        <p:spPr>
          <a:xfrm>
            <a:off x="223838" y="5940433"/>
            <a:ext cx="8686406" cy="307967"/>
          </a:xfrm>
        </p:spPr>
        <p:txBody>
          <a:bodyPr anchor="b" anchorCtr="0">
            <a:normAutofit/>
          </a:bodyPr>
          <a:lstStyle>
            <a:lvl1pPr marL="0" indent="0">
              <a:spcBef>
                <a:spcPts val="264"/>
              </a:spcBef>
              <a:buNone/>
              <a:defRPr sz="1050"/>
            </a:lvl1pPr>
          </a:lstStyle>
          <a:p>
            <a:pPr lvl="0"/>
            <a:r>
              <a:rPr lang="en-US"/>
              <a:t>Edit Master text styles</a:t>
            </a:r>
          </a:p>
        </p:txBody>
      </p:sp>
      <p:sp>
        <p:nvSpPr>
          <p:cNvPr id="23" name="Content Placeholder 3"/>
          <p:cNvSpPr txBox="1">
            <a:spLocks/>
          </p:cNvSpPr>
          <p:nvPr userDrawn="1"/>
        </p:nvSpPr>
        <p:spPr bwMode="auto">
          <a:xfrm>
            <a:off x="4671412" y="2087139"/>
            <a:ext cx="3939351" cy="1609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5425" indent="-225425" algn="l" rtl="0" eaLnBrk="1" fontAlgn="base" hangingPunct="1">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452438" indent="-161925" algn="l" rtl="0" eaLnBrk="1" fontAlgn="base" hangingPunct="1">
              <a:spcBef>
                <a:spcPct val="20000"/>
              </a:spcBef>
              <a:spcAft>
                <a:spcPct val="0"/>
              </a:spcAft>
              <a:buClr>
                <a:schemeClr val="tx2"/>
              </a:buClr>
              <a:buFont typeface="Arial Narrow" pitchFamily="34" charset="0"/>
              <a:buChar char="–"/>
              <a:defRPr sz="1800" kern="1200">
                <a:solidFill>
                  <a:schemeClr val="tx1"/>
                </a:solidFill>
                <a:latin typeface="+mn-lt"/>
                <a:ea typeface="+mn-ea"/>
                <a:cs typeface="+mn-cs"/>
              </a:defRPr>
            </a:lvl2pPr>
            <a:lvl3pPr marL="688975" indent="-173038" algn="l" rtl="0" eaLnBrk="1" fontAlgn="base" hangingPunct="1">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Font typeface="Arial Narrow" pitchFamily="34"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225425" marR="0" lvl="0" indent="-225425" algn="l" defTabSz="914400" rtl="0" eaLnBrk="1" fontAlgn="base" latinLnBrk="0" hangingPunct="1">
              <a:lnSpc>
                <a:spcPct val="100000"/>
              </a:lnSpc>
              <a:spcBef>
                <a:spcPct val="20000"/>
              </a:spcBef>
              <a:spcAft>
                <a:spcPct val="0"/>
              </a:spcAft>
              <a:buClr>
                <a:srgbClr val="004CB6"/>
              </a:buClr>
              <a:buSzTx/>
              <a:buFont typeface="Wingdings" pitchFamily="2" charset="2"/>
              <a:buChar char="§"/>
              <a:tabLst/>
              <a:defRPr/>
            </a:pPr>
            <a:endParaRPr kumimoji="0" lang="en-US" sz="2000" b="0" i="0" u="none" strike="noStrike" kern="1200" cap="none" spc="0" normalizeH="0" baseline="0" noProof="0" dirty="0">
              <a:ln>
                <a:noFill/>
              </a:ln>
              <a:solidFill>
                <a:sysClr val="windowText" lastClr="000000"/>
              </a:solidFill>
              <a:effectLst/>
              <a:uLnTx/>
              <a:uFillTx/>
              <a:latin typeface="Arial Narrow"/>
              <a:ea typeface="+mn-ea"/>
              <a:cs typeface="+mn-cs"/>
            </a:endParaRPr>
          </a:p>
        </p:txBody>
      </p:sp>
      <p:sp>
        <p:nvSpPr>
          <p:cNvPr id="24" name="Content Placeholder 3"/>
          <p:cNvSpPr>
            <a:spLocks noGrp="1"/>
          </p:cNvSpPr>
          <p:nvPr>
            <p:ph sz="half" idx="15"/>
          </p:nvPr>
        </p:nvSpPr>
        <p:spPr>
          <a:xfrm>
            <a:off x="4660249" y="2093241"/>
            <a:ext cx="3950514" cy="1586586"/>
          </a:xfrm>
        </p:spPr>
        <p:txBody>
          <a:bodyPr>
            <a:normAutofit/>
          </a:bodyPr>
          <a:lstStyle>
            <a:lvl1pPr marL="225420" indent="-225420">
              <a:defRPr sz="2000"/>
            </a:lvl1pPr>
            <a:lvl2pPr marL="452427" indent="-161921">
              <a:defRPr sz="1900"/>
            </a:lvl2pPr>
            <a:lvl3pPr marL="688957" indent="-173034">
              <a:defRPr sz="1600"/>
            </a:lvl3pPr>
            <a:lvl4pPr>
              <a:defRPr sz="1500"/>
            </a:lvl4pPr>
            <a:lvl5pPr>
              <a:defRPr sz="15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27"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104941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WOT Template">
    <p:spTree>
      <p:nvGrpSpPr>
        <p:cNvPr id="1" name=""/>
        <p:cNvGrpSpPr/>
        <p:nvPr/>
      </p:nvGrpSpPr>
      <p:grpSpPr>
        <a:xfrm>
          <a:off x="0" y="0"/>
          <a:ext cx="0" cy="0"/>
          <a:chOff x="0" y="0"/>
          <a:chExt cx="0" cy="0"/>
        </a:xfrm>
      </p:grpSpPr>
      <p:grpSp>
        <p:nvGrpSpPr>
          <p:cNvPr id="23" name="Group 22"/>
          <p:cNvGrpSpPr/>
          <p:nvPr userDrawn="1"/>
        </p:nvGrpSpPr>
        <p:grpSpPr>
          <a:xfrm>
            <a:off x="2" y="6261100"/>
            <a:ext cx="9154327" cy="418585"/>
            <a:chOff x="2" y="6261100"/>
            <a:chExt cx="9154327" cy="418585"/>
          </a:xfrm>
        </p:grpSpPr>
        <p:sp>
          <p:nvSpPr>
            <p:cNvPr id="34" name="Freeform 33"/>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40" name="Freeform 39"/>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graphicFrame>
        <p:nvGraphicFramePr>
          <p:cNvPr id="4" name="Diagram 3"/>
          <p:cNvGraphicFramePr/>
          <p:nvPr userDrawn="1">
            <p:extLst>
              <p:ext uri="{D42A27DB-BD31-4B8C-83A1-F6EECF244321}">
                <p14:modId xmlns:p14="http://schemas.microsoft.com/office/powerpoint/2010/main" val="3973967759"/>
              </p:ext>
            </p:extLst>
          </p:nvPr>
        </p:nvGraphicFramePr>
        <p:xfrm>
          <a:off x="282795" y="1489760"/>
          <a:ext cx="8615143" cy="4458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 Placeholder 25"/>
          <p:cNvSpPr>
            <a:spLocks noGrp="1"/>
          </p:cNvSpPr>
          <p:nvPr>
            <p:ph type="body" sz="quarter" idx="14" hasCustomPrompt="1"/>
          </p:nvPr>
        </p:nvSpPr>
        <p:spPr>
          <a:xfrm>
            <a:off x="362793" y="1929230"/>
            <a:ext cx="4051739" cy="1641030"/>
          </a:xfrm>
        </p:spPr>
        <p:txBody>
          <a:bodyPr>
            <a:normAutofit/>
          </a:bodyPr>
          <a:lstStyle>
            <a:lvl1pPr marL="285744" marR="0" indent="-285744" algn="l" defTabSz="457189" rtl="0" eaLnBrk="1" fontAlgn="auto" latinLnBrk="0" hangingPunct="1">
              <a:lnSpc>
                <a:spcPct val="100000"/>
              </a:lnSpc>
              <a:spcBef>
                <a:spcPct val="20000"/>
              </a:spcBef>
              <a:spcAft>
                <a:spcPts val="0"/>
              </a:spcAft>
              <a:buClrTx/>
              <a:buSzTx/>
              <a:buFont typeface="Arial"/>
              <a:buChar char="•"/>
              <a:tabLst/>
              <a:defRPr sz="1400" baseline="0">
                <a:solidFill>
                  <a:schemeClr val="bg1"/>
                </a:solidFill>
              </a:defRPr>
            </a:lvl1pPr>
          </a:lstStyle>
          <a:p>
            <a:pPr lvl="0"/>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lvl="0"/>
            <a:endParaRPr lang="en-US"/>
          </a:p>
          <a:p>
            <a:pPr lvl="0"/>
            <a:endParaRPr lang="en-US"/>
          </a:p>
        </p:txBody>
      </p:sp>
      <p:sp>
        <p:nvSpPr>
          <p:cNvPr id="19" name="TextBox 18"/>
          <p:cNvSpPr txBox="1"/>
          <p:nvPr userDrawn="1"/>
        </p:nvSpPr>
        <p:spPr>
          <a:xfrm>
            <a:off x="312785" y="1489760"/>
            <a:ext cx="1399528" cy="400110"/>
          </a:xfrm>
          <a:prstGeom prst="rect">
            <a:avLst/>
          </a:prstGeom>
          <a:noFill/>
        </p:spPr>
        <p:txBody>
          <a:bodyPr wrap="square" rtlCol="0">
            <a:spAutoFit/>
          </a:bodyPr>
          <a:lstStyle/>
          <a:p>
            <a:pPr algn="l"/>
            <a:r>
              <a:rPr lang="en-US" sz="2000" b="0" i="0" spc="2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Strengths</a:t>
            </a:r>
          </a:p>
        </p:txBody>
      </p:sp>
      <p:sp>
        <p:nvSpPr>
          <p:cNvPr id="20" name="TextBox 19"/>
          <p:cNvSpPr txBox="1"/>
          <p:nvPr userDrawn="1"/>
        </p:nvSpPr>
        <p:spPr>
          <a:xfrm>
            <a:off x="6866714" y="1489760"/>
            <a:ext cx="1868316" cy="400110"/>
          </a:xfrm>
          <a:prstGeom prst="rect">
            <a:avLst/>
          </a:prstGeom>
          <a:noFill/>
        </p:spPr>
        <p:txBody>
          <a:bodyPr wrap="square" rtlCol="0">
            <a:spAutoFit/>
          </a:bodyPr>
          <a:lstStyle/>
          <a:p>
            <a:pPr algn="r"/>
            <a:r>
              <a:rPr lang="en-US" sz="2000" b="0" i="0" spc="2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Weaknesses</a:t>
            </a:r>
          </a:p>
        </p:txBody>
      </p:sp>
      <p:sp>
        <p:nvSpPr>
          <p:cNvPr id="21" name="TextBox 20"/>
          <p:cNvSpPr txBox="1"/>
          <p:nvPr userDrawn="1"/>
        </p:nvSpPr>
        <p:spPr>
          <a:xfrm>
            <a:off x="6866714" y="5414853"/>
            <a:ext cx="1868316" cy="400110"/>
          </a:xfrm>
          <a:prstGeom prst="rect">
            <a:avLst/>
          </a:prstGeom>
          <a:noFill/>
        </p:spPr>
        <p:txBody>
          <a:bodyPr wrap="square" rtlCol="0">
            <a:spAutoFit/>
          </a:bodyPr>
          <a:lstStyle/>
          <a:p>
            <a:pPr algn="r"/>
            <a:r>
              <a:rPr lang="en-US" sz="2000" b="0" i="0" spc="2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Threats</a:t>
            </a:r>
          </a:p>
        </p:txBody>
      </p:sp>
      <p:sp>
        <p:nvSpPr>
          <p:cNvPr id="24" name="TextBox 23"/>
          <p:cNvSpPr txBox="1"/>
          <p:nvPr userDrawn="1"/>
        </p:nvSpPr>
        <p:spPr>
          <a:xfrm>
            <a:off x="320311" y="5414853"/>
            <a:ext cx="1868316" cy="400110"/>
          </a:xfrm>
          <a:prstGeom prst="rect">
            <a:avLst/>
          </a:prstGeom>
          <a:noFill/>
        </p:spPr>
        <p:txBody>
          <a:bodyPr wrap="square" rtlCol="0">
            <a:spAutoFit/>
          </a:bodyPr>
          <a:lstStyle/>
          <a:p>
            <a:pPr algn="l"/>
            <a:r>
              <a:rPr lang="en-US" sz="2000" b="0" i="0" spc="2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Opportunities</a:t>
            </a:r>
          </a:p>
        </p:txBody>
      </p:sp>
      <p:sp>
        <p:nvSpPr>
          <p:cNvPr id="25" name="Text Placeholder 25"/>
          <p:cNvSpPr>
            <a:spLocks noGrp="1"/>
          </p:cNvSpPr>
          <p:nvPr>
            <p:ph type="body" sz="quarter" idx="15" hasCustomPrompt="1"/>
          </p:nvPr>
        </p:nvSpPr>
        <p:spPr>
          <a:xfrm>
            <a:off x="362533" y="4150156"/>
            <a:ext cx="4051739" cy="1404021"/>
          </a:xfrm>
        </p:spPr>
        <p:txBody>
          <a:bodyPr>
            <a:normAutofit/>
          </a:bodyPr>
          <a:lstStyle>
            <a:lvl1pPr marL="285744" marR="0" indent="-285744" algn="l" defTabSz="457189" rtl="0" eaLnBrk="1" fontAlgn="auto" latinLnBrk="0" hangingPunct="1">
              <a:lnSpc>
                <a:spcPct val="100000"/>
              </a:lnSpc>
              <a:spcBef>
                <a:spcPct val="20000"/>
              </a:spcBef>
              <a:spcAft>
                <a:spcPts val="0"/>
              </a:spcAft>
              <a:buClrTx/>
              <a:buSzTx/>
              <a:buFont typeface="Arial"/>
              <a:buChar char="•"/>
              <a:tabLst/>
              <a:defRPr sz="1400" baseline="0">
                <a:solidFill>
                  <a:schemeClr val="bg1"/>
                </a:solidFill>
              </a:defRPr>
            </a:lvl1pPr>
          </a:lstStyle>
          <a:p>
            <a:pPr lvl="0"/>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lvl="0"/>
            <a:endParaRPr lang="en-US"/>
          </a:p>
          <a:p>
            <a:pPr lvl="0"/>
            <a:endParaRPr lang="en-US"/>
          </a:p>
        </p:txBody>
      </p:sp>
      <p:sp>
        <p:nvSpPr>
          <p:cNvPr id="28" name="Text Placeholder 25"/>
          <p:cNvSpPr>
            <a:spLocks noGrp="1"/>
          </p:cNvSpPr>
          <p:nvPr>
            <p:ph type="body" sz="quarter" idx="16" hasCustomPrompt="1"/>
          </p:nvPr>
        </p:nvSpPr>
        <p:spPr>
          <a:xfrm>
            <a:off x="4634886" y="1929230"/>
            <a:ext cx="4051916" cy="1641030"/>
          </a:xfrm>
        </p:spPr>
        <p:txBody>
          <a:bodyPr>
            <a:normAutofit/>
          </a:bodyPr>
          <a:lstStyle>
            <a:lvl1pPr marL="285744" marR="0" indent="-285744" algn="l" defTabSz="457189" rtl="0" eaLnBrk="1" fontAlgn="auto" latinLnBrk="0" hangingPunct="1">
              <a:lnSpc>
                <a:spcPct val="100000"/>
              </a:lnSpc>
              <a:spcBef>
                <a:spcPct val="20000"/>
              </a:spcBef>
              <a:spcAft>
                <a:spcPts val="0"/>
              </a:spcAft>
              <a:buClrTx/>
              <a:buSzTx/>
              <a:buFont typeface="Arial"/>
              <a:buChar char="•"/>
              <a:tabLst/>
              <a:defRPr sz="1400" baseline="0">
                <a:solidFill>
                  <a:schemeClr val="bg1"/>
                </a:solidFill>
              </a:defRPr>
            </a:lvl1pPr>
          </a:lstStyle>
          <a:p>
            <a:pPr lvl="0"/>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lvl="0"/>
            <a:endParaRPr lang="en-US"/>
          </a:p>
          <a:p>
            <a:pPr lvl="0"/>
            <a:endParaRPr lang="en-US"/>
          </a:p>
        </p:txBody>
      </p:sp>
      <p:sp>
        <p:nvSpPr>
          <p:cNvPr id="29" name="Text Placeholder 25"/>
          <p:cNvSpPr>
            <a:spLocks noGrp="1"/>
          </p:cNvSpPr>
          <p:nvPr>
            <p:ph type="body" sz="quarter" idx="17" hasCustomPrompt="1"/>
          </p:nvPr>
        </p:nvSpPr>
        <p:spPr>
          <a:xfrm>
            <a:off x="4642602" y="4150156"/>
            <a:ext cx="4051916" cy="1404021"/>
          </a:xfrm>
        </p:spPr>
        <p:txBody>
          <a:bodyPr>
            <a:normAutofit/>
          </a:bodyPr>
          <a:lstStyle>
            <a:lvl1pPr marL="285744" marR="0" indent="-285744" algn="l" defTabSz="457189" rtl="0" eaLnBrk="1" fontAlgn="auto" latinLnBrk="0" hangingPunct="1">
              <a:lnSpc>
                <a:spcPct val="100000"/>
              </a:lnSpc>
              <a:spcBef>
                <a:spcPct val="20000"/>
              </a:spcBef>
              <a:spcAft>
                <a:spcPts val="0"/>
              </a:spcAft>
              <a:buClrTx/>
              <a:buSzTx/>
              <a:buFont typeface="Arial"/>
              <a:buChar char="•"/>
              <a:tabLst/>
              <a:defRPr sz="1400" baseline="0">
                <a:solidFill>
                  <a:schemeClr val="bg1"/>
                </a:solidFill>
              </a:defRPr>
            </a:lvl1pPr>
          </a:lstStyle>
          <a:p>
            <a:pPr lvl="0"/>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marL="285744" marR="0" lvl="0" indent="-285744" algn="l" defTabSz="457189" rtl="0" eaLnBrk="1" fontAlgn="auto" latinLnBrk="0" hangingPunct="1">
              <a:lnSpc>
                <a:spcPct val="100000"/>
              </a:lnSpc>
              <a:spcBef>
                <a:spcPct val="20000"/>
              </a:spcBef>
              <a:spcAft>
                <a:spcPts val="0"/>
              </a:spcAft>
              <a:buClrTx/>
              <a:buSzTx/>
              <a:buFont typeface="Arial"/>
              <a:buChar char="•"/>
              <a:tabLst/>
              <a:defRPr/>
            </a:pPr>
            <a:r>
              <a:rPr lang="en-US"/>
              <a:t>Click to edit text.</a:t>
            </a:r>
          </a:p>
          <a:p>
            <a:pPr lvl="0"/>
            <a:endParaRPr lang="en-US"/>
          </a:p>
          <a:p>
            <a:pPr lvl="0"/>
            <a:endParaRPr lang="en-US"/>
          </a:p>
        </p:txBody>
      </p:sp>
      <p:sp>
        <p:nvSpPr>
          <p:cNvPr id="30" name="Text Placeholder 25"/>
          <p:cNvSpPr>
            <a:spLocks noGrp="1"/>
          </p:cNvSpPr>
          <p:nvPr>
            <p:ph type="body" sz="quarter" idx="18" hasCustomPrompt="1"/>
          </p:nvPr>
        </p:nvSpPr>
        <p:spPr>
          <a:xfrm>
            <a:off x="3243133" y="3483261"/>
            <a:ext cx="2506705" cy="702011"/>
          </a:xfrm>
        </p:spPr>
        <p:txBody>
          <a:bodyPr>
            <a:normAutofit/>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1400" baseline="0"/>
            </a:lvl1pPr>
          </a:lstStyle>
          <a:p>
            <a:pPr lvl="0"/>
            <a:r>
              <a:rPr lang="en-US"/>
              <a:t>Click to edit Product Name</a:t>
            </a:r>
          </a:p>
          <a:p>
            <a:pPr lvl="0"/>
            <a:endParaRPr lang="en-US"/>
          </a:p>
          <a:p>
            <a:pPr lvl="0"/>
            <a:endParaRPr lang="en-US"/>
          </a:p>
        </p:txBody>
      </p:sp>
      <p:sp>
        <p:nvSpPr>
          <p:cNvPr id="38"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pic>
        <p:nvPicPr>
          <p:cNvPr id="39" name="Picture 38" descr="rti_hs_logo_logo_full_color_Slide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27"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sp>
        <p:nvSpPr>
          <p:cNvPr id="32" name="Text Placeholder 25"/>
          <p:cNvSpPr>
            <a:spLocks noGrp="1"/>
          </p:cNvSpPr>
          <p:nvPr>
            <p:ph type="body" sz="quarter" idx="19" hasCustomPrompt="1"/>
          </p:nvPr>
        </p:nvSpPr>
        <p:spPr>
          <a:xfrm>
            <a:off x="234950" y="1089366"/>
            <a:ext cx="8630702" cy="396534"/>
          </a:xfrm>
        </p:spPr>
        <p:txBody>
          <a:bodyPr>
            <a:normAutofit/>
          </a:bodyPr>
          <a:lstStyle>
            <a:lvl1pPr marL="0" indent="0">
              <a:buNone/>
              <a:defRPr sz="2000" baseline="0">
                <a:solidFill>
                  <a:srgbClr val="459FB2"/>
                </a:solidFill>
              </a:defRPr>
            </a:lvl1pPr>
          </a:lstStyle>
          <a:p>
            <a:pPr lvl="0"/>
            <a:r>
              <a:rPr lang="en-US"/>
              <a:t>Click to Edit Master Style</a:t>
            </a:r>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102291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3C6A83-AE08-E345-9064-94A68F5597B8}"/>
              </a:ext>
            </a:extLst>
          </p:cNvPr>
          <p:cNvSpPr/>
          <p:nvPr userDrawn="1"/>
        </p:nvSpPr>
        <p:spPr>
          <a:xfrm>
            <a:off x="0" y="133350"/>
            <a:ext cx="8895894" cy="92172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9336C-B85F-1147-AAC2-9415ACB3B8F7}"/>
              </a:ext>
            </a:extLst>
          </p:cNvPr>
          <p:cNvSpPr/>
          <p:nvPr userDrawn="1"/>
        </p:nvSpPr>
        <p:spPr>
          <a:xfrm>
            <a:off x="-24726" y="6437376"/>
            <a:ext cx="9168726" cy="420624"/>
          </a:xfrm>
          <a:prstGeom prst="rect">
            <a:avLst/>
          </a:prstGeom>
          <a:solidFill>
            <a:srgbClr val="D8D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1300" y="1129510"/>
            <a:ext cx="8661400" cy="4709816"/>
          </a:xfrm>
        </p:spPr>
        <p:txBody>
          <a:bodyPr/>
          <a:lstStyle>
            <a:lvl1pPr marL="182880" indent="-182880">
              <a:spcBef>
                <a:spcPts val="1600"/>
              </a:spcBef>
              <a:buClr>
                <a:schemeClr val="tx1">
                  <a:lumMod val="65000"/>
                  <a:lumOff val="35000"/>
                </a:schemeClr>
              </a:buClr>
              <a:defRPr sz="2000">
                <a:solidFill>
                  <a:schemeClr val="tx1">
                    <a:lumMod val="65000"/>
                    <a:lumOff val="35000"/>
                  </a:schemeClr>
                </a:solidFill>
              </a:defRPr>
            </a:lvl1pPr>
            <a:lvl2pPr marL="411480" indent="-182880">
              <a:spcBef>
                <a:spcPts val="1000"/>
              </a:spcBef>
              <a:buClr>
                <a:schemeClr val="tx1">
                  <a:lumMod val="65000"/>
                  <a:lumOff val="35000"/>
                </a:schemeClr>
              </a:buClr>
              <a:defRPr sz="1800">
                <a:solidFill>
                  <a:schemeClr val="tx1">
                    <a:lumMod val="65000"/>
                    <a:lumOff val="35000"/>
                  </a:schemeClr>
                </a:solidFill>
              </a:defRPr>
            </a:lvl2pPr>
            <a:lvl3pPr marL="566928" indent="-137160">
              <a:spcBef>
                <a:spcPts val="600"/>
              </a:spcBef>
              <a:buClr>
                <a:schemeClr val="tx1">
                  <a:lumMod val="65000"/>
                  <a:lumOff val="35000"/>
                </a:schemeClr>
              </a:buClr>
              <a:defRPr>
                <a:solidFill>
                  <a:schemeClr val="tx1">
                    <a:lumMod val="65000"/>
                    <a:lumOff val="35000"/>
                  </a:schemeClr>
                </a:solidFill>
              </a:defRPr>
            </a:lvl3pPr>
            <a:lvl4pPr marL="777240" indent="-182880">
              <a:spcBef>
                <a:spcPts val="600"/>
              </a:spcBef>
              <a:buClr>
                <a:schemeClr val="tx1">
                  <a:lumMod val="65000"/>
                  <a:lumOff val="35000"/>
                </a:schemeClr>
              </a:buClr>
              <a:defRPr>
                <a:solidFill>
                  <a:schemeClr val="tx1">
                    <a:lumMod val="65000"/>
                    <a:lumOff val="35000"/>
                  </a:schemeClr>
                </a:solidFill>
              </a:defRPr>
            </a:lvl4pPr>
            <a:lvl5pPr marL="960120" indent="-182880">
              <a:spcBef>
                <a:spcPts val="600"/>
              </a:spcBef>
              <a:buClr>
                <a:schemeClr val="tx1">
                  <a:lumMod val="65000"/>
                  <a:lumOff val="35000"/>
                </a:schemeClr>
              </a:buCl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3" hasCustomPrompt="1"/>
          </p:nvPr>
        </p:nvSpPr>
        <p:spPr>
          <a:xfrm>
            <a:off x="223380" y="5981188"/>
            <a:ext cx="8672514" cy="314325"/>
          </a:xfrm>
        </p:spPr>
        <p:txBody>
          <a:bodyPr anchor="b" anchorCtr="0">
            <a:noAutofit/>
          </a:bodyPr>
          <a:lstStyle>
            <a:lvl1pPr marL="0" indent="0">
              <a:spcBef>
                <a:spcPts val="264"/>
              </a:spcBef>
              <a:buFontTx/>
              <a:buNone/>
              <a:defRPr sz="800">
                <a:solidFill>
                  <a:schemeClr val="tx1">
                    <a:lumMod val="65000"/>
                    <a:lumOff val="35000"/>
                  </a:schemeClr>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a:t>Edit Master text styles</a:t>
            </a:r>
          </a:p>
        </p:txBody>
      </p:sp>
      <p:sp>
        <p:nvSpPr>
          <p:cNvPr id="16" name="Slide Number Placeholder 5"/>
          <p:cNvSpPr txBox="1">
            <a:spLocks/>
          </p:cNvSpPr>
          <p:nvPr userDrawn="1"/>
        </p:nvSpPr>
        <p:spPr>
          <a:xfrm>
            <a:off x="241300" y="644443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solidFill>
                  <a:schemeClr val="tx1">
                    <a:lumMod val="75000"/>
                    <a:lumOff val="25000"/>
                  </a:schemeClr>
                </a:solidFill>
              </a:rPr>
              <a:pPr/>
              <a:t>‹#›</a:t>
            </a:fld>
            <a:endParaRPr lang="en-US" dirty="0">
              <a:solidFill>
                <a:schemeClr val="tx1">
                  <a:lumMod val="75000"/>
                  <a:lumOff val="25000"/>
                </a:schemeClr>
              </a:solidFill>
            </a:endParaRPr>
          </a:p>
        </p:txBody>
      </p:sp>
      <p:sp>
        <p:nvSpPr>
          <p:cNvPr id="17" name="Title 1"/>
          <p:cNvSpPr>
            <a:spLocks noGrp="1"/>
          </p:cNvSpPr>
          <p:nvPr>
            <p:ph type="title" hasCustomPrompt="1"/>
          </p:nvPr>
        </p:nvSpPr>
        <p:spPr>
          <a:xfrm>
            <a:off x="234950" y="133350"/>
            <a:ext cx="7428910" cy="921727"/>
          </a:xfrm>
        </p:spPr>
        <p:txBody>
          <a:bodyPr anchor="ctr">
            <a:normAutofit/>
          </a:bodyPr>
          <a:lstStyle>
            <a:lvl1pPr>
              <a:defRPr sz="2400" b="1" i="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22238AA1-E777-2948-9929-55145EAA812D}"/>
              </a:ext>
            </a:extLst>
          </p:cNvPr>
          <p:cNvCxnSpPr>
            <a:cxnSpLocks/>
          </p:cNvCxnSpPr>
          <p:nvPr userDrawn="1"/>
        </p:nvCxnSpPr>
        <p:spPr>
          <a:xfrm flipV="1">
            <a:off x="71367" y="381829"/>
            <a:ext cx="0" cy="425476"/>
          </a:xfrm>
          <a:prstGeom prst="line">
            <a:avLst/>
          </a:prstGeom>
          <a:ln w="1524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16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DA729-8989-0A40-AAF9-E6B34E8B6491}"/>
              </a:ext>
            </a:extLst>
          </p:cNvPr>
          <p:cNvSpPr/>
          <p:nvPr userDrawn="1"/>
        </p:nvSpPr>
        <p:spPr>
          <a:xfrm>
            <a:off x="0" y="878305"/>
            <a:ext cx="8279296" cy="2394284"/>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FA0045B-FA33-F042-8692-958CB96F8B2F}"/>
              </a:ext>
            </a:extLst>
          </p:cNvPr>
          <p:cNvSpPr/>
          <p:nvPr userDrawn="1"/>
        </p:nvSpPr>
        <p:spPr>
          <a:xfrm>
            <a:off x="-24726" y="6437376"/>
            <a:ext cx="9168726" cy="420624"/>
          </a:xfrm>
          <a:prstGeom prst="rect">
            <a:avLst/>
          </a:prstGeom>
          <a:solidFill>
            <a:srgbClr val="D8D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hasCustomPrompt="1"/>
          </p:nvPr>
        </p:nvSpPr>
        <p:spPr>
          <a:xfrm>
            <a:off x="2374900" y="1450975"/>
            <a:ext cx="6534150" cy="1143000"/>
          </a:xfrm>
        </p:spPr>
        <p:txBody>
          <a:bodyPr anchor="b">
            <a:noAutofit/>
          </a:bodyPr>
          <a:lstStyle>
            <a:lvl1pPr algn="l">
              <a:defRPr sz="5000" b="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0CC710C6-6C9C-B943-AF1E-CE84A814E19D}"/>
              </a:ext>
            </a:extLst>
          </p:cNvPr>
          <p:cNvSpPr txBox="1">
            <a:spLocks/>
          </p:cNvSpPr>
          <p:nvPr userDrawn="1"/>
        </p:nvSpPr>
        <p:spPr>
          <a:xfrm>
            <a:off x="241300" y="644443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solidFill>
                  <a:schemeClr val="tx1">
                    <a:lumMod val="75000"/>
                    <a:lumOff val="25000"/>
                  </a:schemeClr>
                </a:solidFill>
              </a:rPr>
              <a:pPr/>
              <a:t>‹#›</a:t>
            </a:fld>
            <a:endParaRPr lang="en-US" dirty="0">
              <a:solidFill>
                <a:schemeClr val="tx1">
                  <a:lumMod val="75000"/>
                  <a:lumOff val="25000"/>
                </a:schemeClr>
              </a:solidFill>
            </a:endParaRPr>
          </a:p>
        </p:txBody>
      </p:sp>
    </p:spTree>
    <p:extLst>
      <p:ext uri="{BB962C8B-B14F-4D97-AF65-F5344CB8AC3E}">
        <p14:creationId xmlns:p14="http://schemas.microsoft.com/office/powerpoint/2010/main" val="22269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39336C-B85F-1147-AAC2-9415ACB3B8F7}"/>
              </a:ext>
            </a:extLst>
          </p:cNvPr>
          <p:cNvSpPr/>
          <p:nvPr userDrawn="1"/>
        </p:nvSpPr>
        <p:spPr>
          <a:xfrm>
            <a:off x="-24726" y="6437376"/>
            <a:ext cx="9168726" cy="420624"/>
          </a:xfrm>
          <a:prstGeom prst="rect">
            <a:avLst/>
          </a:prstGeom>
          <a:solidFill>
            <a:srgbClr val="D8D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Slide Number Placeholder 5"/>
          <p:cNvSpPr txBox="1">
            <a:spLocks/>
          </p:cNvSpPr>
          <p:nvPr userDrawn="1"/>
        </p:nvSpPr>
        <p:spPr>
          <a:xfrm>
            <a:off x="241300" y="644443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solidFill>
                  <a:schemeClr val="tx1">
                    <a:lumMod val="75000"/>
                    <a:lumOff val="25000"/>
                  </a:schemeClr>
                </a:solidFill>
              </a:rPr>
              <a:pPr/>
              <a:t>‹#›</a:t>
            </a:fld>
            <a:endParaRPr lang="en-US" dirty="0">
              <a:solidFill>
                <a:schemeClr val="tx1">
                  <a:lumMod val="75000"/>
                  <a:lumOff val="25000"/>
                </a:schemeClr>
              </a:solidFill>
            </a:endParaRPr>
          </a:p>
        </p:txBody>
      </p:sp>
    </p:spTree>
    <p:extLst>
      <p:ext uri="{BB962C8B-B14F-4D97-AF65-F5344CB8AC3E}">
        <p14:creationId xmlns:p14="http://schemas.microsoft.com/office/powerpoint/2010/main" val="30143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avy)">
    <p:spTree>
      <p:nvGrpSpPr>
        <p:cNvPr id="1" name=""/>
        <p:cNvGrpSpPr/>
        <p:nvPr/>
      </p:nvGrpSpPr>
      <p:grpSpPr>
        <a:xfrm>
          <a:off x="0" y="0"/>
          <a:ext cx="0" cy="0"/>
          <a:chOff x="0" y="0"/>
          <a:chExt cx="0" cy="0"/>
        </a:xfrm>
      </p:grpSpPr>
      <p:sp>
        <p:nvSpPr>
          <p:cNvPr id="10" name="Rectangle 9"/>
          <p:cNvSpPr/>
          <p:nvPr userDrawn="1"/>
        </p:nvSpPr>
        <p:spPr>
          <a:xfrm>
            <a:off x="241401" y="209551"/>
            <a:ext cx="8685112" cy="6377433"/>
          </a:xfrm>
          <a:prstGeom prst="rect">
            <a:avLst/>
          </a:prstGeom>
          <a:solidFill>
            <a:srgbClr val="1E404F"/>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latin typeface="Arial"/>
              <a:cs typeface="Arial"/>
            </a:endParaRPr>
          </a:p>
        </p:txBody>
      </p:sp>
      <p:sp>
        <p:nvSpPr>
          <p:cNvPr id="2" name="Title 1"/>
          <p:cNvSpPr>
            <a:spLocks noGrp="1"/>
          </p:cNvSpPr>
          <p:nvPr>
            <p:ph type="ctrTitle" hasCustomPrompt="1"/>
          </p:nvPr>
        </p:nvSpPr>
        <p:spPr>
          <a:xfrm>
            <a:off x="780257" y="2604030"/>
            <a:ext cx="5923488" cy="1228593"/>
          </a:xfrm>
          <a:prstGeom prst="rect">
            <a:avLst/>
          </a:prstGeom>
        </p:spPr>
        <p:txBody>
          <a:bodyPr anchor="t">
            <a:noAutofit/>
          </a:bodyPr>
          <a:lstStyle>
            <a:lvl1pPr algn="l">
              <a:defRPr sz="2800" b="0" i="0" baseline="0">
                <a:solidFill>
                  <a:schemeClr val="bg1"/>
                </a:solidFill>
                <a:latin typeface="Arial"/>
                <a:cs typeface="Arial"/>
              </a:defRPr>
            </a:lvl1pPr>
          </a:lstStyle>
          <a:p>
            <a:r>
              <a:rPr lang="en-US"/>
              <a:t>Click to Edit Master Title Style</a:t>
            </a:r>
            <a:br>
              <a:rPr lang="en-US"/>
            </a:br>
            <a:r>
              <a:rPr lang="en-US"/>
              <a:t>Second Line</a:t>
            </a:r>
          </a:p>
        </p:txBody>
      </p:sp>
      <p:sp>
        <p:nvSpPr>
          <p:cNvPr id="3" name="Subtitle 2"/>
          <p:cNvSpPr>
            <a:spLocks noGrp="1"/>
          </p:cNvSpPr>
          <p:nvPr>
            <p:ph type="subTitle" idx="1"/>
          </p:nvPr>
        </p:nvSpPr>
        <p:spPr>
          <a:xfrm>
            <a:off x="780257" y="3886201"/>
            <a:ext cx="5923488" cy="438539"/>
          </a:xfrm>
        </p:spPr>
        <p:txBody>
          <a:bodyPr>
            <a:normAutofit/>
          </a:bodyPr>
          <a:lstStyle>
            <a:lvl1pPr marL="0" indent="0" algn="l">
              <a:buNone/>
              <a:defRPr sz="1400" b="0" i="0">
                <a:solidFill>
                  <a:srgbClr val="FFFFFF"/>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9" name="Text Placeholder 28"/>
          <p:cNvSpPr>
            <a:spLocks noGrp="1"/>
          </p:cNvSpPr>
          <p:nvPr>
            <p:ph type="body" sz="quarter" idx="10" hasCustomPrompt="1"/>
          </p:nvPr>
        </p:nvSpPr>
        <p:spPr>
          <a:xfrm>
            <a:off x="780258" y="2103605"/>
            <a:ext cx="2033777" cy="441811"/>
          </a:xfrm>
        </p:spPr>
        <p:txBody>
          <a:bodyPr>
            <a:normAutofit/>
          </a:bodyPr>
          <a:lstStyle>
            <a:lvl1pPr marL="0" indent="0">
              <a:buNone/>
              <a:defRPr sz="1200" b="0" i="0">
                <a:solidFill>
                  <a:schemeClr val="bg1"/>
                </a:solidFill>
                <a:latin typeface="Arial"/>
                <a:cs typeface="Arial"/>
              </a:defRPr>
            </a:lvl1pPr>
            <a:lvl2pPr marL="457189" indent="0">
              <a:buFont typeface="Arial"/>
              <a:buNone/>
              <a:defRPr/>
            </a:lvl2pPr>
            <a:lvl3pPr marL="914377" indent="0">
              <a:buNone/>
              <a:defRPr/>
            </a:lvl3pPr>
          </a:lstStyle>
          <a:p>
            <a:pPr lvl="0"/>
            <a:r>
              <a:rPr lang="en-US"/>
              <a:t>Date</a:t>
            </a:r>
          </a:p>
        </p:txBody>
      </p:sp>
      <p:sp>
        <p:nvSpPr>
          <p:cNvPr id="30" name="Rectangle 29"/>
          <p:cNvSpPr/>
          <p:nvPr userDrawn="1"/>
        </p:nvSpPr>
        <p:spPr>
          <a:xfrm>
            <a:off x="1542939" y="6595356"/>
            <a:ext cx="7065224" cy="20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latin typeface="Arial"/>
              <a:cs typeface="Arial"/>
            </a:endParaRPr>
          </a:p>
        </p:txBody>
      </p:sp>
      <p:pic>
        <p:nvPicPr>
          <p:cNvPr id="20" name="Picture 19" descr="Box_Blue&amp;White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319" y="0"/>
            <a:ext cx="1697164" cy="1227452"/>
          </a:xfrm>
          <a:prstGeom prst="rect">
            <a:avLst/>
          </a:prstGeom>
        </p:spPr>
      </p:pic>
      <p:sp>
        <p:nvSpPr>
          <p:cNvPr id="21" name="Date Placeholder 3"/>
          <p:cNvSpPr>
            <a:spLocks noGrp="1"/>
          </p:cNvSpPr>
          <p:nvPr>
            <p:ph type="dt" sz="half" idx="11"/>
          </p:nvPr>
        </p:nvSpPr>
        <p:spPr>
          <a:xfrm>
            <a:off x="241300" y="6586984"/>
            <a:ext cx="2133600" cy="271016"/>
          </a:xfrm>
        </p:spPr>
        <p:txBody>
          <a:bodyPr/>
          <a:lstStyle>
            <a:lvl1pPr>
              <a:defRPr sz="900"/>
            </a:lvl1pPr>
          </a:lstStyle>
          <a:p>
            <a:fld id="{CA48F767-F060-D947-BA05-EE33CF212189}" type="datetime1">
              <a:rPr lang="en-US" smtClean="0"/>
              <a:t>6/3/2019</a:t>
            </a:fld>
            <a:endParaRPr lang="en-US" dirty="0"/>
          </a:p>
        </p:txBody>
      </p:sp>
      <p:sp>
        <p:nvSpPr>
          <p:cNvPr id="22" name="Footer Placeholder 4"/>
          <p:cNvSpPr>
            <a:spLocks noGrp="1"/>
          </p:cNvSpPr>
          <p:nvPr>
            <p:ph type="ftr" sz="quarter" idx="12"/>
          </p:nvPr>
        </p:nvSpPr>
        <p:spPr>
          <a:xfrm>
            <a:off x="2426355" y="6586984"/>
            <a:ext cx="6500158" cy="271016"/>
          </a:xfrm>
        </p:spPr>
        <p:txBody>
          <a:bodyPr/>
          <a:lstStyle>
            <a:lvl1pPr algn="r">
              <a:defRPr sz="900"/>
            </a:lvl1pPr>
          </a:lstStyle>
          <a:p>
            <a:endParaRPr lang="en-US" dirty="0"/>
          </a:p>
        </p:txBody>
      </p:sp>
      <p:grpSp>
        <p:nvGrpSpPr>
          <p:cNvPr id="16" name="Group 15"/>
          <p:cNvGrpSpPr/>
          <p:nvPr userDrawn="1"/>
        </p:nvGrpSpPr>
        <p:grpSpPr>
          <a:xfrm>
            <a:off x="0" y="5515299"/>
            <a:ext cx="9154325" cy="710329"/>
            <a:chOff x="0" y="5267513"/>
            <a:chExt cx="9154325" cy="710329"/>
          </a:xfrm>
        </p:grpSpPr>
        <p:sp>
          <p:nvSpPr>
            <p:cNvPr id="17" name="Freeform 16"/>
            <p:cNvSpPr/>
            <p:nvPr userDrawn="1"/>
          </p:nvSpPr>
          <p:spPr>
            <a:xfrm>
              <a:off x="0" y="5267513"/>
              <a:ext cx="6875200" cy="710329"/>
            </a:xfrm>
            <a:custGeom>
              <a:avLst/>
              <a:gdLst>
                <a:gd name="connsiteX0" fmla="*/ 0 w 6906955"/>
                <a:gd name="connsiteY0" fmla="*/ 0 h 616772"/>
                <a:gd name="connsiteX1" fmla="*/ 6906955 w 6906955"/>
                <a:gd name="connsiteY1" fmla="*/ 0 h 616772"/>
                <a:gd name="connsiteX2" fmla="*/ 6889392 w 6906955"/>
                <a:gd name="connsiteY2" fmla="*/ 32356 h 616772"/>
                <a:gd name="connsiteX3" fmla="*/ 6831884 w 6906955"/>
                <a:gd name="connsiteY3" fmla="*/ 317206 h 616772"/>
                <a:gd name="connsiteX4" fmla="*/ 6889392 w 6906955"/>
                <a:gd name="connsiteY4" fmla="*/ 602056 h 616772"/>
                <a:gd name="connsiteX5" fmla="*/ 6897380 w 6906955"/>
                <a:gd name="connsiteY5" fmla="*/ 616772 h 616772"/>
                <a:gd name="connsiteX6" fmla="*/ 0 w 6906955"/>
                <a:gd name="connsiteY6" fmla="*/ 616772 h 616772"/>
                <a:gd name="connsiteX7" fmla="*/ 0 w 6906955"/>
                <a:gd name="connsiteY7" fmla="*/ 0 h 6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6955" h="616772">
                  <a:moveTo>
                    <a:pt x="0" y="0"/>
                  </a:moveTo>
                  <a:lnTo>
                    <a:pt x="6906955" y="0"/>
                  </a:lnTo>
                  <a:lnTo>
                    <a:pt x="6889392" y="32356"/>
                  </a:lnTo>
                  <a:cubicBezTo>
                    <a:pt x="6852362" y="119908"/>
                    <a:pt x="6831884" y="216166"/>
                    <a:pt x="6831884" y="317206"/>
                  </a:cubicBezTo>
                  <a:cubicBezTo>
                    <a:pt x="6831884" y="418247"/>
                    <a:pt x="6852362" y="514504"/>
                    <a:pt x="6889392" y="602056"/>
                  </a:cubicBezTo>
                  <a:lnTo>
                    <a:pt x="6897380" y="616772"/>
                  </a:lnTo>
                  <a:lnTo>
                    <a:pt x="0" y="616772"/>
                  </a:lnTo>
                  <a:lnTo>
                    <a:pt x="0" y="0"/>
                  </a:lnTo>
                  <a:close/>
                </a:path>
              </a:pathLst>
            </a:custGeom>
            <a:solidFill>
              <a:srgbClr val="1B6FA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rial"/>
                <a:cs typeface="Arial"/>
              </a:endParaRPr>
            </a:p>
          </p:txBody>
        </p:sp>
        <p:sp>
          <p:nvSpPr>
            <p:cNvPr id="18" name="Freeform 17"/>
            <p:cNvSpPr/>
            <p:nvPr userDrawn="1"/>
          </p:nvSpPr>
          <p:spPr>
            <a:xfrm>
              <a:off x="8354814" y="5267513"/>
              <a:ext cx="799511" cy="710329"/>
            </a:xfrm>
            <a:custGeom>
              <a:avLst/>
              <a:gdLst>
                <a:gd name="connsiteX0" fmla="*/ 0 w 939519"/>
                <a:gd name="connsiteY0" fmla="*/ 0 h 616772"/>
                <a:gd name="connsiteX1" fmla="*/ 939519 w 939519"/>
                <a:gd name="connsiteY1" fmla="*/ 0 h 616772"/>
                <a:gd name="connsiteX2" fmla="*/ 939519 w 939519"/>
                <a:gd name="connsiteY2" fmla="*/ 616772 h 616772"/>
                <a:gd name="connsiteX3" fmla="*/ 9575 w 939519"/>
                <a:gd name="connsiteY3" fmla="*/ 616772 h 616772"/>
                <a:gd name="connsiteX4" fmla="*/ 17562 w 939519"/>
                <a:gd name="connsiteY4" fmla="*/ 602056 h 616772"/>
                <a:gd name="connsiteX5" fmla="*/ 75070 w 939519"/>
                <a:gd name="connsiteY5" fmla="*/ 317206 h 616772"/>
                <a:gd name="connsiteX6" fmla="*/ 17562 w 939519"/>
                <a:gd name="connsiteY6" fmla="*/ 32356 h 616772"/>
                <a:gd name="connsiteX7" fmla="*/ 0 w 939519"/>
                <a:gd name="connsiteY7" fmla="*/ 0 h 6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519" h="616772">
                  <a:moveTo>
                    <a:pt x="0" y="0"/>
                  </a:moveTo>
                  <a:lnTo>
                    <a:pt x="939519" y="0"/>
                  </a:lnTo>
                  <a:lnTo>
                    <a:pt x="939519" y="616772"/>
                  </a:lnTo>
                  <a:lnTo>
                    <a:pt x="9575" y="616772"/>
                  </a:lnTo>
                  <a:lnTo>
                    <a:pt x="17562" y="602056"/>
                  </a:lnTo>
                  <a:cubicBezTo>
                    <a:pt x="54593" y="514504"/>
                    <a:pt x="75070" y="418247"/>
                    <a:pt x="75070" y="317206"/>
                  </a:cubicBezTo>
                  <a:cubicBezTo>
                    <a:pt x="75070" y="216166"/>
                    <a:pt x="54593" y="119908"/>
                    <a:pt x="17562" y="32356"/>
                  </a:cubicBezTo>
                  <a:lnTo>
                    <a:pt x="0" y="0"/>
                  </a:lnTo>
                  <a:close/>
                </a:path>
              </a:pathLst>
            </a:custGeom>
            <a:solidFill>
              <a:srgbClr val="459FB2">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rial"/>
                <a:cs typeface="Arial"/>
              </a:endParaRPr>
            </a:p>
          </p:txBody>
        </p: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3787" y="5644453"/>
            <a:ext cx="2891276" cy="455272"/>
          </a:xfrm>
          <a:prstGeom prst="rect">
            <a:avLst/>
          </a:prstGeom>
        </p:spPr>
      </p:pic>
    </p:spTree>
    <p:extLst>
      <p:ext uri="{BB962C8B-B14F-4D97-AF65-F5344CB8AC3E}">
        <p14:creationId xmlns:p14="http://schemas.microsoft.com/office/powerpoint/2010/main" val="38570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Light Gray)">
    <p:spTree>
      <p:nvGrpSpPr>
        <p:cNvPr id="1" name=""/>
        <p:cNvGrpSpPr/>
        <p:nvPr/>
      </p:nvGrpSpPr>
      <p:grpSpPr>
        <a:xfrm>
          <a:off x="0" y="0"/>
          <a:ext cx="0" cy="0"/>
          <a:chOff x="0" y="0"/>
          <a:chExt cx="0" cy="0"/>
        </a:xfrm>
      </p:grpSpPr>
      <p:sp>
        <p:nvSpPr>
          <p:cNvPr id="10" name="Rectangle 9"/>
          <p:cNvSpPr/>
          <p:nvPr userDrawn="1"/>
        </p:nvSpPr>
        <p:spPr>
          <a:xfrm>
            <a:off x="241401" y="209551"/>
            <a:ext cx="8685112" cy="6385806"/>
          </a:xfrm>
          <a:prstGeom prst="rect">
            <a:avLst/>
          </a:prstGeom>
          <a:solidFill>
            <a:srgbClr val="C4BEC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latin typeface="Arial"/>
              <a:cs typeface="Arial"/>
            </a:endParaRPr>
          </a:p>
        </p:txBody>
      </p:sp>
      <p:sp>
        <p:nvSpPr>
          <p:cNvPr id="2" name="Title 1"/>
          <p:cNvSpPr>
            <a:spLocks noGrp="1"/>
          </p:cNvSpPr>
          <p:nvPr>
            <p:ph type="ctrTitle" hasCustomPrompt="1"/>
          </p:nvPr>
        </p:nvSpPr>
        <p:spPr>
          <a:xfrm>
            <a:off x="780257" y="2604030"/>
            <a:ext cx="5996227" cy="1228593"/>
          </a:xfrm>
          <a:prstGeom prst="rect">
            <a:avLst/>
          </a:prstGeom>
        </p:spPr>
        <p:txBody>
          <a:bodyPr anchor="t">
            <a:noAutofit/>
          </a:bodyPr>
          <a:lstStyle>
            <a:lvl1pPr algn="l">
              <a:defRPr sz="2800" b="0" i="0" baseline="0">
                <a:solidFill>
                  <a:schemeClr val="bg1"/>
                </a:solidFill>
                <a:latin typeface="Arial"/>
                <a:cs typeface="Arial"/>
              </a:defRPr>
            </a:lvl1pPr>
          </a:lstStyle>
          <a:p>
            <a:r>
              <a:rPr lang="en-US"/>
              <a:t>Click to Edit Master Title Style</a:t>
            </a:r>
            <a:br>
              <a:rPr lang="en-US"/>
            </a:br>
            <a:r>
              <a:rPr lang="en-US"/>
              <a:t>Second Line</a:t>
            </a:r>
          </a:p>
        </p:txBody>
      </p:sp>
      <p:sp>
        <p:nvSpPr>
          <p:cNvPr id="3" name="Subtitle 2"/>
          <p:cNvSpPr>
            <a:spLocks noGrp="1"/>
          </p:cNvSpPr>
          <p:nvPr>
            <p:ph type="subTitle" idx="1"/>
          </p:nvPr>
        </p:nvSpPr>
        <p:spPr>
          <a:xfrm>
            <a:off x="780257" y="3886201"/>
            <a:ext cx="5996227" cy="438539"/>
          </a:xfrm>
        </p:spPr>
        <p:txBody>
          <a:bodyPr>
            <a:normAutofit/>
          </a:bodyPr>
          <a:lstStyle>
            <a:lvl1pPr marL="0" indent="0" algn="l">
              <a:buNone/>
              <a:defRPr sz="1400" b="0" i="0">
                <a:solidFill>
                  <a:schemeClr val="tx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4" name="Rectangle 23"/>
          <p:cNvSpPr/>
          <p:nvPr userDrawn="1"/>
        </p:nvSpPr>
        <p:spPr>
          <a:xfrm>
            <a:off x="1542939" y="6595356"/>
            <a:ext cx="7065224" cy="20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latin typeface="Arial"/>
              <a:cs typeface="Arial"/>
            </a:endParaRPr>
          </a:p>
        </p:txBody>
      </p:sp>
      <p:sp>
        <p:nvSpPr>
          <p:cNvPr id="29" name="Text Placeholder 28"/>
          <p:cNvSpPr>
            <a:spLocks noGrp="1"/>
          </p:cNvSpPr>
          <p:nvPr>
            <p:ph type="body" sz="quarter" idx="10" hasCustomPrompt="1"/>
          </p:nvPr>
        </p:nvSpPr>
        <p:spPr>
          <a:xfrm>
            <a:off x="780257" y="2103605"/>
            <a:ext cx="2040216" cy="441811"/>
          </a:xfrm>
        </p:spPr>
        <p:txBody>
          <a:bodyPr>
            <a:normAutofit/>
          </a:bodyPr>
          <a:lstStyle>
            <a:lvl1pPr marL="0" indent="0">
              <a:buNone/>
              <a:defRPr sz="1200" b="0" i="0">
                <a:solidFill>
                  <a:schemeClr val="tx1"/>
                </a:solidFill>
                <a:latin typeface="Arial"/>
                <a:cs typeface="Arial"/>
              </a:defRPr>
            </a:lvl1pPr>
            <a:lvl2pPr marL="457189" indent="0">
              <a:buFont typeface="Arial"/>
              <a:buNone/>
              <a:defRPr/>
            </a:lvl2pPr>
            <a:lvl3pPr marL="914377" indent="0">
              <a:buNone/>
              <a:defRPr/>
            </a:lvl3pPr>
          </a:lstStyle>
          <a:p>
            <a:pPr lvl="0"/>
            <a:r>
              <a:rPr lang="en-US"/>
              <a:t>Date</a:t>
            </a:r>
          </a:p>
        </p:txBody>
      </p:sp>
      <p:pic>
        <p:nvPicPr>
          <p:cNvPr id="20" name="Picture 19" descr="Box_Blue&amp;White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319" y="0"/>
            <a:ext cx="1697164" cy="1227452"/>
          </a:xfrm>
          <a:prstGeom prst="rect">
            <a:avLst/>
          </a:prstGeom>
        </p:spPr>
      </p:pic>
      <p:sp>
        <p:nvSpPr>
          <p:cNvPr id="21" name="Date Placeholder 3"/>
          <p:cNvSpPr>
            <a:spLocks noGrp="1"/>
          </p:cNvSpPr>
          <p:nvPr>
            <p:ph type="dt" sz="half" idx="11"/>
          </p:nvPr>
        </p:nvSpPr>
        <p:spPr>
          <a:xfrm>
            <a:off x="241300" y="6586984"/>
            <a:ext cx="2133600" cy="271016"/>
          </a:xfrm>
        </p:spPr>
        <p:txBody>
          <a:bodyPr/>
          <a:lstStyle>
            <a:lvl1pPr>
              <a:defRPr sz="900"/>
            </a:lvl1pPr>
          </a:lstStyle>
          <a:p>
            <a:fld id="{6CDC90D9-4D77-0245-822A-7D23EC009F33}" type="datetime1">
              <a:rPr lang="en-US" smtClean="0"/>
              <a:t>6/3/2019</a:t>
            </a:fld>
            <a:endParaRPr lang="en-US" dirty="0"/>
          </a:p>
        </p:txBody>
      </p:sp>
      <p:sp>
        <p:nvSpPr>
          <p:cNvPr id="22" name="Footer Placeholder 4"/>
          <p:cNvSpPr>
            <a:spLocks noGrp="1"/>
          </p:cNvSpPr>
          <p:nvPr>
            <p:ph type="ftr" sz="quarter" idx="12"/>
          </p:nvPr>
        </p:nvSpPr>
        <p:spPr>
          <a:xfrm>
            <a:off x="2426355" y="6586984"/>
            <a:ext cx="6500158" cy="271016"/>
          </a:xfrm>
        </p:spPr>
        <p:txBody>
          <a:bodyPr/>
          <a:lstStyle>
            <a:lvl1pPr algn="r">
              <a:defRPr sz="900"/>
            </a:lvl1pPr>
          </a:lstStyle>
          <a:p>
            <a:endParaRPr lang="en-US" dirty="0"/>
          </a:p>
        </p:txBody>
      </p:sp>
      <p:grpSp>
        <p:nvGrpSpPr>
          <p:cNvPr id="16" name="Group 15"/>
          <p:cNvGrpSpPr/>
          <p:nvPr userDrawn="1"/>
        </p:nvGrpSpPr>
        <p:grpSpPr>
          <a:xfrm>
            <a:off x="0" y="5515299"/>
            <a:ext cx="9154325" cy="710329"/>
            <a:chOff x="0" y="5267513"/>
            <a:chExt cx="9154325" cy="710329"/>
          </a:xfrm>
        </p:grpSpPr>
        <p:sp>
          <p:nvSpPr>
            <p:cNvPr id="17" name="Freeform 16"/>
            <p:cNvSpPr/>
            <p:nvPr userDrawn="1"/>
          </p:nvSpPr>
          <p:spPr>
            <a:xfrm>
              <a:off x="0" y="5267513"/>
              <a:ext cx="6875200" cy="710329"/>
            </a:xfrm>
            <a:custGeom>
              <a:avLst/>
              <a:gdLst>
                <a:gd name="connsiteX0" fmla="*/ 0 w 6906955"/>
                <a:gd name="connsiteY0" fmla="*/ 0 h 616772"/>
                <a:gd name="connsiteX1" fmla="*/ 6906955 w 6906955"/>
                <a:gd name="connsiteY1" fmla="*/ 0 h 616772"/>
                <a:gd name="connsiteX2" fmla="*/ 6889392 w 6906955"/>
                <a:gd name="connsiteY2" fmla="*/ 32356 h 616772"/>
                <a:gd name="connsiteX3" fmla="*/ 6831884 w 6906955"/>
                <a:gd name="connsiteY3" fmla="*/ 317206 h 616772"/>
                <a:gd name="connsiteX4" fmla="*/ 6889392 w 6906955"/>
                <a:gd name="connsiteY4" fmla="*/ 602056 h 616772"/>
                <a:gd name="connsiteX5" fmla="*/ 6897380 w 6906955"/>
                <a:gd name="connsiteY5" fmla="*/ 616772 h 616772"/>
                <a:gd name="connsiteX6" fmla="*/ 0 w 6906955"/>
                <a:gd name="connsiteY6" fmla="*/ 616772 h 616772"/>
                <a:gd name="connsiteX7" fmla="*/ 0 w 6906955"/>
                <a:gd name="connsiteY7" fmla="*/ 0 h 6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6955" h="616772">
                  <a:moveTo>
                    <a:pt x="0" y="0"/>
                  </a:moveTo>
                  <a:lnTo>
                    <a:pt x="6906955" y="0"/>
                  </a:lnTo>
                  <a:lnTo>
                    <a:pt x="6889392" y="32356"/>
                  </a:lnTo>
                  <a:cubicBezTo>
                    <a:pt x="6852362" y="119908"/>
                    <a:pt x="6831884" y="216166"/>
                    <a:pt x="6831884" y="317206"/>
                  </a:cubicBezTo>
                  <a:cubicBezTo>
                    <a:pt x="6831884" y="418247"/>
                    <a:pt x="6852362" y="514504"/>
                    <a:pt x="6889392" y="602056"/>
                  </a:cubicBezTo>
                  <a:lnTo>
                    <a:pt x="6897380" y="616772"/>
                  </a:lnTo>
                  <a:lnTo>
                    <a:pt x="0" y="616772"/>
                  </a:lnTo>
                  <a:lnTo>
                    <a:pt x="0" y="0"/>
                  </a:lnTo>
                  <a:close/>
                </a:path>
              </a:pathLst>
            </a:custGeom>
            <a:solidFill>
              <a:srgbClr val="1B6FA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rial"/>
                <a:cs typeface="Arial"/>
              </a:endParaRPr>
            </a:p>
          </p:txBody>
        </p:sp>
        <p:sp>
          <p:nvSpPr>
            <p:cNvPr id="18" name="Freeform 17"/>
            <p:cNvSpPr/>
            <p:nvPr userDrawn="1"/>
          </p:nvSpPr>
          <p:spPr>
            <a:xfrm>
              <a:off x="8354814" y="5267513"/>
              <a:ext cx="799511" cy="710329"/>
            </a:xfrm>
            <a:custGeom>
              <a:avLst/>
              <a:gdLst>
                <a:gd name="connsiteX0" fmla="*/ 0 w 939519"/>
                <a:gd name="connsiteY0" fmla="*/ 0 h 616772"/>
                <a:gd name="connsiteX1" fmla="*/ 939519 w 939519"/>
                <a:gd name="connsiteY1" fmla="*/ 0 h 616772"/>
                <a:gd name="connsiteX2" fmla="*/ 939519 w 939519"/>
                <a:gd name="connsiteY2" fmla="*/ 616772 h 616772"/>
                <a:gd name="connsiteX3" fmla="*/ 9575 w 939519"/>
                <a:gd name="connsiteY3" fmla="*/ 616772 h 616772"/>
                <a:gd name="connsiteX4" fmla="*/ 17562 w 939519"/>
                <a:gd name="connsiteY4" fmla="*/ 602056 h 616772"/>
                <a:gd name="connsiteX5" fmla="*/ 75070 w 939519"/>
                <a:gd name="connsiteY5" fmla="*/ 317206 h 616772"/>
                <a:gd name="connsiteX6" fmla="*/ 17562 w 939519"/>
                <a:gd name="connsiteY6" fmla="*/ 32356 h 616772"/>
                <a:gd name="connsiteX7" fmla="*/ 0 w 939519"/>
                <a:gd name="connsiteY7" fmla="*/ 0 h 6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519" h="616772">
                  <a:moveTo>
                    <a:pt x="0" y="0"/>
                  </a:moveTo>
                  <a:lnTo>
                    <a:pt x="939519" y="0"/>
                  </a:lnTo>
                  <a:lnTo>
                    <a:pt x="939519" y="616772"/>
                  </a:lnTo>
                  <a:lnTo>
                    <a:pt x="9575" y="616772"/>
                  </a:lnTo>
                  <a:lnTo>
                    <a:pt x="17562" y="602056"/>
                  </a:lnTo>
                  <a:cubicBezTo>
                    <a:pt x="54593" y="514504"/>
                    <a:pt x="75070" y="418247"/>
                    <a:pt x="75070" y="317206"/>
                  </a:cubicBezTo>
                  <a:cubicBezTo>
                    <a:pt x="75070" y="216166"/>
                    <a:pt x="54593" y="119908"/>
                    <a:pt x="17562" y="32356"/>
                  </a:cubicBezTo>
                  <a:lnTo>
                    <a:pt x="0" y="0"/>
                  </a:lnTo>
                  <a:close/>
                </a:path>
              </a:pathLst>
            </a:custGeom>
            <a:solidFill>
              <a:srgbClr val="459FB2">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rial"/>
                <a:cs typeface="Arial"/>
              </a:endParaRPr>
            </a:p>
          </p:txBody>
        </p: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3787" y="5644453"/>
            <a:ext cx="2891276" cy="455272"/>
          </a:xfrm>
          <a:prstGeom prst="rect">
            <a:avLst/>
          </a:prstGeom>
        </p:spPr>
      </p:pic>
    </p:spTree>
    <p:extLst>
      <p:ext uri="{BB962C8B-B14F-4D97-AF65-F5344CB8AC3E}">
        <p14:creationId xmlns:p14="http://schemas.microsoft.com/office/powerpoint/2010/main" val="397124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sp>
        <p:nvSpPr>
          <p:cNvPr id="10" name="Rectangle 9"/>
          <p:cNvSpPr/>
          <p:nvPr userDrawn="1"/>
        </p:nvSpPr>
        <p:spPr>
          <a:xfrm>
            <a:off x="241401" y="209551"/>
            <a:ext cx="8685112" cy="6385806"/>
          </a:xfrm>
          <a:prstGeom prst="rect">
            <a:avLst/>
          </a:prstGeom>
          <a:solidFill>
            <a:srgbClr val="EE3A25"/>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latin typeface="Arial"/>
              <a:cs typeface="Arial"/>
            </a:endParaRPr>
          </a:p>
        </p:txBody>
      </p:sp>
      <p:sp>
        <p:nvSpPr>
          <p:cNvPr id="2" name="Title 1"/>
          <p:cNvSpPr>
            <a:spLocks noGrp="1"/>
          </p:cNvSpPr>
          <p:nvPr>
            <p:ph type="ctrTitle" hasCustomPrompt="1"/>
          </p:nvPr>
        </p:nvSpPr>
        <p:spPr>
          <a:xfrm>
            <a:off x="780257" y="2604030"/>
            <a:ext cx="5923488" cy="1228593"/>
          </a:xfrm>
          <a:prstGeom prst="rect">
            <a:avLst/>
          </a:prstGeom>
        </p:spPr>
        <p:txBody>
          <a:bodyPr anchor="t">
            <a:noAutofit/>
          </a:bodyPr>
          <a:lstStyle>
            <a:lvl1pPr algn="l">
              <a:defRPr sz="2800" b="0" i="0" baseline="0">
                <a:solidFill>
                  <a:schemeClr val="bg1"/>
                </a:solidFill>
                <a:latin typeface="Arial"/>
                <a:cs typeface="Arial"/>
              </a:defRPr>
            </a:lvl1pPr>
          </a:lstStyle>
          <a:p>
            <a:r>
              <a:rPr lang="en-US"/>
              <a:t>Click to Edit Master Title Style</a:t>
            </a:r>
            <a:br>
              <a:rPr lang="en-US"/>
            </a:br>
            <a:r>
              <a:rPr lang="en-US"/>
              <a:t>Second Line</a:t>
            </a:r>
          </a:p>
        </p:txBody>
      </p:sp>
      <p:sp>
        <p:nvSpPr>
          <p:cNvPr id="3" name="Subtitle 2"/>
          <p:cNvSpPr>
            <a:spLocks noGrp="1"/>
          </p:cNvSpPr>
          <p:nvPr>
            <p:ph type="subTitle" idx="1"/>
          </p:nvPr>
        </p:nvSpPr>
        <p:spPr>
          <a:xfrm>
            <a:off x="780257" y="3886201"/>
            <a:ext cx="5923488" cy="438539"/>
          </a:xfrm>
        </p:spPr>
        <p:txBody>
          <a:bodyPr>
            <a:normAutofit/>
          </a:bodyPr>
          <a:lstStyle>
            <a:lvl1pPr marL="0" indent="0" algn="l">
              <a:buNone/>
              <a:defRPr sz="1400" b="0" i="0">
                <a:solidFill>
                  <a:srgbClr val="FFFFFF"/>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9" name="Text Placeholder 28"/>
          <p:cNvSpPr>
            <a:spLocks noGrp="1"/>
          </p:cNvSpPr>
          <p:nvPr>
            <p:ph type="body" sz="quarter" idx="10" hasCustomPrompt="1"/>
          </p:nvPr>
        </p:nvSpPr>
        <p:spPr>
          <a:xfrm>
            <a:off x="780258" y="2103605"/>
            <a:ext cx="2033777" cy="441811"/>
          </a:xfrm>
        </p:spPr>
        <p:txBody>
          <a:bodyPr>
            <a:normAutofit/>
          </a:bodyPr>
          <a:lstStyle>
            <a:lvl1pPr marL="0" indent="0">
              <a:buNone/>
              <a:defRPr sz="1200" b="0" i="0">
                <a:solidFill>
                  <a:schemeClr val="bg1"/>
                </a:solidFill>
                <a:latin typeface="Arial"/>
                <a:cs typeface="Arial"/>
              </a:defRPr>
            </a:lvl1pPr>
            <a:lvl2pPr marL="457189" indent="0">
              <a:buFont typeface="Arial"/>
              <a:buNone/>
              <a:defRPr/>
            </a:lvl2pPr>
            <a:lvl3pPr marL="914377" indent="0">
              <a:buNone/>
              <a:defRPr/>
            </a:lvl3pPr>
          </a:lstStyle>
          <a:p>
            <a:pPr lvl="0"/>
            <a:r>
              <a:rPr lang="en-US"/>
              <a:t>Date</a:t>
            </a:r>
          </a:p>
        </p:txBody>
      </p:sp>
      <p:sp>
        <p:nvSpPr>
          <p:cNvPr id="30" name="Rectangle 29"/>
          <p:cNvSpPr/>
          <p:nvPr userDrawn="1"/>
        </p:nvSpPr>
        <p:spPr>
          <a:xfrm>
            <a:off x="1542939" y="6595356"/>
            <a:ext cx="7065224" cy="20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latin typeface="Arial"/>
              <a:cs typeface="Arial"/>
            </a:endParaRPr>
          </a:p>
        </p:txBody>
      </p:sp>
      <p:pic>
        <p:nvPicPr>
          <p:cNvPr id="20" name="Picture 19" descr="Box_Blue&amp;White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319" y="0"/>
            <a:ext cx="1697164" cy="1227452"/>
          </a:xfrm>
          <a:prstGeom prst="rect">
            <a:avLst/>
          </a:prstGeom>
        </p:spPr>
      </p:pic>
      <p:sp>
        <p:nvSpPr>
          <p:cNvPr id="21" name="Date Placeholder 3"/>
          <p:cNvSpPr>
            <a:spLocks noGrp="1"/>
          </p:cNvSpPr>
          <p:nvPr>
            <p:ph type="dt" sz="half" idx="11"/>
          </p:nvPr>
        </p:nvSpPr>
        <p:spPr>
          <a:xfrm>
            <a:off x="241300" y="6586984"/>
            <a:ext cx="2133600" cy="271016"/>
          </a:xfrm>
        </p:spPr>
        <p:txBody>
          <a:bodyPr/>
          <a:lstStyle>
            <a:lvl1pPr>
              <a:defRPr sz="900"/>
            </a:lvl1pPr>
          </a:lstStyle>
          <a:p>
            <a:fld id="{CA48F767-F060-D947-BA05-EE33CF212189}" type="datetime1">
              <a:rPr lang="en-US" smtClean="0"/>
              <a:t>6/3/2019</a:t>
            </a:fld>
            <a:endParaRPr lang="en-US" dirty="0"/>
          </a:p>
        </p:txBody>
      </p:sp>
      <p:sp>
        <p:nvSpPr>
          <p:cNvPr id="22" name="Footer Placeholder 4"/>
          <p:cNvSpPr>
            <a:spLocks noGrp="1"/>
          </p:cNvSpPr>
          <p:nvPr>
            <p:ph type="ftr" sz="quarter" idx="12"/>
          </p:nvPr>
        </p:nvSpPr>
        <p:spPr>
          <a:xfrm>
            <a:off x="2426355" y="6586984"/>
            <a:ext cx="6500158" cy="271016"/>
          </a:xfrm>
        </p:spPr>
        <p:txBody>
          <a:bodyPr/>
          <a:lstStyle>
            <a:lvl1pPr algn="r">
              <a:defRPr sz="900"/>
            </a:lvl1pPr>
          </a:lstStyle>
          <a:p>
            <a:endParaRPr lang="en-US" dirty="0"/>
          </a:p>
        </p:txBody>
      </p:sp>
      <p:grpSp>
        <p:nvGrpSpPr>
          <p:cNvPr id="16" name="Group 15"/>
          <p:cNvGrpSpPr/>
          <p:nvPr userDrawn="1"/>
        </p:nvGrpSpPr>
        <p:grpSpPr>
          <a:xfrm>
            <a:off x="0" y="5515299"/>
            <a:ext cx="9154325" cy="710329"/>
            <a:chOff x="0" y="5267513"/>
            <a:chExt cx="9154325" cy="710329"/>
          </a:xfrm>
        </p:grpSpPr>
        <p:sp>
          <p:nvSpPr>
            <p:cNvPr id="17" name="Freeform 16"/>
            <p:cNvSpPr/>
            <p:nvPr userDrawn="1"/>
          </p:nvSpPr>
          <p:spPr>
            <a:xfrm>
              <a:off x="0" y="5267513"/>
              <a:ext cx="6875200" cy="710329"/>
            </a:xfrm>
            <a:custGeom>
              <a:avLst/>
              <a:gdLst>
                <a:gd name="connsiteX0" fmla="*/ 0 w 6906955"/>
                <a:gd name="connsiteY0" fmla="*/ 0 h 616772"/>
                <a:gd name="connsiteX1" fmla="*/ 6906955 w 6906955"/>
                <a:gd name="connsiteY1" fmla="*/ 0 h 616772"/>
                <a:gd name="connsiteX2" fmla="*/ 6889392 w 6906955"/>
                <a:gd name="connsiteY2" fmla="*/ 32356 h 616772"/>
                <a:gd name="connsiteX3" fmla="*/ 6831884 w 6906955"/>
                <a:gd name="connsiteY3" fmla="*/ 317206 h 616772"/>
                <a:gd name="connsiteX4" fmla="*/ 6889392 w 6906955"/>
                <a:gd name="connsiteY4" fmla="*/ 602056 h 616772"/>
                <a:gd name="connsiteX5" fmla="*/ 6897380 w 6906955"/>
                <a:gd name="connsiteY5" fmla="*/ 616772 h 616772"/>
                <a:gd name="connsiteX6" fmla="*/ 0 w 6906955"/>
                <a:gd name="connsiteY6" fmla="*/ 616772 h 616772"/>
                <a:gd name="connsiteX7" fmla="*/ 0 w 6906955"/>
                <a:gd name="connsiteY7" fmla="*/ 0 h 6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6955" h="616772">
                  <a:moveTo>
                    <a:pt x="0" y="0"/>
                  </a:moveTo>
                  <a:lnTo>
                    <a:pt x="6906955" y="0"/>
                  </a:lnTo>
                  <a:lnTo>
                    <a:pt x="6889392" y="32356"/>
                  </a:lnTo>
                  <a:cubicBezTo>
                    <a:pt x="6852362" y="119908"/>
                    <a:pt x="6831884" y="216166"/>
                    <a:pt x="6831884" y="317206"/>
                  </a:cubicBezTo>
                  <a:cubicBezTo>
                    <a:pt x="6831884" y="418247"/>
                    <a:pt x="6852362" y="514504"/>
                    <a:pt x="6889392" y="602056"/>
                  </a:cubicBezTo>
                  <a:lnTo>
                    <a:pt x="6897380" y="616772"/>
                  </a:lnTo>
                  <a:lnTo>
                    <a:pt x="0" y="616772"/>
                  </a:lnTo>
                  <a:lnTo>
                    <a:pt x="0" y="0"/>
                  </a:lnTo>
                  <a:close/>
                </a:path>
              </a:pathLst>
            </a:custGeom>
            <a:solidFill>
              <a:srgbClr val="1B6FA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rial"/>
                <a:cs typeface="Arial"/>
              </a:endParaRPr>
            </a:p>
          </p:txBody>
        </p:sp>
        <p:sp>
          <p:nvSpPr>
            <p:cNvPr id="18" name="Freeform 17"/>
            <p:cNvSpPr/>
            <p:nvPr userDrawn="1"/>
          </p:nvSpPr>
          <p:spPr>
            <a:xfrm>
              <a:off x="8354814" y="5267513"/>
              <a:ext cx="799511" cy="710329"/>
            </a:xfrm>
            <a:custGeom>
              <a:avLst/>
              <a:gdLst>
                <a:gd name="connsiteX0" fmla="*/ 0 w 939519"/>
                <a:gd name="connsiteY0" fmla="*/ 0 h 616772"/>
                <a:gd name="connsiteX1" fmla="*/ 939519 w 939519"/>
                <a:gd name="connsiteY1" fmla="*/ 0 h 616772"/>
                <a:gd name="connsiteX2" fmla="*/ 939519 w 939519"/>
                <a:gd name="connsiteY2" fmla="*/ 616772 h 616772"/>
                <a:gd name="connsiteX3" fmla="*/ 9575 w 939519"/>
                <a:gd name="connsiteY3" fmla="*/ 616772 h 616772"/>
                <a:gd name="connsiteX4" fmla="*/ 17562 w 939519"/>
                <a:gd name="connsiteY4" fmla="*/ 602056 h 616772"/>
                <a:gd name="connsiteX5" fmla="*/ 75070 w 939519"/>
                <a:gd name="connsiteY5" fmla="*/ 317206 h 616772"/>
                <a:gd name="connsiteX6" fmla="*/ 17562 w 939519"/>
                <a:gd name="connsiteY6" fmla="*/ 32356 h 616772"/>
                <a:gd name="connsiteX7" fmla="*/ 0 w 939519"/>
                <a:gd name="connsiteY7" fmla="*/ 0 h 6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519" h="616772">
                  <a:moveTo>
                    <a:pt x="0" y="0"/>
                  </a:moveTo>
                  <a:lnTo>
                    <a:pt x="939519" y="0"/>
                  </a:lnTo>
                  <a:lnTo>
                    <a:pt x="939519" y="616772"/>
                  </a:lnTo>
                  <a:lnTo>
                    <a:pt x="9575" y="616772"/>
                  </a:lnTo>
                  <a:lnTo>
                    <a:pt x="17562" y="602056"/>
                  </a:lnTo>
                  <a:cubicBezTo>
                    <a:pt x="54593" y="514504"/>
                    <a:pt x="75070" y="418247"/>
                    <a:pt x="75070" y="317206"/>
                  </a:cubicBezTo>
                  <a:cubicBezTo>
                    <a:pt x="75070" y="216166"/>
                    <a:pt x="54593" y="119908"/>
                    <a:pt x="17562" y="32356"/>
                  </a:cubicBezTo>
                  <a:lnTo>
                    <a:pt x="0" y="0"/>
                  </a:lnTo>
                  <a:close/>
                </a:path>
              </a:pathLst>
            </a:custGeom>
            <a:solidFill>
              <a:srgbClr val="459FB2">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rial"/>
                <a:cs typeface="Arial"/>
              </a:endParaRPr>
            </a:p>
          </p:txBody>
        </p: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3787" y="5644453"/>
            <a:ext cx="2891276" cy="455272"/>
          </a:xfrm>
          <a:prstGeom prst="rect">
            <a:avLst/>
          </a:prstGeom>
        </p:spPr>
      </p:pic>
    </p:spTree>
    <p:extLst>
      <p:ext uri="{BB962C8B-B14F-4D97-AF65-F5344CB8AC3E}">
        <p14:creationId xmlns:p14="http://schemas.microsoft.com/office/powerpoint/2010/main" val="108843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2" y="6261100"/>
            <a:ext cx="9154327" cy="418585"/>
            <a:chOff x="2" y="6261100"/>
            <a:chExt cx="9154327" cy="418585"/>
          </a:xfrm>
        </p:grpSpPr>
        <p:sp>
          <p:nvSpPr>
            <p:cNvPr id="14" name="Freeform 13"/>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15" name="Freeform 14"/>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sp>
        <p:nvSpPr>
          <p:cNvPr id="3" name="Content Placeholder 2"/>
          <p:cNvSpPr>
            <a:spLocks noGrp="1"/>
          </p:cNvSpPr>
          <p:nvPr>
            <p:ph idx="1"/>
          </p:nvPr>
        </p:nvSpPr>
        <p:spPr>
          <a:xfrm>
            <a:off x="241300" y="1129510"/>
            <a:ext cx="8661400" cy="4709816"/>
          </a:xfrm>
        </p:spPr>
        <p:txBody>
          <a:bodyPr/>
          <a:lstStyle>
            <a:lvl1pPr marL="227013" indent="-227013">
              <a:buClr>
                <a:schemeClr val="accent1"/>
              </a:buClr>
              <a:defRPr/>
            </a:lvl1pPr>
            <a:lvl2pPr marL="568325" indent="-227013">
              <a:buClr>
                <a:schemeClr val="accent1"/>
              </a:buClr>
              <a:defRPr/>
            </a:lvl2pPr>
            <a:lvl3pPr marL="857250" indent="-176213">
              <a:buClr>
                <a:schemeClr val="accent1"/>
              </a:buClr>
              <a:defRPr/>
            </a:lvl3pPr>
            <a:lvl4pPr marL="1258888" indent="-227013">
              <a:buClr>
                <a:schemeClr val="accent1"/>
              </a:buClr>
              <a:defRPr/>
            </a:lvl4pPr>
            <a:lvl5pPr marL="1600200" indent="-227013">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3"/>
          </p:nvPr>
        </p:nvSpPr>
        <p:spPr>
          <a:xfrm>
            <a:off x="227013" y="5934075"/>
            <a:ext cx="8672514" cy="314325"/>
          </a:xfrm>
        </p:spPr>
        <p:txBody>
          <a:bodyPr anchor="b" anchorCtr="0">
            <a:noAutofit/>
          </a:bodyPr>
          <a:lstStyle>
            <a:lvl1pPr marL="0" indent="0">
              <a:spcBef>
                <a:spcPts val="264"/>
              </a:spcBef>
              <a:buFontTx/>
              <a:buNone/>
              <a:defRPr sz="105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a:t>Edit Master text styles</a:t>
            </a:r>
          </a:p>
        </p:txBody>
      </p:sp>
      <p:pic>
        <p:nvPicPr>
          <p:cNvPr id="25" name="Picture 24"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16"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17"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79915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0" name="Group 19"/>
          <p:cNvGrpSpPr/>
          <p:nvPr userDrawn="1"/>
        </p:nvGrpSpPr>
        <p:grpSpPr>
          <a:xfrm>
            <a:off x="2" y="6261100"/>
            <a:ext cx="9154327" cy="418585"/>
            <a:chOff x="2" y="6261100"/>
            <a:chExt cx="9154327" cy="418585"/>
          </a:xfrm>
        </p:grpSpPr>
        <p:sp>
          <p:nvSpPr>
            <p:cNvPr id="22" name="Freeform 21"/>
            <p:cNvSpPr/>
            <p:nvPr userDrawn="1"/>
          </p:nvSpPr>
          <p:spPr>
            <a:xfrm>
              <a:off x="2" y="6261100"/>
              <a:ext cx="7779468" cy="418585"/>
            </a:xfrm>
            <a:custGeom>
              <a:avLst/>
              <a:gdLst>
                <a:gd name="connsiteX0" fmla="*/ 0 w 7779468"/>
                <a:gd name="connsiteY0" fmla="*/ 0 h 371894"/>
                <a:gd name="connsiteX1" fmla="*/ 7777897 w 7779468"/>
                <a:gd name="connsiteY1" fmla="*/ 0 h 371894"/>
                <a:gd name="connsiteX2" fmla="*/ 7749676 w 7779468"/>
                <a:gd name="connsiteY2" fmla="*/ 87903 h 371894"/>
                <a:gd name="connsiteX3" fmla="*/ 7739639 w 7779468"/>
                <a:gd name="connsiteY3" fmla="*/ 184171 h 371894"/>
                <a:gd name="connsiteX4" fmla="*/ 7778462 w 7779468"/>
                <a:gd name="connsiteY4" fmla="*/ 370103 h 371894"/>
                <a:gd name="connsiteX5" fmla="*/ 7779468 w 7779468"/>
                <a:gd name="connsiteY5" fmla="*/ 371894 h 371894"/>
                <a:gd name="connsiteX6" fmla="*/ 0 w 7779468"/>
                <a:gd name="connsiteY6" fmla="*/ 371894 h 371894"/>
                <a:gd name="connsiteX7" fmla="*/ 0 w 7779468"/>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468" h="371894">
                  <a:moveTo>
                    <a:pt x="0" y="0"/>
                  </a:moveTo>
                  <a:lnTo>
                    <a:pt x="7777897" y="0"/>
                  </a:lnTo>
                  <a:lnTo>
                    <a:pt x="7749676" y="87903"/>
                  </a:lnTo>
                  <a:cubicBezTo>
                    <a:pt x="7743095" y="118999"/>
                    <a:pt x="7739639" y="151195"/>
                    <a:pt x="7739639" y="184171"/>
                  </a:cubicBezTo>
                  <a:cubicBezTo>
                    <a:pt x="7739639" y="250124"/>
                    <a:pt x="7753463" y="312955"/>
                    <a:pt x="7778462" y="370103"/>
                  </a:cubicBezTo>
                  <a:lnTo>
                    <a:pt x="7779468" y="371894"/>
                  </a:lnTo>
                  <a:lnTo>
                    <a:pt x="0" y="371894"/>
                  </a:lnTo>
                  <a:lnTo>
                    <a:pt x="0" y="0"/>
                  </a:lnTo>
                  <a:close/>
                </a:path>
              </a:pathLst>
            </a:custGeom>
            <a:solidFill>
              <a:srgbClr val="1B6FAF"/>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sp>
          <p:nvSpPr>
            <p:cNvPr id="23" name="Freeform 22"/>
            <p:cNvSpPr/>
            <p:nvPr userDrawn="1"/>
          </p:nvSpPr>
          <p:spPr>
            <a:xfrm>
              <a:off x="8698202" y="6261100"/>
              <a:ext cx="456127" cy="418585"/>
            </a:xfrm>
            <a:custGeom>
              <a:avLst/>
              <a:gdLst>
                <a:gd name="connsiteX0" fmla="*/ 1570 w 456127"/>
                <a:gd name="connsiteY0" fmla="*/ 0 h 371894"/>
                <a:gd name="connsiteX1" fmla="*/ 456127 w 456127"/>
                <a:gd name="connsiteY1" fmla="*/ 0 h 371894"/>
                <a:gd name="connsiteX2" fmla="*/ 456127 w 456127"/>
                <a:gd name="connsiteY2" fmla="*/ 371894 h 371894"/>
                <a:gd name="connsiteX3" fmla="*/ 0 w 456127"/>
                <a:gd name="connsiteY3" fmla="*/ 371894 h 371894"/>
                <a:gd name="connsiteX4" fmla="*/ 1005 w 456127"/>
                <a:gd name="connsiteY4" fmla="*/ 370103 h 371894"/>
                <a:gd name="connsiteX5" fmla="*/ 39828 w 456127"/>
                <a:gd name="connsiteY5" fmla="*/ 184171 h 371894"/>
                <a:gd name="connsiteX6" fmla="*/ 29791 w 456127"/>
                <a:gd name="connsiteY6" fmla="*/ 87903 h 371894"/>
                <a:gd name="connsiteX7" fmla="*/ 1570 w 456127"/>
                <a:gd name="connsiteY7" fmla="*/ 0 h 37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127" h="371894">
                  <a:moveTo>
                    <a:pt x="1570" y="0"/>
                  </a:moveTo>
                  <a:lnTo>
                    <a:pt x="456127" y="0"/>
                  </a:lnTo>
                  <a:lnTo>
                    <a:pt x="456127" y="371894"/>
                  </a:lnTo>
                  <a:lnTo>
                    <a:pt x="0" y="371894"/>
                  </a:lnTo>
                  <a:lnTo>
                    <a:pt x="1005" y="370103"/>
                  </a:lnTo>
                  <a:cubicBezTo>
                    <a:pt x="26004" y="312955"/>
                    <a:pt x="39828" y="250124"/>
                    <a:pt x="39828" y="184171"/>
                  </a:cubicBezTo>
                  <a:cubicBezTo>
                    <a:pt x="39828" y="151195"/>
                    <a:pt x="36372" y="118999"/>
                    <a:pt x="29791" y="87903"/>
                  </a:cubicBezTo>
                  <a:lnTo>
                    <a:pt x="1570" y="0"/>
                  </a:lnTo>
                  <a:close/>
                </a:path>
              </a:pathLst>
            </a:custGeom>
            <a:solidFill>
              <a:srgbClr val="459FB2">
                <a:alpha val="89804"/>
              </a:srgbClr>
            </a:solidFill>
            <a:ln w="3175">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800" dirty="0"/>
            </a:p>
          </p:txBody>
        </p:sp>
      </p:grpSp>
      <p:sp>
        <p:nvSpPr>
          <p:cNvPr id="3" name="Content Placeholder 2"/>
          <p:cNvSpPr>
            <a:spLocks noGrp="1"/>
          </p:cNvSpPr>
          <p:nvPr>
            <p:ph sz="half" idx="1"/>
          </p:nvPr>
        </p:nvSpPr>
        <p:spPr>
          <a:xfrm>
            <a:off x="241301" y="1118384"/>
            <a:ext cx="4256862" cy="4753028"/>
          </a:xfrm>
        </p:spPr>
        <p:txBody>
          <a:bodyPr>
            <a:normAutofit/>
          </a:bodyPr>
          <a:lstStyle>
            <a:lvl1pPr marL="227013" indent="-227013">
              <a:buClr>
                <a:schemeClr val="accent1"/>
              </a:buClr>
              <a:defRPr sz="2400"/>
            </a:lvl1pPr>
            <a:lvl2pPr marL="568325" indent="-227013">
              <a:buClr>
                <a:schemeClr val="accent1"/>
              </a:buClr>
              <a:defRPr sz="2000"/>
            </a:lvl2pPr>
            <a:lvl3pPr marL="919163" indent="-238125">
              <a:buClr>
                <a:schemeClr val="accent1"/>
              </a:buClr>
              <a:defRPr sz="1800"/>
            </a:lvl3pPr>
            <a:lvl4pPr marL="1258888" indent="-227013">
              <a:buClr>
                <a:schemeClr val="accent1"/>
              </a:buClr>
              <a:defRPr sz="1600"/>
            </a:lvl4pPr>
            <a:lvl5pPr marL="1538288" indent="-165100">
              <a:buClr>
                <a:schemeClr val="accent1"/>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7733" y="1129511"/>
            <a:ext cx="4226199" cy="4741902"/>
          </a:xfrm>
        </p:spPr>
        <p:txBody>
          <a:bodyPr>
            <a:normAutofit/>
          </a:bodyPr>
          <a:lstStyle>
            <a:lvl1pPr marL="227013" indent="-227013">
              <a:buClr>
                <a:schemeClr val="accent1"/>
              </a:buClr>
              <a:defRPr sz="2400"/>
            </a:lvl1pPr>
            <a:lvl2pPr marL="568325" indent="-227013">
              <a:buClr>
                <a:schemeClr val="accent1"/>
              </a:buClr>
              <a:defRPr sz="2000"/>
            </a:lvl2pPr>
            <a:lvl3pPr marL="919163" indent="-238125">
              <a:buClr>
                <a:schemeClr val="accent1"/>
              </a:buClr>
              <a:defRPr sz="1800"/>
            </a:lvl3pPr>
            <a:lvl4pPr marL="1258888" indent="-227013">
              <a:buClr>
                <a:schemeClr val="accent1"/>
              </a:buClr>
              <a:defRPr sz="1600"/>
            </a:lvl4pPr>
            <a:lvl5pPr marL="1538288" indent="-165100">
              <a:buClr>
                <a:schemeClr val="accent1"/>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Picture 24" descr="rti_hs_logo_logo_full_color_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1844" y="0"/>
            <a:ext cx="1061058" cy="767397"/>
          </a:xfrm>
          <a:prstGeom prst="rect">
            <a:avLst/>
          </a:prstGeom>
        </p:spPr>
      </p:pic>
      <p:sp>
        <p:nvSpPr>
          <p:cNvPr id="11" name="Content Placeholder 18"/>
          <p:cNvSpPr>
            <a:spLocks noGrp="1"/>
          </p:cNvSpPr>
          <p:nvPr userDrawn="1">
            <p:ph sz="quarter" idx="13"/>
          </p:nvPr>
        </p:nvSpPr>
        <p:spPr>
          <a:xfrm>
            <a:off x="227013" y="5934719"/>
            <a:ext cx="8672513" cy="313681"/>
          </a:xfrm>
        </p:spPr>
        <p:txBody>
          <a:bodyPr anchor="b" anchorCtr="0">
            <a:noAutofit/>
          </a:bodyPr>
          <a:lstStyle>
            <a:lvl1pPr marL="0" indent="0">
              <a:spcBef>
                <a:spcPts val="264"/>
              </a:spcBef>
              <a:buFontTx/>
              <a:buNone/>
              <a:defRPr sz="1050"/>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a:t>Edit Master text styles</a:t>
            </a:r>
          </a:p>
        </p:txBody>
      </p:sp>
      <p:sp>
        <p:nvSpPr>
          <p:cNvPr id="17" name="Slide Number Placeholder 5"/>
          <p:cNvSpPr txBox="1">
            <a:spLocks/>
          </p:cNvSpPr>
          <p:nvPr userDrawn="1"/>
        </p:nvSpPr>
        <p:spPr>
          <a:xfrm>
            <a:off x="241300" y="6266614"/>
            <a:ext cx="2133600" cy="41356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66B896-117A-C347-A486-C8F5530CBB57}" type="slidenum">
              <a:rPr lang="en-US" smtClean="0"/>
              <a:pPr/>
              <a:t>‹#›</a:t>
            </a:fld>
            <a:endParaRPr lang="en-US" dirty="0"/>
          </a:p>
        </p:txBody>
      </p:sp>
      <p:sp>
        <p:nvSpPr>
          <p:cNvPr id="18" name="Title 1"/>
          <p:cNvSpPr>
            <a:spLocks noGrp="1"/>
          </p:cNvSpPr>
          <p:nvPr>
            <p:ph type="title" hasCustomPrompt="1"/>
          </p:nvPr>
        </p:nvSpPr>
        <p:spPr>
          <a:xfrm>
            <a:off x="234950" y="133350"/>
            <a:ext cx="7428910" cy="921727"/>
          </a:xfrm>
        </p:spPr>
        <p:txBody>
          <a:bodyPr anchor="ctr">
            <a:normAutofit/>
          </a:bodyPr>
          <a:lstStyle>
            <a:lvl1pPr>
              <a:defRPr/>
            </a:lvl1pPr>
          </a:lstStyle>
          <a:p>
            <a:r>
              <a:rPr lang="en-US"/>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7032" y="6333067"/>
            <a:ext cx="1792224" cy="282212"/>
          </a:xfrm>
          <a:prstGeom prst="rect">
            <a:avLst/>
          </a:prstGeom>
        </p:spPr>
      </p:pic>
    </p:spTree>
    <p:extLst>
      <p:ext uri="{BB962C8B-B14F-4D97-AF65-F5344CB8AC3E}">
        <p14:creationId xmlns:p14="http://schemas.microsoft.com/office/powerpoint/2010/main" val="5662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00" y="198438"/>
            <a:ext cx="8686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5900" y="1600200"/>
            <a:ext cx="87122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413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2D7D9-BE59-5243-A9D2-FBDF901E820E}" type="datetime1">
              <a:rPr lang="en-US" smtClean="0"/>
              <a:t>6/3/2019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945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6B896-117A-C347-A486-C8F5530CBB57}" type="slidenum">
              <a:rPr lang="en-US" smtClean="0"/>
              <a:t>‹#›</a:t>
            </a:fld>
            <a:endParaRPr lang="en-US" dirty="0"/>
          </a:p>
        </p:txBody>
      </p:sp>
    </p:spTree>
    <p:extLst>
      <p:ext uri="{BB962C8B-B14F-4D97-AF65-F5344CB8AC3E}">
        <p14:creationId xmlns:p14="http://schemas.microsoft.com/office/powerpoint/2010/main" val="27717629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4" r:id="rId5"/>
    <p:sldLayoutId id="2147483672" r:id="rId6"/>
    <p:sldLayoutId id="2147483673" r:id="rId7"/>
    <p:sldLayoutId id="2147483650" r:id="rId8"/>
    <p:sldLayoutId id="2147483652" r:id="rId9"/>
    <p:sldLayoutId id="2147483653" r:id="rId10"/>
    <p:sldLayoutId id="2147483654" r:id="rId11"/>
    <p:sldLayoutId id="2147483655" r:id="rId12"/>
    <p:sldLayoutId id="2147483670" r:id="rId13"/>
    <p:sldLayoutId id="2147483669" r:id="rId14"/>
    <p:sldLayoutId id="2147483671" r:id="rId15"/>
    <p:sldLayoutId id="2147483668" r:id="rId16"/>
  </p:sldLayoutIdLst>
  <p:hf hdr="0" ftr="0" dt="0"/>
  <p:txStyles>
    <p:titleStyle>
      <a:lvl1pPr marL="0" indent="0" algn="l" defTabSz="457200" rtl="0" eaLnBrk="1" latinLnBrk="0" hangingPunct="1">
        <a:spcBef>
          <a:spcPct val="0"/>
        </a:spcBef>
        <a:buNone/>
        <a:defRPr sz="2800" b="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ailymed.nlm.nih.gov/dailymed/drugInfo.cfm?setid=aae667c5-381f-4f92-93df-2ed6158d07b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1358235"/>
            <a:ext cx="7947763" cy="1797341"/>
          </a:xfrm>
        </p:spPr>
        <p:txBody>
          <a:bodyPr/>
          <a:lstStyle/>
          <a:p>
            <a:r>
              <a:rPr lang="en-US" dirty="0"/>
              <a:t>Methods, Results, and Lessons Learned From Two Postmarketing Drug Safety Surveillance Studies Linking State Cancer Registry Data to Large Pharmacy Databases</a:t>
            </a:r>
            <a:endParaRPr lang="en-US" noProof="0" dirty="0"/>
          </a:p>
        </p:txBody>
      </p:sp>
      <p:sp>
        <p:nvSpPr>
          <p:cNvPr id="3" name="Subtitle 2"/>
          <p:cNvSpPr>
            <a:spLocks noGrp="1"/>
          </p:cNvSpPr>
          <p:nvPr>
            <p:ph type="subTitle" idx="1"/>
          </p:nvPr>
        </p:nvSpPr>
        <p:spPr>
          <a:xfrm>
            <a:off x="660400" y="3959039"/>
            <a:ext cx="7947762" cy="1106020"/>
          </a:xfrm>
        </p:spPr>
        <p:txBody>
          <a:bodyPr/>
          <a:lstStyle/>
          <a:p>
            <a:r>
              <a:rPr lang="en-US" noProof="0" dirty="0">
                <a:solidFill>
                  <a:schemeClr val="tx1">
                    <a:lumMod val="65000"/>
                    <a:lumOff val="35000"/>
                  </a:schemeClr>
                </a:solidFill>
              </a:rPr>
              <a:t>David Harris, MPH</a:t>
            </a:r>
          </a:p>
          <a:p>
            <a:r>
              <a:rPr lang="en-US" b="1" noProof="0" dirty="0">
                <a:solidFill>
                  <a:schemeClr val="tx1">
                    <a:lumMod val="65000"/>
                    <a:lumOff val="35000"/>
                  </a:schemeClr>
                </a:solidFill>
              </a:rPr>
              <a:t>RTI Health Solutions:</a:t>
            </a:r>
            <a:r>
              <a:rPr lang="en-US" noProof="0" dirty="0">
                <a:solidFill>
                  <a:schemeClr val="tx1">
                    <a:lumMod val="65000"/>
                    <a:lumOff val="35000"/>
                  </a:schemeClr>
                </a:solidFill>
              </a:rPr>
              <a:t> Kirk Midkiff, Alicia Gilsenan</a:t>
            </a:r>
            <a:r>
              <a:rPr lang="en-US" dirty="0">
                <a:solidFill>
                  <a:schemeClr val="tx1">
                    <a:lumMod val="65000"/>
                    <a:lumOff val="35000"/>
                  </a:schemeClr>
                </a:solidFill>
              </a:rPr>
              <a:t>,</a:t>
            </a:r>
            <a:r>
              <a:rPr lang="en-US" noProof="0" dirty="0">
                <a:solidFill>
                  <a:schemeClr val="tx1">
                    <a:lumMod val="65000"/>
                    <a:lumOff val="35000"/>
                  </a:schemeClr>
                </a:solidFill>
              </a:rPr>
              <a:t> Elizabeth Andrews</a:t>
            </a:r>
            <a:br>
              <a:rPr lang="en-US" noProof="0" dirty="0">
                <a:solidFill>
                  <a:schemeClr val="tx1">
                    <a:lumMod val="65000"/>
                    <a:lumOff val="35000"/>
                  </a:schemeClr>
                </a:solidFill>
              </a:rPr>
            </a:br>
            <a:r>
              <a:rPr lang="en-US" b="1" noProof="0" dirty="0">
                <a:solidFill>
                  <a:schemeClr val="tx1">
                    <a:lumMod val="65000"/>
                    <a:lumOff val="35000"/>
                  </a:schemeClr>
                </a:solidFill>
              </a:rPr>
              <a:t>IQVIA:</a:t>
            </a:r>
            <a:r>
              <a:rPr lang="en-US" noProof="0" dirty="0">
                <a:solidFill>
                  <a:schemeClr val="tx1">
                    <a:lumMod val="65000"/>
                    <a:lumOff val="35000"/>
                  </a:schemeClr>
                </a:solidFill>
              </a:rPr>
              <a:t> Deborah Casso, Amanda Anderson, Susan Oliveria</a:t>
            </a:r>
          </a:p>
          <a:p>
            <a:r>
              <a:rPr lang="en-US" b="1" dirty="0">
                <a:solidFill>
                  <a:schemeClr val="tx1">
                    <a:lumMod val="65000"/>
                    <a:lumOff val="35000"/>
                  </a:schemeClr>
                </a:solidFill>
              </a:rPr>
              <a:t>Eli Lilly and Company:</a:t>
            </a:r>
            <a:r>
              <a:rPr lang="en-US" dirty="0">
                <a:solidFill>
                  <a:schemeClr val="tx1">
                    <a:lumMod val="65000"/>
                    <a:lumOff val="35000"/>
                  </a:schemeClr>
                </a:solidFill>
              </a:rPr>
              <a:t> Nicole Kellier-Steele</a:t>
            </a:r>
            <a:endParaRPr lang="en-US" noProof="0" dirty="0">
              <a:solidFill>
                <a:schemeClr val="tx1">
                  <a:lumMod val="65000"/>
                  <a:lumOff val="35000"/>
                </a:schemeClr>
              </a:solidFill>
            </a:endParaRPr>
          </a:p>
          <a:p>
            <a:endParaRPr lang="en-US" noProof="0" dirty="0">
              <a:solidFill>
                <a:schemeClr val="tx1">
                  <a:lumMod val="65000"/>
                  <a:lumOff val="35000"/>
                </a:schemeClr>
              </a:solidFill>
            </a:endParaRPr>
          </a:p>
          <a:p>
            <a:r>
              <a:rPr lang="en-US" noProof="0" dirty="0">
                <a:solidFill>
                  <a:schemeClr val="tx1">
                    <a:lumMod val="65000"/>
                    <a:lumOff val="35000"/>
                  </a:schemeClr>
                </a:solidFill>
              </a:rPr>
              <a:t>Presented at the NAACCR / IACR 2019 Combined Annual Conference </a:t>
            </a:r>
          </a:p>
          <a:p>
            <a:r>
              <a:rPr lang="en-US" noProof="0" dirty="0">
                <a:solidFill>
                  <a:schemeClr val="tx1">
                    <a:lumMod val="65000"/>
                    <a:lumOff val="35000"/>
                  </a:schemeClr>
                </a:solidFill>
              </a:rPr>
              <a:t>Vancouver, British Columbia, Canada</a:t>
            </a:r>
          </a:p>
        </p:txBody>
      </p:sp>
      <p:sp>
        <p:nvSpPr>
          <p:cNvPr id="4" name="Text Placeholder 3"/>
          <p:cNvSpPr>
            <a:spLocks noGrp="1"/>
          </p:cNvSpPr>
          <p:nvPr>
            <p:ph type="body" sz="quarter" idx="10"/>
          </p:nvPr>
        </p:nvSpPr>
        <p:spPr/>
        <p:txBody>
          <a:bodyPr/>
          <a:lstStyle/>
          <a:p>
            <a:r>
              <a:rPr lang="en-US" noProof="0" dirty="0"/>
              <a:t>June 11, 2019</a:t>
            </a:r>
          </a:p>
        </p:txBody>
      </p:sp>
      <p:pic>
        <p:nvPicPr>
          <p:cNvPr id="9" name="Content Placeholder 2">
            <a:extLst>
              <a:ext uri="{FF2B5EF4-FFF2-40B4-BE49-F238E27FC236}">
                <a16:creationId xmlns:a16="http://schemas.microsoft.com/office/drawing/2014/main" id="{4C41D7B0-87BD-DC4F-9D40-7CACBF8E1ED3}"/>
              </a:ext>
            </a:extLst>
          </p:cNvPr>
          <p:cNvPicPr>
            <a:picLocks noChangeAspect="1"/>
          </p:cNvPicPr>
          <p:nvPr/>
        </p:nvPicPr>
        <p:blipFill>
          <a:blip r:embed="rId2"/>
          <a:stretch>
            <a:fillRect/>
          </a:stretch>
        </p:blipFill>
        <p:spPr>
          <a:xfrm>
            <a:off x="3551411" y="6357589"/>
            <a:ext cx="1951514" cy="314325"/>
          </a:xfrm>
          <a:prstGeom prst="rect">
            <a:avLst/>
          </a:prstGeom>
        </p:spPr>
      </p:pic>
      <p:pic>
        <p:nvPicPr>
          <p:cNvPr id="10" name="Picture 9" descr="rti_hs_logo_logo_full_color_Slides.png">
            <a:extLst>
              <a:ext uri="{FF2B5EF4-FFF2-40B4-BE49-F238E27FC236}">
                <a16:creationId xmlns:a16="http://schemas.microsoft.com/office/drawing/2014/main" id="{FD6A24D6-B961-D741-A93E-DFA5DE740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340" y="5904517"/>
            <a:ext cx="1061058" cy="767397"/>
          </a:xfrm>
          <a:prstGeom prst="rect">
            <a:avLst/>
          </a:prstGeom>
        </p:spPr>
      </p:pic>
      <p:pic>
        <p:nvPicPr>
          <p:cNvPr id="11" name="Content Placeholder 5">
            <a:extLst>
              <a:ext uri="{FF2B5EF4-FFF2-40B4-BE49-F238E27FC236}">
                <a16:creationId xmlns:a16="http://schemas.microsoft.com/office/drawing/2014/main" id="{EA8840B9-9E7A-0A45-87AA-CA594F33B915}"/>
              </a:ext>
            </a:extLst>
          </p:cNvPr>
          <p:cNvPicPr>
            <a:picLocks noChangeAspect="1"/>
          </p:cNvPicPr>
          <p:nvPr/>
        </p:nvPicPr>
        <p:blipFill>
          <a:blip r:embed="rId4"/>
          <a:stretch>
            <a:fillRect/>
          </a:stretch>
        </p:blipFill>
        <p:spPr>
          <a:xfrm>
            <a:off x="2241602" y="6178532"/>
            <a:ext cx="1047594" cy="570997"/>
          </a:xfrm>
          <a:prstGeom prst="rect">
            <a:avLst/>
          </a:prstGeom>
        </p:spPr>
      </p:pic>
    </p:spTree>
    <p:extLst>
      <p:ext uri="{BB962C8B-B14F-4D97-AF65-F5344CB8AC3E}">
        <p14:creationId xmlns:p14="http://schemas.microsoft.com/office/powerpoint/2010/main" val="293284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4421720"/>
              </p:ext>
            </p:extLst>
          </p:nvPr>
        </p:nvGraphicFramePr>
        <p:xfrm>
          <a:off x="241300" y="1130300"/>
          <a:ext cx="8660383" cy="4678830"/>
        </p:xfrm>
        <a:graphic>
          <a:graphicData uri="http://schemas.openxmlformats.org/drawingml/2006/table">
            <a:tbl>
              <a:tblPr firstRow="1" bandRow="1">
                <a:tableStyleId>{72833802-FEF1-4C79-8D5D-14CF1EAF98D9}</a:tableStyleId>
              </a:tblPr>
              <a:tblGrid>
                <a:gridCol w="1913084">
                  <a:extLst>
                    <a:ext uri="{9D8B030D-6E8A-4147-A177-3AD203B41FA5}">
                      <a16:colId xmlns:a16="http://schemas.microsoft.com/office/drawing/2014/main" val="20000"/>
                    </a:ext>
                  </a:extLst>
                </a:gridCol>
                <a:gridCol w="3376307">
                  <a:extLst>
                    <a:ext uri="{9D8B030D-6E8A-4147-A177-3AD203B41FA5}">
                      <a16:colId xmlns:a16="http://schemas.microsoft.com/office/drawing/2014/main" val="2412652930"/>
                    </a:ext>
                  </a:extLst>
                </a:gridCol>
                <a:gridCol w="3370992">
                  <a:extLst>
                    <a:ext uri="{9D8B030D-6E8A-4147-A177-3AD203B41FA5}">
                      <a16:colId xmlns:a16="http://schemas.microsoft.com/office/drawing/2014/main" val="20001"/>
                    </a:ext>
                  </a:extLst>
                </a:gridCol>
              </a:tblGrid>
              <a:tr h="615018">
                <a:tc>
                  <a:txBody>
                    <a:bodyPr/>
                    <a:lstStyle/>
                    <a:p>
                      <a:endParaRPr lang="en-US" sz="1600" dirty="0"/>
                    </a:p>
                  </a:txBody>
                  <a:tcPr marL="123157" marR="123157"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r>
                        <a:rPr lang="en-US" sz="1600" dirty="0"/>
                        <a:t>Forteo – IQVIA Linkage Study </a:t>
                      </a:r>
                    </a:p>
                  </a:txBody>
                  <a:tcPr marL="123157" marR="123157"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r>
                        <a:rPr lang="en-US" sz="1600" dirty="0"/>
                        <a:t>Forteo – Medicare Linkage Study </a:t>
                      </a:r>
                    </a:p>
                  </a:txBody>
                  <a:tcPr marL="123157" marR="123157"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477003">
                <a:tc>
                  <a:txBody>
                    <a:bodyPr/>
                    <a:lstStyle/>
                    <a:p>
                      <a:r>
                        <a:rPr lang="en-US" sz="1400" b="1" dirty="0">
                          <a:solidFill>
                            <a:schemeClr val="tx1">
                              <a:lumMod val="75000"/>
                              <a:lumOff val="25000"/>
                            </a:schemeClr>
                          </a:solidFill>
                        </a:rPr>
                        <a:t>Data source</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r>
                        <a:rPr lang="en-US" sz="1400" kern="1200" dirty="0">
                          <a:solidFill>
                            <a:schemeClr val="tx1">
                              <a:lumMod val="65000"/>
                              <a:lumOff val="35000"/>
                            </a:schemeClr>
                          </a:solidFill>
                          <a:latin typeface="+mn-lt"/>
                          <a:ea typeface="+mn-ea"/>
                          <a:cs typeface="+mn-cs"/>
                        </a:rPr>
                        <a:t>Commercial Pharmacy</a:t>
                      </a: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r>
                        <a:rPr lang="en-US" sz="1400" kern="1200" dirty="0">
                          <a:solidFill>
                            <a:schemeClr val="tx1">
                              <a:lumMod val="65000"/>
                              <a:lumOff val="35000"/>
                            </a:schemeClr>
                          </a:solidFill>
                          <a:latin typeface="+mn-lt"/>
                          <a:ea typeface="+mn-ea"/>
                          <a:cs typeface="+mn-cs"/>
                        </a:rPr>
                        <a:t>Medicare Part D</a:t>
                      </a: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10001"/>
                  </a:ext>
                </a:extLst>
              </a:tr>
              <a:tr h="477003">
                <a:tc>
                  <a:txBody>
                    <a:bodyPr/>
                    <a:lstStyle/>
                    <a:p>
                      <a:r>
                        <a:rPr lang="en-US" sz="1400" b="1" dirty="0">
                          <a:solidFill>
                            <a:schemeClr val="tx1">
                              <a:lumMod val="75000"/>
                              <a:lumOff val="25000"/>
                            </a:schemeClr>
                          </a:solidFill>
                        </a:rPr>
                        <a:t>Diagnosis years</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r>
                        <a:rPr lang="en-US" sz="1400" b="1" dirty="0">
                          <a:solidFill>
                            <a:schemeClr val="accent3">
                              <a:lumMod val="60000"/>
                              <a:lumOff val="40000"/>
                            </a:schemeClr>
                          </a:solidFill>
                        </a:rPr>
                        <a:t>2005</a:t>
                      </a:r>
                      <a:r>
                        <a:rPr lang="en-US" sz="1400" dirty="0">
                          <a:solidFill>
                            <a:schemeClr val="tx1">
                              <a:lumMod val="65000"/>
                              <a:lumOff val="35000"/>
                            </a:schemeClr>
                          </a:solidFill>
                        </a:rPr>
                        <a:t>-2014</a:t>
                      </a: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r>
                        <a:rPr lang="en-US" sz="1400" b="1" dirty="0">
                          <a:solidFill>
                            <a:schemeClr val="accent3">
                              <a:lumMod val="60000"/>
                              <a:lumOff val="40000"/>
                            </a:schemeClr>
                          </a:solidFill>
                        </a:rPr>
                        <a:t>2007</a:t>
                      </a:r>
                      <a:r>
                        <a:rPr lang="en-US" sz="1400" dirty="0">
                          <a:solidFill>
                            <a:schemeClr val="tx1">
                              <a:lumMod val="65000"/>
                              <a:lumOff val="35000"/>
                            </a:schemeClr>
                          </a:solidFill>
                        </a:rPr>
                        <a:t>-2014</a:t>
                      </a: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extLst>
                  <a:ext uri="{0D108BD9-81ED-4DB2-BD59-A6C34878D82A}">
                    <a16:rowId xmlns:a16="http://schemas.microsoft.com/office/drawing/2014/main" val="10002"/>
                  </a:ext>
                </a:extLst>
              </a:tr>
              <a:tr h="477003">
                <a:tc>
                  <a:txBody>
                    <a:bodyPr/>
                    <a:lstStyle/>
                    <a:p>
                      <a:r>
                        <a:rPr lang="en-US" sz="1400" b="1" dirty="0">
                          <a:solidFill>
                            <a:schemeClr val="tx1">
                              <a:lumMod val="75000"/>
                              <a:lumOff val="25000"/>
                            </a:schemeClr>
                          </a:solidFill>
                        </a:rPr>
                        <a:t>Population</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r>
                        <a:rPr lang="en-US" sz="1400" b="1" dirty="0">
                          <a:solidFill>
                            <a:schemeClr val="accent3">
                              <a:lumMod val="60000"/>
                              <a:lumOff val="40000"/>
                            </a:schemeClr>
                          </a:solidFill>
                        </a:rPr>
                        <a:t>18</a:t>
                      </a:r>
                      <a:r>
                        <a:rPr lang="en-US" sz="1400" dirty="0">
                          <a:solidFill>
                            <a:schemeClr val="tx1">
                              <a:lumMod val="65000"/>
                              <a:lumOff val="35000"/>
                            </a:schemeClr>
                          </a:solidFill>
                        </a:rPr>
                        <a:t> years</a:t>
                      </a:r>
                      <a:r>
                        <a:rPr lang="en-US" sz="1400" baseline="0" dirty="0">
                          <a:solidFill>
                            <a:schemeClr val="tx1">
                              <a:lumMod val="65000"/>
                              <a:lumOff val="35000"/>
                            </a:schemeClr>
                          </a:solidFill>
                        </a:rPr>
                        <a:t> and older</a:t>
                      </a:r>
                      <a:endParaRPr lang="en-US" sz="1400" dirty="0">
                        <a:solidFill>
                          <a:schemeClr val="tx1">
                            <a:lumMod val="65000"/>
                            <a:lumOff val="35000"/>
                          </a:schemeClr>
                        </a:solidFill>
                      </a:endParaRP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r>
                        <a:rPr lang="en-US" sz="1400" b="1" dirty="0">
                          <a:solidFill>
                            <a:schemeClr val="accent3">
                              <a:lumMod val="60000"/>
                              <a:lumOff val="40000"/>
                            </a:schemeClr>
                          </a:solidFill>
                        </a:rPr>
                        <a:t>65</a:t>
                      </a:r>
                      <a:r>
                        <a:rPr lang="en-US" sz="1400" dirty="0">
                          <a:solidFill>
                            <a:schemeClr val="tx1">
                              <a:lumMod val="65000"/>
                              <a:lumOff val="35000"/>
                            </a:schemeClr>
                          </a:solidFill>
                        </a:rPr>
                        <a:t> years and older</a:t>
                      </a: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10003"/>
                  </a:ext>
                </a:extLst>
              </a:tr>
              <a:tr h="477003">
                <a:tc>
                  <a:txBody>
                    <a:bodyPr/>
                    <a:lstStyle/>
                    <a:p>
                      <a:r>
                        <a:rPr lang="en-US" sz="1400" b="1" dirty="0">
                          <a:solidFill>
                            <a:schemeClr val="tx1">
                              <a:lumMod val="75000"/>
                              <a:lumOff val="25000"/>
                            </a:schemeClr>
                          </a:solidFill>
                        </a:rPr>
                        <a:t>Exposure</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r>
                        <a:rPr lang="en-US" sz="1400" dirty="0">
                          <a:solidFill>
                            <a:schemeClr val="tx1">
                              <a:lumMod val="65000"/>
                              <a:lumOff val="35000"/>
                            </a:schemeClr>
                          </a:solidFill>
                        </a:rPr>
                        <a:t>Teriparatide prescription filled</a:t>
                      </a: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r>
                        <a:rPr lang="en-US" sz="1400" baseline="0" dirty="0">
                          <a:solidFill>
                            <a:schemeClr val="tx1">
                              <a:lumMod val="65000"/>
                              <a:lumOff val="35000"/>
                            </a:schemeClr>
                          </a:solidFill>
                        </a:rPr>
                        <a:t>Teriparatide prescription filled</a:t>
                      </a:r>
                      <a:endParaRPr lang="en-US" sz="1400" dirty="0">
                        <a:solidFill>
                          <a:schemeClr val="tx1">
                            <a:lumMod val="65000"/>
                            <a:lumOff val="35000"/>
                          </a:schemeClr>
                        </a:solidFill>
                      </a:endParaRP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extLst>
                  <a:ext uri="{0D108BD9-81ED-4DB2-BD59-A6C34878D82A}">
                    <a16:rowId xmlns:a16="http://schemas.microsoft.com/office/drawing/2014/main" val="10004"/>
                  </a:ext>
                </a:extLst>
              </a:tr>
              <a:tr h="718600">
                <a:tc>
                  <a:txBody>
                    <a:bodyPr/>
                    <a:lstStyle/>
                    <a:p>
                      <a:r>
                        <a:rPr lang="en-US" sz="1400" b="1" dirty="0">
                          <a:solidFill>
                            <a:schemeClr val="tx1">
                              <a:lumMod val="75000"/>
                              <a:lumOff val="25000"/>
                            </a:schemeClr>
                          </a:solidFill>
                        </a:rPr>
                        <a:t>Options for linkage</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r>
                        <a:rPr lang="en-US" sz="1400" dirty="0">
                          <a:solidFill>
                            <a:schemeClr val="tx1">
                              <a:lumMod val="65000"/>
                              <a:lumOff val="35000"/>
                            </a:schemeClr>
                          </a:solidFill>
                        </a:rPr>
                        <a:t>(1) </a:t>
                      </a:r>
                      <a:r>
                        <a:rPr lang="en-US" sz="1400" kern="1200" dirty="0">
                          <a:solidFill>
                            <a:schemeClr val="tx1">
                              <a:lumMod val="65000"/>
                              <a:lumOff val="35000"/>
                            </a:schemeClr>
                          </a:solidFill>
                          <a:latin typeface="+mn-lt"/>
                          <a:ea typeface="+mn-ea"/>
                          <a:cs typeface="+mn-cs"/>
                        </a:rPr>
                        <a:t>Send identifiable data to TTP </a:t>
                      </a:r>
                    </a:p>
                    <a:p>
                      <a:r>
                        <a:rPr lang="en-US" sz="1400" b="1" dirty="0">
                          <a:solidFill>
                            <a:schemeClr val="accent3">
                              <a:lumMod val="60000"/>
                              <a:lumOff val="40000"/>
                            </a:schemeClr>
                          </a:solidFill>
                        </a:rPr>
                        <a:t>(2) Install de-identification software to create token</a:t>
                      </a: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r>
                        <a:rPr lang="en-US" sz="1400" kern="1200" dirty="0">
                          <a:solidFill>
                            <a:schemeClr val="tx1">
                              <a:lumMod val="65000"/>
                              <a:lumOff val="35000"/>
                            </a:schemeClr>
                          </a:solidFill>
                          <a:latin typeface="+mn-lt"/>
                          <a:ea typeface="+mn-ea"/>
                          <a:cs typeface="+mn-cs"/>
                        </a:rPr>
                        <a:t>Send identifiable data to TTP using 1 of 2 options for required variables</a:t>
                      </a: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10006"/>
                  </a:ext>
                </a:extLst>
              </a:tr>
              <a:tr h="945186">
                <a:tc>
                  <a:txBody>
                    <a:bodyPr/>
                    <a:lstStyle/>
                    <a:p>
                      <a:r>
                        <a:rPr lang="en-US" sz="1400" b="1" dirty="0">
                          <a:solidFill>
                            <a:schemeClr val="tx1">
                              <a:lumMod val="75000"/>
                              <a:lumOff val="25000"/>
                            </a:schemeClr>
                          </a:solidFill>
                        </a:rPr>
                        <a:t>Variables needed for linkage</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marL="0" indent="0">
                        <a:buNone/>
                      </a:pPr>
                      <a:r>
                        <a:rPr lang="en-US" sz="1400" dirty="0">
                          <a:solidFill>
                            <a:schemeClr val="tx1">
                              <a:lumMod val="65000"/>
                              <a:lumOff val="35000"/>
                            </a:schemeClr>
                          </a:solidFill>
                        </a:rPr>
                        <a:t>Name, DOB, sex, address, and 5-digit zip code used by TTP or </a:t>
                      </a:r>
                      <a:r>
                        <a:rPr lang="en-US" sz="1400" kern="1200" dirty="0">
                          <a:solidFill>
                            <a:schemeClr val="tx1">
                              <a:lumMod val="65000"/>
                              <a:lumOff val="35000"/>
                            </a:schemeClr>
                          </a:solidFill>
                          <a:latin typeface="+mn-lt"/>
                          <a:ea typeface="+mn-ea"/>
                          <a:cs typeface="+mn-cs"/>
                        </a:rPr>
                        <a:t>registry to create de-identified token</a:t>
                      </a: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marL="342900" marR="0" indent="-342900" algn="l" defTabSz="457200" rtl="0" eaLnBrk="1" fontAlgn="auto" latinLnBrk="0" hangingPunct="1">
                        <a:lnSpc>
                          <a:spcPct val="100000"/>
                        </a:lnSpc>
                        <a:spcBef>
                          <a:spcPts val="0"/>
                        </a:spcBef>
                        <a:spcAft>
                          <a:spcPts val="0"/>
                        </a:spcAft>
                        <a:buClrTx/>
                        <a:buSzTx/>
                        <a:buFontTx/>
                        <a:buAutoNum type="arabicParenBoth"/>
                        <a:tabLst/>
                        <a:defRPr/>
                      </a:pPr>
                      <a:r>
                        <a:rPr lang="en-US" sz="1400" b="1" kern="1200" dirty="0">
                          <a:solidFill>
                            <a:schemeClr val="accent3">
                              <a:lumMod val="60000"/>
                              <a:lumOff val="40000"/>
                            </a:schemeClr>
                          </a:solidFill>
                          <a:latin typeface="+mn-lt"/>
                          <a:ea typeface="+mn-ea"/>
                          <a:cs typeface="+mn-cs"/>
                        </a:rPr>
                        <a:t>Full 9-digit SSN</a:t>
                      </a:r>
                      <a:r>
                        <a:rPr lang="en-US" sz="1400" kern="1200" dirty="0">
                          <a:solidFill>
                            <a:schemeClr val="accent3">
                              <a:lumMod val="60000"/>
                              <a:lumOff val="40000"/>
                            </a:schemeClr>
                          </a:solidFill>
                          <a:latin typeface="+mn-lt"/>
                          <a:ea typeface="+mn-ea"/>
                          <a:cs typeface="+mn-cs"/>
                        </a:rPr>
                        <a:t>; </a:t>
                      </a:r>
                      <a:r>
                        <a:rPr lang="en-US" sz="1400" b="1" kern="1200" dirty="0">
                          <a:solidFill>
                            <a:schemeClr val="accent3">
                              <a:lumMod val="60000"/>
                              <a:lumOff val="40000"/>
                            </a:schemeClr>
                          </a:solidFill>
                          <a:latin typeface="+mn-lt"/>
                          <a:ea typeface="+mn-ea"/>
                          <a:cs typeface="+mn-cs"/>
                        </a:rPr>
                        <a:t>or</a:t>
                      </a:r>
                    </a:p>
                    <a:p>
                      <a:pPr marL="342900" marR="0" lvl="0" indent="-342900" algn="l" defTabSz="457200" rtl="0" eaLnBrk="1" fontAlgn="auto" latinLnBrk="0" hangingPunct="1">
                        <a:lnSpc>
                          <a:spcPct val="100000"/>
                        </a:lnSpc>
                        <a:spcBef>
                          <a:spcPts val="0"/>
                        </a:spcBef>
                        <a:spcAft>
                          <a:spcPts val="0"/>
                        </a:spcAft>
                        <a:buClrTx/>
                        <a:buSzTx/>
                        <a:buFontTx/>
                        <a:buAutoNum type="arabicParenBoth"/>
                        <a:tabLst/>
                        <a:defRPr/>
                      </a:pPr>
                      <a:r>
                        <a:rPr lang="en-US" sz="1400" dirty="0">
                          <a:solidFill>
                            <a:schemeClr val="tx1">
                              <a:lumMod val="65000"/>
                              <a:lumOff val="35000"/>
                            </a:schemeClr>
                          </a:solidFill>
                        </a:rPr>
                        <a:t>At least 3 of: </a:t>
                      </a:r>
                      <a:r>
                        <a:rPr lang="en-US" sz="1400" b="1" kern="1200" dirty="0">
                          <a:solidFill>
                            <a:schemeClr val="accent3">
                              <a:lumMod val="60000"/>
                              <a:lumOff val="40000"/>
                            </a:schemeClr>
                          </a:solidFill>
                          <a:latin typeface="+mn-lt"/>
                          <a:ea typeface="+mn-ea"/>
                          <a:cs typeface="+mn-cs"/>
                        </a:rPr>
                        <a:t>last 4 digits of SSN</a:t>
                      </a:r>
                      <a:r>
                        <a:rPr lang="en-US" sz="1400" b="1" kern="1200" dirty="0">
                          <a:solidFill>
                            <a:schemeClr val="tx1">
                              <a:lumMod val="65000"/>
                              <a:lumOff val="35000"/>
                            </a:schemeClr>
                          </a:solidFill>
                          <a:latin typeface="+mn-lt"/>
                          <a:ea typeface="+mn-ea"/>
                          <a:cs typeface="+mn-cs"/>
                        </a:rPr>
                        <a:t>,</a:t>
                      </a:r>
                      <a:r>
                        <a:rPr lang="en-US" sz="1400" dirty="0">
                          <a:solidFill>
                            <a:schemeClr val="tx1">
                              <a:lumMod val="65000"/>
                              <a:lumOff val="35000"/>
                            </a:schemeClr>
                          </a:solidFill>
                        </a:rPr>
                        <a:t> last name, DOB, and sex (plus zip code and state) </a:t>
                      </a: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extLst>
                  <a:ext uri="{0D108BD9-81ED-4DB2-BD59-A6C34878D82A}">
                    <a16:rowId xmlns:a16="http://schemas.microsoft.com/office/drawing/2014/main" val="10007"/>
                  </a:ext>
                </a:extLst>
              </a:tr>
              <a:tr h="492014">
                <a:tc>
                  <a:txBody>
                    <a:bodyPr/>
                    <a:lstStyle/>
                    <a:p>
                      <a:r>
                        <a:rPr lang="en-US" sz="1400" b="1" dirty="0">
                          <a:solidFill>
                            <a:schemeClr val="tx1">
                              <a:lumMod val="75000"/>
                              <a:lumOff val="25000"/>
                            </a:schemeClr>
                          </a:solidFill>
                        </a:rPr>
                        <a:t>Outcome</a:t>
                      </a:r>
                    </a:p>
                  </a:txBody>
                  <a:tcPr marL="123157" marR="118872" marT="18288" marB="18288"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Osteosarcoma identified through linkage to cancer registries</a:t>
                      </a:r>
                    </a:p>
                  </a:txBody>
                  <a:tcPr marL="123157" marR="118872" marT="18288" marB="18288"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lumMod val="65000"/>
                              <a:lumOff val="35000"/>
                            </a:schemeClr>
                          </a:solidFill>
                          <a:latin typeface="+mn-lt"/>
                          <a:ea typeface="+mn-ea"/>
                          <a:cs typeface="+mn-cs"/>
                        </a:rPr>
                        <a:t>Osteosarcoma identified through linkage to cancer registries</a:t>
                      </a:r>
                    </a:p>
                  </a:txBody>
                  <a:tcPr marL="123157" marR="118872" marT="18288" marB="18288"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10008"/>
                  </a:ext>
                </a:extLst>
              </a:tr>
            </a:tbl>
          </a:graphicData>
        </a:graphic>
      </p:graphicFrame>
      <p:sp>
        <p:nvSpPr>
          <p:cNvPr id="3" name="Content Placeholder 2">
            <a:extLst>
              <a:ext uri="{FF2B5EF4-FFF2-40B4-BE49-F238E27FC236}">
                <a16:creationId xmlns:a16="http://schemas.microsoft.com/office/drawing/2014/main" id="{B0C35B79-2ACF-D741-AB75-9C6426270A9F}"/>
              </a:ext>
            </a:extLst>
          </p:cNvPr>
          <p:cNvSpPr>
            <a:spLocks noGrp="1"/>
          </p:cNvSpPr>
          <p:nvPr>
            <p:ph sz="quarter" idx="13"/>
          </p:nvPr>
        </p:nvSpPr>
        <p:spPr/>
        <p:txBody>
          <a:bodyPr/>
          <a:lstStyle/>
          <a:p>
            <a:r>
              <a:rPr lang="en-US" dirty="0"/>
              <a:t>Note: </a:t>
            </a:r>
            <a:r>
              <a:rPr lang="en-US" b="1" dirty="0">
                <a:solidFill>
                  <a:schemeClr val="accent3">
                    <a:lumMod val="60000"/>
                    <a:lumOff val="40000"/>
                  </a:schemeClr>
                </a:solidFill>
              </a:rPr>
              <a:t>Light blue </a:t>
            </a:r>
            <a:r>
              <a:rPr lang="en-US" dirty="0"/>
              <a:t>indicates key differences; </a:t>
            </a:r>
          </a:p>
          <a:p>
            <a:r>
              <a:rPr lang="en-US" dirty="0"/>
              <a:t>TTP = trusted third party; SSN = Social Security Number.</a:t>
            </a:r>
          </a:p>
        </p:txBody>
      </p:sp>
      <p:sp>
        <p:nvSpPr>
          <p:cNvPr id="4" name="Title 3"/>
          <p:cNvSpPr>
            <a:spLocks noGrp="1"/>
          </p:cNvSpPr>
          <p:nvPr>
            <p:ph type="title"/>
          </p:nvPr>
        </p:nvSpPr>
        <p:spPr/>
        <p:txBody>
          <a:bodyPr/>
          <a:lstStyle/>
          <a:p>
            <a:r>
              <a:rPr lang="en-US" dirty="0"/>
              <a:t>Study Design Overview</a:t>
            </a:r>
          </a:p>
        </p:txBody>
      </p:sp>
      <p:cxnSp>
        <p:nvCxnSpPr>
          <p:cNvPr id="16" name="Straight Connector 15">
            <a:extLst>
              <a:ext uri="{FF2B5EF4-FFF2-40B4-BE49-F238E27FC236}">
                <a16:creationId xmlns:a16="http://schemas.microsoft.com/office/drawing/2014/main" id="{6506AD1F-FA5B-C041-A016-E178C9056B47}"/>
              </a:ext>
            </a:extLst>
          </p:cNvPr>
          <p:cNvCxnSpPr>
            <a:cxnSpLocks/>
          </p:cNvCxnSpPr>
          <p:nvPr/>
        </p:nvCxnSpPr>
        <p:spPr>
          <a:xfrm flipV="1">
            <a:off x="71367" y="381829"/>
            <a:ext cx="0" cy="425476"/>
          </a:xfrm>
          <a:prstGeom prst="line">
            <a:avLst/>
          </a:prstGeom>
          <a:ln w="152400">
            <a:solidFill>
              <a:schemeClr val="accent3">
                <a:lumMod val="60000"/>
                <a:lumOff val="40000"/>
                <a:alpha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26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F1BE7C-87ED-4741-BF51-CFA54CEC49B3}"/>
              </a:ext>
            </a:extLst>
          </p:cNvPr>
          <p:cNvSpPr>
            <a:spLocks noGrp="1"/>
          </p:cNvSpPr>
          <p:nvPr>
            <p:ph sz="quarter" idx="13"/>
          </p:nvPr>
        </p:nvSpPr>
        <p:spPr/>
        <p:txBody>
          <a:bodyPr/>
          <a:lstStyle/>
          <a:p>
            <a:r>
              <a:rPr lang="en-US" dirty="0"/>
              <a:t>Bene ID = Medicare Beneficiary ID; GDIT = General Dynamics IT; ID = identification; RTI-HS = RTI Health Solutions. </a:t>
            </a:r>
          </a:p>
        </p:txBody>
      </p:sp>
      <p:sp>
        <p:nvSpPr>
          <p:cNvPr id="24578" name="Title 2"/>
          <p:cNvSpPr>
            <a:spLocks noGrp="1"/>
          </p:cNvSpPr>
          <p:nvPr>
            <p:ph type="title"/>
          </p:nvPr>
        </p:nvSpPr>
        <p:spPr/>
        <p:txBody>
          <a:bodyPr/>
          <a:lstStyle/>
          <a:p>
            <a:r>
              <a:rPr lang="en-US" altLang="en-US" dirty="0"/>
              <a:t>Forteo – Medicare Linkage Study, Linkage Method</a:t>
            </a:r>
          </a:p>
        </p:txBody>
      </p:sp>
      <p:sp>
        <p:nvSpPr>
          <p:cNvPr id="5" name="Rounded Rectangle 12"/>
          <p:cNvSpPr>
            <a:spLocks noChangeArrowheads="1"/>
          </p:cNvSpPr>
          <p:nvPr/>
        </p:nvSpPr>
        <p:spPr bwMode="auto">
          <a:xfrm>
            <a:off x="700999" y="3130851"/>
            <a:ext cx="1774825" cy="1019175"/>
          </a:xfrm>
          <a:prstGeom prst="roundRect">
            <a:avLst>
              <a:gd name="adj" fmla="val 16667"/>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cs typeface="ＭＳ Ｐゴシック" charset="0"/>
              </a:rPr>
              <a:t>RTI-HS</a:t>
            </a:r>
          </a:p>
        </p:txBody>
      </p:sp>
      <p:sp>
        <p:nvSpPr>
          <p:cNvPr id="6" name="Rounded Rectangle 16"/>
          <p:cNvSpPr>
            <a:spLocks noChangeArrowheads="1"/>
          </p:cNvSpPr>
          <p:nvPr/>
        </p:nvSpPr>
        <p:spPr bwMode="auto">
          <a:xfrm>
            <a:off x="3602949" y="1129014"/>
            <a:ext cx="1774825" cy="1019175"/>
          </a:xfrm>
          <a:prstGeom prst="roundRect">
            <a:avLst>
              <a:gd name="adj" fmla="val 16667"/>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cs typeface="ＭＳ Ｐゴシック" charset="0"/>
              </a:rPr>
              <a:t>GDIT (Trusted Third Party)</a:t>
            </a:r>
          </a:p>
        </p:txBody>
      </p:sp>
      <p:sp>
        <p:nvSpPr>
          <p:cNvPr id="7" name="Rounded Rectangle 18"/>
          <p:cNvSpPr>
            <a:spLocks noChangeArrowheads="1"/>
          </p:cNvSpPr>
          <p:nvPr/>
        </p:nvSpPr>
        <p:spPr bwMode="auto">
          <a:xfrm>
            <a:off x="6439811" y="3130851"/>
            <a:ext cx="1774825" cy="1019175"/>
          </a:xfrm>
          <a:prstGeom prst="roundRect">
            <a:avLst>
              <a:gd name="adj" fmla="val 16667"/>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cs typeface="ＭＳ Ｐゴシック" charset="0"/>
              </a:rPr>
              <a:t>Cancer Registry</a:t>
            </a:r>
          </a:p>
        </p:txBody>
      </p:sp>
      <p:sp>
        <p:nvSpPr>
          <p:cNvPr id="8" name="Up Arrow 29"/>
          <p:cNvSpPr>
            <a:spLocks noChangeArrowheads="1"/>
          </p:cNvSpPr>
          <p:nvPr/>
        </p:nvSpPr>
        <p:spPr bwMode="auto">
          <a:xfrm rot="2718245">
            <a:off x="2879842" y="1914033"/>
            <a:ext cx="312737" cy="1460500"/>
          </a:xfrm>
          <a:prstGeom prst="upArrow">
            <a:avLst>
              <a:gd name="adj1" fmla="val 50000"/>
              <a:gd name="adj2" fmla="val 50181"/>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white"/>
              </a:solidFill>
              <a:cs typeface="ＭＳ Ｐゴシック" charset="0"/>
            </a:endParaRPr>
          </a:p>
        </p:txBody>
      </p:sp>
      <p:sp>
        <p:nvSpPr>
          <p:cNvPr id="10" name="Up Arrow 34"/>
          <p:cNvSpPr>
            <a:spLocks noChangeArrowheads="1"/>
          </p:cNvSpPr>
          <p:nvPr/>
        </p:nvSpPr>
        <p:spPr bwMode="auto">
          <a:xfrm rot="18935163">
            <a:off x="5758774" y="1908476"/>
            <a:ext cx="312737" cy="1458913"/>
          </a:xfrm>
          <a:prstGeom prst="upArrow">
            <a:avLst>
              <a:gd name="adj1" fmla="val 50000"/>
              <a:gd name="adj2" fmla="val 50127"/>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white"/>
              </a:solidFill>
              <a:cs typeface="ＭＳ Ｐゴシック" charset="0"/>
            </a:endParaRPr>
          </a:p>
        </p:txBody>
      </p:sp>
      <p:sp>
        <p:nvSpPr>
          <p:cNvPr id="13" name="Bent Arrow 12"/>
          <p:cNvSpPr/>
          <p:nvPr/>
        </p:nvSpPr>
        <p:spPr bwMode="auto">
          <a:xfrm rot="10800000">
            <a:off x="2550768" y="2278672"/>
            <a:ext cx="1849437" cy="1625600"/>
          </a:xfrm>
          <a:prstGeom prst="bentArrow">
            <a:avLst>
              <a:gd name="adj1" fmla="val 11005"/>
              <a:gd name="adj2" fmla="val 8572"/>
              <a:gd name="adj3" fmla="val 14891"/>
              <a:gd name="adj4" fmla="val 43750"/>
            </a:avLst>
          </a:prstGeom>
          <a:solidFill>
            <a:schemeClr val="accent3">
              <a:lumMod val="60000"/>
              <a:lumOff val="40000"/>
            </a:schemeClr>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white"/>
              </a:solidFill>
              <a:ea typeface="ＭＳ Ｐゴシック" charset="-128"/>
              <a:cs typeface="ＭＳ Ｐゴシック" charset="-128"/>
            </a:endParaRPr>
          </a:p>
        </p:txBody>
      </p:sp>
      <p:sp>
        <p:nvSpPr>
          <p:cNvPr id="24588" name="TextBox 13"/>
          <p:cNvSpPr txBox="1">
            <a:spLocks noChangeArrowheads="1"/>
          </p:cNvSpPr>
          <p:nvPr/>
        </p:nvSpPr>
        <p:spPr bwMode="auto">
          <a:xfrm>
            <a:off x="650129" y="1761120"/>
            <a:ext cx="2667919" cy="865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2713" indent="-112713">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marL="166688" indent="-166688">
              <a:lnSpc>
                <a:spcPts val="1500"/>
              </a:lnSpc>
              <a:spcBef>
                <a:spcPts val="600"/>
              </a:spcBef>
              <a:buClrTx/>
              <a:buFont typeface="Arial" panose="020B0604020202020204" pitchFamily="34" charset="0"/>
              <a:buNone/>
            </a:pPr>
            <a:r>
              <a:rPr lang="en-US" altLang="en-US" sz="1400" b="1" dirty="0">
                <a:solidFill>
                  <a:schemeClr val="tx1">
                    <a:lumMod val="65000"/>
                    <a:lumOff val="35000"/>
                  </a:schemeClr>
                </a:solidFill>
                <a:cs typeface="Arial" panose="020B0604020202020204" pitchFamily="34" charset="0"/>
              </a:rPr>
              <a:t>1.</a:t>
            </a:r>
            <a:r>
              <a:rPr lang="en-US" altLang="en-US" sz="1400" dirty="0">
                <a:solidFill>
                  <a:schemeClr val="tx1">
                    <a:lumMod val="65000"/>
                    <a:lumOff val="35000"/>
                  </a:schemeClr>
                </a:solidFill>
                <a:cs typeface="Arial" panose="020B0604020202020204" pitchFamily="34" charset="0"/>
              </a:rPr>
              <a:t>	RTI-HS creates cohort and sends encrypted ID list from Medicare data file </a:t>
            </a:r>
            <a:br>
              <a:rPr lang="en-US" altLang="en-US" sz="1400" dirty="0">
                <a:solidFill>
                  <a:schemeClr val="tx1">
                    <a:lumMod val="65000"/>
                    <a:lumOff val="35000"/>
                  </a:schemeClr>
                </a:solidFill>
                <a:cs typeface="Arial" panose="020B0604020202020204" pitchFamily="34" charset="0"/>
              </a:rPr>
            </a:br>
            <a:r>
              <a:rPr lang="en-US" altLang="en-US" sz="1400" dirty="0">
                <a:solidFill>
                  <a:schemeClr val="tx1">
                    <a:lumMod val="65000"/>
                    <a:lumOff val="35000"/>
                  </a:schemeClr>
                </a:solidFill>
                <a:cs typeface="Arial" panose="020B0604020202020204" pitchFamily="34" charset="0"/>
              </a:rPr>
              <a:t>to GDIT</a:t>
            </a:r>
          </a:p>
        </p:txBody>
      </p:sp>
      <p:sp>
        <p:nvSpPr>
          <p:cNvPr id="15" name="Curved Up Arrow 41"/>
          <p:cNvSpPr>
            <a:spLocks noChangeArrowheads="1"/>
          </p:cNvSpPr>
          <p:nvPr/>
        </p:nvSpPr>
        <p:spPr bwMode="auto">
          <a:xfrm>
            <a:off x="1658261" y="4251626"/>
            <a:ext cx="5681663" cy="841375"/>
          </a:xfrm>
          <a:prstGeom prst="curvedUpArrow">
            <a:avLst>
              <a:gd name="adj1" fmla="val 25042"/>
              <a:gd name="adj2" fmla="val 50052"/>
              <a:gd name="adj3" fmla="val 25000"/>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white"/>
              </a:solidFill>
              <a:cs typeface="ＭＳ Ｐゴシック" charset="0"/>
            </a:endParaRPr>
          </a:p>
        </p:txBody>
      </p:sp>
      <p:sp>
        <p:nvSpPr>
          <p:cNvPr id="17" name="Curved Up Arrow 46"/>
          <p:cNvSpPr>
            <a:spLocks noChangeArrowheads="1"/>
          </p:cNvSpPr>
          <p:nvPr/>
        </p:nvSpPr>
        <p:spPr bwMode="auto">
          <a:xfrm flipH="1">
            <a:off x="980399" y="4281789"/>
            <a:ext cx="6880225" cy="1082675"/>
          </a:xfrm>
          <a:prstGeom prst="curvedUpArrow">
            <a:avLst>
              <a:gd name="adj1" fmla="val 24978"/>
              <a:gd name="adj2" fmla="val 49986"/>
              <a:gd name="adj3" fmla="val 25000"/>
            </a:avLst>
          </a:prstGeom>
          <a:solidFill>
            <a:schemeClr val="accent3">
              <a:lumMod val="60000"/>
              <a:lumOff val="40000"/>
            </a:schemeClr>
          </a:solidFill>
          <a:ln>
            <a:solidFill>
              <a:schemeClr val="accent3"/>
            </a:solidFill>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dirty="0">
              <a:solidFill>
                <a:prstClr val="white"/>
              </a:solidFill>
              <a:cs typeface="ＭＳ Ｐゴシック" charset="0"/>
            </a:endParaRPr>
          </a:p>
        </p:txBody>
      </p:sp>
      <p:sp>
        <p:nvSpPr>
          <p:cNvPr id="23" name="TextBox 13"/>
          <p:cNvSpPr txBox="1">
            <a:spLocks noChangeArrowheads="1"/>
          </p:cNvSpPr>
          <p:nvPr/>
        </p:nvSpPr>
        <p:spPr bwMode="auto">
          <a:xfrm>
            <a:off x="6282011" y="1761120"/>
            <a:ext cx="2313973"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2713" indent="-112713">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marL="166688" indent="-166688">
              <a:lnSpc>
                <a:spcPts val="1500"/>
              </a:lnSpc>
              <a:spcBef>
                <a:spcPts val="600"/>
              </a:spcBef>
              <a:buClrTx/>
              <a:buNone/>
            </a:pPr>
            <a:r>
              <a:rPr lang="en-US" altLang="en-US" sz="1400" b="1" dirty="0">
                <a:solidFill>
                  <a:schemeClr val="tx1">
                    <a:lumMod val="65000"/>
                    <a:lumOff val="35000"/>
                  </a:schemeClr>
                </a:solidFill>
                <a:cs typeface="Arial" panose="020B0604020202020204" pitchFamily="34" charset="0"/>
              </a:rPr>
              <a:t>2.</a:t>
            </a:r>
            <a:r>
              <a:rPr lang="en-US" altLang="en-US" sz="1400" dirty="0">
                <a:solidFill>
                  <a:schemeClr val="tx1">
                    <a:lumMod val="65000"/>
                    <a:lumOff val="35000"/>
                  </a:schemeClr>
                </a:solidFill>
                <a:cs typeface="Arial" panose="020B0604020202020204" pitchFamily="34" charset="0"/>
              </a:rPr>
              <a:t>	Registry creates study file of osteosarcoma cases and sends file (including only patient identifiers and ID) to GDIT</a:t>
            </a:r>
          </a:p>
        </p:txBody>
      </p:sp>
      <p:sp>
        <p:nvSpPr>
          <p:cNvPr id="24" name="TextBox 13"/>
          <p:cNvSpPr txBox="1">
            <a:spLocks noChangeArrowheads="1"/>
          </p:cNvSpPr>
          <p:nvPr/>
        </p:nvSpPr>
        <p:spPr bwMode="auto">
          <a:xfrm>
            <a:off x="4381481" y="2855631"/>
            <a:ext cx="1949619" cy="105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2713" indent="-112713">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marL="166688" indent="-166688">
              <a:lnSpc>
                <a:spcPts val="1500"/>
              </a:lnSpc>
              <a:spcBef>
                <a:spcPts val="600"/>
              </a:spcBef>
              <a:buClrTx/>
              <a:buFont typeface="Arial" panose="020B0604020202020204" pitchFamily="34" charset="0"/>
              <a:buNone/>
            </a:pPr>
            <a:r>
              <a:rPr lang="en-US" altLang="en-US" sz="1400" b="1" dirty="0">
                <a:solidFill>
                  <a:schemeClr val="tx1">
                    <a:lumMod val="65000"/>
                    <a:lumOff val="35000"/>
                  </a:schemeClr>
                </a:solidFill>
                <a:cs typeface="Arial" panose="020B0604020202020204" pitchFamily="34" charset="0"/>
              </a:rPr>
              <a:t>3.</a:t>
            </a:r>
            <a:r>
              <a:rPr lang="en-US" altLang="en-US" sz="1400" dirty="0">
                <a:solidFill>
                  <a:schemeClr val="tx1">
                    <a:lumMod val="65000"/>
                    <a:lumOff val="35000"/>
                  </a:schemeClr>
                </a:solidFill>
                <a:cs typeface="Arial" panose="020B0604020202020204" pitchFamily="34" charset="0"/>
              </a:rPr>
              <a:t>	GDIT conducts linkage and sends </a:t>
            </a:r>
            <a:br>
              <a:rPr lang="en-US" altLang="en-US" sz="1400" dirty="0">
                <a:solidFill>
                  <a:schemeClr val="tx1">
                    <a:lumMod val="65000"/>
                    <a:lumOff val="35000"/>
                  </a:schemeClr>
                </a:solidFill>
                <a:cs typeface="Arial" panose="020B0604020202020204" pitchFamily="34" charset="0"/>
              </a:rPr>
            </a:br>
            <a:r>
              <a:rPr lang="en-US" altLang="en-US" sz="1400" dirty="0">
                <a:solidFill>
                  <a:schemeClr val="tx1">
                    <a:lumMod val="65000"/>
                    <a:lumOff val="35000"/>
                  </a:schemeClr>
                </a:solidFill>
                <a:cs typeface="Arial" panose="020B0604020202020204" pitchFamily="34" charset="0"/>
              </a:rPr>
              <a:t>Bene ID + study ID to RTI-HS for matches only</a:t>
            </a:r>
          </a:p>
        </p:txBody>
      </p:sp>
      <p:sp>
        <p:nvSpPr>
          <p:cNvPr id="25" name="TextBox 13"/>
          <p:cNvSpPr txBox="1">
            <a:spLocks noChangeArrowheads="1"/>
          </p:cNvSpPr>
          <p:nvPr/>
        </p:nvSpPr>
        <p:spPr bwMode="auto">
          <a:xfrm>
            <a:off x="3325774" y="4519935"/>
            <a:ext cx="2313973" cy="480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2713" indent="-112713">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marL="166688" indent="-166688">
              <a:lnSpc>
                <a:spcPts val="1500"/>
              </a:lnSpc>
              <a:spcBef>
                <a:spcPts val="600"/>
              </a:spcBef>
              <a:buClrTx/>
              <a:buFont typeface="Arial" panose="020B0604020202020204" pitchFamily="34" charset="0"/>
              <a:buNone/>
            </a:pPr>
            <a:r>
              <a:rPr lang="en-US" altLang="en-US" sz="1400" b="1" dirty="0">
                <a:solidFill>
                  <a:schemeClr val="tx1">
                    <a:lumMod val="65000"/>
                    <a:lumOff val="35000"/>
                  </a:schemeClr>
                </a:solidFill>
                <a:cs typeface="Arial" panose="020B0604020202020204" pitchFamily="34" charset="0"/>
              </a:rPr>
              <a:t>4.</a:t>
            </a:r>
            <a:r>
              <a:rPr lang="en-US" altLang="en-US" sz="1400" dirty="0">
                <a:solidFill>
                  <a:schemeClr val="tx1">
                    <a:lumMod val="65000"/>
                    <a:lumOff val="35000"/>
                  </a:schemeClr>
                </a:solidFill>
                <a:cs typeface="Arial" panose="020B0604020202020204" pitchFamily="34" charset="0"/>
              </a:rPr>
              <a:t>	RTI-HS sends study ID to registries for matches</a:t>
            </a:r>
          </a:p>
        </p:txBody>
      </p:sp>
      <p:sp>
        <p:nvSpPr>
          <p:cNvPr id="26" name="TextBox 13"/>
          <p:cNvSpPr txBox="1">
            <a:spLocks noChangeArrowheads="1"/>
          </p:cNvSpPr>
          <p:nvPr/>
        </p:nvSpPr>
        <p:spPr bwMode="auto">
          <a:xfrm>
            <a:off x="2521710" y="5415249"/>
            <a:ext cx="3922101" cy="480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2713" indent="-112713">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marL="166688" indent="-166688">
              <a:lnSpc>
                <a:spcPts val="1500"/>
              </a:lnSpc>
              <a:spcBef>
                <a:spcPts val="600"/>
              </a:spcBef>
              <a:buClrTx/>
              <a:buFont typeface="Arial" panose="020B0604020202020204" pitchFamily="34" charset="0"/>
              <a:buNone/>
            </a:pPr>
            <a:r>
              <a:rPr lang="en-US" altLang="en-US" sz="1400" b="1" dirty="0">
                <a:solidFill>
                  <a:schemeClr val="tx1">
                    <a:lumMod val="65000"/>
                    <a:lumOff val="35000"/>
                  </a:schemeClr>
                </a:solidFill>
                <a:cs typeface="Arial" panose="020B0604020202020204" pitchFamily="34" charset="0"/>
              </a:rPr>
              <a:t>5.</a:t>
            </a:r>
            <a:r>
              <a:rPr lang="en-US" altLang="en-US" sz="1400" dirty="0">
                <a:solidFill>
                  <a:schemeClr val="tx1">
                    <a:lumMod val="65000"/>
                    <a:lumOff val="35000"/>
                  </a:schemeClr>
                </a:solidFill>
                <a:cs typeface="Arial" panose="020B0604020202020204" pitchFamily="34" charset="0"/>
              </a:rPr>
              <a:t>	Registries send study ID and cancer diagnosis information to RTI-HS for matches</a:t>
            </a:r>
          </a:p>
        </p:txBody>
      </p:sp>
      <p:cxnSp>
        <p:nvCxnSpPr>
          <p:cNvPr id="28" name="Straight Connector 27">
            <a:extLst>
              <a:ext uri="{FF2B5EF4-FFF2-40B4-BE49-F238E27FC236}">
                <a16:creationId xmlns:a16="http://schemas.microsoft.com/office/drawing/2014/main" id="{C419B981-EC5E-7040-A5CF-7EE43D40B5C8}"/>
              </a:ext>
            </a:extLst>
          </p:cNvPr>
          <p:cNvCxnSpPr>
            <a:cxnSpLocks/>
          </p:cNvCxnSpPr>
          <p:nvPr/>
        </p:nvCxnSpPr>
        <p:spPr>
          <a:xfrm flipV="1">
            <a:off x="71367" y="381829"/>
            <a:ext cx="0" cy="425476"/>
          </a:xfrm>
          <a:prstGeom prst="line">
            <a:avLst/>
          </a:prstGeom>
          <a:ln w="152400">
            <a:solidFill>
              <a:schemeClr val="accent3">
                <a:lumMod val="60000"/>
                <a:lumOff val="40000"/>
                <a:alpha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0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24588" grpId="0"/>
      <p:bldP spid="15" grpId="0" animBg="1"/>
      <p:bldP spid="17" grpId="0" animBg="1"/>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7150C9E-C008-7F4E-89AA-C10DFC5BF21A}"/>
              </a:ext>
            </a:extLst>
          </p:cNvPr>
          <p:cNvSpPr>
            <a:spLocks noGrp="1"/>
          </p:cNvSpPr>
          <p:nvPr>
            <p:ph idx="1"/>
          </p:nvPr>
        </p:nvSpPr>
        <p:spPr/>
        <p:txBody>
          <a:bodyPr/>
          <a:lstStyle/>
          <a:p>
            <a:endParaRPr lang="en-US" dirty="0"/>
          </a:p>
        </p:txBody>
      </p:sp>
      <p:sp>
        <p:nvSpPr>
          <p:cNvPr id="3" name="Content Placeholder 2">
            <a:extLst>
              <a:ext uri="{FF2B5EF4-FFF2-40B4-BE49-F238E27FC236}">
                <a16:creationId xmlns:a16="http://schemas.microsoft.com/office/drawing/2014/main" id="{0AB77DD8-CEED-4CC2-BDE6-3E56A74C27F5}"/>
              </a:ext>
            </a:extLst>
          </p:cNvPr>
          <p:cNvSpPr>
            <a:spLocks noGrp="1"/>
          </p:cNvSpPr>
          <p:nvPr>
            <p:ph sz="quarter" idx="13"/>
          </p:nvPr>
        </p:nvSpPr>
        <p:spPr/>
        <p:txBody>
          <a:bodyPr/>
          <a:lstStyle/>
          <a:p>
            <a:r>
              <a:rPr lang="en-US" dirty="0"/>
              <a:t>de-ID = de-identification software or deidentified; DOB = date of birth; LRx = large US commercial prescription dispensing database; SCR = state cancer registry; sFTP = secure file transfer protocol; TTP = trusted third party; YOB = year of birth.</a:t>
            </a:r>
          </a:p>
        </p:txBody>
      </p:sp>
      <p:sp>
        <p:nvSpPr>
          <p:cNvPr id="4" name="Title 3">
            <a:extLst>
              <a:ext uri="{FF2B5EF4-FFF2-40B4-BE49-F238E27FC236}">
                <a16:creationId xmlns:a16="http://schemas.microsoft.com/office/drawing/2014/main" id="{F841F771-C4A4-4BD4-BEC3-F51991DC7EF5}"/>
              </a:ext>
            </a:extLst>
          </p:cNvPr>
          <p:cNvSpPr>
            <a:spLocks noGrp="1"/>
          </p:cNvSpPr>
          <p:nvPr>
            <p:ph type="title"/>
          </p:nvPr>
        </p:nvSpPr>
        <p:spPr>
          <a:xfrm>
            <a:off x="234949" y="133350"/>
            <a:ext cx="8016165" cy="921727"/>
          </a:xfrm>
        </p:spPr>
        <p:txBody>
          <a:bodyPr/>
          <a:lstStyle/>
          <a:p>
            <a:r>
              <a:rPr lang="en-US" dirty="0"/>
              <a:t>Forteo – IQVIA Linkage, Data Flow and Linkage Method</a:t>
            </a:r>
          </a:p>
        </p:txBody>
      </p:sp>
      <p:pic>
        <p:nvPicPr>
          <p:cNvPr id="6" name="Content Placeholder 6">
            <a:extLst>
              <a:ext uri="{FF2B5EF4-FFF2-40B4-BE49-F238E27FC236}">
                <a16:creationId xmlns:a16="http://schemas.microsoft.com/office/drawing/2014/main" id="{4AE3506E-889F-BE48-9722-4590386ADAEE}"/>
              </a:ext>
            </a:extLst>
          </p:cNvPr>
          <p:cNvPicPr>
            <a:picLocks noChangeAspect="1"/>
          </p:cNvPicPr>
          <p:nvPr/>
        </p:nvPicPr>
        <p:blipFill>
          <a:blip r:embed="rId3"/>
          <a:stretch>
            <a:fillRect/>
          </a:stretch>
        </p:blipFill>
        <p:spPr>
          <a:xfrm>
            <a:off x="234951" y="1129510"/>
            <a:ext cx="8686273" cy="3611729"/>
          </a:xfrm>
          <a:prstGeom prst="rect">
            <a:avLst/>
          </a:prstGeom>
        </p:spPr>
      </p:pic>
      <p:cxnSp>
        <p:nvCxnSpPr>
          <p:cNvPr id="11" name="Straight Connector 10">
            <a:extLst>
              <a:ext uri="{FF2B5EF4-FFF2-40B4-BE49-F238E27FC236}">
                <a16:creationId xmlns:a16="http://schemas.microsoft.com/office/drawing/2014/main" id="{A3312EFF-D136-8B4A-A821-645859EEBF99}"/>
              </a:ext>
            </a:extLst>
          </p:cNvPr>
          <p:cNvCxnSpPr>
            <a:cxnSpLocks/>
          </p:cNvCxnSpPr>
          <p:nvPr/>
        </p:nvCxnSpPr>
        <p:spPr>
          <a:xfrm flipV="1">
            <a:off x="71367" y="381829"/>
            <a:ext cx="0" cy="425476"/>
          </a:xfrm>
          <a:prstGeom prst="line">
            <a:avLst/>
          </a:prstGeom>
          <a:ln w="152400">
            <a:solidFill>
              <a:schemeClr val="accent3">
                <a:lumMod val="60000"/>
                <a:lumOff val="40000"/>
                <a:alpha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872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A605-D202-45E4-BBB3-B02E655572D9}"/>
              </a:ext>
            </a:extLst>
          </p:cNvPr>
          <p:cNvSpPr>
            <a:spLocks noGrp="1"/>
          </p:cNvSpPr>
          <p:nvPr>
            <p:ph type="title"/>
          </p:nvPr>
        </p:nvSpPr>
        <p:spPr/>
        <p:txBody>
          <a:bodyPr/>
          <a:lstStyle/>
          <a:p>
            <a:r>
              <a:rPr lang="en-US" dirty="0"/>
              <a:t>RESULTS</a:t>
            </a:r>
          </a:p>
        </p:txBody>
      </p:sp>
      <p:pic>
        <p:nvPicPr>
          <p:cNvPr id="4" name="Picture 3" descr="A close up of a logo&#10;&#10;Description automatically generated">
            <a:extLst>
              <a:ext uri="{FF2B5EF4-FFF2-40B4-BE49-F238E27FC236}">
                <a16:creationId xmlns:a16="http://schemas.microsoft.com/office/drawing/2014/main" id="{F8F3C3EA-7A74-8D46-A7F2-E3404BD0614D}"/>
              </a:ext>
            </a:extLst>
          </p:cNvPr>
          <p:cNvPicPr>
            <a:picLocks noChangeAspect="1"/>
          </p:cNvPicPr>
          <p:nvPr/>
        </p:nvPicPr>
        <p:blipFill>
          <a:blip r:embed="rId2">
            <a:alphaModFix amt="70000"/>
            <a:duotone>
              <a:schemeClr val="accent1">
                <a:shade val="45000"/>
                <a:satMod val="135000"/>
              </a:schemeClr>
              <a:prstClr val="white"/>
            </a:duotone>
            <a:extLst>
              <a:ext uri="{BEBA8EAE-BF5A-486C-A8C5-ECC9F3942E4B}">
                <a14:imgProps xmlns:a14="http://schemas.microsoft.com/office/drawing/2010/main">
                  <a14:imgLayer r:embed="rId3">
                    <a14:imgEffect>
                      <a14:artisticWatercolorSponge/>
                    </a14:imgEffect>
                  </a14:imgLayer>
                </a14:imgProps>
              </a:ext>
            </a:extLst>
          </a:blip>
          <a:stretch>
            <a:fillRect/>
          </a:stretch>
        </p:blipFill>
        <p:spPr>
          <a:xfrm>
            <a:off x="-234281" y="1019175"/>
            <a:ext cx="1562100" cy="1574800"/>
          </a:xfrm>
          <a:prstGeom prst="rect">
            <a:avLst/>
          </a:prstGeom>
        </p:spPr>
      </p:pic>
    </p:spTree>
    <p:extLst>
      <p:ext uri="{BB962C8B-B14F-4D97-AF65-F5344CB8AC3E}">
        <p14:creationId xmlns:p14="http://schemas.microsoft.com/office/powerpoint/2010/main" val="45469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1129510"/>
            <a:ext cx="4206240" cy="4709816"/>
          </a:xfrm>
        </p:spPr>
        <p:txBody>
          <a:bodyPr/>
          <a:lstStyle/>
          <a:p>
            <a:pPr marL="0" indent="0">
              <a:buNone/>
            </a:pPr>
            <a:r>
              <a:rPr lang="en-US" sz="1800" b="1" dirty="0">
                <a:solidFill>
                  <a:schemeClr val="tx1">
                    <a:lumMod val="75000"/>
                    <a:lumOff val="25000"/>
                  </a:schemeClr>
                </a:solidFill>
              </a:rPr>
              <a:t>IQVIA Linkage	</a:t>
            </a:r>
          </a:p>
          <a:p>
            <a:r>
              <a:rPr lang="en-US" dirty="0"/>
              <a:t>A total of 29 registries participated and sent 4,242 osteosarcoma cases aged 18 years and older for linkage </a:t>
            </a:r>
          </a:p>
          <a:p>
            <a:pPr lvl="1"/>
            <a:r>
              <a:rPr lang="en-US" dirty="0"/>
              <a:t>16 registries submitted data to IQVIA’s trusted third party</a:t>
            </a:r>
          </a:p>
          <a:p>
            <a:pPr lvl="1"/>
            <a:r>
              <a:rPr lang="en-US" dirty="0"/>
              <a:t>13 registries elected to install the de-identification software and submitted a hashed token to IQVIA’s trusted third party</a:t>
            </a:r>
          </a:p>
        </p:txBody>
      </p:sp>
      <p:sp>
        <p:nvSpPr>
          <p:cNvPr id="7" name="Content Placeholder 6">
            <a:extLst>
              <a:ext uri="{FF2B5EF4-FFF2-40B4-BE49-F238E27FC236}">
                <a16:creationId xmlns:a16="http://schemas.microsoft.com/office/drawing/2014/main" id="{94FBB96C-9978-44FA-A634-17FCCA22C6BF}"/>
              </a:ext>
            </a:extLst>
          </p:cNvPr>
          <p:cNvSpPr>
            <a:spLocks noGrp="1"/>
          </p:cNvSpPr>
          <p:nvPr>
            <p:ph sz="quarter" idx="13"/>
          </p:nvPr>
        </p:nvSpPr>
        <p:spPr/>
        <p:txBody>
          <a:bodyPr/>
          <a:lstStyle/>
          <a:p>
            <a:endParaRPr lang="en-US" dirty="0"/>
          </a:p>
        </p:txBody>
      </p:sp>
      <p:sp>
        <p:nvSpPr>
          <p:cNvPr id="2" name="Title 1"/>
          <p:cNvSpPr>
            <a:spLocks noGrp="1"/>
          </p:cNvSpPr>
          <p:nvPr>
            <p:ph type="title"/>
          </p:nvPr>
        </p:nvSpPr>
        <p:spPr/>
        <p:txBody>
          <a:bodyPr/>
          <a:lstStyle/>
          <a:p>
            <a:r>
              <a:rPr lang="en-US" dirty="0"/>
              <a:t>Registry Linkage Results</a:t>
            </a:r>
            <a:endParaRPr lang="en-US" noProof="0" dirty="0"/>
          </a:p>
        </p:txBody>
      </p:sp>
      <p:sp>
        <p:nvSpPr>
          <p:cNvPr id="13" name="Content Placeholder 2">
            <a:extLst>
              <a:ext uri="{FF2B5EF4-FFF2-40B4-BE49-F238E27FC236}">
                <a16:creationId xmlns:a16="http://schemas.microsoft.com/office/drawing/2014/main" id="{7E315EB6-EB98-2D49-90A8-18FD1D23F304}"/>
              </a:ext>
            </a:extLst>
          </p:cNvPr>
          <p:cNvSpPr txBox="1">
            <a:spLocks/>
          </p:cNvSpPr>
          <p:nvPr/>
        </p:nvSpPr>
        <p:spPr>
          <a:xfrm>
            <a:off x="4696462" y="1074092"/>
            <a:ext cx="4206240" cy="4709816"/>
          </a:xfrm>
          <a:prstGeom prst="rect">
            <a:avLst/>
          </a:prstGeom>
        </p:spPr>
        <p:txBody>
          <a:bodyPr vert="horz" lIns="91440" tIns="45720" rIns="91440" bIns="45720" rtlCol="0">
            <a:normAutofit/>
          </a:bodyPr>
          <a:lstStyle>
            <a:lvl1pPr marL="182880" indent="-182880" algn="l" defTabSz="457200" rtl="0" eaLnBrk="1" latinLnBrk="0" hangingPunct="1">
              <a:spcBef>
                <a:spcPts val="1600"/>
              </a:spcBef>
              <a:buClr>
                <a:schemeClr val="tx1">
                  <a:lumMod val="65000"/>
                  <a:lumOff val="35000"/>
                </a:schemeClr>
              </a:buClr>
              <a:buFont typeface="Arial"/>
              <a:buChar char="•"/>
              <a:defRPr sz="2000" kern="1200">
                <a:solidFill>
                  <a:schemeClr val="tx1">
                    <a:lumMod val="65000"/>
                    <a:lumOff val="35000"/>
                  </a:schemeClr>
                </a:solidFill>
                <a:latin typeface="+mn-lt"/>
                <a:ea typeface="+mn-ea"/>
                <a:cs typeface="+mn-cs"/>
              </a:defRPr>
            </a:lvl1pPr>
            <a:lvl2pPr marL="411480" indent="-182880" algn="l" defTabSz="457200" rtl="0" eaLnBrk="1" latinLnBrk="0" hangingPunct="1">
              <a:spcBef>
                <a:spcPts val="1000"/>
              </a:spcBef>
              <a:buClr>
                <a:schemeClr val="tx1">
                  <a:lumMod val="65000"/>
                  <a:lumOff val="35000"/>
                </a:schemeClr>
              </a:buClr>
              <a:buFont typeface="Arial"/>
              <a:buChar char="–"/>
              <a:defRPr sz="1800" kern="1200">
                <a:solidFill>
                  <a:schemeClr val="tx1">
                    <a:lumMod val="65000"/>
                    <a:lumOff val="35000"/>
                  </a:schemeClr>
                </a:solidFill>
                <a:latin typeface="+mn-lt"/>
                <a:ea typeface="+mn-ea"/>
                <a:cs typeface="+mn-cs"/>
              </a:defRPr>
            </a:lvl2pPr>
            <a:lvl3pPr marL="566928" indent="-137160" algn="l" defTabSz="457200" rtl="0" eaLnBrk="1" latinLnBrk="0" hangingPunct="1">
              <a:spcBef>
                <a:spcPts val="600"/>
              </a:spcBef>
              <a:buClr>
                <a:schemeClr val="tx1">
                  <a:lumMod val="65000"/>
                  <a:lumOff val="35000"/>
                </a:schemeClr>
              </a:buClr>
              <a:buFont typeface="Arial"/>
              <a:buChar char="•"/>
              <a:defRPr sz="1800" kern="1200">
                <a:solidFill>
                  <a:schemeClr val="tx1">
                    <a:lumMod val="65000"/>
                    <a:lumOff val="35000"/>
                  </a:schemeClr>
                </a:solidFill>
                <a:latin typeface="+mn-lt"/>
                <a:ea typeface="+mn-ea"/>
                <a:cs typeface="+mn-cs"/>
              </a:defRPr>
            </a:lvl3pPr>
            <a:lvl4pPr marL="777240" indent="-182880" algn="l" defTabSz="457200" rtl="0" eaLnBrk="1" latinLnBrk="0" hangingPunct="1">
              <a:spcBef>
                <a:spcPts val="600"/>
              </a:spcBef>
              <a:buClr>
                <a:schemeClr val="tx1">
                  <a:lumMod val="65000"/>
                  <a:lumOff val="35000"/>
                </a:schemeClr>
              </a:buClr>
              <a:buFont typeface="Arial"/>
              <a:buChar char="–"/>
              <a:defRPr sz="1600" kern="1200">
                <a:solidFill>
                  <a:schemeClr val="tx1">
                    <a:lumMod val="65000"/>
                    <a:lumOff val="35000"/>
                  </a:schemeClr>
                </a:solidFill>
                <a:latin typeface="+mn-lt"/>
                <a:ea typeface="+mn-ea"/>
                <a:cs typeface="+mn-cs"/>
              </a:defRPr>
            </a:lvl4pPr>
            <a:lvl5pPr marL="960120" indent="-182880" algn="l" defTabSz="457200" rtl="0" eaLnBrk="1" latinLnBrk="0" hangingPunct="1">
              <a:spcBef>
                <a:spcPts val="600"/>
              </a:spcBef>
              <a:buClr>
                <a:schemeClr val="tx1">
                  <a:lumMod val="65000"/>
                  <a:lumOff val="35000"/>
                </a:schemeClr>
              </a:buClr>
              <a:buFont typeface="Arial"/>
              <a:buChar char="»"/>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tx1">
                    <a:lumMod val="75000"/>
                    <a:lumOff val="25000"/>
                  </a:schemeClr>
                </a:solidFill>
              </a:rPr>
              <a:t>Medicare Linkage</a:t>
            </a:r>
          </a:p>
          <a:p>
            <a:r>
              <a:rPr lang="en-US" dirty="0"/>
              <a:t>A total of 26 registries participated and sent 811 osteosarcoma cases aged 65 years and older for linkage </a:t>
            </a:r>
          </a:p>
          <a:p>
            <a:pPr lvl="1"/>
            <a:r>
              <a:rPr lang="en-US" dirty="0"/>
              <a:t>19 registries submitted the full 9-digit SSN</a:t>
            </a:r>
          </a:p>
          <a:p>
            <a:pPr lvl="1"/>
            <a:r>
              <a:rPr lang="en-US" dirty="0"/>
              <a:t>7 registries submitted at least 3 of the 4 required variables (last 4 of SSN, last name, DOB, and sex) plus zip code and state</a:t>
            </a:r>
          </a:p>
        </p:txBody>
      </p:sp>
      <p:cxnSp>
        <p:nvCxnSpPr>
          <p:cNvPr id="16" name="Straight Connector 15">
            <a:extLst>
              <a:ext uri="{FF2B5EF4-FFF2-40B4-BE49-F238E27FC236}">
                <a16:creationId xmlns:a16="http://schemas.microsoft.com/office/drawing/2014/main" id="{32ED5670-19EC-0C43-A87E-3E1D23F9FA00}"/>
              </a:ext>
            </a:extLst>
          </p:cNvPr>
          <p:cNvCxnSpPr>
            <a:cxnSpLocks/>
          </p:cNvCxnSpPr>
          <p:nvPr/>
        </p:nvCxnSpPr>
        <p:spPr>
          <a:xfrm flipV="1">
            <a:off x="71367" y="381829"/>
            <a:ext cx="0" cy="425476"/>
          </a:xfrm>
          <a:prstGeom prst="line">
            <a:avLst/>
          </a:prstGeom>
          <a:ln w="15240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72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E935A1-B45A-FC43-B340-42C1BA37FA6B}"/>
              </a:ext>
            </a:extLst>
          </p:cNvPr>
          <p:cNvSpPr>
            <a:spLocks noGrp="1"/>
          </p:cNvSpPr>
          <p:nvPr>
            <p:ph sz="quarter" idx="13"/>
          </p:nvPr>
        </p:nvSpPr>
        <p:spPr>
          <a:xfrm>
            <a:off x="223380" y="6022109"/>
            <a:ext cx="8672514" cy="273404"/>
          </a:xfrm>
        </p:spPr>
        <p:txBody>
          <a:bodyPr/>
          <a:lstStyle/>
          <a:p>
            <a:endParaRPr lang="en-US" baseline="30000" dirty="0"/>
          </a:p>
          <a:p>
            <a:endParaRPr lang="en-US" baseline="30000" dirty="0"/>
          </a:p>
          <a:p>
            <a:endParaRPr lang="en-US" baseline="30000" dirty="0"/>
          </a:p>
          <a:p>
            <a:r>
              <a:rPr lang="en-US" baseline="30000" dirty="0"/>
              <a:t>a</a:t>
            </a:r>
            <a:r>
              <a:rPr lang="en-US" dirty="0"/>
              <a:t> </a:t>
            </a:r>
            <a:r>
              <a:rPr lang="en-US" sz="1000" dirty="0"/>
              <a:t>A total of 22 registries participated in both studies</a:t>
            </a:r>
          </a:p>
        </p:txBody>
      </p:sp>
      <p:sp>
        <p:nvSpPr>
          <p:cNvPr id="4" name="Title 3">
            <a:extLst>
              <a:ext uri="{FF2B5EF4-FFF2-40B4-BE49-F238E27FC236}">
                <a16:creationId xmlns:a16="http://schemas.microsoft.com/office/drawing/2014/main" id="{C5D47816-97F4-6641-9D16-E638C52DC716}"/>
              </a:ext>
            </a:extLst>
          </p:cNvPr>
          <p:cNvSpPr>
            <a:spLocks noGrp="1"/>
          </p:cNvSpPr>
          <p:nvPr>
            <p:ph type="title"/>
          </p:nvPr>
        </p:nvSpPr>
        <p:spPr/>
        <p:txBody>
          <a:bodyPr/>
          <a:lstStyle/>
          <a:p>
            <a:r>
              <a:rPr lang="en-US" dirty="0"/>
              <a:t>Cancer Registries That Participated in Both the Forteo Medicare and IQVIA</a:t>
            </a:r>
            <a:r>
              <a:rPr lang="en-US" baseline="30000" dirty="0"/>
              <a:t> </a:t>
            </a:r>
            <a:r>
              <a:rPr lang="en-US" dirty="0"/>
              <a:t>Linkage Studies</a:t>
            </a:r>
            <a:r>
              <a:rPr lang="en-US" baseline="30000" dirty="0"/>
              <a:t>a</a:t>
            </a:r>
          </a:p>
        </p:txBody>
      </p:sp>
      <p:cxnSp>
        <p:nvCxnSpPr>
          <p:cNvPr id="7" name="Straight Connector 6">
            <a:extLst>
              <a:ext uri="{FF2B5EF4-FFF2-40B4-BE49-F238E27FC236}">
                <a16:creationId xmlns:a16="http://schemas.microsoft.com/office/drawing/2014/main" id="{40D55D29-ECD7-4B4C-ADB8-5D7DF1298666}"/>
              </a:ext>
            </a:extLst>
          </p:cNvPr>
          <p:cNvCxnSpPr>
            <a:cxnSpLocks/>
          </p:cNvCxnSpPr>
          <p:nvPr/>
        </p:nvCxnSpPr>
        <p:spPr>
          <a:xfrm flipV="1">
            <a:off x="71367" y="381829"/>
            <a:ext cx="0" cy="425476"/>
          </a:xfrm>
          <a:prstGeom prst="line">
            <a:avLst/>
          </a:prstGeom>
          <a:ln w="15240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Content Placeholder 8" descr="A close up of a map&#10;&#10;Description automatically generated">
            <a:extLst>
              <a:ext uri="{FF2B5EF4-FFF2-40B4-BE49-F238E27FC236}">
                <a16:creationId xmlns:a16="http://schemas.microsoft.com/office/drawing/2014/main" id="{F6BFEC9B-E201-8E46-AEE3-8B0ED01B25C9}"/>
              </a:ext>
            </a:extLst>
          </p:cNvPr>
          <p:cNvPicPr>
            <a:picLocks noGrp="1" noChangeAspect="1"/>
          </p:cNvPicPr>
          <p:nvPr>
            <p:ph idx="1"/>
          </p:nvPr>
        </p:nvPicPr>
        <p:blipFill rotWithShape="1">
          <a:blip r:embed="rId2"/>
          <a:srcRect b="11418"/>
          <a:stretch/>
        </p:blipFill>
        <p:spPr>
          <a:xfrm>
            <a:off x="988750" y="1130301"/>
            <a:ext cx="7166499" cy="4170904"/>
          </a:xfrm>
        </p:spPr>
      </p:pic>
    </p:spTree>
    <p:extLst>
      <p:ext uri="{BB962C8B-B14F-4D97-AF65-F5344CB8AC3E}">
        <p14:creationId xmlns:p14="http://schemas.microsoft.com/office/powerpoint/2010/main" val="196231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99BDC3-D415-6C40-AA62-DC367377F41B}"/>
              </a:ext>
            </a:extLst>
          </p:cNvPr>
          <p:cNvSpPr>
            <a:spLocks noGrp="1"/>
          </p:cNvSpPr>
          <p:nvPr>
            <p:ph sz="quarter" idx="13"/>
          </p:nvPr>
        </p:nvSpPr>
        <p:spPr/>
        <p:txBody>
          <a:bodyPr/>
          <a:lstStyle/>
          <a:p>
            <a:r>
              <a:rPr lang="en-US" baseline="30000" dirty="0"/>
              <a:t>a</a:t>
            </a:r>
            <a:r>
              <a:rPr lang="en-US" dirty="0"/>
              <a:t> </a:t>
            </a:r>
            <a:r>
              <a:rPr lang="en-US" sz="1000" dirty="0"/>
              <a:t>A total of 4 registries participated in only the Medicare study.</a:t>
            </a:r>
          </a:p>
        </p:txBody>
      </p:sp>
      <p:sp>
        <p:nvSpPr>
          <p:cNvPr id="4" name="Title 3">
            <a:extLst>
              <a:ext uri="{FF2B5EF4-FFF2-40B4-BE49-F238E27FC236}">
                <a16:creationId xmlns:a16="http://schemas.microsoft.com/office/drawing/2014/main" id="{B27C826C-99D2-654D-B1F4-0C823A7948E2}"/>
              </a:ext>
            </a:extLst>
          </p:cNvPr>
          <p:cNvSpPr>
            <a:spLocks noGrp="1"/>
          </p:cNvSpPr>
          <p:nvPr>
            <p:ph type="title"/>
          </p:nvPr>
        </p:nvSpPr>
        <p:spPr/>
        <p:txBody>
          <a:bodyPr/>
          <a:lstStyle/>
          <a:p>
            <a:r>
              <a:rPr lang="en-US" dirty="0"/>
              <a:t>Cancer Registries That Participated in Only the Forteo Medicare Linkage Studies</a:t>
            </a:r>
            <a:r>
              <a:rPr lang="en-US" baseline="30000" dirty="0"/>
              <a:t>a</a:t>
            </a:r>
            <a:endParaRPr lang="en-US" dirty="0"/>
          </a:p>
        </p:txBody>
      </p:sp>
      <p:cxnSp>
        <p:nvCxnSpPr>
          <p:cNvPr id="7" name="Straight Connector 6">
            <a:extLst>
              <a:ext uri="{FF2B5EF4-FFF2-40B4-BE49-F238E27FC236}">
                <a16:creationId xmlns:a16="http://schemas.microsoft.com/office/drawing/2014/main" id="{209F89A0-B604-9B40-86DB-D04B500F49FF}"/>
              </a:ext>
            </a:extLst>
          </p:cNvPr>
          <p:cNvCxnSpPr>
            <a:cxnSpLocks/>
          </p:cNvCxnSpPr>
          <p:nvPr/>
        </p:nvCxnSpPr>
        <p:spPr>
          <a:xfrm flipV="1">
            <a:off x="71367" y="381829"/>
            <a:ext cx="0" cy="425476"/>
          </a:xfrm>
          <a:prstGeom prst="line">
            <a:avLst/>
          </a:prstGeom>
          <a:ln w="15240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Content Placeholder 8" descr="A close up of a map&#10;&#10;Description automatically generated">
            <a:extLst>
              <a:ext uri="{FF2B5EF4-FFF2-40B4-BE49-F238E27FC236}">
                <a16:creationId xmlns:a16="http://schemas.microsoft.com/office/drawing/2014/main" id="{FA7C6F66-0ED7-5E4B-94EF-C1142541371A}"/>
              </a:ext>
            </a:extLst>
          </p:cNvPr>
          <p:cNvPicPr>
            <a:picLocks noGrp="1" noChangeAspect="1"/>
          </p:cNvPicPr>
          <p:nvPr>
            <p:ph idx="1"/>
          </p:nvPr>
        </p:nvPicPr>
        <p:blipFill rotWithShape="1">
          <a:blip r:embed="rId2"/>
          <a:srcRect b="11418"/>
          <a:stretch/>
        </p:blipFill>
        <p:spPr>
          <a:xfrm>
            <a:off x="988750" y="1130300"/>
            <a:ext cx="7166499" cy="4170905"/>
          </a:xfrm>
        </p:spPr>
      </p:pic>
    </p:spTree>
    <p:extLst>
      <p:ext uri="{BB962C8B-B14F-4D97-AF65-F5344CB8AC3E}">
        <p14:creationId xmlns:p14="http://schemas.microsoft.com/office/powerpoint/2010/main" val="693818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BA9CB-0F81-594C-AD17-3C21CE07EDC7}"/>
              </a:ext>
            </a:extLst>
          </p:cNvPr>
          <p:cNvSpPr>
            <a:spLocks noGrp="1"/>
          </p:cNvSpPr>
          <p:nvPr>
            <p:ph sz="quarter" idx="13"/>
          </p:nvPr>
        </p:nvSpPr>
        <p:spPr/>
        <p:txBody>
          <a:bodyPr/>
          <a:lstStyle/>
          <a:p>
            <a:r>
              <a:rPr lang="en-US" baseline="30000" dirty="0"/>
              <a:t>a</a:t>
            </a:r>
            <a:r>
              <a:rPr lang="en-US" dirty="0"/>
              <a:t> </a:t>
            </a:r>
            <a:r>
              <a:rPr lang="en-US" sz="1000" dirty="0"/>
              <a:t>A total of 7 registries participated in only the IQVIA study.</a:t>
            </a:r>
          </a:p>
        </p:txBody>
      </p:sp>
      <p:sp>
        <p:nvSpPr>
          <p:cNvPr id="4" name="Title 3">
            <a:extLst>
              <a:ext uri="{FF2B5EF4-FFF2-40B4-BE49-F238E27FC236}">
                <a16:creationId xmlns:a16="http://schemas.microsoft.com/office/drawing/2014/main" id="{9CE03E3E-41D1-8048-A86B-B4354600F783}"/>
              </a:ext>
            </a:extLst>
          </p:cNvPr>
          <p:cNvSpPr>
            <a:spLocks noGrp="1"/>
          </p:cNvSpPr>
          <p:nvPr>
            <p:ph type="title"/>
          </p:nvPr>
        </p:nvSpPr>
        <p:spPr/>
        <p:txBody>
          <a:bodyPr/>
          <a:lstStyle/>
          <a:p>
            <a:r>
              <a:rPr lang="en-US" dirty="0"/>
              <a:t>Cancer Registries That Participated in Only the Forteo IQVIA Linkage Study</a:t>
            </a:r>
            <a:r>
              <a:rPr lang="en-US" baseline="30000" dirty="0"/>
              <a:t>a</a:t>
            </a:r>
            <a:endParaRPr lang="en-US" dirty="0"/>
          </a:p>
        </p:txBody>
      </p:sp>
      <p:cxnSp>
        <p:nvCxnSpPr>
          <p:cNvPr id="8" name="Straight Connector 7">
            <a:extLst>
              <a:ext uri="{FF2B5EF4-FFF2-40B4-BE49-F238E27FC236}">
                <a16:creationId xmlns:a16="http://schemas.microsoft.com/office/drawing/2014/main" id="{086B6A76-10BE-4B4A-8CAA-C7CD1F700388}"/>
              </a:ext>
            </a:extLst>
          </p:cNvPr>
          <p:cNvCxnSpPr>
            <a:cxnSpLocks/>
          </p:cNvCxnSpPr>
          <p:nvPr/>
        </p:nvCxnSpPr>
        <p:spPr>
          <a:xfrm flipV="1">
            <a:off x="71367" y="381829"/>
            <a:ext cx="0" cy="425476"/>
          </a:xfrm>
          <a:prstGeom prst="line">
            <a:avLst/>
          </a:prstGeom>
          <a:ln w="15240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9" name="Content Placeholder 8" descr="A close up of a map&#10;&#10;Description automatically generated">
            <a:extLst>
              <a:ext uri="{FF2B5EF4-FFF2-40B4-BE49-F238E27FC236}">
                <a16:creationId xmlns:a16="http://schemas.microsoft.com/office/drawing/2014/main" id="{1797CCE3-10BF-EF4C-9674-3D532395B697}"/>
              </a:ext>
            </a:extLst>
          </p:cNvPr>
          <p:cNvPicPr>
            <a:picLocks noGrp="1" noChangeAspect="1"/>
          </p:cNvPicPr>
          <p:nvPr>
            <p:ph idx="1"/>
          </p:nvPr>
        </p:nvPicPr>
        <p:blipFill rotWithShape="1">
          <a:blip r:embed="rId2"/>
          <a:srcRect b="11664"/>
          <a:stretch/>
        </p:blipFill>
        <p:spPr>
          <a:xfrm>
            <a:off x="988750" y="1130301"/>
            <a:ext cx="7166499" cy="4159330"/>
          </a:xfrm>
        </p:spPr>
      </p:pic>
    </p:spTree>
    <p:extLst>
      <p:ext uri="{BB962C8B-B14F-4D97-AF65-F5344CB8AC3E}">
        <p14:creationId xmlns:p14="http://schemas.microsoft.com/office/powerpoint/2010/main" val="311509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2275F9-A3F2-BE44-AC11-71261BB2A291}"/>
              </a:ext>
            </a:extLst>
          </p:cNvPr>
          <p:cNvSpPr>
            <a:spLocks noGrp="1"/>
          </p:cNvSpPr>
          <p:nvPr>
            <p:ph sz="quarter" idx="13"/>
          </p:nvPr>
        </p:nvSpPr>
        <p:spPr/>
        <p:txBody>
          <a:bodyPr/>
          <a:lstStyle/>
          <a:p>
            <a:r>
              <a:rPr lang="en-US" baseline="30000" dirty="0"/>
              <a:t>a</a:t>
            </a:r>
            <a:r>
              <a:rPr lang="en-US" dirty="0"/>
              <a:t> A total of 26 registries participated in the Medicare study; representing 68% of all osteosarcoma cases aged 65 years and older occurring during the study period. </a:t>
            </a:r>
          </a:p>
          <a:p>
            <a:r>
              <a:rPr lang="en-US" baseline="30000" dirty="0"/>
              <a:t>b</a:t>
            </a:r>
            <a:r>
              <a:rPr lang="en-US" dirty="0"/>
              <a:t> A total of 29 registries participated in the IQVIA study; representing 70% of all osteosarcoma cases aged 18 years and older occurring during study period.</a:t>
            </a:r>
          </a:p>
        </p:txBody>
      </p:sp>
      <p:sp>
        <p:nvSpPr>
          <p:cNvPr id="4" name="Title 3"/>
          <p:cNvSpPr>
            <a:spLocks noGrp="1"/>
          </p:cNvSpPr>
          <p:nvPr>
            <p:ph type="title"/>
          </p:nvPr>
        </p:nvSpPr>
        <p:spPr/>
        <p:txBody>
          <a:bodyPr/>
          <a:lstStyle/>
          <a:p>
            <a:r>
              <a:rPr lang="en-US" dirty="0"/>
              <a:t>Cancer Registry Participation in the Forteo Medicare</a:t>
            </a:r>
            <a:r>
              <a:rPr lang="en-US" baseline="30000" dirty="0"/>
              <a:t>a</a:t>
            </a:r>
            <a:r>
              <a:rPr lang="en-US" dirty="0"/>
              <a:t> and IQVIA</a:t>
            </a:r>
            <a:r>
              <a:rPr lang="en-US" baseline="30000" dirty="0"/>
              <a:t>b</a:t>
            </a:r>
            <a:r>
              <a:rPr lang="en-US" dirty="0"/>
              <a:t> Linkage Studies</a:t>
            </a:r>
          </a:p>
        </p:txBody>
      </p:sp>
      <p:cxnSp>
        <p:nvCxnSpPr>
          <p:cNvPr id="12" name="Straight Connector 11">
            <a:extLst>
              <a:ext uri="{FF2B5EF4-FFF2-40B4-BE49-F238E27FC236}">
                <a16:creationId xmlns:a16="http://schemas.microsoft.com/office/drawing/2014/main" id="{C8C89752-B97A-1645-81E0-C98B06F52298}"/>
              </a:ext>
            </a:extLst>
          </p:cNvPr>
          <p:cNvCxnSpPr>
            <a:cxnSpLocks/>
          </p:cNvCxnSpPr>
          <p:nvPr/>
        </p:nvCxnSpPr>
        <p:spPr>
          <a:xfrm flipV="1">
            <a:off x="71367" y="381829"/>
            <a:ext cx="0" cy="425476"/>
          </a:xfrm>
          <a:prstGeom prst="line">
            <a:avLst/>
          </a:prstGeom>
          <a:ln w="15240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13" name="Content Placeholder 12" descr="A close up of a map&#10;&#10;Description automatically generated">
            <a:extLst>
              <a:ext uri="{FF2B5EF4-FFF2-40B4-BE49-F238E27FC236}">
                <a16:creationId xmlns:a16="http://schemas.microsoft.com/office/drawing/2014/main" id="{60BB330C-B275-2948-810C-C87794CB9E5E}"/>
              </a:ext>
            </a:extLst>
          </p:cNvPr>
          <p:cNvPicPr>
            <a:picLocks noGrp="1" noChangeAspect="1"/>
          </p:cNvPicPr>
          <p:nvPr>
            <p:ph idx="1"/>
          </p:nvPr>
        </p:nvPicPr>
        <p:blipFill>
          <a:blip r:embed="rId2"/>
          <a:stretch>
            <a:fillRect/>
          </a:stretch>
        </p:blipFill>
        <p:spPr>
          <a:xfrm>
            <a:off x="988750" y="1130300"/>
            <a:ext cx="7166499" cy="4708525"/>
          </a:xfrm>
        </p:spPr>
      </p:pic>
      <p:sp>
        <p:nvSpPr>
          <p:cNvPr id="3" name="TextBox 2">
            <a:extLst>
              <a:ext uri="{FF2B5EF4-FFF2-40B4-BE49-F238E27FC236}">
                <a16:creationId xmlns:a16="http://schemas.microsoft.com/office/drawing/2014/main" id="{09EBF601-BDA4-C14E-A8F1-C927AF30748F}"/>
              </a:ext>
            </a:extLst>
          </p:cNvPr>
          <p:cNvSpPr txBox="1"/>
          <p:nvPr/>
        </p:nvSpPr>
        <p:spPr>
          <a:xfrm>
            <a:off x="1055077" y="5351134"/>
            <a:ext cx="1276914" cy="130805"/>
          </a:xfrm>
          <a:prstGeom prst="rect">
            <a:avLst/>
          </a:prstGeom>
          <a:solidFill>
            <a:schemeClr val="bg1"/>
          </a:solidFill>
        </p:spPr>
        <p:txBody>
          <a:bodyPr wrap="square" tIns="0" bIns="0" rtlCol="0">
            <a:spAutoFit/>
          </a:bodyPr>
          <a:lstStyle/>
          <a:p>
            <a:r>
              <a:rPr lang="en-US" sz="850" i="1" dirty="0"/>
              <a:t>Participation by State</a:t>
            </a:r>
          </a:p>
        </p:txBody>
      </p:sp>
    </p:spTree>
    <p:extLst>
      <p:ext uri="{BB962C8B-B14F-4D97-AF65-F5344CB8AC3E}">
        <p14:creationId xmlns:p14="http://schemas.microsoft.com/office/powerpoint/2010/main" val="390900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FF9D26-69FC-4E4D-8B4B-C02294D487FE}"/>
              </a:ext>
            </a:extLst>
          </p:cNvPr>
          <p:cNvSpPr>
            <a:spLocks noGrp="1"/>
          </p:cNvSpPr>
          <p:nvPr>
            <p:ph idx="1"/>
          </p:nvPr>
        </p:nvSpPr>
        <p:spPr/>
        <p:txBody>
          <a:bodyPr>
            <a:normAutofit lnSpcReduction="10000"/>
          </a:bodyPr>
          <a:lstStyle/>
          <a:p>
            <a:r>
              <a:rPr lang="en-US" sz="1800" dirty="0"/>
              <a:t>Reasons why registries could not participate in one or both studies:</a:t>
            </a:r>
            <a:endParaRPr lang="en-US" sz="1800" noProof="0" dirty="0"/>
          </a:p>
          <a:p>
            <a:pPr lvl="1"/>
            <a:r>
              <a:rPr lang="en-US" sz="1600" dirty="0"/>
              <a:t>Inability to send identifiable data externally and/or install IQVIA de-identification software on registry computers </a:t>
            </a:r>
            <a:endParaRPr lang="en-US" sz="1600" noProof="0" dirty="0"/>
          </a:p>
          <a:p>
            <a:pPr lvl="1"/>
            <a:r>
              <a:rPr lang="en-US" sz="1600" dirty="0"/>
              <a:t>CMS and its trusted third party were unable to sign required registry data use and/or confidentiality agreements </a:t>
            </a:r>
          </a:p>
          <a:p>
            <a:pPr lvl="1"/>
            <a:r>
              <a:rPr lang="en-US" sz="1600" noProof="0" dirty="0"/>
              <a:t>Lack of resources </a:t>
            </a:r>
          </a:p>
          <a:p>
            <a:r>
              <a:rPr lang="en-US" sz="1800" dirty="0"/>
              <a:t>Challenges among participating registries:</a:t>
            </a:r>
          </a:p>
          <a:p>
            <a:pPr lvl="1"/>
            <a:r>
              <a:rPr lang="en-US" sz="1600" noProof="0" dirty="0"/>
              <a:t>Working through local registry/state restrictions</a:t>
            </a:r>
            <a:r>
              <a:rPr lang="en-US" sz="1600" dirty="0"/>
              <a:t> for sharing identifiable data</a:t>
            </a:r>
          </a:p>
          <a:p>
            <a:pPr lvl="1"/>
            <a:r>
              <a:rPr lang="en-US" sz="1600" dirty="0"/>
              <a:t>Changes in CMS data release policies during the course of the study</a:t>
            </a:r>
          </a:p>
          <a:p>
            <a:pPr lvl="1"/>
            <a:r>
              <a:rPr lang="en-US" sz="1600" dirty="0"/>
              <a:t>Gaining internal acceptance for a new type of data linkage (e.g., sending data to trusted third party, linkage using only de-identified hashed tokens)</a:t>
            </a:r>
          </a:p>
          <a:p>
            <a:pPr lvl="1"/>
            <a:r>
              <a:rPr lang="en-US" sz="1600" noProof="0" dirty="0"/>
              <a:t>Gaining permission to install external software</a:t>
            </a:r>
          </a:p>
          <a:p>
            <a:pPr lvl="1"/>
            <a:r>
              <a:rPr lang="en-US" sz="1600" dirty="0"/>
              <a:t>Completing contractual agreements that aligned with requirements of all participating parties</a:t>
            </a:r>
            <a:endParaRPr lang="en-US" sz="1600" noProof="0" dirty="0"/>
          </a:p>
        </p:txBody>
      </p:sp>
      <p:sp>
        <p:nvSpPr>
          <p:cNvPr id="3" name="Content Placeholder 2">
            <a:extLst>
              <a:ext uri="{FF2B5EF4-FFF2-40B4-BE49-F238E27FC236}">
                <a16:creationId xmlns:a16="http://schemas.microsoft.com/office/drawing/2014/main" id="{9DDD7475-9494-46AB-938D-39CB659DDD52}"/>
              </a:ext>
            </a:extLst>
          </p:cNvPr>
          <p:cNvSpPr>
            <a:spLocks noGrp="1"/>
          </p:cNvSpPr>
          <p:nvPr>
            <p:ph sz="quarter" idx="13"/>
          </p:nvPr>
        </p:nvSpPr>
        <p:spPr/>
        <p:txBody>
          <a:bodyPr/>
          <a:lstStyle/>
          <a:p>
            <a:r>
              <a:rPr lang="en-US" dirty="0"/>
              <a:t>CMS = Centers for Medicare and Medicaid Services.</a:t>
            </a:r>
          </a:p>
        </p:txBody>
      </p:sp>
      <p:sp>
        <p:nvSpPr>
          <p:cNvPr id="6" name="Title 5">
            <a:extLst>
              <a:ext uri="{FF2B5EF4-FFF2-40B4-BE49-F238E27FC236}">
                <a16:creationId xmlns:a16="http://schemas.microsoft.com/office/drawing/2014/main" id="{2F971A96-23D3-2A43-BB3E-47293ACB838A}"/>
              </a:ext>
            </a:extLst>
          </p:cNvPr>
          <p:cNvSpPr>
            <a:spLocks noGrp="1"/>
          </p:cNvSpPr>
          <p:nvPr>
            <p:ph type="title"/>
          </p:nvPr>
        </p:nvSpPr>
        <p:spPr/>
        <p:txBody>
          <a:bodyPr/>
          <a:lstStyle/>
          <a:p>
            <a:r>
              <a:rPr lang="en-US" dirty="0"/>
              <a:t>Challenges to Participation</a:t>
            </a:r>
          </a:p>
        </p:txBody>
      </p:sp>
      <p:cxnSp>
        <p:nvCxnSpPr>
          <p:cNvPr id="10" name="Straight Connector 9">
            <a:extLst>
              <a:ext uri="{FF2B5EF4-FFF2-40B4-BE49-F238E27FC236}">
                <a16:creationId xmlns:a16="http://schemas.microsoft.com/office/drawing/2014/main" id="{1B929EEE-EC15-C443-99FB-CB1AE42FDA6F}"/>
              </a:ext>
            </a:extLst>
          </p:cNvPr>
          <p:cNvCxnSpPr>
            <a:cxnSpLocks/>
          </p:cNvCxnSpPr>
          <p:nvPr/>
        </p:nvCxnSpPr>
        <p:spPr>
          <a:xfrm flipV="1">
            <a:off x="71367" y="381829"/>
            <a:ext cx="0" cy="425476"/>
          </a:xfrm>
          <a:prstGeom prst="line">
            <a:avLst/>
          </a:prstGeom>
          <a:ln w="152400">
            <a:solidFill>
              <a:schemeClr val="accent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15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200" noProof="0" dirty="0"/>
              <a:t>To describe the methods for two parallel but separate studies that implemented linkages between state cancer registry data and data from two large prescription databases in the United States</a:t>
            </a:r>
          </a:p>
          <a:p>
            <a:pPr lvl="1"/>
            <a:r>
              <a:rPr lang="en-US" dirty="0"/>
              <a:t>Medicare Part D prescription claims data</a:t>
            </a:r>
          </a:p>
          <a:p>
            <a:pPr lvl="1"/>
            <a:r>
              <a:rPr lang="en-US" noProof="0" dirty="0"/>
              <a:t>IQVIA </a:t>
            </a:r>
            <a:r>
              <a:rPr lang="en-US" dirty="0"/>
              <a:t>longitudinal</a:t>
            </a:r>
            <a:r>
              <a:rPr lang="en-US" noProof="0" dirty="0"/>
              <a:t> commercial prescription dispensing database (LRx)</a:t>
            </a:r>
          </a:p>
        </p:txBody>
      </p:sp>
      <p:sp>
        <p:nvSpPr>
          <p:cNvPr id="8" name="Content Placeholder 7">
            <a:extLst>
              <a:ext uri="{FF2B5EF4-FFF2-40B4-BE49-F238E27FC236}">
                <a16:creationId xmlns:a16="http://schemas.microsoft.com/office/drawing/2014/main" id="{18E92B10-851A-134F-A344-DB53F4ABD6FC}"/>
              </a:ext>
            </a:extLst>
          </p:cNvPr>
          <p:cNvSpPr>
            <a:spLocks noGrp="1"/>
          </p:cNvSpPr>
          <p:nvPr>
            <p:ph sz="quarter" idx="13"/>
          </p:nvPr>
        </p:nvSpPr>
        <p:spPr/>
        <p:txBody>
          <a:bodyPr/>
          <a:lstStyle/>
          <a:p>
            <a:endParaRPr lang="en-US" dirty="0"/>
          </a:p>
        </p:txBody>
      </p:sp>
      <p:sp>
        <p:nvSpPr>
          <p:cNvPr id="2" name="Title 1"/>
          <p:cNvSpPr>
            <a:spLocks noGrp="1"/>
          </p:cNvSpPr>
          <p:nvPr>
            <p:ph type="title"/>
          </p:nvPr>
        </p:nvSpPr>
        <p:spPr/>
        <p:txBody>
          <a:bodyPr/>
          <a:lstStyle/>
          <a:p>
            <a:r>
              <a:rPr lang="en-US" noProof="0" dirty="0"/>
              <a:t>Objectives of Presentation</a:t>
            </a:r>
          </a:p>
        </p:txBody>
      </p:sp>
    </p:spTree>
    <p:extLst>
      <p:ext uri="{BB962C8B-B14F-4D97-AF65-F5344CB8AC3E}">
        <p14:creationId xmlns:p14="http://schemas.microsoft.com/office/powerpoint/2010/main" val="312411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A605-D202-45E4-BBB3-B02E655572D9}"/>
              </a:ext>
            </a:extLst>
          </p:cNvPr>
          <p:cNvSpPr>
            <a:spLocks noGrp="1"/>
          </p:cNvSpPr>
          <p:nvPr>
            <p:ph type="title"/>
          </p:nvPr>
        </p:nvSpPr>
        <p:spPr>
          <a:xfrm>
            <a:off x="2374900" y="1655370"/>
            <a:ext cx="6534150" cy="1143000"/>
          </a:xfrm>
        </p:spPr>
        <p:txBody>
          <a:bodyPr/>
          <a:lstStyle/>
          <a:p>
            <a:r>
              <a:rPr lang="en-US" dirty="0"/>
              <a:t>CONCLUSIONS </a:t>
            </a:r>
            <a:br>
              <a:rPr lang="en-US" dirty="0"/>
            </a:br>
            <a:r>
              <a:rPr lang="en-US" dirty="0"/>
              <a:t>AND NEXT STEPS</a:t>
            </a:r>
          </a:p>
        </p:txBody>
      </p:sp>
      <p:pic>
        <p:nvPicPr>
          <p:cNvPr id="8" name="Picture 7" descr="A close up of a logo&#10;&#10;Description automatically generated">
            <a:extLst>
              <a:ext uri="{FF2B5EF4-FFF2-40B4-BE49-F238E27FC236}">
                <a16:creationId xmlns:a16="http://schemas.microsoft.com/office/drawing/2014/main" id="{11BE66F9-3EDA-9648-9E86-5003A0E0E61B}"/>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WatercolorSponge/>
                    </a14:imgEffect>
                  </a14:imgLayer>
                </a14:imgProps>
              </a:ext>
            </a:extLst>
          </a:blip>
          <a:stretch>
            <a:fillRect/>
          </a:stretch>
        </p:blipFill>
        <p:spPr>
          <a:xfrm>
            <a:off x="-234281" y="1019175"/>
            <a:ext cx="1562100" cy="1574800"/>
          </a:xfrm>
          <a:prstGeom prst="rect">
            <a:avLst/>
          </a:prstGeom>
        </p:spPr>
      </p:pic>
    </p:spTree>
    <p:extLst>
      <p:ext uri="{BB962C8B-B14F-4D97-AF65-F5344CB8AC3E}">
        <p14:creationId xmlns:p14="http://schemas.microsoft.com/office/powerpoint/2010/main" val="99343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noProof="0" dirty="0"/>
              <a:t>Varying requirements and the logistics of working with state entities, the federal government, and a commercial database made the studies complex and resource-intensive</a:t>
            </a:r>
          </a:p>
          <a:p>
            <a:r>
              <a:rPr lang="en-US" sz="2200" noProof="0" dirty="0"/>
              <a:t>However, linking state cancer registry data </a:t>
            </a:r>
            <a:r>
              <a:rPr lang="en-US" sz="2200" dirty="0"/>
              <a:t>to</a:t>
            </a:r>
            <a:r>
              <a:rPr lang="en-US" sz="2200" noProof="0" dirty="0"/>
              <a:t> </a:t>
            </a:r>
            <a:r>
              <a:rPr lang="en-US" sz="2200" dirty="0"/>
              <a:t>prescription databases </a:t>
            </a:r>
            <a:r>
              <a:rPr lang="en-US" sz="2200" noProof="0" dirty="0"/>
              <a:t>can be an effective way to conduct safety studies investigating </a:t>
            </a:r>
            <a:r>
              <a:rPr lang="en-US" sz="2200" dirty="0"/>
              <a:t>rare drug</a:t>
            </a:r>
            <a:r>
              <a:rPr lang="en-US" sz="2200" noProof="0" dirty="0"/>
              <a:t> exposures that also require validated outcomes for a rare cancer </a:t>
            </a:r>
          </a:p>
        </p:txBody>
      </p:sp>
      <p:sp>
        <p:nvSpPr>
          <p:cNvPr id="8" name="Content Placeholder 7">
            <a:extLst>
              <a:ext uri="{FF2B5EF4-FFF2-40B4-BE49-F238E27FC236}">
                <a16:creationId xmlns:a16="http://schemas.microsoft.com/office/drawing/2014/main" id="{60B5AE83-1A90-3A4D-922A-EC2017705E45}"/>
              </a:ext>
            </a:extLst>
          </p:cNvPr>
          <p:cNvSpPr>
            <a:spLocks noGrp="1"/>
          </p:cNvSpPr>
          <p:nvPr>
            <p:ph sz="quarter" idx="13"/>
          </p:nvPr>
        </p:nvSpPr>
        <p:spPr/>
        <p:txBody>
          <a:bodyPr/>
          <a:lstStyle/>
          <a:p>
            <a:endParaRPr lang="en-US" dirty="0"/>
          </a:p>
        </p:txBody>
      </p:sp>
      <p:sp>
        <p:nvSpPr>
          <p:cNvPr id="2" name="Title 1"/>
          <p:cNvSpPr>
            <a:spLocks noGrp="1"/>
          </p:cNvSpPr>
          <p:nvPr>
            <p:ph type="title"/>
          </p:nvPr>
        </p:nvSpPr>
        <p:spPr/>
        <p:txBody>
          <a:bodyPr/>
          <a:lstStyle/>
          <a:p>
            <a:r>
              <a:rPr lang="en-US" noProof="0" dirty="0"/>
              <a:t>Conclusions</a:t>
            </a:r>
          </a:p>
        </p:txBody>
      </p:sp>
      <p:cxnSp>
        <p:nvCxnSpPr>
          <p:cNvPr id="9" name="Straight Connector 8">
            <a:extLst>
              <a:ext uri="{FF2B5EF4-FFF2-40B4-BE49-F238E27FC236}">
                <a16:creationId xmlns:a16="http://schemas.microsoft.com/office/drawing/2014/main" id="{55F23958-701F-4D4E-B21F-AC5A33A850A4}"/>
              </a:ext>
            </a:extLst>
          </p:cNvPr>
          <p:cNvCxnSpPr>
            <a:cxnSpLocks/>
          </p:cNvCxnSpPr>
          <p:nvPr/>
        </p:nvCxnSpPr>
        <p:spPr>
          <a:xfrm flipV="1">
            <a:off x="71367" y="381829"/>
            <a:ext cx="0" cy="425476"/>
          </a:xfrm>
          <a:prstGeom prst="line">
            <a:avLst/>
          </a:prstGeom>
          <a:ln w="152400">
            <a:solidFill>
              <a:schemeClr val="accent6">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66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8501D-5A07-4D9B-B039-9EF6ABE70FD7}"/>
              </a:ext>
            </a:extLst>
          </p:cNvPr>
          <p:cNvSpPr>
            <a:spLocks noGrp="1"/>
          </p:cNvSpPr>
          <p:nvPr>
            <p:ph idx="1"/>
          </p:nvPr>
        </p:nvSpPr>
        <p:spPr/>
        <p:txBody>
          <a:bodyPr>
            <a:normAutofit/>
          </a:bodyPr>
          <a:lstStyle/>
          <a:p>
            <a:r>
              <a:rPr lang="en-US" sz="2200" dirty="0"/>
              <a:t>Final reports have been submitted to the study sponsor and are under review by regulatory agencies</a:t>
            </a:r>
          </a:p>
          <a:p>
            <a:r>
              <a:rPr lang="en-US" sz="2200" dirty="0"/>
              <a:t>A manuscript of final study results is in development </a:t>
            </a:r>
          </a:p>
          <a:p>
            <a:endParaRPr lang="en-US" sz="1800" dirty="0"/>
          </a:p>
        </p:txBody>
      </p:sp>
      <p:sp>
        <p:nvSpPr>
          <p:cNvPr id="8" name="Content Placeholder 7">
            <a:extLst>
              <a:ext uri="{FF2B5EF4-FFF2-40B4-BE49-F238E27FC236}">
                <a16:creationId xmlns:a16="http://schemas.microsoft.com/office/drawing/2014/main" id="{BCB58A89-9642-2643-B77C-11B79BE83C7F}"/>
              </a:ext>
            </a:extLst>
          </p:cNvPr>
          <p:cNvSpPr>
            <a:spLocks noGrp="1"/>
          </p:cNvSpPr>
          <p:nvPr>
            <p:ph sz="quarter" idx="13"/>
          </p:nvPr>
        </p:nvSpPr>
        <p:spPr/>
        <p:txBody>
          <a:bodyPr/>
          <a:lstStyle/>
          <a:p>
            <a:endParaRPr lang="en-US" dirty="0"/>
          </a:p>
        </p:txBody>
      </p:sp>
      <p:sp>
        <p:nvSpPr>
          <p:cNvPr id="4" name="Title 3">
            <a:extLst>
              <a:ext uri="{FF2B5EF4-FFF2-40B4-BE49-F238E27FC236}">
                <a16:creationId xmlns:a16="http://schemas.microsoft.com/office/drawing/2014/main" id="{85081811-300B-4953-B59B-E15FE00033BA}"/>
              </a:ext>
            </a:extLst>
          </p:cNvPr>
          <p:cNvSpPr>
            <a:spLocks noGrp="1"/>
          </p:cNvSpPr>
          <p:nvPr>
            <p:ph type="title"/>
          </p:nvPr>
        </p:nvSpPr>
        <p:spPr/>
        <p:txBody>
          <a:bodyPr/>
          <a:lstStyle/>
          <a:p>
            <a:r>
              <a:rPr lang="en-US" dirty="0"/>
              <a:t>Next Steps</a:t>
            </a:r>
          </a:p>
        </p:txBody>
      </p:sp>
      <p:cxnSp>
        <p:nvCxnSpPr>
          <p:cNvPr id="9" name="Straight Connector 8">
            <a:extLst>
              <a:ext uri="{FF2B5EF4-FFF2-40B4-BE49-F238E27FC236}">
                <a16:creationId xmlns:a16="http://schemas.microsoft.com/office/drawing/2014/main" id="{4CEE31C6-6B02-2349-918E-064B5B23B871}"/>
              </a:ext>
            </a:extLst>
          </p:cNvPr>
          <p:cNvCxnSpPr>
            <a:cxnSpLocks/>
          </p:cNvCxnSpPr>
          <p:nvPr/>
        </p:nvCxnSpPr>
        <p:spPr>
          <a:xfrm flipV="1">
            <a:off x="71367" y="381829"/>
            <a:ext cx="0" cy="425476"/>
          </a:xfrm>
          <a:prstGeom prst="line">
            <a:avLst/>
          </a:prstGeom>
          <a:ln w="152400">
            <a:solidFill>
              <a:schemeClr val="accent6">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38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2">
            <a:extLst>
              <a:ext uri="{FF2B5EF4-FFF2-40B4-BE49-F238E27FC236}">
                <a16:creationId xmlns:a16="http://schemas.microsoft.com/office/drawing/2014/main" id="{213C95C2-559A-774D-ADEE-403601FB9CA9}"/>
              </a:ext>
            </a:extLst>
          </p:cNvPr>
          <p:cNvPicPr>
            <a:picLocks noChangeAspect="1"/>
          </p:cNvPicPr>
          <p:nvPr/>
        </p:nvPicPr>
        <p:blipFill>
          <a:blip r:embed="rId2"/>
          <a:stretch>
            <a:fillRect/>
          </a:stretch>
        </p:blipFill>
        <p:spPr>
          <a:xfrm>
            <a:off x="5411915" y="5934075"/>
            <a:ext cx="1951514" cy="314325"/>
          </a:xfrm>
          <a:prstGeom prst="rect">
            <a:avLst/>
          </a:prstGeom>
        </p:spPr>
      </p:pic>
      <p:pic>
        <p:nvPicPr>
          <p:cNvPr id="12" name="Picture 11" descr="rti_hs_logo_logo_full_color_Slides.png">
            <a:extLst>
              <a:ext uri="{FF2B5EF4-FFF2-40B4-BE49-F238E27FC236}">
                <a16:creationId xmlns:a16="http://schemas.microsoft.com/office/drawing/2014/main" id="{81CC3A2A-B2DC-AD48-86A9-4C3877785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844" y="5481003"/>
            <a:ext cx="1061058" cy="767397"/>
          </a:xfrm>
          <a:prstGeom prst="rect">
            <a:avLst/>
          </a:prstGeom>
        </p:spPr>
      </p:pic>
      <p:pic>
        <p:nvPicPr>
          <p:cNvPr id="13" name="Content Placeholder 5">
            <a:extLst>
              <a:ext uri="{FF2B5EF4-FFF2-40B4-BE49-F238E27FC236}">
                <a16:creationId xmlns:a16="http://schemas.microsoft.com/office/drawing/2014/main" id="{AB386CCD-FCCD-7741-B452-EE673D4060F0}"/>
              </a:ext>
            </a:extLst>
          </p:cNvPr>
          <p:cNvPicPr>
            <a:picLocks noChangeAspect="1"/>
          </p:cNvPicPr>
          <p:nvPr/>
        </p:nvPicPr>
        <p:blipFill>
          <a:blip r:embed="rId4"/>
          <a:stretch>
            <a:fillRect/>
          </a:stretch>
        </p:blipFill>
        <p:spPr>
          <a:xfrm>
            <a:off x="4102106" y="5755018"/>
            <a:ext cx="1047594" cy="570997"/>
          </a:xfrm>
          <a:prstGeom prst="rect">
            <a:avLst/>
          </a:prstGeom>
        </p:spPr>
      </p:pic>
      <p:pic>
        <p:nvPicPr>
          <p:cNvPr id="14" name="Picture 13">
            <a:extLst>
              <a:ext uri="{FF2B5EF4-FFF2-40B4-BE49-F238E27FC236}">
                <a16:creationId xmlns:a16="http://schemas.microsoft.com/office/drawing/2014/main" id="{ED65050F-AA16-3748-A730-F2F51EDDD6E7}"/>
              </a:ext>
            </a:extLst>
          </p:cNvPr>
          <p:cNvPicPr>
            <a:picLocks noChangeAspect="1"/>
          </p:cNvPicPr>
          <p:nvPr/>
        </p:nvPicPr>
        <p:blipFill>
          <a:blip r:embed="rId5"/>
          <a:stretch>
            <a:fillRect/>
          </a:stretch>
        </p:blipFill>
        <p:spPr>
          <a:xfrm>
            <a:off x="428340" y="1725698"/>
            <a:ext cx="2513641" cy="2513641"/>
          </a:xfrm>
          <a:prstGeom prst="rect">
            <a:avLst/>
          </a:prstGeom>
        </p:spPr>
      </p:pic>
      <p:sp>
        <p:nvSpPr>
          <p:cNvPr id="15" name="Rectangle 14">
            <a:extLst>
              <a:ext uri="{FF2B5EF4-FFF2-40B4-BE49-F238E27FC236}">
                <a16:creationId xmlns:a16="http://schemas.microsoft.com/office/drawing/2014/main" id="{7D3C5F02-179F-3041-9F26-44398D9B06D4}"/>
              </a:ext>
            </a:extLst>
          </p:cNvPr>
          <p:cNvSpPr/>
          <p:nvPr/>
        </p:nvSpPr>
        <p:spPr>
          <a:xfrm>
            <a:off x="2537791" y="1998068"/>
            <a:ext cx="3359426" cy="1908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327881AE-1137-8C47-B0F5-3428EBA02849}"/>
              </a:ext>
            </a:extLst>
          </p:cNvPr>
          <p:cNvCxnSpPr/>
          <p:nvPr/>
        </p:nvCxnSpPr>
        <p:spPr>
          <a:xfrm>
            <a:off x="2537791" y="1646885"/>
            <a:ext cx="0" cy="2650435"/>
          </a:xfrm>
          <a:prstGeom prst="line">
            <a:avLst/>
          </a:prstGeom>
          <a:ln>
            <a:solidFill>
              <a:srgbClr val="818181"/>
            </a:solidFill>
          </a:ln>
          <a:effectLst/>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C8A2F463-05CD-784B-A8E9-EBC19695A014}"/>
              </a:ext>
            </a:extLst>
          </p:cNvPr>
          <p:cNvSpPr txBox="1">
            <a:spLocks/>
          </p:cNvSpPr>
          <p:nvPr/>
        </p:nvSpPr>
        <p:spPr>
          <a:xfrm>
            <a:off x="2799767" y="283779"/>
            <a:ext cx="4503330" cy="3935896"/>
          </a:xfrm>
          <a:prstGeom prst="rect">
            <a:avLst/>
          </a:prstGeom>
        </p:spPr>
        <p:txBody>
          <a:bodyPr vert="horz" lIns="91440" tIns="45720" rIns="91440" bIns="45720" rtlCol="0" anchor="ctr">
            <a:normAutofit/>
          </a:bodyPr>
          <a:lstStyle>
            <a:lvl1pPr marL="0" indent="0" algn="l" defTabSz="457200" rtl="0" eaLnBrk="1" latinLnBrk="0" hangingPunct="1">
              <a:spcBef>
                <a:spcPct val="0"/>
              </a:spcBef>
              <a:buNone/>
              <a:defRPr sz="2800" b="0" kern="1200">
                <a:solidFill>
                  <a:schemeClr val="accent1"/>
                </a:solidFill>
                <a:latin typeface="+mj-lt"/>
                <a:ea typeface="+mj-ea"/>
                <a:cs typeface="+mj-cs"/>
              </a:defRPr>
            </a:lvl1pPr>
          </a:lstStyle>
          <a:p>
            <a:r>
              <a:rPr lang="en-US" sz="4000" b="1" dirty="0">
                <a:solidFill>
                  <a:schemeClr val="tx1">
                    <a:lumMod val="75000"/>
                    <a:lumOff val="25000"/>
                  </a:schemeClr>
                </a:solidFill>
              </a:rPr>
              <a:t>Thank You</a:t>
            </a:r>
            <a:br>
              <a:rPr lang="en-US" sz="4000" dirty="0"/>
            </a:br>
            <a:r>
              <a:rPr lang="en-US" sz="4000" dirty="0">
                <a:solidFill>
                  <a:srgbClr val="818181"/>
                </a:solidFill>
              </a:rPr>
              <a:t>Questions?</a:t>
            </a:r>
          </a:p>
        </p:txBody>
      </p:sp>
      <p:sp>
        <p:nvSpPr>
          <p:cNvPr id="18" name="Text Placeholder 4">
            <a:extLst>
              <a:ext uri="{FF2B5EF4-FFF2-40B4-BE49-F238E27FC236}">
                <a16:creationId xmlns:a16="http://schemas.microsoft.com/office/drawing/2014/main" id="{99AF6EFE-F3EF-B945-80CF-EBC0C8E55389}"/>
              </a:ext>
            </a:extLst>
          </p:cNvPr>
          <p:cNvSpPr txBox="1">
            <a:spLocks/>
          </p:cNvSpPr>
          <p:nvPr/>
        </p:nvSpPr>
        <p:spPr>
          <a:xfrm>
            <a:off x="2851422" y="3209412"/>
            <a:ext cx="3077362" cy="1450521"/>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accent1"/>
              </a:buClr>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80000"/>
              </a:spcBef>
              <a:spcAft>
                <a:spcPct val="5000"/>
              </a:spcAft>
              <a:buClr>
                <a:srgbClr val="66CCFF"/>
              </a:buClr>
              <a:buSzPct val="90000"/>
            </a:pPr>
            <a:r>
              <a:rPr lang="en-US" b="1" dirty="0">
                <a:solidFill>
                  <a:schemeClr val="tx1">
                    <a:lumMod val="75000"/>
                    <a:lumOff val="25000"/>
                  </a:schemeClr>
                </a:solidFill>
              </a:rPr>
              <a:t>David Harris, MPH</a:t>
            </a:r>
            <a:endParaRPr lang="en-US" dirty="0">
              <a:solidFill>
                <a:schemeClr val="tx1">
                  <a:lumMod val="75000"/>
                  <a:lumOff val="25000"/>
                </a:schemeClr>
              </a:solidFill>
            </a:endParaRPr>
          </a:p>
          <a:p>
            <a:pPr>
              <a:lnSpc>
                <a:spcPct val="10000"/>
              </a:lnSpc>
              <a:spcBef>
                <a:spcPct val="80000"/>
              </a:spcBef>
              <a:spcAft>
                <a:spcPct val="5000"/>
              </a:spcAft>
              <a:buClr>
                <a:srgbClr val="66CCFF"/>
              </a:buClr>
              <a:buSzPct val="90000"/>
            </a:pPr>
            <a:r>
              <a:rPr lang="en-US" dirty="0">
                <a:solidFill>
                  <a:schemeClr val="tx1">
                    <a:lumMod val="65000"/>
                    <a:lumOff val="35000"/>
                  </a:schemeClr>
                </a:solidFill>
              </a:rPr>
              <a:t>+1.919.541.7493</a:t>
            </a:r>
          </a:p>
          <a:p>
            <a:pPr>
              <a:lnSpc>
                <a:spcPct val="10000"/>
              </a:lnSpc>
              <a:spcBef>
                <a:spcPct val="80000"/>
              </a:spcBef>
              <a:spcAft>
                <a:spcPct val="5000"/>
              </a:spcAft>
              <a:buClr>
                <a:srgbClr val="66CCFF"/>
              </a:buClr>
              <a:buSzPct val="90000"/>
            </a:pPr>
            <a:r>
              <a:rPr lang="en-US" dirty="0">
                <a:solidFill>
                  <a:schemeClr val="tx1">
                    <a:lumMod val="65000"/>
                    <a:lumOff val="35000"/>
                  </a:schemeClr>
                </a:solidFill>
              </a:rPr>
              <a:t>dharris@rti.org</a:t>
            </a:r>
          </a:p>
        </p:txBody>
      </p:sp>
    </p:spTree>
    <p:extLst>
      <p:ext uri="{BB962C8B-B14F-4D97-AF65-F5344CB8AC3E}">
        <p14:creationId xmlns:p14="http://schemas.microsoft.com/office/powerpoint/2010/main" val="20366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A605-D202-45E4-BBB3-B02E655572D9}"/>
              </a:ext>
            </a:extLst>
          </p:cNvPr>
          <p:cNvSpPr>
            <a:spLocks noGrp="1"/>
          </p:cNvSpPr>
          <p:nvPr>
            <p:ph type="title"/>
          </p:nvPr>
        </p:nvSpPr>
        <p:spPr/>
        <p:txBody>
          <a:bodyPr/>
          <a:lstStyle/>
          <a:p>
            <a:r>
              <a:rPr lang="en-US" dirty="0"/>
              <a:t>BACKGROUND</a:t>
            </a:r>
          </a:p>
        </p:txBody>
      </p:sp>
      <p:pic>
        <p:nvPicPr>
          <p:cNvPr id="3" name="Picture 2" descr="A close up of a logo&#10;&#10;Description automatically generated">
            <a:extLst>
              <a:ext uri="{FF2B5EF4-FFF2-40B4-BE49-F238E27FC236}">
                <a16:creationId xmlns:a16="http://schemas.microsoft.com/office/drawing/2014/main" id="{A82B0812-5328-F04D-B93D-73312E348051}"/>
              </a:ext>
            </a:extLst>
          </p:cNvPr>
          <p:cNvPicPr>
            <a:picLocks noChangeAspect="1"/>
          </p:cNvPicPr>
          <p:nvPr/>
        </p:nvPicPr>
        <p:blipFill>
          <a:blip r:embed="rId2">
            <a:alphaModFix amt="70000"/>
            <a:duotone>
              <a:schemeClr val="accent5">
                <a:shade val="45000"/>
                <a:satMod val="135000"/>
              </a:schemeClr>
              <a:prstClr val="white"/>
            </a:duotone>
            <a:extLst>
              <a:ext uri="{BEBA8EAE-BF5A-486C-A8C5-ECC9F3942E4B}">
                <a14:imgProps xmlns:a14="http://schemas.microsoft.com/office/drawing/2010/main">
                  <a14:imgLayer r:embed="rId3">
                    <a14:imgEffect>
                      <a14:artisticWatercolorSponge/>
                    </a14:imgEffect>
                  </a14:imgLayer>
                </a14:imgProps>
              </a:ext>
            </a:extLst>
          </a:blip>
          <a:stretch>
            <a:fillRect/>
          </a:stretch>
        </p:blipFill>
        <p:spPr>
          <a:xfrm>
            <a:off x="-234281" y="1019175"/>
            <a:ext cx="1790700" cy="1574800"/>
          </a:xfrm>
          <a:prstGeom prst="rect">
            <a:avLst/>
          </a:prstGeom>
        </p:spPr>
      </p:pic>
    </p:spTree>
    <p:extLst>
      <p:ext uri="{BB962C8B-B14F-4D97-AF65-F5344CB8AC3E}">
        <p14:creationId xmlns:p14="http://schemas.microsoft.com/office/powerpoint/2010/main" val="1060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E96993-522B-4980-9B72-E68CD2CEEED0}"/>
              </a:ext>
            </a:extLst>
          </p:cNvPr>
          <p:cNvSpPr>
            <a:spLocks noGrp="1"/>
          </p:cNvSpPr>
          <p:nvPr>
            <p:ph idx="1"/>
          </p:nvPr>
        </p:nvSpPr>
        <p:spPr/>
        <p:txBody>
          <a:bodyPr>
            <a:normAutofit fontScale="92500" lnSpcReduction="20000"/>
          </a:bodyPr>
          <a:lstStyle/>
          <a:p>
            <a:r>
              <a:rPr lang="en-US" sz="2200" dirty="0"/>
              <a:t>Teriparatide (Forteo) is a medication indicated for:</a:t>
            </a:r>
          </a:p>
          <a:p>
            <a:pPr lvl="1"/>
            <a:r>
              <a:rPr lang="en-US" sz="2000" dirty="0"/>
              <a:t>Treatment of postmenopausal women with osteoporosis at high risk for fracture</a:t>
            </a:r>
          </a:p>
          <a:p>
            <a:pPr lvl="1"/>
            <a:r>
              <a:rPr lang="en-US" sz="2000" dirty="0"/>
              <a:t>Increase of bone mass in men with primary or hypogonadal osteoporosis at high risk for fracture</a:t>
            </a:r>
          </a:p>
          <a:p>
            <a:pPr lvl="1"/>
            <a:r>
              <a:rPr lang="en-US" sz="2000" dirty="0"/>
              <a:t>Treatment of men and women with osteoporosis associated with sustained systemic glucocorticoid therapy at high risk for fracture</a:t>
            </a:r>
          </a:p>
          <a:p>
            <a:pPr marL="0" indent="0">
              <a:buNone/>
            </a:pPr>
            <a:endParaRPr lang="en-US" sz="2200" dirty="0"/>
          </a:p>
          <a:p>
            <a:r>
              <a:rPr lang="en-US" altLang="en-US" sz="2200" dirty="0"/>
              <a:t>Multidose prefilled delivery device (pen) for subcutaneous injection containing 28 daily doses of 20 mcg</a:t>
            </a:r>
          </a:p>
          <a:p>
            <a:endParaRPr lang="en-US" sz="2200" dirty="0">
              <a:solidFill>
                <a:schemeClr val="tx1">
                  <a:lumMod val="75000"/>
                  <a:lumOff val="25000"/>
                </a:schemeClr>
              </a:solidFill>
            </a:endParaRPr>
          </a:p>
          <a:p>
            <a:r>
              <a:rPr lang="en-US" sz="2200" dirty="0">
                <a:solidFill>
                  <a:schemeClr val="tx1">
                    <a:lumMod val="75000"/>
                    <a:lumOff val="25000"/>
                  </a:schemeClr>
                </a:solidFill>
              </a:rPr>
              <a:t>FDA approved teriparatide in 2002; expanded indication approved in 2009</a:t>
            </a:r>
          </a:p>
          <a:p>
            <a:pPr marL="0" indent="0">
              <a:buNone/>
            </a:pPr>
            <a:endParaRPr lang="en-US" altLang="en-US" sz="1800" dirty="0"/>
          </a:p>
          <a:p>
            <a:endParaRPr lang="en-US" sz="1800" dirty="0"/>
          </a:p>
          <a:p>
            <a:endParaRPr lang="en-US" sz="1800" dirty="0"/>
          </a:p>
        </p:txBody>
      </p:sp>
      <p:sp>
        <p:nvSpPr>
          <p:cNvPr id="5" name="Content Placeholder 4">
            <a:extLst>
              <a:ext uri="{FF2B5EF4-FFF2-40B4-BE49-F238E27FC236}">
                <a16:creationId xmlns:a16="http://schemas.microsoft.com/office/drawing/2014/main" id="{AFA6FBFE-0485-1541-8525-4BC04C4530AB}"/>
              </a:ext>
            </a:extLst>
          </p:cNvPr>
          <p:cNvSpPr>
            <a:spLocks noGrp="1"/>
          </p:cNvSpPr>
          <p:nvPr>
            <p:ph sz="quarter" idx="13"/>
          </p:nvPr>
        </p:nvSpPr>
        <p:spPr/>
        <p:txBody>
          <a:bodyPr/>
          <a:lstStyle/>
          <a:p>
            <a:endParaRPr lang="en-US" dirty="0"/>
          </a:p>
        </p:txBody>
      </p:sp>
      <p:sp>
        <p:nvSpPr>
          <p:cNvPr id="4" name="Title 3">
            <a:extLst>
              <a:ext uri="{FF2B5EF4-FFF2-40B4-BE49-F238E27FC236}">
                <a16:creationId xmlns:a16="http://schemas.microsoft.com/office/drawing/2014/main" id="{560E4575-0C49-4CCB-B801-33D16DE049A9}"/>
              </a:ext>
            </a:extLst>
          </p:cNvPr>
          <p:cNvSpPr>
            <a:spLocks noGrp="1"/>
          </p:cNvSpPr>
          <p:nvPr>
            <p:ph type="title"/>
          </p:nvPr>
        </p:nvSpPr>
        <p:spPr/>
        <p:txBody>
          <a:bodyPr/>
          <a:lstStyle/>
          <a:p>
            <a:r>
              <a:rPr lang="en-US" dirty="0"/>
              <a:t>Background – Teriparatide</a:t>
            </a:r>
          </a:p>
        </p:txBody>
      </p:sp>
      <p:cxnSp>
        <p:nvCxnSpPr>
          <p:cNvPr id="6" name="Straight Connector 5">
            <a:extLst>
              <a:ext uri="{FF2B5EF4-FFF2-40B4-BE49-F238E27FC236}">
                <a16:creationId xmlns:a16="http://schemas.microsoft.com/office/drawing/2014/main" id="{CAC3CF18-8654-5945-A032-6F488E1EA9C2}"/>
              </a:ext>
            </a:extLst>
          </p:cNvPr>
          <p:cNvCxnSpPr>
            <a:cxnSpLocks/>
          </p:cNvCxnSpPr>
          <p:nvPr/>
        </p:nvCxnSpPr>
        <p:spPr>
          <a:xfrm flipV="1">
            <a:off x="71367" y="381829"/>
            <a:ext cx="0" cy="425476"/>
          </a:xfrm>
          <a:prstGeom prst="line">
            <a:avLst/>
          </a:prstGeom>
          <a:ln w="152400">
            <a:solidFill>
              <a:schemeClr val="accent5">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7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94F2AA-12A3-4A8F-9997-32BD840E26D1}"/>
              </a:ext>
            </a:extLst>
          </p:cNvPr>
          <p:cNvSpPr>
            <a:spLocks noGrp="1"/>
          </p:cNvSpPr>
          <p:nvPr>
            <p:ph idx="1"/>
          </p:nvPr>
        </p:nvSpPr>
        <p:spPr/>
        <p:txBody>
          <a:bodyPr>
            <a:normAutofit/>
          </a:bodyPr>
          <a:lstStyle/>
          <a:p>
            <a:r>
              <a:rPr lang="en-US" dirty="0"/>
              <a:t>Is there an increased incidence of osteosarcoma in patients taking teriparatide compared with those patients who do not use teriparatide?</a:t>
            </a:r>
          </a:p>
        </p:txBody>
      </p:sp>
      <p:sp>
        <p:nvSpPr>
          <p:cNvPr id="6" name="Content Placeholder 5">
            <a:extLst>
              <a:ext uri="{FF2B5EF4-FFF2-40B4-BE49-F238E27FC236}">
                <a16:creationId xmlns:a16="http://schemas.microsoft.com/office/drawing/2014/main" id="{1C617BD0-2B7A-7643-867A-DC260AF1F52B}"/>
              </a:ext>
            </a:extLst>
          </p:cNvPr>
          <p:cNvSpPr>
            <a:spLocks noGrp="1"/>
          </p:cNvSpPr>
          <p:nvPr>
            <p:ph sz="quarter" idx="13"/>
          </p:nvPr>
        </p:nvSpPr>
        <p:spPr/>
        <p:txBody>
          <a:bodyPr/>
          <a:lstStyle/>
          <a:p>
            <a:r>
              <a:rPr lang="en-US" dirty="0"/>
              <a:t>NIH, US National Library of Medicine, DailyMed: </a:t>
            </a:r>
            <a:r>
              <a:rPr lang="en-US"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https://dailymed.nlm.nih.gov/dailymed/drugInfo</a:t>
            </a:r>
            <a:r>
              <a:rPr lang="en-US" dirty="0"/>
              <a:t>, accessed on May 22, 2018</a:t>
            </a:r>
          </a:p>
        </p:txBody>
      </p:sp>
      <p:sp>
        <p:nvSpPr>
          <p:cNvPr id="4" name="Title 3">
            <a:extLst>
              <a:ext uri="{FF2B5EF4-FFF2-40B4-BE49-F238E27FC236}">
                <a16:creationId xmlns:a16="http://schemas.microsoft.com/office/drawing/2014/main" id="{B6A6B62A-808A-43D4-9A24-AE43ACAB429A}"/>
              </a:ext>
            </a:extLst>
          </p:cNvPr>
          <p:cNvSpPr>
            <a:spLocks noGrp="1"/>
          </p:cNvSpPr>
          <p:nvPr>
            <p:ph type="title"/>
          </p:nvPr>
        </p:nvSpPr>
        <p:spPr/>
        <p:txBody>
          <a:bodyPr/>
          <a:lstStyle/>
          <a:p>
            <a:r>
              <a:rPr lang="en-US" dirty="0"/>
              <a:t>Background – Research Question</a:t>
            </a:r>
          </a:p>
        </p:txBody>
      </p:sp>
      <p:pic>
        <p:nvPicPr>
          <p:cNvPr id="8" name="Picture 7">
            <a:extLst>
              <a:ext uri="{FF2B5EF4-FFF2-40B4-BE49-F238E27FC236}">
                <a16:creationId xmlns:a16="http://schemas.microsoft.com/office/drawing/2014/main" id="{5880006F-292E-483E-A3AF-4B47010C43FA}"/>
              </a:ext>
            </a:extLst>
          </p:cNvPr>
          <p:cNvPicPr>
            <a:picLocks noChangeAspect="1"/>
          </p:cNvPicPr>
          <p:nvPr/>
        </p:nvPicPr>
        <p:blipFill>
          <a:blip r:embed="rId3"/>
          <a:stretch>
            <a:fillRect/>
          </a:stretch>
        </p:blipFill>
        <p:spPr>
          <a:xfrm>
            <a:off x="550445" y="2293778"/>
            <a:ext cx="8116035" cy="3545548"/>
          </a:xfrm>
          <a:prstGeom prst="rect">
            <a:avLst/>
          </a:prstGeom>
        </p:spPr>
      </p:pic>
      <p:sp>
        <p:nvSpPr>
          <p:cNvPr id="9" name="Rectangle 8">
            <a:extLst>
              <a:ext uri="{FF2B5EF4-FFF2-40B4-BE49-F238E27FC236}">
                <a16:creationId xmlns:a16="http://schemas.microsoft.com/office/drawing/2014/main" id="{74258E23-4796-445E-B16E-73BDAF3E5C5A}"/>
              </a:ext>
            </a:extLst>
          </p:cNvPr>
          <p:cNvSpPr/>
          <p:nvPr/>
        </p:nvSpPr>
        <p:spPr>
          <a:xfrm>
            <a:off x="4328160" y="3588997"/>
            <a:ext cx="1664208" cy="210312"/>
          </a:xfrm>
          <a:prstGeom prst="rect">
            <a:avLst/>
          </a:prstGeom>
          <a:solidFill>
            <a:schemeClr val="accent3">
              <a:lumMod val="60000"/>
              <a:lumOff val="40000"/>
              <a:alpha val="2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1B0D9AE-2D06-4C7B-91D2-6513C12E0493}"/>
              </a:ext>
            </a:extLst>
          </p:cNvPr>
          <p:cNvSpPr/>
          <p:nvPr/>
        </p:nvSpPr>
        <p:spPr>
          <a:xfrm>
            <a:off x="1259840" y="3848862"/>
            <a:ext cx="944880" cy="210312"/>
          </a:xfrm>
          <a:prstGeom prst="rect">
            <a:avLst/>
          </a:prstGeom>
          <a:solidFill>
            <a:schemeClr val="accent3">
              <a:lumMod val="60000"/>
              <a:lumOff val="40000"/>
              <a:alpha val="2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F60B8ED-1FA2-0441-90A6-0CF25CE671CD}"/>
              </a:ext>
            </a:extLst>
          </p:cNvPr>
          <p:cNvCxnSpPr>
            <a:cxnSpLocks/>
          </p:cNvCxnSpPr>
          <p:nvPr/>
        </p:nvCxnSpPr>
        <p:spPr>
          <a:xfrm flipV="1">
            <a:off x="71367" y="381829"/>
            <a:ext cx="0" cy="425476"/>
          </a:xfrm>
          <a:prstGeom prst="line">
            <a:avLst/>
          </a:prstGeom>
          <a:ln w="152400">
            <a:solidFill>
              <a:schemeClr val="accent5">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6E6FF6-EB2D-41EB-9B1D-1FA4AE3073AF}"/>
              </a:ext>
            </a:extLst>
          </p:cNvPr>
          <p:cNvSpPr>
            <a:spLocks noGrp="1"/>
          </p:cNvSpPr>
          <p:nvPr>
            <p:ph idx="1"/>
          </p:nvPr>
        </p:nvSpPr>
        <p:spPr/>
        <p:txBody>
          <a:bodyPr>
            <a:normAutofit/>
          </a:bodyPr>
          <a:lstStyle/>
          <a:p>
            <a:r>
              <a:rPr lang="en-US" sz="2200" dirty="0"/>
              <a:t>Primary malignant bone tumor</a:t>
            </a:r>
          </a:p>
          <a:p>
            <a:endParaRPr lang="en-US" sz="2200" dirty="0"/>
          </a:p>
          <a:p>
            <a:r>
              <a:rPr lang="en-US" sz="2200" dirty="0"/>
              <a:t>Incidence rate that varies in adults from 1.7 per million per year in those aged 25 to 59 years to 4.2 per million per year for those aged 60 years or older</a:t>
            </a:r>
          </a:p>
          <a:p>
            <a:endParaRPr lang="en-US" sz="2200" dirty="0"/>
          </a:p>
          <a:p>
            <a:r>
              <a:rPr lang="en-US" sz="2200" dirty="0"/>
              <a:t>Approximately 250-350 cases diagnosed each year in persons aged 40 years and older in the US</a:t>
            </a:r>
          </a:p>
        </p:txBody>
      </p:sp>
      <p:sp>
        <p:nvSpPr>
          <p:cNvPr id="12" name="Content Placeholder 11">
            <a:extLst>
              <a:ext uri="{FF2B5EF4-FFF2-40B4-BE49-F238E27FC236}">
                <a16:creationId xmlns:a16="http://schemas.microsoft.com/office/drawing/2014/main" id="{7903DBD2-F018-524B-9AD8-A6A90E376AF2}"/>
              </a:ext>
            </a:extLst>
          </p:cNvPr>
          <p:cNvSpPr>
            <a:spLocks noGrp="1"/>
          </p:cNvSpPr>
          <p:nvPr>
            <p:ph sz="quarter" idx="13"/>
          </p:nvPr>
        </p:nvSpPr>
        <p:spPr/>
        <p:txBody>
          <a:bodyPr/>
          <a:lstStyle/>
          <a:p>
            <a:endParaRPr lang="en-US" dirty="0"/>
          </a:p>
        </p:txBody>
      </p:sp>
      <p:sp>
        <p:nvSpPr>
          <p:cNvPr id="4" name="Title 3">
            <a:extLst>
              <a:ext uri="{FF2B5EF4-FFF2-40B4-BE49-F238E27FC236}">
                <a16:creationId xmlns:a16="http://schemas.microsoft.com/office/drawing/2014/main" id="{99E04491-EDE7-4C9A-BAA7-53DE675D365E}"/>
              </a:ext>
            </a:extLst>
          </p:cNvPr>
          <p:cNvSpPr>
            <a:spLocks noGrp="1"/>
          </p:cNvSpPr>
          <p:nvPr>
            <p:ph type="title"/>
          </p:nvPr>
        </p:nvSpPr>
        <p:spPr/>
        <p:txBody>
          <a:bodyPr/>
          <a:lstStyle/>
          <a:p>
            <a:r>
              <a:rPr lang="en-US" dirty="0"/>
              <a:t>Background – Osteosarcoma</a:t>
            </a:r>
          </a:p>
        </p:txBody>
      </p:sp>
      <p:cxnSp>
        <p:nvCxnSpPr>
          <p:cNvPr id="9" name="Straight Connector 8">
            <a:extLst>
              <a:ext uri="{FF2B5EF4-FFF2-40B4-BE49-F238E27FC236}">
                <a16:creationId xmlns:a16="http://schemas.microsoft.com/office/drawing/2014/main" id="{68449CA0-115B-1244-A883-E1A438617E97}"/>
              </a:ext>
            </a:extLst>
          </p:cNvPr>
          <p:cNvCxnSpPr>
            <a:cxnSpLocks/>
          </p:cNvCxnSpPr>
          <p:nvPr/>
        </p:nvCxnSpPr>
        <p:spPr>
          <a:xfrm flipV="1">
            <a:off x="71367" y="381829"/>
            <a:ext cx="0" cy="425476"/>
          </a:xfrm>
          <a:prstGeom prst="line">
            <a:avLst/>
          </a:prstGeom>
          <a:ln w="152400">
            <a:solidFill>
              <a:schemeClr val="accent5">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59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F20E132-617F-4466-AA61-914B3FBFBD7C}"/>
              </a:ext>
            </a:extLst>
          </p:cNvPr>
          <p:cNvGraphicFramePr>
            <a:graphicFrameLocks noGrp="1"/>
          </p:cNvGraphicFramePr>
          <p:nvPr>
            <p:ph idx="1"/>
            <p:extLst>
              <p:ext uri="{D42A27DB-BD31-4B8C-83A1-F6EECF244321}">
                <p14:modId xmlns:p14="http://schemas.microsoft.com/office/powerpoint/2010/main" val="936359573"/>
              </p:ext>
            </p:extLst>
          </p:nvPr>
        </p:nvGraphicFramePr>
        <p:xfrm>
          <a:off x="241300" y="1130300"/>
          <a:ext cx="8661399" cy="4518677"/>
        </p:xfrm>
        <a:graphic>
          <a:graphicData uri="http://schemas.openxmlformats.org/drawingml/2006/table">
            <a:tbl>
              <a:tblPr firstRow="1" bandRow="1">
                <a:tableStyleId>{72833802-FEF1-4C79-8D5D-14CF1EAF98D9}</a:tableStyleId>
              </a:tblPr>
              <a:tblGrid>
                <a:gridCol w="3221388">
                  <a:extLst>
                    <a:ext uri="{9D8B030D-6E8A-4147-A177-3AD203B41FA5}">
                      <a16:colId xmlns:a16="http://schemas.microsoft.com/office/drawing/2014/main" val="2299087848"/>
                    </a:ext>
                  </a:extLst>
                </a:gridCol>
                <a:gridCol w="1813337">
                  <a:extLst>
                    <a:ext uri="{9D8B030D-6E8A-4147-A177-3AD203B41FA5}">
                      <a16:colId xmlns:a16="http://schemas.microsoft.com/office/drawing/2014/main" val="11658947"/>
                    </a:ext>
                  </a:extLst>
                </a:gridCol>
                <a:gridCol w="1813337">
                  <a:extLst>
                    <a:ext uri="{9D8B030D-6E8A-4147-A177-3AD203B41FA5}">
                      <a16:colId xmlns:a16="http://schemas.microsoft.com/office/drawing/2014/main" val="386469555"/>
                    </a:ext>
                  </a:extLst>
                </a:gridCol>
                <a:gridCol w="1813337">
                  <a:extLst>
                    <a:ext uri="{9D8B030D-6E8A-4147-A177-3AD203B41FA5}">
                      <a16:colId xmlns:a16="http://schemas.microsoft.com/office/drawing/2014/main" val="2674106793"/>
                    </a:ext>
                  </a:extLst>
                </a:gridCol>
              </a:tblGrid>
              <a:tr h="991107">
                <a:tc>
                  <a:txBody>
                    <a:bodyPr/>
                    <a:lstStyle/>
                    <a:p>
                      <a:pPr algn="ctr"/>
                      <a:r>
                        <a:rPr lang="en-US" sz="1600" dirty="0"/>
                        <a:t>Study Name</a:t>
                      </a:r>
                    </a:p>
                  </a:txBody>
                  <a:tcPr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600" dirty="0"/>
                        <a:t>Study Period</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600" dirty="0"/>
                        <a:t>Diagnosis Years Included</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600" dirty="0"/>
                        <a:t>Number of Participating Registries</a:t>
                      </a:r>
                    </a:p>
                  </a:txBody>
                  <a:tcPr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65582578"/>
                  </a:ext>
                </a:extLst>
              </a:tr>
              <a:tr h="705514">
                <a:tc>
                  <a:txBody>
                    <a:bodyPr/>
                    <a:lstStyle/>
                    <a:p>
                      <a:r>
                        <a:rPr lang="en-US" sz="1400" b="1" dirty="0">
                          <a:solidFill>
                            <a:schemeClr val="tx1">
                              <a:lumMod val="75000"/>
                              <a:lumOff val="25000"/>
                            </a:schemeClr>
                          </a:solidFill>
                        </a:rPr>
                        <a:t>Forteo Post-Approval Surveillance Study: Case Series (US)</a:t>
                      </a:r>
                    </a:p>
                  </a:txBody>
                  <a:tcPr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2003 – 2018</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2003 – 2016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30</a:t>
                      </a:r>
                    </a:p>
                  </a:txBody>
                  <a:tcPr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3354755250"/>
                  </a:ext>
                </a:extLst>
              </a:tr>
              <a:tr h="705514">
                <a:tc>
                  <a:txBody>
                    <a:bodyPr/>
                    <a:lstStyle/>
                    <a:p>
                      <a:r>
                        <a:rPr lang="en-US" sz="1400" b="1" dirty="0">
                          <a:solidFill>
                            <a:schemeClr val="tx1">
                              <a:lumMod val="75000"/>
                              <a:lumOff val="25000"/>
                            </a:schemeClr>
                          </a:solidFill>
                        </a:rPr>
                        <a:t>Forsteo Post-Approval Surveillance Study (Europe)</a:t>
                      </a:r>
                    </a:p>
                  </a:txBody>
                  <a:tcPr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2004 – 2014</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2004 – 2011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5 Nordic countries </a:t>
                      </a:r>
                    </a:p>
                  </a:txBody>
                  <a:tcPr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15956772"/>
                  </a:ext>
                </a:extLst>
              </a:tr>
              <a:tr h="705514">
                <a:tc>
                  <a:txBody>
                    <a:bodyPr/>
                    <a:lstStyle/>
                    <a:p>
                      <a:r>
                        <a:rPr lang="en-US" sz="1400" b="1" dirty="0">
                          <a:solidFill>
                            <a:schemeClr val="tx1">
                              <a:lumMod val="75000"/>
                              <a:lumOff val="25000"/>
                            </a:schemeClr>
                          </a:solidFill>
                        </a:rPr>
                        <a:t>Forteo Patient Registry</a:t>
                      </a:r>
                    </a:p>
                  </a:txBody>
                  <a:tcPr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2009 – 2024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2009 – 2022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tc>
                  <a:txBody>
                    <a:bodyPr/>
                    <a:lstStyle/>
                    <a:p>
                      <a:pPr algn="ctr"/>
                      <a:r>
                        <a:rPr lang="en-US" sz="1400" dirty="0">
                          <a:solidFill>
                            <a:schemeClr val="tx1">
                              <a:lumMod val="65000"/>
                              <a:lumOff val="35000"/>
                            </a:schemeClr>
                          </a:solidFill>
                        </a:rPr>
                        <a:t>42</a:t>
                      </a:r>
                    </a:p>
                  </a:txBody>
                  <a:tcPr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10000"/>
                      </a:schemeClr>
                    </a:solidFill>
                  </a:tcPr>
                </a:tc>
                <a:extLst>
                  <a:ext uri="{0D108BD9-81ED-4DB2-BD59-A6C34878D82A}">
                    <a16:rowId xmlns:a16="http://schemas.microsoft.com/office/drawing/2014/main" val="1612039231"/>
                  </a:ext>
                </a:extLst>
              </a:tr>
              <a:tr h="705514">
                <a:tc>
                  <a:txBody>
                    <a:bodyPr/>
                    <a:lstStyle/>
                    <a:p>
                      <a:r>
                        <a:rPr lang="en-US" sz="1400" b="1" dirty="0">
                          <a:solidFill>
                            <a:schemeClr val="tx1">
                              <a:lumMod val="75000"/>
                              <a:lumOff val="25000"/>
                            </a:schemeClr>
                          </a:solidFill>
                        </a:rPr>
                        <a:t>Forteo – Medicare Linkage </a:t>
                      </a:r>
                      <a:r>
                        <a:rPr lang="en-US" sz="1400" b="1" dirty="0" err="1">
                          <a:solidFill>
                            <a:schemeClr val="tx1">
                              <a:lumMod val="75000"/>
                              <a:lumOff val="25000"/>
                            </a:schemeClr>
                          </a:solidFill>
                        </a:rPr>
                        <a:t>Study</a:t>
                      </a:r>
                      <a:r>
                        <a:rPr lang="en-US" sz="1400" b="1" baseline="30000" dirty="0" err="1">
                          <a:solidFill>
                            <a:schemeClr val="tx1">
                              <a:lumMod val="75000"/>
                              <a:lumOff val="25000"/>
                            </a:schemeClr>
                          </a:solidFill>
                        </a:rPr>
                        <a:t>a</a:t>
                      </a:r>
                      <a:endParaRPr lang="en-US" sz="1400" b="1" baseline="30000" dirty="0">
                        <a:solidFill>
                          <a:schemeClr val="tx1">
                            <a:lumMod val="75000"/>
                            <a:lumOff val="25000"/>
                          </a:schemeClr>
                        </a:solidFill>
                      </a:endParaRPr>
                    </a:p>
                  </a:txBody>
                  <a:tcPr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marL="0" indent="0" algn="ctr">
                        <a:buNone/>
                      </a:pPr>
                      <a:r>
                        <a:rPr lang="en-US" sz="1400" dirty="0">
                          <a:solidFill>
                            <a:schemeClr val="tx1">
                              <a:lumMod val="65000"/>
                              <a:lumOff val="35000"/>
                            </a:schemeClr>
                          </a:solidFill>
                        </a:rPr>
                        <a:t>2015 – 2017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marL="0" indent="0" algn="ctr">
                        <a:buNone/>
                      </a:pPr>
                      <a:r>
                        <a:rPr lang="en-US" sz="1400" dirty="0">
                          <a:solidFill>
                            <a:schemeClr val="tx1">
                              <a:lumMod val="65000"/>
                              <a:lumOff val="35000"/>
                            </a:schemeClr>
                          </a:solidFill>
                        </a:rPr>
                        <a:t>2007 – 2014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algn="ctr"/>
                      <a:r>
                        <a:rPr lang="en-US" sz="1400" dirty="0">
                          <a:solidFill>
                            <a:schemeClr val="tx1">
                              <a:lumMod val="65000"/>
                              <a:lumOff val="35000"/>
                            </a:schemeClr>
                          </a:solidFill>
                        </a:rPr>
                        <a:t>26</a:t>
                      </a:r>
                    </a:p>
                  </a:txBody>
                  <a:tcPr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extLst>
                  <a:ext uri="{0D108BD9-81ED-4DB2-BD59-A6C34878D82A}">
                    <a16:rowId xmlns:a16="http://schemas.microsoft.com/office/drawing/2014/main" val="1438765623"/>
                  </a:ext>
                </a:extLst>
              </a:tr>
              <a:tr h="705514">
                <a:tc>
                  <a:txBody>
                    <a:bodyPr/>
                    <a:lstStyle/>
                    <a:p>
                      <a:r>
                        <a:rPr lang="en-US" sz="1400" b="1" dirty="0">
                          <a:solidFill>
                            <a:schemeClr val="tx1">
                              <a:lumMod val="75000"/>
                              <a:lumOff val="25000"/>
                            </a:schemeClr>
                          </a:solidFill>
                        </a:rPr>
                        <a:t>Forteo – IQVIA Linkage </a:t>
                      </a:r>
                      <a:r>
                        <a:rPr lang="en-US" sz="1400" b="1" dirty="0" err="1">
                          <a:solidFill>
                            <a:schemeClr val="tx1">
                              <a:lumMod val="75000"/>
                              <a:lumOff val="25000"/>
                            </a:schemeClr>
                          </a:solidFill>
                        </a:rPr>
                        <a:t>Study</a:t>
                      </a:r>
                      <a:r>
                        <a:rPr lang="en-US" sz="1400" b="1" baseline="30000" dirty="0" err="1">
                          <a:solidFill>
                            <a:schemeClr val="tx1">
                              <a:lumMod val="75000"/>
                              <a:lumOff val="25000"/>
                            </a:schemeClr>
                          </a:solidFill>
                        </a:rPr>
                        <a:t>a</a:t>
                      </a:r>
                      <a:endParaRPr lang="en-US" sz="1400" b="1" dirty="0">
                        <a:solidFill>
                          <a:schemeClr val="tx1">
                            <a:lumMod val="75000"/>
                            <a:lumOff val="25000"/>
                          </a:schemeClr>
                        </a:solidFill>
                      </a:endParaRPr>
                    </a:p>
                  </a:txBody>
                  <a:tcPr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marL="0" indent="0" algn="ctr">
                        <a:buNone/>
                      </a:pPr>
                      <a:r>
                        <a:rPr lang="en-US" sz="1400" dirty="0">
                          <a:solidFill>
                            <a:schemeClr val="tx1">
                              <a:lumMod val="65000"/>
                              <a:lumOff val="35000"/>
                            </a:schemeClr>
                          </a:solidFill>
                        </a:rPr>
                        <a:t>2016 – 2018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marL="0" indent="0" algn="ctr">
                        <a:buNone/>
                      </a:pPr>
                      <a:r>
                        <a:rPr lang="en-US" sz="1400" dirty="0">
                          <a:solidFill>
                            <a:schemeClr val="tx1">
                              <a:lumMod val="65000"/>
                              <a:lumOff val="35000"/>
                            </a:schemeClr>
                          </a:solidFill>
                        </a:rPr>
                        <a:t>2005 – 2014 </a:t>
                      </a:r>
                    </a:p>
                  </a:txBody>
                  <a:tcPr anchor="ctr">
                    <a:lnL>
                      <a:noFill/>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tc>
                  <a:txBody>
                    <a:bodyPr/>
                    <a:lstStyle/>
                    <a:p>
                      <a:pPr algn="ctr"/>
                      <a:r>
                        <a:rPr lang="en-US" sz="1400" dirty="0">
                          <a:solidFill>
                            <a:schemeClr val="tx1">
                              <a:lumMod val="65000"/>
                              <a:lumOff val="35000"/>
                            </a:schemeClr>
                          </a:solidFill>
                        </a:rPr>
                        <a:t>29</a:t>
                      </a:r>
                    </a:p>
                  </a:txBody>
                  <a:tcPr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alpha val="30000"/>
                      </a:schemeClr>
                    </a:solidFill>
                  </a:tcPr>
                </a:tc>
                <a:extLst>
                  <a:ext uri="{0D108BD9-81ED-4DB2-BD59-A6C34878D82A}">
                    <a16:rowId xmlns:a16="http://schemas.microsoft.com/office/drawing/2014/main" val="3717146360"/>
                  </a:ext>
                </a:extLst>
              </a:tr>
            </a:tbl>
          </a:graphicData>
        </a:graphic>
      </p:graphicFrame>
      <p:sp>
        <p:nvSpPr>
          <p:cNvPr id="3" name="Content Placeholder 2">
            <a:extLst>
              <a:ext uri="{FF2B5EF4-FFF2-40B4-BE49-F238E27FC236}">
                <a16:creationId xmlns:a16="http://schemas.microsoft.com/office/drawing/2014/main" id="{AF0B660B-BB66-4A34-AB76-77DADBB79C95}"/>
              </a:ext>
            </a:extLst>
          </p:cNvPr>
          <p:cNvSpPr>
            <a:spLocks noGrp="1"/>
          </p:cNvSpPr>
          <p:nvPr>
            <p:ph sz="quarter" idx="13"/>
          </p:nvPr>
        </p:nvSpPr>
        <p:spPr/>
        <p:txBody>
          <a:bodyPr/>
          <a:lstStyle/>
          <a:p>
            <a:r>
              <a:rPr lang="en-US" sz="1200" b="1" baseline="30000" dirty="0">
                <a:solidFill>
                  <a:schemeClr val="tx1">
                    <a:lumMod val="75000"/>
                    <a:lumOff val="25000"/>
                  </a:schemeClr>
                </a:solidFill>
              </a:rPr>
              <a:t>a</a:t>
            </a:r>
            <a:r>
              <a:rPr lang="en-US" sz="1200" dirty="0"/>
              <a:t> Focus of today’s presentation</a:t>
            </a:r>
          </a:p>
        </p:txBody>
      </p:sp>
      <p:sp>
        <p:nvSpPr>
          <p:cNvPr id="4" name="Title 3">
            <a:extLst>
              <a:ext uri="{FF2B5EF4-FFF2-40B4-BE49-F238E27FC236}">
                <a16:creationId xmlns:a16="http://schemas.microsoft.com/office/drawing/2014/main" id="{4067C89F-1B34-4CC2-96B0-D5B760ACEBC2}"/>
              </a:ext>
            </a:extLst>
          </p:cNvPr>
          <p:cNvSpPr>
            <a:spLocks noGrp="1"/>
          </p:cNvSpPr>
          <p:nvPr>
            <p:ph type="title"/>
          </p:nvPr>
        </p:nvSpPr>
        <p:spPr/>
        <p:txBody>
          <a:bodyPr/>
          <a:lstStyle/>
          <a:p>
            <a:r>
              <a:rPr lang="en-US" dirty="0"/>
              <a:t>Background – Program History for the </a:t>
            </a:r>
            <a:br>
              <a:rPr lang="en-US" dirty="0"/>
            </a:br>
            <a:r>
              <a:rPr lang="en-US" dirty="0"/>
              <a:t>Forteo Postmarketing Safety Studies </a:t>
            </a:r>
          </a:p>
        </p:txBody>
      </p:sp>
      <p:cxnSp>
        <p:nvCxnSpPr>
          <p:cNvPr id="13" name="Straight Connector 12">
            <a:extLst>
              <a:ext uri="{FF2B5EF4-FFF2-40B4-BE49-F238E27FC236}">
                <a16:creationId xmlns:a16="http://schemas.microsoft.com/office/drawing/2014/main" id="{F4E1D8E1-4033-2347-B6FE-600AE1EF50BC}"/>
              </a:ext>
            </a:extLst>
          </p:cNvPr>
          <p:cNvCxnSpPr>
            <a:cxnSpLocks/>
          </p:cNvCxnSpPr>
          <p:nvPr/>
        </p:nvCxnSpPr>
        <p:spPr>
          <a:xfrm flipV="1">
            <a:off x="71367" y="381829"/>
            <a:ext cx="0" cy="425476"/>
          </a:xfrm>
          <a:prstGeom prst="line">
            <a:avLst/>
          </a:prstGeom>
          <a:ln w="152400">
            <a:solidFill>
              <a:schemeClr val="accent5">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74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548FA1-6F8C-449C-A76D-9EC6804D5EC8}"/>
              </a:ext>
            </a:extLst>
          </p:cNvPr>
          <p:cNvSpPr>
            <a:spLocks noGrp="1"/>
          </p:cNvSpPr>
          <p:nvPr>
            <p:ph idx="1"/>
          </p:nvPr>
        </p:nvSpPr>
        <p:spPr/>
        <p:txBody>
          <a:bodyPr>
            <a:normAutofit/>
          </a:bodyPr>
          <a:lstStyle/>
          <a:p>
            <a:r>
              <a:rPr lang="en-US" noProof="0" dirty="0"/>
              <a:t>The primary objective was to estimate the incidence rate ratio and 95% confidence interval of osteosarcoma for patients </a:t>
            </a:r>
            <a:r>
              <a:rPr lang="en-US" dirty="0"/>
              <a:t>aged 18 years or older (IQVIA) or aged </a:t>
            </a:r>
            <a:r>
              <a:rPr lang="en-US" noProof="0" dirty="0"/>
              <a:t>65 years or older (Medicare) with a prescription claim for </a:t>
            </a:r>
            <a:r>
              <a:rPr lang="en-US" dirty="0"/>
              <a:t>teriparatide</a:t>
            </a:r>
            <a:r>
              <a:rPr lang="en-US" noProof="0" dirty="0"/>
              <a:t> versus a cohort of matched comparators</a:t>
            </a:r>
          </a:p>
          <a:p>
            <a:r>
              <a:rPr lang="en-US" dirty="0"/>
              <a:t>Secondary objectives included characterizing the teriparatide and comparator cohorts using the following information:</a:t>
            </a:r>
          </a:p>
          <a:p>
            <a:pPr lvl="1"/>
            <a:r>
              <a:rPr lang="en-US" noProof="0" dirty="0"/>
              <a:t>Demographic characteristics</a:t>
            </a:r>
          </a:p>
          <a:p>
            <a:pPr lvl="1"/>
            <a:r>
              <a:rPr lang="en-US" dirty="0"/>
              <a:t>Selected prescription drugs dispensed during the baseline period</a:t>
            </a:r>
          </a:p>
          <a:p>
            <a:pPr lvl="1"/>
            <a:r>
              <a:rPr lang="en-US" noProof="0" dirty="0"/>
              <a:t>Duration of </a:t>
            </a:r>
            <a:r>
              <a:rPr lang="en-US" dirty="0"/>
              <a:t>teriparatide</a:t>
            </a:r>
            <a:r>
              <a:rPr lang="en-US" noProof="0" dirty="0"/>
              <a:t> use (for teriparatide</a:t>
            </a:r>
            <a:r>
              <a:rPr lang="en-US" dirty="0"/>
              <a:t>-treated cohort)</a:t>
            </a:r>
            <a:endParaRPr lang="en-US" noProof="0" dirty="0"/>
          </a:p>
          <a:p>
            <a:r>
              <a:rPr lang="en-US" dirty="0"/>
              <a:t>Rationale</a:t>
            </a:r>
            <a:r>
              <a:rPr lang="en-US" noProof="0" dirty="0"/>
              <a:t>: Using </a:t>
            </a:r>
            <a:r>
              <a:rPr lang="en-US" dirty="0"/>
              <a:t>prescription</a:t>
            </a:r>
            <a:r>
              <a:rPr lang="en-US" noProof="0" dirty="0"/>
              <a:t> data allowed the capture of information on duration of </a:t>
            </a:r>
            <a:r>
              <a:rPr lang="en-US" dirty="0"/>
              <a:t>teriparatide</a:t>
            </a:r>
            <a:r>
              <a:rPr lang="en-US" noProof="0" dirty="0"/>
              <a:t> use and a comparator cohort of nonusers</a:t>
            </a:r>
          </a:p>
        </p:txBody>
      </p:sp>
      <p:sp>
        <p:nvSpPr>
          <p:cNvPr id="11" name="Content Placeholder 10">
            <a:extLst>
              <a:ext uri="{FF2B5EF4-FFF2-40B4-BE49-F238E27FC236}">
                <a16:creationId xmlns:a16="http://schemas.microsoft.com/office/drawing/2014/main" id="{BDA5BFAD-E33A-3244-9C2B-5E4A0D327EF8}"/>
              </a:ext>
            </a:extLst>
          </p:cNvPr>
          <p:cNvSpPr>
            <a:spLocks noGrp="1"/>
          </p:cNvSpPr>
          <p:nvPr>
            <p:ph sz="quarter" idx="13"/>
          </p:nvPr>
        </p:nvSpPr>
        <p:spPr/>
        <p:txBody>
          <a:bodyPr/>
          <a:lstStyle/>
          <a:p>
            <a:endParaRPr lang="en-US" dirty="0"/>
          </a:p>
        </p:txBody>
      </p:sp>
      <p:sp>
        <p:nvSpPr>
          <p:cNvPr id="4" name="Title 3">
            <a:extLst>
              <a:ext uri="{FF2B5EF4-FFF2-40B4-BE49-F238E27FC236}">
                <a16:creationId xmlns:a16="http://schemas.microsoft.com/office/drawing/2014/main" id="{D9B321D6-B0D2-4542-90BD-73293A4E27AA}"/>
              </a:ext>
            </a:extLst>
          </p:cNvPr>
          <p:cNvSpPr>
            <a:spLocks noGrp="1"/>
          </p:cNvSpPr>
          <p:nvPr>
            <p:ph type="title"/>
          </p:nvPr>
        </p:nvSpPr>
        <p:spPr>
          <a:xfrm>
            <a:off x="234949" y="133350"/>
            <a:ext cx="8188289" cy="921727"/>
          </a:xfrm>
        </p:spPr>
        <p:txBody>
          <a:bodyPr/>
          <a:lstStyle/>
          <a:p>
            <a:r>
              <a:rPr lang="en-US" noProof="0" dirty="0"/>
              <a:t>Study Objective and Rationale for </a:t>
            </a:r>
            <a:r>
              <a:rPr lang="en-US" dirty="0"/>
              <a:t>Database</a:t>
            </a:r>
            <a:r>
              <a:rPr lang="en-US" noProof="0" dirty="0"/>
              <a:t> Linkage Studies </a:t>
            </a:r>
          </a:p>
        </p:txBody>
      </p:sp>
      <p:cxnSp>
        <p:nvCxnSpPr>
          <p:cNvPr id="12" name="Straight Connector 11">
            <a:extLst>
              <a:ext uri="{FF2B5EF4-FFF2-40B4-BE49-F238E27FC236}">
                <a16:creationId xmlns:a16="http://schemas.microsoft.com/office/drawing/2014/main" id="{B3B5AAC4-E20E-764E-9641-9C3DC233B52F}"/>
              </a:ext>
            </a:extLst>
          </p:cNvPr>
          <p:cNvCxnSpPr>
            <a:cxnSpLocks/>
          </p:cNvCxnSpPr>
          <p:nvPr/>
        </p:nvCxnSpPr>
        <p:spPr>
          <a:xfrm flipV="1">
            <a:off x="71367" y="381829"/>
            <a:ext cx="0" cy="425476"/>
          </a:xfrm>
          <a:prstGeom prst="line">
            <a:avLst/>
          </a:prstGeom>
          <a:ln w="152400">
            <a:solidFill>
              <a:schemeClr val="accent5">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43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A605-D202-45E4-BBB3-B02E655572D9}"/>
              </a:ext>
            </a:extLst>
          </p:cNvPr>
          <p:cNvSpPr>
            <a:spLocks noGrp="1"/>
          </p:cNvSpPr>
          <p:nvPr>
            <p:ph type="title"/>
          </p:nvPr>
        </p:nvSpPr>
        <p:spPr/>
        <p:txBody>
          <a:bodyPr/>
          <a:lstStyle/>
          <a:p>
            <a:r>
              <a:rPr lang="en-US" dirty="0"/>
              <a:t>METHODS</a:t>
            </a:r>
          </a:p>
        </p:txBody>
      </p:sp>
      <p:pic>
        <p:nvPicPr>
          <p:cNvPr id="6" name="Picture 5" descr="A close up of a logo&#10;&#10;Description automatically generated">
            <a:extLst>
              <a:ext uri="{FF2B5EF4-FFF2-40B4-BE49-F238E27FC236}">
                <a16:creationId xmlns:a16="http://schemas.microsoft.com/office/drawing/2014/main" id="{3DF08F9E-6B37-8E45-AF78-98C6E8A20515}"/>
              </a:ext>
            </a:extLst>
          </p:cNvPr>
          <p:cNvPicPr>
            <a:picLocks noChangeAspect="1"/>
          </p:cNvPicPr>
          <p:nvPr/>
        </p:nvPicPr>
        <p:blipFill>
          <a:blip r:embed="rId2">
            <a:alphaModFix amt="70000"/>
            <a:duotone>
              <a:prstClr val="black"/>
              <a:schemeClr val="accent3">
                <a:lumMod val="60000"/>
                <a:lumOff val="40000"/>
                <a:tint val="45000"/>
                <a:satMod val="400000"/>
              </a:schemeClr>
            </a:duotone>
            <a:extLst>
              <a:ext uri="{BEBA8EAE-BF5A-486C-A8C5-ECC9F3942E4B}">
                <a14:imgProps xmlns:a14="http://schemas.microsoft.com/office/drawing/2010/main">
                  <a14:imgLayer r:embed="rId3">
                    <a14:imgEffect>
                      <a14:artisticWatercolorSponge/>
                    </a14:imgEffect>
                  </a14:imgLayer>
                </a14:imgProps>
              </a:ext>
            </a:extLst>
          </a:blip>
          <a:stretch>
            <a:fillRect/>
          </a:stretch>
        </p:blipFill>
        <p:spPr>
          <a:xfrm>
            <a:off x="-234281" y="1019175"/>
            <a:ext cx="1562100" cy="1574800"/>
          </a:xfrm>
          <a:prstGeom prst="rect">
            <a:avLst/>
          </a:prstGeom>
        </p:spPr>
      </p:pic>
    </p:spTree>
    <p:extLst>
      <p:ext uri="{BB962C8B-B14F-4D97-AF65-F5344CB8AC3E}">
        <p14:creationId xmlns:p14="http://schemas.microsoft.com/office/powerpoint/2010/main" val="707471909"/>
      </p:ext>
    </p:extLst>
  </p:cSld>
  <p:clrMapOvr>
    <a:masterClrMapping/>
  </p:clrMapOvr>
</p:sld>
</file>

<file path=ppt/theme/theme1.xml><?xml version="1.0" encoding="utf-8"?>
<a:theme xmlns:a="http://schemas.openxmlformats.org/drawingml/2006/main" name="MAOS Deliverables and Standard combo June 18">
  <a:themeElements>
    <a:clrScheme name="Custom 104">
      <a:dk1>
        <a:sysClr val="windowText" lastClr="000000"/>
      </a:dk1>
      <a:lt1>
        <a:sysClr val="window" lastClr="FFFFFF"/>
      </a:lt1>
      <a:dk2>
        <a:srgbClr val="000000"/>
      </a:dk2>
      <a:lt2>
        <a:srgbClr val="FFFFFF"/>
      </a:lt2>
      <a:accent1>
        <a:srgbClr val="1B6FAF"/>
      </a:accent1>
      <a:accent2>
        <a:srgbClr val="459FB2"/>
      </a:accent2>
      <a:accent3>
        <a:srgbClr val="1E404F"/>
      </a:accent3>
      <a:accent4>
        <a:srgbClr val="E08326"/>
      </a:accent4>
      <a:accent5>
        <a:srgbClr val="EE3A25"/>
      </a:accent5>
      <a:accent6>
        <a:srgbClr val="91B43E"/>
      </a:accent6>
      <a:hlink>
        <a:srgbClr val="1B6FAF"/>
      </a:hlink>
      <a:folHlink>
        <a:srgbClr val="459F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59FB2"/>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_PowerPoint_Template July 16 [current on intranet].pptx" id="{F0A617FB-DB76-447A-BC99-4CABD38B5BC0}" vid="{3CDA2A28-E866-4BDD-9E1F-FC006ECC50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90F10D19E2D9459D2479FCEAB5A05F" ma:contentTypeVersion="" ma:contentTypeDescription="Create a new document." ma:contentTypeScope="" ma:versionID="fabf9095dc2bfff41910adac82ba56d0">
  <xsd:schema xmlns:xsd="http://www.w3.org/2001/XMLSchema" xmlns:xs="http://www.w3.org/2001/XMLSchema" xmlns:p="http://schemas.microsoft.com/office/2006/metadata/properties" xmlns:ns2="47F90862-C145-46B0-A73D-5C564469CC34" targetNamespace="http://schemas.microsoft.com/office/2006/metadata/properties" ma:root="true" ma:fieldsID="6f31ebddd6c04be44bcd8316ad1187aa" ns2:_="">
    <xsd:import namespace="47F90862-C145-46B0-A73D-5C564469CC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90862-C145-46B0-A73D-5C564469C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CFA9F6-4D1C-44C3-A253-3112466F238F}">
  <ds:schemaRefs>
    <ds:schemaRef ds:uri="47F90862-C145-46B0-A73D-5C564469CC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6C89DF-CD92-4245-8E9F-A30C2AC16DD6}">
  <ds:schemaRefs>
    <ds:schemaRef ds:uri="http://schemas.microsoft.com/sharepoint/v3/contenttype/forms"/>
  </ds:schemaRefs>
</ds:datastoreItem>
</file>

<file path=customXml/itemProps3.xml><?xml version="1.0" encoding="utf-8"?>
<ds:datastoreItem xmlns:ds="http://schemas.openxmlformats.org/officeDocument/2006/customXml" ds:itemID="{3C3F7721-E20D-417C-A0EF-FF60650594E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7F90862-C145-46B0-A73D-5C564469CC34"/>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PowerPointStandardTemplate</Template>
  <TotalTime>533</TotalTime>
  <Words>1201</Words>
  <Application>Microsoft Office PowerPoint</Application>
  <PresentationFormat>On-screen Show (4:3)</PresentationFormat>
  <Paragraphs>154</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Times New Roman</vt:lpstr>
      <vt:lpstr>Wingdings</vt:lpstr>
      <vt:lpstr>MAOS Deliverables and Standard combo June 18</vt:lpstr>
      <vt:lpstr>Methods, Results, and Lessons Learned From Two Postmarketing Drug Safety Surveillance Studies Linking State Cancer Registry Data to Large Pharmacy Databases</vt:lpstr>
      <vt:lpstr>Objectives of Presentation</vt:lpstr>
      <vt:lpstr>BACKGROUND</vt:lpstr>
      <vt:lpstr>Background – Teriparatide</vt:lpstr>
      <vt:lpstr>Background – Research Question</vt:lpstr>
      <vt:lpstr>Background – Osteosarcoma</vt:lpstr>
      <vt:lpstr>Background – Program History for the  Forteo Postmarketing Safety Studies </vt:lpstr>
      <vt:lpstr>Study Objective and Rationale for Database Linkage Studies </vt:lpstr>
      <vt:lpstr>METHODS</vt:lpstr>
      <vt:lpstr>Study Design Overview</vt:lpstr>
      <vt:lpstr>Forteo – Medicare Linkage Study, Linkage Method</vt:lpstr>
      <vt:lpstr>Forteo – IQVIA Linkage, Data Flow and Linkage Method</vt:lpstr>
      <vt:lpstr>RESULTS</vt:lpstr>
      <vt:lpstr>Registry Linkage Results</vt:lpstr>
      <vt:lpstr>Cancer Registries That Participated in Both the Forteo Medicare and IQVIA Linkage Studiesa</vt:lpstr>
      <vt:lpstr>Cancer Registries That Participated in Only the Forteo Medicare Linkage Studiesa</vt:lpstr>
      <vt:lpstr>Cancer Registries That Participated in Only the Forteo IQVIA Linkage Studya</vt:lpstr>
      <vt:lpstr>Cancer Registry Participation in the Forteo Medicarea and IQVIAb Linkage Studies</vt:lpstr>
      <vt:lpstr>Challenges to Participation</vt:lpstr>
      <vt:lpstr>CONCLUSIONS  AND NEXT STEPS</vt:lpstr>
      <vt:lpstr>Conclusions</vt:lpstr>
      <vt:lpstr>Next Steps</vt:lpstr>
      <vt:lpstr>PowerPoint Presentation</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convert your PowerPoint presentation</dc:title>
  <dc:creator>Harris, David</dc:creator>
  <cp:lastModifiedBy>Harris, David</cp:lastModifiedBy>
  <cp:revision>51</cp:revision>
  <dcterms:created xsi:type="dcterms:W3CDTF">2018-03-28T18:44:09Z</dcterms:created>
  <dcterms:modified xsi:type="dcterms:W3CDTF">2019-06-03T16:43:59Z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0x0101002790F10D19E2D9459D2479FCEAB5A05F</vt:lpwstr>
  </property>
</Properties>
</file>