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66" r:id="rId3"/>
    <p:sldId id="271" r:id="rId4"/>
    <p:sldId id="269" r:id="rId5"/>
    <p:sldId id="276" r:id="rId6"/>
    <p:sldId id="275" r:id="rId7"/>
    <p:sldId id="278" r:id="rId8"/>
    <p:sldId id="258" r:id="rId9"/>
    <p:sldId id="279" r:id="rId10"/>
    <p:sldId id="259" r:id="rId11"/>
    <p:sldId id="277" r:id="rId12"/>
    <p:sldId id="274" r:id="rId13"/>
    <p:sldId id="280" r:id="rId14"/>
    <p:sldId id="268" r:id="rId15"/>
    <p:sldId id="270" r:id="rId16"/>
    <p:sldId id="260" r:id="rId17"/>
    <p:sldId id="272" r:id="rId18"/>
    <p:sldId id="261" r:id="rId19"/>
    <p:sldId id="262" r:id="rId20"/>
    <p:sldId id="26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hu La" initials="nla" lastIdx="11" clrIdx="0">
    <p:extLst>
      <p:ext uri="{19B8F6BF-5375-455C-9EA6-DF929625EA0E}">
        <p15:presenceInfo xmlns:p15="http://schemas.microsoft.com/office/powerpoint/2012/main" userId="Nhu La" providerId="None"/>
      </p:ext>
    </p:extLst>
  </p:cmAuthor>
  <p:cmAuthor id="2" name="Dennis Deapen" initials="DD" lastIdx="7" clrIdx="1">
    <p:extLst>
      <p:ext uri="{19B8F6BF-5375-455C-9EA6-DF929625EA0E}">
        <p15:presenceInfo xmlns:p15="http://schemas.microsoft.com/office/powerpoint/2012/main" userId="87a65a87a48972d3" providerId="Windows Live"/>
      </p:ext>
    </p:extLst>
  </p:cmAuthor>
  <p:cmAuthor id="3" name="Mazreku, Jenna@CDPH" initials="MJ" lastIdx="2" clrIdx="2">
    <p:extLst>
      <p:ext uri="{19B8F6BF-5375-455C-9EA6-DF929625EA0E}">
        <p15:presenceInfo xmlns:p15="http://schemas.microsoft.com/office/powerpoint/2012/main" userId="S-1-5-21-4097889286-3091099877-3853663367-44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31" d="100"/>
          <a:sy n="31" d="100"/>
        </p:scale>
        <p:origin x="56" y="14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AF4B023-8068-41F8-9695-4B52288FAC4D}" type="datetimeFigureOut">
              <a:rPr lang="en-US" smtClean="0"/>
              <a:t>6/11/2019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78E8146-C50B-4139-8E97-18B8E7C30876}" type="slidenum">
              <a:rPr lang="en-US" smtClean="0"/>
              <a:t>‹#›</a:t>
            </a:fld>
            <a:endParaRPr lang="en-US"/>
          </a:p>
        </p:txBody>
      </p:sp>
    </p:spTree>
    <p:extLst>
      <p:ext uri="{BB962C8B-B14F-4D97-AF65-F5344CB8AC3E}">
        <p14:creationId xmlns:p14="http://schemas.microsoft.com/office/powerpoint/2010/main" val="7236647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FAF1290-1D55-4253-BB03-27D2175CD626}"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406929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F1290-1D55-4253-BB03-27D2175CD626}"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156545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F1290-1D55-4253-BB03-27D2175CD626}"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359295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F1290-1D55-4253-BB03-27D2175CD626}"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174490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AF1290-1D55-4253-BB03-27D2175CD626}"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203446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AF1290-1D55-4253-BB03-27D2175CD626}"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274635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AF1290-1D55-4253-BB03-27D2175CD626}" type="datetimeFigureOut">
              <a:rPr lang="en-US" smtClean="0"/>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386692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AF1290-1D55-4253-BB03-27D2175CD626}" type="datetimeFigureOut">
              <a:rPr lang="en-US" smtClean="0"/>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404636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F1290-1D55-4253-BB03-27D2175CD626}" type="datetimeFigureOut">
              <a:rPr lang="en-US" smtClean="0"/>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1436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AF1290-1D55-4253-BB03-27D2175CD626}"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328593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AF1290-1D55-4253-BB03-27D2175CD626}"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3C3B3-F2CA-4175-853B-A48FB847D7C6}" type="slidenum">
              <a:rPr lang="en-US" smtClean="0"/>
              <a:t>‹#›</a:t>
            </a:fld>
            <a:endParaRPr lang="en-US"/>
          </a:p>
        </p:txBody>
      </p:sp>
    </p:spTree>
    <p:extLst>
      <p:ext uri="{BB962C8B-B14F-4D97-AF65-F5344CB8AC3E}">
        <p14:creationId xmlns:p14="http://schemas.microsoft.com/office/powerpoint/2010/main" val="187495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F1290-1D55-4253-BB03-27D2175CD626}" type="datetimeFigureOut">
              <a:rPr lang="en-US" smtClean="0"/>
              <a:t>6/11/2019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3C3B3-F2CA-4175-853B-A48FB847D7C6}" type="slidenum">
              <a:rPr lang="en-US" smtClean="0"/>
              <a:t>‹#›</a:t>
            </a:fld>
            <a:endParaRPr lang="en-US"/>
          </a:p>
        </p:txBody>
      </p:sp>
    </p:spTree>
    <p:extLst>
      <p:ext uri="{BB962C8B-B14F-4D97-AF65-F5344CB8AC3E}">
        <p14:creationId xmlns:p14="http://schemas.microsoft.com/office/powerpoint/2010/main" val="1285105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rldefense.proofpoint.com/v2/url?u=http-3A__ws.connectors.connect.mirth.com_&amp;d=DwMFAg&amp;c=clK7kQUTWtAVEOVIgvi0NU5BOUHhpN0H8p7CSfnc_gI&amp;r=0DIo3_ag7nnmnYbn5289TA&amp;m=v0UhsbHiRh2UCke-14anJajPUf7JoX1HtImG9lfVD_4&amp;s=fxemRqPvpM335WBrdrnMzkCz35AUo8Hl1fawR9vm5xs&amp;e=" TargetMode="External"/><Relationship Id="rId2" Type="http://schemas.openxmlformats.org/officeDocument/2006/relationships/hyperlink" Target="https://urldefense.proofpoint.com/v2/url?u=http-3A__www.w3.org_2003_05_soap-2Denvelope&amp;d=DwMFAg&amp;c=clK7kQUTWtAVEOVIgvi0NU5BOUHhpN0H8p7CSfnc_gI&amp;r=0DIo3_ag7nnmnYbn5289TA&amp;m=v0UhsbHiRh2UCke-14anJajPUf7JoX1HtImG9lfVD_4&amp;s=EM5rkdGijZekkKceZL4Hyuf2JBaRf_MmLcbGqYw0eQI&amp;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11555"/>
            <a:ext cx="9144000" cy="2387600"/>
          </a:xfrm>
        </p:spPr>
        <p:txBody>
          <a:bodyPr>
            <a:normAutofit fontScale="90000"/>
          </a:bodyPr>
          <a:lstStyle/>
          <a:p>
            <a:r>
              <a:rPr lang="en-US" b="1" dirty="0"/>
              <a:t>Implementation of </a:t>
            </a:r>
            <a:r>
              <a:rPr lang="en-US" b="1" dirty="0" err="1"/>
              <a:t>ePath</a:t>
            </a:r>
            <a:r>
              <a:rPr lang="en-US" b="1" dirty="0"/>
              <a:t> Reporting in California: </a:t>
            </a:r>
            <a:br>
              <a:rPr lang="en-US" b="1" dirty="0"/>
            </a:br>
            <a:r>
              <a:rPr lang="en-US" b="1" dirty="0"/>
              <a:t>Setting Data Quality Standards</a:t>
            </a:r>
            <a:r>
              <a:rPr lang="en-US" dirty="0"/>
              <a:t/>
            </a:r>
            <a:br>
              <a:rPr lang="en-US" dirty="0"/>
            </a:br>
            <a:endParaRPr lang="en-US" dirty="0"/>
          </a:p>
        </p:txBody>
      </p:sp>
      <p:sp>
        <p:nvSpPr>
          <p:cNvPr id="3" name="Subtitle 2"/>
          <p:cNvSpPr>
            <a:spLocks noGrp="1"/>
          </p:cNvSpPr>
          <p:nvPr>
            <p:ph type="subTitle" idx="1"/>
          </p:nvPr>
        </p:nvSpPr>
        <p:spPr>
          <a:xfrm>
            <a:off x="1524000" y="4299154"/>
            <a:ext cx="9144000" cy="1922537"/>
          </a:xfrm>
          <a:noFill/>
        </p:spPr>
        <p:txBody>
          <a:bodyPr>
            <a:normAutofit/>
          </a:bodyPr>
          <a:lstStyle/>
          <a:p>
            <a:r>
              <a:rPr lang="en-US" dirty="0"/>
              <a:t>Andrea Sipin-Baliwas</a:t>
            </a:r>
          </a:p>
          <a:p>
            <a:r>
              <a:rPr lang="en-US" dirty="0"/>
              <a:t>NAACCR/IACR Meeting</a:t>
            </a:r>
          </a:p>
          <a:p>
            <a:r>
              <a:rPr lang="en-US" dirty="0"/>
              <a:t>Vancouver, Canada</a:t>
            </a:r>
          </a:p>
          <a:p>
            <a:r>
              <a:rPr lang="en-US" dirty="0"/>
              <a:t>June 11, 2019</a:t>
            </a:r>
          </a:p>
        </p:txBody>
      </p:sp>
    </p:spTree>
    <p:extLst>
      <p:ext uri="{BB962C8B-B14F-4D97-AF65-F5344CB8AC3E}">
        <p14:creationId xmlns:p14="http://schemas.microsoft.com/office/powerpoint/2010/main" val="538919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AADB39F0-90B3-4A06-AB6C-5435C2B9BB65}"/>
              </a:ext>
            </a:extLst>
          </p:cNvPr>
          <p:cNvSpPr>
            <a:spLocks noGrp="1"/>
          </p:cNvSpPr>
          <p:nvPr>
            <p:ph idx="1"/>
          </p:nvPr>
        </p:nvSpPr>
        <p:spPr/>
        <p:txBody>
          <a:bodyPr/>
          <a:lstStyle/>
          <a:p>
            <a:pPr marL="0" indent="0">
              <a:buNone/>
            </a:pPr>
            <a:endParaRPr lang="en-US" sz="2400" cap="all" dirty="0">
              <a:latin typeface="+mj-lt"/>
            </a:endParaRPr>
          </a:p>
          <a:p>
            <a:pPr marL="0" indent="0">
              <a:buNone/>
            </a:pPr>
            <a:r>
              <a:rPr lang="en-US" sz="2400" cap="all" dirty="0">
                <a:latin typeface="+mj-lt"/>
              </a:rPr>
              <a:t>two definitions: </a:t>
            </a:r>
          </a:p>
          <a:p>
            <a:pPr marL="0" indent="0">
              <a:buNone/>
            </a:pPr>
            <a:r>
              <a:rPr lang="en-US" sz="2400" cap="all" dirty="0">
                <a:latin typeface="+mj-lt"/>
              </a:rPr>
              <a:t> </a:t>
            </a:r>
            <a:r>
              <a:rPr lang="en-US" sz="2400" dirty="0">
                <a:latin typeface="+mj-lt"/>
              </a:rPr>
              <a:t/>
            </a:r>
            <a:br>
              <a:rPr lang="en-US" sz="2400" dirty="0">
                <a:latin typeface="+mj-lt"/>
              </a:rPr>
            </a:br>
            <a:r>
              <a:rPr lang="en-US" sz="2400" dirty="0">
                <a:latin typeface="+mj-lt"/>
              </a:rPr>
              <a:t>  1. Are the individual path reports completely populated with the necessary variables (message validation)?</a:t>
            </a:r>
            <a:r>
              <a:rPr lang="en-US" sz="2400" dirty="0">
                <a:solidFill>
                  <a:srgbClr val="0070C0"/>
                </a:solidFill>
                <a:latin typeface="+mj-lt"/>
              </a:rPr>
              <a:t/>
            </a:r>
            <a:br>
              <a:rPr lang="en-US" sz="2400" dirty="0">
                <a:solidFill>
                  <a:srgbClr val="0070C0"/>
                </a:solidFill>
                <a:latin typeface="+mj-lt"/>
              </a:rPr>
            </a:br>
            <a:r>
              <a:rPr lang="en-US" sz="2400" dirty="0">
                <a:latin typeface="+mj-lt"/>
              </a:rPr>
              <a:t>   2. Are all of the reportable path reports being reported?</a:t>
            </a:r>
            <a:r>
              <a:rPr lang="en-US" sz="2000" dirty="0">
                <a:latin typeface="+mj-lt"/>
              </a:rPr>
              <a:t/>
            </a:r>
            <a:br>
              <a:rPr lang="en-US" sz="2000" dirty="0">
                <a:latin typeface="+mj-lt"/>
              </a:rPr>
            </a:br>
            <a:endParaRPr lang="en-US" dirty="0">
              <a:latin typeface="+mj-lt"/>
            </a:endParaRPr>
          </a:p>
        </p:txBody>
      </p:sp>
      <p:grpSp>
        <p:nvGrpSpPr>
          <p:cNvPr id="8" name="Group 7">
            <a:extLst>
              <a:ext uri="{FF2B5EF4-FFF2-40B4-BE49-F238E27FC236}">
                <a16:creationId xmlns:a16="http://schemas.microsoft.com/office/drawing/2014/main" xmlns="" id="{B304570F-286B-4869-A5F7-0B31FB266858}"/>
              </a:ext>
            </a:extLst>
          </p:cNvPr>
          <p:cNvGrpSpPr/>
          <p:nvPr/>
        </p:nvGrpSpPr>
        <p:grpSpPr>
          <a:xfrm>
            <a:off x="0" y="517525"/>
            <a:ext cx="12192000" cy="1325563"/>
            <a:chOff x="0" y="517525"/>
            <a:chExt cx="12192000" cy="1325563"/>
          </a:xfrm>
        </p:grpSpPr>
        <p:sp>
          <p:nvSpPr>
            <p:cNvPr id="9" name="Rectangle 8">
              <a:extLst>
                <a:ext uri="{FF2B5EF4-FFF2-40B4-BE49-F238E27FC236}">
                  <a16:creationId xmlns:a16="http://schemas.microsoft.com/office/drawing/2014/main" xmlns="" id="{D503B60B-6400-4548-AD34-337EC418B1FF}"/>
                </a:ext>
              </a:extLst>
            </p:cNvPr>
            <p:cNvSpPr/>
            <p:nvPr/>
          </p:nvSpPr>
          <p:spPr>
            <a:xfrm>
              <a:off x="0" y="642796"/>
              <a:ext cx="12192000" cy="1059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0B4B1B38-93BE-4657-8AF2-9721ACD7A5FE}"/>
                </a:ext>
              </a:extLst>
            </p:cNvPr>
            <p:cNvSpPr txBox="1">
              <a:spLocks/>
            </p:cNvSpPr>
            <p:nvPr/>
          </p:nvSpPr>
          <p:spPr>
            <a:xfrm>
              <a:off x="685800" y="517525"/>
              <a:ext cx="108204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cap="all" dirty="0"/>
                <a:t>completeness</a:t>
              </a:r>
              <a:endParaRPr lang="en-US" dirty="0"/>
            </a:p>
          </p:txBody>
        </p:sp>
      </p:grpSp>
    </p:spTree>
    <p:extLst>
      <p:ext uri="{BB962C8B-B14F-4D97-AF65-F5344CB8AC3E}">
        <p14:creationId xmlns:p14="http://schemas.microsoft.com/office/powerpoint/2010/main" val="309389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BC5B8A-4CA2-4C7F-81CA-FD96C7F9D002}"/>
              </a:ext>
            </a:extLst>
          </p:cNvPr>
          <p:cNvSpPr>
            <a:spLocks noGrp="1"/>
          </p:cNvSpPr>
          <p:nvPr>
            <p:ph type="title"/>
          </p:nvPr>
        </p:nvSpPr>
        <p:spPr/>
        <p:txBody>
          <a:bodyPr/>
          <a:lstStyle/>
          <a:p>
            <a:r>
              <a:rPr lang="en-US" cap="all" dirty="0"/>
              <a:t>Message validation</a:t>
            </a:r>
            <a:endParaRPr lang="en-US" dirty="0"/>
          </a:p>
        </p:txBody>
      </p:sp>
      <p:sp>
        <p:nvSpPr>
          <p:cNvPr id="4" name="Content Placeholder 2">
            <a:extLst>
              <a:ext uri="{FF2B5EF4-FFF2-40B4-BE49-F238E27FC236}">
                <a16:creationId xmlns:a16="http://schemas.microsoft.com/office/drawing/2014/main" xmlns="" id="{90F7D1F2-17F5-4142-A6AF-B949CD8B7386}"/>
              </a:ext>
            </a:extLst>
          </p:cNvPr>
          <p:cNvSpPr>
            <a:spLocks noGrp="1"/>
          </p:cNvSpPr>
          <p:nvPr>
            <p:ph idx="1"/>
          </p:nvPr>
        </p:nvSpPr>
        <p:spPr>
          <a:xfrm>
            <a:off x="838200" y="1690688"/>
            <a:ext cx="10515600" cy="4351338"/>
          </a:xfrm>
        </p:spPr>
        <p:txBody>
          <a:bodyPr>
            <a:normAutofit/>
          </a:bodyPr>
          <a:lstStyle/>
          <a:p>
            <a:pPr>
              <a:lnSpc>
                <a:spcPct val="120000"/>
              </a:lnSpc>
              <a:spcBef>
                <a:spcPts val="0"/>
              </a:spcBef>
            </a:pPr>
            <a:r>
              <a:rPr lang="en-US" sz="2400" dirty="0">
                <a:latin typeface="+mj-lt"/>
              </a:rPr>
              <a:t>Adherence of HL-7 message to constraints document </a:t>
            </a:r>
          </a:p>
          <a:p>
            <a:pPr>
              <a:lnSpc>
                <a:spcPct val="120000"/>
              </a:lnSpc>
              <a:spcBef>
                <a:spcPts val="0"/>
              </a:spcBef>
            </a:pPr>
            <a:r>
              <a:rPr lang="en-US" sz="2400" dirty="0">
                <a:latin typeface="+mj-lt"/>
              </a:rPr>
              <a:t>Mirth engine generates monthly reports on success/failure</a:t>
            </a:r>
          </a:p>
          <a:p>
            <a:pPr marL="742950" lvl="1" indent="-285750">
              <a:defRPr/>
            </a:pPr>
            <a:r>
              <a:rPr lang="en-US" dirty="0">
                <a:latin typeface="+mj-lt"/>
              </a:rPr>
              <a:t>Checks for HL7 structure against the Implementation Guide</a:t>
            </a:r>
          </a:p>
          <a:p>
            <a:pPr marL="742950" lvl="1" indent="-285750">
              <a:defRPr/>
            </a:pPr>
            <a:r>
              <a:rPr lang="en-US" dirty="0">
                <a:latin typeface="+mj-lt"/>
              </a:rPr>
              <a:t>Checks for required items against the Implementation Guide</a:t>
            </a:r>
          </a:p>
          <a:p>
            <a:pPr marL="742950" lvl="1" indent="-285750">
              <a:defRPr/>
            </a:pPr>
            <a:r>
              <a:rPr lang="en-US" dirty="0">
                <a:latin typeface="+mj-lt"/>
              </a:rPr>
              <a:t>Checks code sets against the Implementation Guide </a:t>
            </a:r>
          </a:p>
          <a:p>
            <a:pPr marL="742950" lvl="1" indent="-285750">
              <a:defRPr/>
            </a:pPr>
            <a:r>
              <a:rPr lang="en-US" dirty="0">
                <a:latin typeface="+mj-lt"/>
              </a:rPr>
              <a:t>Invalid responses contain reason for rejection</a:t>
            </a:r>
          </a:p>
          <a:p>
            <a:pPr>
              <a:lnSpc>
                <a:spcPct val="120000"/>
              </a:lnSpc>
              <a:spcBef>
                <a:spcPts val="0"/>
              </a:spcBef>
            </a:pPr>
            <a:r>
              <a:rPr lang="en-US" sz="2400" dirty="0">
                <a:solidFill>
                  <a:srgbClr val="FF0000"/>
                </a:solidFill>
                <a:latin typeface="+mj-lt"/>
              </a:rPr>
              <a:t>Define threshold/failure </a:t>
            </a:r>
          </a:p>
          <a:p>
            <a:pPr>
              <a:lnSpc>
                <a:spcPct val="120000"/>
              </a:lnSpc>
              <a:spcBef>
                <a:spcPts val="0"/>
              </a:spcBef>
            </a:pPr>
            <a:r>
              <a:rPr lang="en-US" sz="2400" dirty="0">
                <a:latin typeface="+mj-lt"/>
              </a:rPr>
              <a:t>Currently only assessing presence of elements of the message, not the validity of the content</a:t>
            </a:r>
          </a:p>
          <a:p>
            <a:pPr marL="0" indent="0">
              <a:buNone/>
            </a:pPr>
            <a:endParaRPr lang="en-US" dirty="0">
              <a:latin typeface="+mj-lt"/>
            </a:endParaRPr>
          </a:p>
        </p:txBody>
      </p:sp>
    </p:spTree>
    <p:extLst>
      <p:ext uri="{BB962C8B-B14F-4D97-AF65-F5344CB8AC3E}">
        <p14:creationId xmlns:p14="http://schemas.microsoft.com/office/powerpoint/2010/main" val="781980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953F36-C75B-4976-A807-87A2F2E7AF61}"/>
              </a:ext>
            </a:extLst>
          </p:cNvPr>
          <p:cNvSpPr>
            <a:spLocks noGrp="1"/>
          </p:cNvSpPr>
          <p:nvPr>
            <p:ph idx="1"/>
          </p:nvPr>
        </p:nvSpPr>
        <p:spPr/>
        <p:txBody>
          <a:bodyPr>
            <a:normAutofit fontScale="25000" lnSpcReduction="20000"/>
          </a:bodyPr>
          <a:lstStyle/>
          <a:p>
            <a:pPr marL="0" indent="0" fontAlgn="base" hangingPunct="0">
              <a:buNone/>
            </a:pPr>
            <a:r>
              <a:rPr lang="en-US" sz="4800" b="1" dirty="0">
                <a:latin typeface="+mj-lt"/>
              </a:rPr>
              <a:t>MLLP</a:t>
            </a:r>
            <a:endParaRPr lang="en-US" sz="4800" dirty="0">
              <a:latin typeface="+mj-lt"/>
            </a:endParaRPr>
          </a:p>
          <a:p>
            <a:pPr marL="0" indent="0" fontAlgn="base" hangingPunct="0">
              <a:buNone/>
            </a:pPr>
            <a:r>
              <a:rPr lang="en-US" sz="4800" dirty="0">
                <a:latin typeface="+mj-lt"/>
              </a:rPr>
              <a:t>MSH|^~\&amp;|</a:t>
            </a:r>
            <a:r>
              <a:rPr lang="en-US" sz="4800" dirty="0" err="1">
                <a:latin typeface="+mj-lt"/>
              </a:rPr>
              <a:t>Eureka|CCR|CPSI|San</a:t>
            </a:r>
            <a:r>
              <a:rPr lang="en-US" sz="4800" dirty="0">
                <a:latin typeface="+mj-lt"/>
              </a:rPr>
              <a:t> Gabriel Valley M|20190308081304||ACK^R01^ACK|20190308081304|P|2.5.1</a:t>
            </a:r>
          </a:p>
          <a:p>
            <a:pPr marL="0" indent="0" fontAlgn="base" hangingPunct="0">
              <a:buNone/>
            </a:pPr>
            <a:r>
              <a:rPr lang="en-US" sz="4800" dirty="0">
                <a:latin typeface="+mj-lt"/>
              </a:rPr>
              <a:t>MSA|</a:t>
            </a:r>
            <a:r>
              <a:rPr lang="en-US" sz="4800" dirty="0">
                <a:solidFill>
                  <a:srgbClr val="FF0000"/>
                </a:solidFill>
                <a:latin typeface="+mj-lt"/>
              </a:rPr>
              <a:t>AE</a:t>
            </a:r>
            <a:r>
              <a:rPr lang="en-US" sz="4800" dirty="0">
                <a:latin typeface="+mj-lt"/>
              </a:rPr>
              <a:t>|20190201114215443|An Error Occurred Processing Message: Missing PID.10.1 in repetition # 1 </a:t>
            </a:r>
            <a:r>
              <a:rPr lang="en-US" sz="4800" dirty="0" err="1">
                <a:latin typeface="+mj-lt"/>
              </a:rPr>
              <a:t>RaceCode</a:t>
            </a:r>
            <a:r>
              <a:rPr lang="en-US" sz="4800" dirty="0">
                <a:latin typeface="+mj-lt"/>
              </a:rPr>
              <a:t>, other components are present, Missing PID.10.2 in repetition # 1 </a:t>
            </a:r>
            <a:r>
              <a:rPr lang="en-US" sz="4800" dirty="0" err="1">
                <a:latin typeface="+mj-lt"/>
              </a:rPr>
              <a:t>RaceText</a:t>
            </a:r>
            <a:r>
              <a:rPr lang="en-US" sz="4800" dirty="0">
                <a:latin typeface="+mj-lt"/>
              </a:rPr>
              <a:t>, other components are present, Missing NK1.2.2 </a:t>
            </a:r>
            <a:r>
              <a:rPr lang="en-US" sz="4800" dirty="0" err="1">
                <a:latin typeface="+mj-lt"/>
              </a:rPr>
              <a:t>LastName</a:t>
            </a:r>
            <a:r>
              <a:rPr lang="en-US" sz="4800" dirty="0">
                <a:latin typeface="+mj-lt"/>
              </a:rPr>
              <a:t>, while NK1.2.1 is present, OBR.4.1 value of 34574-4 does not match </a:t>
            </a:r>
            <a:r>
              <a:rPr lang="en-US" sz="4800" dirty="0" err="1">
                <a:latin typeface="+mj-lt"/>
              </a:rPr>
              <a:t>cooresponding</a:t>
            </a:r>
            <a:r>
              <a:rPr lang="en-US" sz="4800" dirty="0">
                <a:latin typeface="+mj-lt"/>
              </a:rPr>
              <a:t> table of: /^(11529-5|60570-9|35265-8|60571-7|60569-1|60567-5|60568-3|33716-2|33717-0|48807-2|18743-5|55228-1|55229-9|26435-8|33719-6|55230-7)$/, </a:t>
            </a:r>
          </a:p>
          <a:p>
            <a:pPr marL="0" indent="0" fontAlgn="base" hangingPunct="0">
              <a:buNone/>
            </a:pPr>
            <a:r>
              <a:rPr lang="en-US" sz="4800" b="1" dirty="0">
                <a:latin typeface="+mj-lt"/>
              </a:rPr>
              <a:t>SOAP</a:t>
            </a:r>
            <a:endParaRPr lang="en-US" sz="4800" dirty="0">
              <a:latin typeface="+mj-lt"/>
            </a:endParaRPr>
          </a:p>
          <a:p>
            <a:pPr marL="0" indent="0" fontAlgn="base" hangingPunct="0">
              <a:buNone/>
            </a:pPr>
            <a:r>
              <a:rPr lang="en-US" sz="4800" dirty="0">
                <a:latin typeface="+mj-lt"/>
              </a:rPr>
              <a:t>&lt;</a:t>
            </a:r>
            <a:r>
              <a:rPr lang="en-US" sz="4800" dirty="0" err="1">
                <a:latin typeface="+mj-lt"/>
              </a:rPr>
              <a:t>soap:Envelope</a:t>
            </a:r>
            <a:r>
              <a:rPr lang="en-US" sz="4800" dirty="0">
                <a:latin typeface="+mj-lt"/>
              </a:rPr>
              <a:t> </a:t>
            </a:r>
            <a:r>
              <a:rPr lang="en-US" sz="4800" dirty="0" err="1">
                <a:latin typeface="+mj-lt"/>
              </a:rPr>
              <a:t>xmlns:soap</a:t>
            </a:r>
            <a:r>
              <a:rPr lang="en-US" sz="4800" dirty="0">
                <a:latin typeface="+mj-lt"/>
              </a:rPr>
              <a:t>="</a:t>
            </a:r>
            <a:r>
              <a:rPr lang="en-US" sz="4800" u="sng" dirty="0">
                <a:latin typeface="+mj-lt"/>
                <a:hlinkClick r:id="rId2"/>
              </a:rPr>
              <a:t>http://www.w3.org/2003/05/soap-envelope</a:t>
            </a:r>
            <a:r>
              <a:rPr lang="en-US" sz="4800" dirty="0">
                <a:latin typeface="+mj-lt"/>
              </a:rPr>
              <a:t>" </a:t>
            </a:r>
            <a:r>
              <a:rPr lang="en-US" sz="4800" dirty="0" err="1">
                <a:latin typeface="+mj-lt"/>
              </a:rPr>
              <a:t>xmlns:ws</a:t>
            </a:r>
            <a:r>
              <a:rPr lang="en-US" sz="4800" dirty="0">
                <a:latin typeface="+mj-lt"/>
              </a:rPr>
              <a:t>="</a:t>
            </a:r>
            <a:r>
              <a:rPr lang="en-US" sz="4800" u="sng" dirty="0">
                <a:latin typeface="+mj-lt"/>
                <a:hlinkClick r:id="rId3"/>
              </a:rPr>
              <a:t>http://ws.connectors.connect.mirth.com/</a:t>
            </a:r>
            <a:r>
              <a:rPr lang="en-US" sz="4800" dirty="0">
                <a:latin typeface="+mj-lt"/>
              </a:rPr>
              <a:t>"&gt;</a:t>
            </a:r>
          </a:p>
          <a:p>
            <a:pPr marL="0" indent="0" fontAlgn="base" hangingPunct="0">
              <a:buNone/>
            </a:pPr>
            <a:r>
              <a:rPr lang="en-US" sz="4800" dirty="0">
                <a:latin typeface="+mj-lt"/>
              </a:rPr>
              <a:t>    &lt;</a:t>
            </a:r>
            <a:r>
              <a:rPr lang="en-US" sz="4800" dirty="0" err="1">
                <a:latin typeface="+mj-lt"/>
              </a:rPr>
              <a:t>soap:Header</a:t>
            </a:r>
            <a:r>
              <a:rPr lang="en-US" sz="4800" dirty="0">
                <a:latin typeface="+mj-lt"/>
              </a:rPr>
              <a:t>/&gt;</a:t>
            </a:r>
          </a:p>
          <a:p>
            <a:pPr marL="0" indent="0" fontAlgn="base" hangingPunct="0">
              <a:buNone/>
            </a:pPr>
            <a:r>
              <a:rPr lang="en-US" sz="4800" dirty="0">
                <a:latin typeface="+mj-lt"/>
              </a:rPr>
              <a:t>    &lt;</a:t>
            </a:r>
            <a:r>
              <a:rPr lang="en-US" sz="4800" dirty="0" err="1">
                <a:latin typeface="+mj-lt"/>
              </a:rPr>
              <a:t>soap:Body</a:t>
            </a:r>
            <a:r>
              <a:rPr lang="en-US" sz="4800" dirty="0">
                <a:latin typeface="+mj-lt"/>
              </a:rPr>
              <a:t>&gt;</a:t>
            </a:r>
          </a:p>
          <a:p>
            <a:pPr marL="0" indent="0" fontAlgn="base" hangingPunct="0">
              <a:buNone/>
            </a:pPr>
            <a:r>
              <a:rPr lang="en-US" sz="4800" dirty="0">
                <a:latin typeface="+mj-lt"/>
              </a:rPr>
              <a:t>        &lt;</a:t>
            </a:r>
            <a:r>
              <a:rPr lang="en-US" sz="4800" dirty="0" err="1">
                <a:latin typeface="+mj-lt"/>
              </a:rPr>
              <a:t>ws:acceptMessageResponse</a:t>
            </a:r>
            <a:r>
              <a:rPr lang="en-US" sz="4800" dirty="0">
                <a:latin typeface="+mj-lt"/>
              </a:rPr>
              <a:t>&gt;</a:t>
            </a:r>
          </a:p>
          <a:p>
            <a:pPr marL="0" indent="0" fontAlgn="base" hangingPunct="0">
              <a:buNone/>
            </a:pPr>
            <a:r>
              <a:rPr lang="en-US" sz="4800" dirty="0">
                <a:latin typeface="+mj-lt"/>
              </a:rPr>
              <a:t>            &lt;response&gt;</a:t>
            </a:r>
          </a:p>
          <a:p>
            <a:pPr marL="0" indent="0" fontAlgn="base" hangingPunct="0">
              <a:buNone/>
            </a:pPr>
            <a:r>
              <a:rPr lang="en-US" sz="4800" dirty="0">
                <a:latin typeface="+mj-lt"/>
              </a:rPr>
              <a:t>                &lt;</a:t>
            </a:r>
            <a:r>
              <a:rPr lang="en-US" sz="4800" dirty="0" err="1">
                <a:latin typeface="+mj-lt"/>
              </a:rPr>
              <a:t>messageControlID</a:t>
            </a:r>
            <a:r>
              <a:rPr lang="en-US" sz="4800" dirty="0">
                <a:latin typeface="+mj-lt"/>
              </a:rPr>
              <a:t>&gt;20190318083219&lt;/</a:t>
            </a:r>
            <a:r>
              <a:rPr lang="en-US" sz="4800" dirty="0" err="1">
                <a:latin typeface="+mj-lt"/>
              </a:rPr>
              <a:t>messageControlID</a:t>
            </a:r>
            <a:r>
              <a:rPr lang="en-US" sz="4800" dirty="0">
                <a:latin typeface="+mj-lt"/>
              </a:rPr>
              <a:t>&gt;</a:t>
            </a:r>
          </a:p>
          <a:p>
            <a:pPr marL="0" indent="0" fontAlgn="base" hangingPunct="0">
              <a:buNone/>
            </a:pPr>
            <a:r>
              <a:rPr lang="en-US" sz="4800" dirty="0">
                <a:latin typeface="+mj-lt"/>
              </a:rPr>
              <a:t>                &lt;status&gt;</a:t>
            </a:r>
            <a:r>
              <a:rPr lang="en-US" sz="4800" b="1" dirty="0">
                <a:solidFill>
                  <a:srgbClr val="FF0000"/>
                </a:solidFill>
                <a:latin typeface="+mj-lt"/>
              </a:rPr>
              <a:t>invalid</a:t>
            </a:r>
            <a:r>
              <a:rPr lang="en-US" sz="4800" dirty="0">
                <a:latin typeface="+mj-lt"/>
              </a:rPr>
              <a:t>&lt;/status&gt;</a:t>
            </a:r>
          </a:p>
          <a:p>
            <a:pPr marL="0" indent="0" fontAlgn="base" hangingPunct="0">
              <a:buNone/>
            </a:pPr>
            <a:r>
              <a:rPr lang="en-US" sz="4800" dirty="0">
                <a:latin typeface="+mj-lt"/>
              </a:rPr>
              <a:t>                &lt;errors&gt;</a:t>
            </a:r>
          </a:p>
          <a:p>
            <a:pPr marL="0" indent="0" fontAlgn="base" hangingPunct="0">
              <a:buNone/>
            </a:pPr>
            <a:r>
              <a:rPr lang="en-US" sz="4800" dirty="0">
                <a:latin typeface="+mj-lt"/>
              </a:rPr>
              <a:t>                    &lt;error&gt;Missing ORC.22.5 Ordering Facility-</a:t>
            </a:r>
            <a:r>
              <a:rPr lang="en-US" sz="4800" dirty="0" err="1">
                <a:latin typeface="+mj-lt"/>
              </a:rPr>
              <a:t>ZipCode</a:t>
            </a:r>
            <a:r>
              <a:rPr lang="en-US" sz="4800" dirty="0">
                <a:latin typeface="+mj-lt"/>
              </a:rPr>
              <a:t> other components are present&lt;/error&gt;</a:t>
            </a:r>
          </a:p>
          <a:p>
            <a:pPr marL="0" indent="0" fontAlgn="base" hangingPunct="0">
              <a:buNone/>
            </a:pPr>
            <a:r>
              <a:rPr lang="en-US" sz="4800" dirty="0">
                <a:latin typeface="+mj-lt"/>
              </a:rPr>
              <a:t>                &lt;/errors&gt;</a:t>
            </a:r>
          </a:p>
          <a:p>
            <a:pPr marL="0" indent="0" fontAlgn="base" hangingPunct="0">
              <a:buNone/>
            </a:pPr>
            <a:r>
              <a:rPr lang="en-US" sz="4800" dirty="0">
                <a:latin typeface="+mj-lt"/>
              </a:rPr>
              <a:t>            &lt;/response&gt;</a:t>
            </a:r>
          </a:p>
          <a:p>
            <a:pPr marL="0" indent="0" fontAlgn="base" hangingPunct="0">
              <a:buNone/>
            </a:pPr>
            <a:r>
              <a:rPr lang="en-US" sz="4800" dirty="0">
                <a:latin typeface="+mj-lt"/>
              </a:rPr>
              <a:t>        &lt;/</a:t>
            </a:r>
            <a:r>
              <a:rPr lang="en-US" sz="4800" dirty="0" err="1">
                <a:latin typeface="+mj-lt"/>
              </a:rPr>
              <a:t>ws:acceptMessageResponse</a:t>
            </a:r>
            <a:r>
              <a:rPr lang="en-US" sz="4800" dirty="0">
                <a:latin typeface="+mj-lt"/>
              </a:rPr>
              <a:t>&gt;</a:t>
            </a:r>
          </a:p>
          <a:p>
            <a:pPr marL="0" indent="0" fontAlgn="base" hangingPunct="0">
              <a:buNone/>
            </a:pPr>
            <a:r>
              <a:rPr lang="en-US" sz="4800" dirty="0">
                <a:latin typeface="+mj-lt"/>
              </a:rPr>
              <a:t>    &lt;/</a:t>
            </a:r>
            <a:r>
              <a:rPr lang="en-US" sz="4800" dirty="0" err="1">
                <a:latin typeface="+mj-lt"/>
              </a:rPr>
              <a:t>soap:Body</a:t>
            </a:r>
            <a:r>
              <a:rPr lang="en-US" sz="4800" dirty="0">
                <a:latin typeface="+mj-lt"/>
              </a:rPr>
              <a:t>&gt;</a:t>
            </a:r>
          </a:p>
          <a:p>
            <a:pPr marL="0" indent="0" fontAlgn="base" hangingPunct="0">
              <a:buNone/>
            </a:pPr>
            <a:r>
              <a:rPr lang="en-US" sz="4800" dirty="0">
                <a:latin typeface="+mj-lt"/>
              </a:rPr>
              <a:t>&lt;/</a:t>
            </a:r>
            <a:r>
              <a:rPr lang="en-US" sz="4800" dirty="0" err="1">
                <a:latin typeface="+mj-lt"/>
              </a:rPr>
              <a:t>soap:Envelope</a:t>
            </a:r>
            <a:r>
              <a:rPr lang="en-US" sz="4800" dirty="0">
                <a:latin typeface="+mj-lt"/>
              </a:rPr>
              <a:t>&gt;</a:t>
            </a:r>
          </a:p>
          <a:p>
            <a:pPr marL="0" indent="0">
              <a:buNone/>
            </a:pPr>
            <a:r>
              <a:rPr lang="en-US" sz="4800" dirty="0">
                <a:latin typeface="+mj-lt"/>
              </a:rPr>
              <a:t> </a:t>
            </a:r>
          </a:p>
          <a:p>
            <a:endParaRPr lang="en-US" dirty="0">
              <a:latin typeface="+mj-lt"/>
            </a:endParaRPr>
          </a:p>
        </p:txBody>
      </p:sp>
      <p:sp>
        <p:nvSpPr>
          <p:cNvPr id="4" name="Rectangle 3">
            <a:extLst>
              <a:ext uri="{FF2B5EF4-FFF2-40B4-BE49-F238E27FC236}">
                <a16:creationId xmlns:a16="http://schemas.microsoft.com/office/drawing/2014/main" xmlns="" id="{54A8993C-1D64-4D74-84BD-8AE6C5384453}"/>
              </a:ext>
            </a:extLst>
          </p:cNvPr>
          <p:cNvSpPr/>
          <p:nvPr/>
        </p:nvSpPr>
        <p:spPr>
          <a:xfrm>
            <a:off x="5438115" y="5988734"/>
            <a:ext cx="6096000" cy="646331"/>
          </a:xfrm>
          <a:prstGeom prst="rect">
            <a:avLst/>
          </a:prstGeom>
        </p:spPr>
        <p:txBody>
          <a:bodyPr>
            <a:spAutoFit/>
          </a:bodyPr>
          <a:lstStyle/>
          <a:p>
            <a:pPr lvl="1"/>
            <a:r>
              <a:rPr lang="en-US" dirty="0">
                <a:solidFill>
                  <a:srgbClr val="FF0000"/>
                </a:solidFill>
              </a:rPr>
              <a:t>“AE” in MLLP and “Invalid” in SOAP being the important parts which note a failed message.</a:t>
            </a:r>
          </a:p>
        </p:txBody>
      </p:sp>
      <p:sp>
        <p:nvSpPr>
          <p:cNvPr id="7" name="Title 1">
            <a:extLst>
              <a:ext uri="{FF2B5EF4-FFF2-40B4-BE49-F238E27FC236}">
                <a16:creationId xmlns:a16="http://schemas.microsoft.com/office/drawing/2014/main" xmlns="" id="{EABA56ED-E8B1-4BB9-A8C1-6BF8E12984F8}"/>
              </a:ext>
            </a:extLst>
          </p:cNvPr>
          <p:cNvSpPr>
            <a:spLocks noGrp="1"/>
          </p:cNvSpPr>
          <p:nvPr>
            <p:ph type="title"/>
          </p:nvPr>
        </p:nvSpPr>
        <p:spPr>
          <a:xfrm>
            <a:off x="838200" y="365125"/>
            <a:ext cx="10515600" cy="1325563"/>
          </a:xfrm>
        </p:spPr>
        <p:txBody>
          <a:bodyPr/>
          <a:lstStyle/>
          <a:p>
            <a:r>
              <a:rPr lang="en-US" cap="all" dirty="0"/>
              <a:t>Message failure notification</a:t>
            </a:r>
            <a:endParaRPr lang="en-US" dirty="0"/>
          </a:p>
        </p:txBody>
      </p:sp>
    </p:spTree>
    <p:extLst>
      <p:ext uri="{BB962C8B-B14F-4D97-AF65-F5344CB8AC3E}">
        <p14:creationId xmlns:p14="http://schemas.microsoft.com/office/powerpoint/2010/main" val="2508819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91674B9B-CA1B-40EF-B5E9-4EEE5F415673}"/>
              </a:ext>
            </a:extLst>
          </p:cNvPr>
          <p:cNvPicPr>
            <a:picLocks noChangeAspect="1"/>
          </p:cNvPicPr>
          <p:nvPr/>
        </p:nvPicPr>
        <p:blipFill>
          <a:blip r:embed="rId2"/>
          <a:stretch>
            <a:fillRect/>
          </a:stretch>
        </p:blipFill>
        <p:spPr>
          <a:xfrm>
            <a:off x="609600" y="980738"/>
            <a:ext cx="10972800" cy="5457825"/>
          </a:xfrm>
          <a:prstGeom prst="rect">
            <a:avLst/>
          </a:prstGeom>
        </p:spPr>
      </p:pic>
      <p:sp>
        <p:nvSpPr>
          <p:cNvPr id="6" name="Title 1">
            <a:extLst>
              <a:ext uri="{FF2B5EF4-FFF2-40B4-BE49-F238E27FC236}">
                <a16:creationId xmlns:a16="http://schemas.microsoft.com/office/drawing/2014/main" xmlns="" id="{15313526-945C-4240-B524-576773310F28}"/>
              </a:ext>
            </a:extLst>
          </p:cNvPr>
          <p:cNvSpPr>
            <a:spLocks noGrp="1"/>
          </p:cNvSpPr>
          <p:nvPr>
            <p:ph type="title"/>
          </p:nvPr>
        </p:nvSpPr>
        <p:spPr>
          <a:xfrm>
            <a:off x="838200" y="365125"/>
            <a:ext cx="10515600" cy="1325563"/>
          </a:xfrm>
        </p:spPr>
        <p:txBody>
          <a:bodyPr/>
          <a:lstStyle/>
          <a:p>
            <a:r>
              <a:rPr lang="en-US" cap="all" dirty="0" err="1"/>
              <a:t>Ccr</a:t>
            </a:r>
            <a:r>
              <a:rPr lang="en-US" cap="all" dirty="0"/>
              <a:t> data flow diagram</a:t>
            </a:r>
            <a:endParaRPr lang="en-US" dirty="0"/>
          </a:p>
        </p:txBody>
      </p:sp>
      <p:sp>
        <p:nvSpPr>
          <p:cNvPr id="3" name="Arrow: Left 2">
            <a:extLst>
              <a:ext uri="{FF2B5EF4-FFF2-40B4-BE49-F238E27FC236}">
                <a16:creationId xmlns:a16="http://schemas.microsoft.com/office/drawing/2014/main" xmlns="" id="{756A6B6F-ADE8-461C-AC9D-08057BEEE6CB}"/>
              </a:ext>
            </a:extLst>
          </p:cNvPr>
          <p:cNvSpPr/>
          <p:nvPr/>
        </p:nvSpPr>
        <p:spPr>
          <a:xfrm>
            <a:off x="8115330" y="5137608"/>
            <a:ext cx="1132365" cy="483062"/>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952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86260"/>
          </a:xfrm>
        </p:spPr>
        <p:txBody>
          <a:bodyPr>
            <a:normAutofit fontScale="55000" lnSpcReduction="20000"/>
          </a:bodyPr>
          <a:lstStyle/>
          <a:p>
            <a:pPr>
              <a:lnSpc>
                <a:spcPct val="120000"/>
              </a:lnSpc>
              <a:spcBef>
                <a:spcPts val="0"/>
              </a:spcBef>
            </a:pPr>
            <a:r>
              <a:rPr lang="en-US" sz="3600" dirty="0">
                <a:latin typeface="+mj-lt"/>
              </a:rPr>
              <a:t>If lab has previously reported, can compare counts with historical counts</a:t>
            </a:r>
          </a:p>
          <a:p>
            <a:pPr lvl="1">
              <a:lnSpc>
                <a:spcPct val="120000"/>
              </a:lnSpc>
              <a:spcBef>
                <a:spcPts val="0"/>
              </a:spcBef>
            </a:pPr>
            <a:r>
              <a:rPr lang="en-US" sz="3600" dirty="0">
                <a:latin typeface="+mj-lt"/>
              </a:rPr>
              <a:t>Counts will be established over time</a:t>
            </a:r>
          </a:p>
          <a:p>
            <a:pPr>
              <a:lnSpc>
                <a:spcPct val="120000"/>
              </a:lnSpc>
              <a:spcBef>
                <a:spcPts val="0"/>
              </a:spcBef>
            </a:pPr>
            <a:r>
              <a:rPr lang="en-US" sz="3600" dirty="0">
                <a:latin typeface="+mj-lt"/>
              </a:rPr>
              <a:t>Conduct one-time on-site audits (only possible with remote access) </a:t>
            </a:r>
          </a:p>
          <a:p>
            <a:pPr>
              <a:lnSpc>
                <a:spcPct val="120000"/>
              </a:lnSpc>
              <a:spcBef>
                <a:spcPts val="0"/>
              </a:spcBef>
            </a:pPr>
            <a:r>
              <a:rPr lang="en-US" sz="3600" dirty="0">
                <a:latin typeface="+mj-lt"/>
              </a:rPr>
              <a:t>Look at Eureka abstracts with histologic confirmation – should have path report</a:t>
            </a:r>
          </a:p>
          <a:p>
            <a:pPr>
              <a:lnSpc>
                <a:spcPct val="120000"/>
              </a:lnSpc>
              <a:spcBef>
                <a:spcPts val="0"/>
              </a:spcBef>
            </a:pPr>
            <a:r>
              <a:rPr lang="en-US" sz="3600" dirty="0">
                <a:latin typeface="+mj-lt"/>
              </a:rPr>
              <a:t>Who will be responsible?</a:t>
            </a:r>
          </a:p>
          <a:p>
            <a:pPr lvl="1">
              <a:lnSpc>
                <a:spcPct val="120000"/>
              </a:lnSpc>
              <a:spcBef>
                <a:spcPts val="0"/>
              </a:spcBef>
            </a:pPr>
            <a:r>
              <a:rPr lang="en-US" sz="3600" dirty="0">
                <a:latin typeface="+mj-lt"/>
              </a:rPr>
              <a:t>CCR for messages received</a:t>
            </a:r>
          </a:p>
          <a:p>
            <a:pPr lvl="1">
              <a:lnSpc>
                <a:spcPct val="120000"/>
              </a:lnSpc>
              <a:spcBef>
                <a:spcPts val="0"/>
              </a:spcBef>
            </a:pPr>
            <a:r>
              <a:rPr lang="en-US" sz="3600" dirty="0">
                <a:latin typeface="+mj-lt"/>
              </a:rPr>
              <a:t>Regions will have some ability to know or estimate denominator</a:t>
            </a:r>
          </a:p>
          <a:p>
            <a:pPr>
              <a:lnSpc>
                <a:spcPct val="120000"/>
              </a:lnSpc>
              <a:spcBef>
                <a:spcPts val="0"/>
              </a:spcBef>
            </a:pPr>
            <a:r>
              <a:rPr lang="en-US" sz="3600" dirty="0">
                <a:latin typeface="+mj-lt"/>
              </a:rPr>
              <a:t>Non-compliance</a:t>
            </a:r>
          </a:p>
          <a:p>
            <a:pPr lvl="1">
              <a:lnSpc>
                <a:spcPct val="120000"/>
              </a:lnSpc>
              <a:spcBef>
                <a:spcPts val="0"/>
              </a:spcBef>
            </a:pPr>
            <a:r>
              <a:rPr lang="en-US" sz="3600" dirty="0">
                <a:latin typeface="+mj-lt"/>
              </a:rPr>
              <a:t>Total non-response</a:t>
            </a:r>
          </a:p>
          <a:p>
            <a:pPr lvl="1">
              <a:lnSpc>
                <a:spcPct val="120000"/>
              </a:lnSpc>
              <a:spcBef>
                <a:spcPts val="0"/>
              </a:spcBef>
            </a:pPr>
            <a:r>
              <a:rPr lang="en-US" sz="3600" dirty="0">
                <a:latin typeface="+mj-lt"/>
              </a:rPr>
              <a:t>Don’t provide necessary information</a:t>
            </a:r>
          </a:p>
          <a:p>
            <a:pPr>
              <a:lnSpc>
                <a:spcPct val="120000"/>
              </a:lnSpc>
              <a:spcBef>
                <a:spcPts val="0"/>
              </a:spcBef>
            </a:pPr>
            <a:r>
              <a:rPr lang="en-US" sz="3600" dirty="0">
                <a:latin typeface="+mj-lt"/>
              </a:rPr>
              <a:t>Remedy for non-compliance</a:t>
            </a:r>
          </a:p>
          <a:p>
            <a:pPr lvl="1">
              <a:lnSpc>
                <a:spcPct val="120000"/>
              </a:lnSpc>
              <a:spcBef>
                <a:spcPts val="0"/>
              </a:spcBef>
            </a:pPr>
            <a:r>
              <a:rPr lang="en-US" sz="3600" dirty="0">
                <a:latin typeface="+mj-lt"/>
              </a:rPr>
              <a:t>Fee-for-service</a:t>
            </a:r>
          </a:p>
          <a:p>
            <a:pPr lvl="1">
              <a:lnSpc>
                <a:spcPct val="120000"/>
              </a:lnSpc>
              <a:spcBef>
                <a:spcPts val="0"/>
              </a:spcBef>
            </a:pPr>
            <a:r>
              <a:rPr lang="en-US" sz="3600" dirty="0">
                <a:latin typeface="+mj-lt"/>
              </a:rPr>
              <a:t>Financial penalties for when access is not provided</a:t>
            </a:r>
          </a:p>
          <a:p>
            <a:pPr>
              <a:lnSpc>
                <a:spcPct val="120000"/>
              </a:lnSpc>
              <a:spcBef>
                <a:spcPts val="0"/>
              </a:spcBef>
            </a:pPr>
            <a:r>
              <a:rPr lang="en-US" sz="3600" dirty="0">
                <a:latin typeface="+mj-lt"/>
              </a:rPr>
              <a:t>Different levels of non-compliance</a:t>
            </a:r>
          </a:p>
          <a:p>
            <a:pPr marL="0" indent="0">
              <a:buNone/>
            </a:pPr>
            <a:endParaRPr lang="en-US" dirty="0"/>
          </a:p>
        </p:txBody>
      </p:sp>
      <p:sp>
        <p:nvSpPr>
          <p:cNvPr id="8" name="Title 1">
            <a:extLst>
              <a:ext uri="{FF2B5EF4-FFF2-40B4-BE49-F238E27FC236}">
                <a16:creationId xmlns:a16="http://schemas.microsoft.com/office/drawing/2014/main" xmlns="" id="{25E93A3D-A8D0-4E95-85FE-64E430792883}"/>
              </a:ext>
            </a:extLst>
          </p:cNvPr>
          <p:cNvSpPr>
            <a:spLocks noGrp="1"/>
          </p:cNvSpPr>
          <p:nvPr>
            <p:ph type="title"/>
          </p:nvPr>
        </p:nvSpPr>
        <p:spPr>
          <a:xfrm>
            <a:off x="838200" y="365125"/>
            <a:ext cx="10515600" cy="1325563"/>
          </a:xfrm>
        </p:spPr>
        <p:txBody>
          <a:bodyPr/>
          <a:lstStyle/>
          <a:p>
            <a:r>
              <a:rPr lang="en-US" cap="all" dirty="0"/>
              <a:t>Are all the reportable paths being reported?</a:t>
            </a:r>
            <a:endParaRPr lang="en-US" dirty="0"/>
          </a:p>
        </p:txBody>
      </p:sp>
    </p:spTree>
    <p:extLst>
      <p:ext uri="{BB962C8B-B14F-4D97-AF65-F5344CB8AC3E}">
        <p14:creationId xmlns:p14="http://schemas.microsoft.com/office/powerpoint/2010/main" val="1433660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xmlns="" id="{6500249D-FA37-4103-938D-88BF6CB9E286}"/>
              </a:ext>
            </a:extLst>
          </p:cNvPr>
          <p:cNvGraphicFramePr>
            <a:graphicFrameLocks noGrp="1"/>
          </p:cNvGraphicFramePr>
          <p:nvPr>
            <p:extLst>
              <p:ext uri="{D42A27DB-BD31-4B8C-83A1-F6EECF244321}">
                <p14:modId xmlns:p14="http://schemas.microsoft.com/office/powerpoint/2010/main" val="2318604728"/>
              </p:ext>
            </p:extLst>
          </p:nvPr>
        </p:nvGraphicFramePr>
        <p:xfrm>
          <a:off x="1523871" y="5996059"/>
          <a:ext cx="9271005" cy="609600"/>
        </p:xfrm>
        <a:graphic>
          <a:graphicData uri="http://schemas.openxmlformats.org/drawingml/2006/table">
            <a:tbl>
              <a:tblPr/>
              <a:tblGrid>
                <a:gridCol w="1472696">
                  <a:extLst>
                    <a:ext uri="{9D8B030D-6E8A-4147-A177-3AD203B41FA5}">
                      <a16:colId xmlns:a16="http://schemas.microsoft.com/office/drawing/2014/main" xmlns="" val="1276135663"/>
                    </a:ext>
                  </a:extLst>
                </a:gridCol>
                <a:gridCol w="596696">
                  <a:extLst>
                    <a:ext uri="{9D8B030D-6E8A-4147-A177-3AD203B41FA5}">
                      <a16:colId xmlns:a16="http://schemas.microsoft.com/office/drawing/2014/main" xmlns="" val="4226956998"/>
                    </a:ext>
                  </a:extLst>
                </a:gridCol>
                <a:gridCol w="596696">
                  <a:extLst>
                    <a:ext uri="{9D8B030D-6E8A-4147-A177-3AD203B41FA5}">
                      <a16:colId xmlns:a16="http://schemas.microsoft.com/office/drawing/2014/main" xmlns="" val="3466916197"/>
                    </a:ext>
                  </a:extLst>
                </a:gridCol>
                <a:gridCol w="596696">
                  <a:extLst>
                    <a:ext uri="{9D8B030D-6E8A-4147-A177-3AD203B41FA5}">
                      <a16:colId xmlns:a16="http://schemas.microsoft.com/office/drawing/2014/main" xmlns="" val="1486755647"/>
                    </a:ext>
                  </a:extLst>
                </a:gridCol>
                <a:gridCol w="596696">
                  <a:extLst>
                    <a:ext uri="{9D8B030D-6E8A-4147-A177-3AD203B41FA5}">
                      <a16:colId xmlns:a16="http://schemas.microsoft.com/office/drawing/2014/main" xmlns="" val="824204020"/>
                    </a:ext>
                  </a:extLst>
                </a:gridCol>
                <a:gridCol w="596696">
                  <a:extLst>
                    <a:ext uri="{9D8B030D-6E8A-4147-A177-3AD203B41FA5}">
                      <a16:colId xmlns:a16="http://schemas.microsoft.com/office/drawing/2014/main" xmlns="" val="855311188"/>
                    </a:ext>
                  </a:extLst>
                </a:gridCol>
                <a:gridCol w="596696">
                  <a:extLst>
                    <a:ext uri="{9D8B030D-6E8A-4147-A177-3AD203B41FA5}">
                      <a16:colId xmlns:a16="http://schemas.microsoft.com/office/drawing/2014/main" xmlns="" val="294787589"/>
                    </a:ext>
                  </a:extLst>
                </a:gridCol>
                <a:gridCol w="596696">
                  <a:extLst>
                    <a:ext uri="{9D8B030D-6E8A-4147-A177-3AD203B41FA5}">
                      <a16:colId xmlns:a16="http://schemas.microsoft.com/office/drawing/2014/main" xmlns="" val="3699198559"/>
                    </a:ext>
                  </a:extLst>
                </a:gridCol>
                <a:gridCol w="596696">
                  <a:extLst>
                    <a:ext uri="{9D8B030D-6E8A-4147-A177-3AD203B41FA5}">
                      <a16:colId xmlns:a16="http://schemas.microsoft.com/office/drawing/2014/main" xmlns="" val="325083478"/>
                    </a:ext>
                  </a:extLst>
                </a:gridCol>
                <a:gridCol w="596696">
                  <a:extLst>
                    <a:ext uri="{9D8B030D-6E8A-4147-A177-3AD203B41FA5}">
                      <a16:colId xmlns:a16="http://schemas.microsoft.com/office/drawing/2014/main" xmlns="" val="1683275071"/>
                    </a:ext>
                  </a:extLst>
                </a:gridCol>
                <a:gridCol w="596696">
                  <a:extLst>
                    <a:ext uri="{9D8B030D-6E8A-4147-A177-3AD203B41FA5}">
                      <a16:colId xmlns:a16="http://schemas.microsoft.com/office/drawing/2014/main" xmlns="" val="609338428"/>
                    </a:ext>
                  </a:extLst>
                </a:gridCol>
                <a:gridCol w="596696">
                  <a:extLst>
                    <a:ext uri="{9D8B030D-6E8A-4147-A177-3AD203B41FA5}">
                      <a16:colId xmlns:a16="http://schemas.microsoft.com/office/drawing/2014/main" xmlns="" val="2265532654"/>
                    </a:ext>
                  </a:extLst>
                </a:gridCol>
                <a:gridCol w="596696">
                  <a:extLst>
                    <a:ext uri="{9D8B030D-6E8A-4147-A177-3AD203B41FA5}">
                      <a16:colId xmlns:a16="http://schemas.microsoft.com/office/drawing/2014/main" xmlns="" val="1939204859"/>
                    </a:ext>
                  </a:extLst>
                </a:gridCol>
                <a:gridCol w="637957">
                  <a:extLst>
                    <a:ext uri="{9D8B030D-6E8A-4147-A177-3AD203B41FA5}">
                      <a16:colId xmlns:a16="http://schemas.microsoft.com/office/drawing/2014/main" xmlns="" val="3830121195"/>
                    </a:ext>
                  </a:extLst>
                </a:gridCol>
              </a:tblGrid>
              <a:tr h="228600">
                <a:tc gridSpan="14">
                  <a:txBody>
                    <a:bodyPr/>
                    <a:lstStyle/>
                    <a:p>
                      <a:pPr algn="l" rtl="0" fontAlgn="t"/>
                      <a:r>
                        <a:rPr lang="en-US" sz="1100" b="1" i="0" u="none" strike="noStrike">
                          <a:solidFill>
                            <a:srgbClr val="000000"/>
                          </a:solidFill>
                          <a:effectLst/>
                          <a:latin typeface="Verdana" panose="020B0604030504040204" pitchFamily="34" charset="0"/>
                        </a:rPr>
                        <a:t>FACILITY 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E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00136229"/>
                  </a:ext>
                </a:extLst>
              </a:tr>
              <a:tr h="190500">
                <a:tc>
                  <a:txBody>
                    <a:bodyPr/>
                    <a:lstStyle/>
                    <a:p>
                      <a:pPr algn="ctr" rtl="0" fontAlgn="t"/>
                      <a:r>
                        <a:rPr lang="en-US" sz="1000" b="1" i="0" u="none" strike="noStrike">
                          <a:solidFill>
                            <a:srgbClr val="FFFFFF"/>
                          </a:solidFill>
                          <a:effectLst/>
                          <a:latin typeface="Verdana" panose="020B0604030504040204" pitchFamily="34" charset="0"/>
                        </a:rPr>
                        <a:t> </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Jan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Feb</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Apr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May</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Jul</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Aug</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Sep</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Oct</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Nov</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Dec</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r" rtl="0" fontAlgn="t"/>
                      <a:r>
                        <a:rPr lang="en-US" sz="1000" b="1" i="0" u="none" strike="noStrike">
                          <a:solidFill>
                            <a:srgbClr val="FFFFFF"/>
                          </a:solidFill>
                          <a:effectLst/>
                          <a:latin typeface="Verdana" panose="020B0604030504040204" pitchFamily="34" charset="0"/>
                        </a:rPr>
                        <a:t>Total</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extLst>
                  <a:ext uri="{0D108BD9-81ED-4DB2-BD59-A6C34878D82A}">
                    <a16:rowId xmlns:a16="http://schemas.microsoft.com/office/drawing/2014/main" xmlns="" val="2849588053"/>
                  </a:ext>
                </a:extLst>
              </a:tr>
              <a:tr h="190500">
                <a:tc>
                  <a:txBody>
                    <a:bodyPr/>
                    <a:lstStyle/>
                    <a:p>
                      <a:pPr algn="r" rtl="0" fontAlgn="t"/>
                      <a:r>
                        <a:rPr lang="en-US" sz="1000" b="1" i="0" u="none" strike="noStrike">
                          <a:solidFill>
                            <a:srgbClr val="000000"/>
                          </a:solidFill>
                          <a:effectLst/>
                          <a:latin typeface="Verdana" panose="020B0604030504040204" pitchFamily="34"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187</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126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130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131</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117</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3</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1" i="0" u="none" strike="noStrike" dirty="0">
                          <a:solidFill>
                            <a:srgbClr val="000000"/>
                          </a:solidFill>
                          <a:effectLst/>
                          <a:latin typeface="Verdana" panose="020B0604030504040204" pitchFamily="34" charset="0"/>
                        </a:rPr>
                        <a:t>694</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F0"/>
                    </a:solidFill>
                  </a:tcPr>
                </a:tc>
                <a:extLst>
                  <a:ext uri="{0D108BD9-81ED-4DB2-BD59-A6C34878D82A}">
                    <a16:rowId xmlns:a16="http://schemas.microsoft.com/office/drawing/2014/main" xmlns="" val="3427312182"/>
                  </a:ext>
                </a:extLst>
              </a:tr>
            </a:tbl>
          </a:graphicData>
        </a:graphic>
      </p:graphicFrame>
      <p:graphicFrame>
        <p:nvGraphicFramePr>
          <p:cNvPr id="9" name="Table 8">
            <a:extLst>
              <a:ext uri="{FF2B5EF4-FFF2-40B4-BE49-F238E27FC236}">
                <a16:creationId xmlns:a16="http://schemas.microsoft.com/office/drawing/2014/main" xmlns="" id="{3EFD97EB-68C8-47E6-A058-2C6ABE91B024}"/>
              </a:ext>
            </a:extLst>
          </p:cNvPr>
          <p:cNvGraphicFramePr>
            <a:graphicFrameLocks noGrp="1"/>
          </p:cNvGraphicFramePr>
          <p:nvPr>
            <p:extLst>
              <p:ext uri="{D42A27DB-BD31-4B8C-83A1-F6EECF244321}">
                <p14:modId xmlns:p14="http://schemas.microsoft.com/office/powerpoint/2010/main" val="3093391795"/>
              </p:ext>
            </p:extLst>
          </p:nvPr>
        </p:nvGraphicFramePr>
        <p:xfrm>
          <a:off x="1523871" y="5156271"/>
          <a:ext cx="9271005" cy="609600"/>
        </p:xfrm>
        <a:graphic>
          <a:graphicData uri="http://schemas.openxmlformats.org/drawingml/2006/table">
            <a:tbl>
              <a:tblPr/>
              <a:tblGrid>
                <a:gridCol w="1472696">
                  <a:extLst>
                    <a:ext uri="{9D8B030D-6E8A-4147-A177-3AD203B41FA5}">
                      <a16:colId xmlns:a16="http://schemas.microsoft.com/office/drawing/2014/main" xmlns="" val="4146728412"/>
                    </a:ext>
                  </a:extLst>
                </a:gridCol>
                <a:gridCol w="596696">
                  <a:extLst>
                    <a:ext uri="{9D8B030D-6E8A-4147-A177-3AD203B41FA5}">
                      <a16:colId xmlns:a16="http://schemas.microsoft.com/office/drawing/2014/main" xmlns="" val="2905959406"/>
                    </a:ext>
                  </a:extLst>
                </a:gridCol>
                <a:gridCol w="596696">
                  <a:extLst>
                    <a:ext uri="{9D8B030D-6E8A-4147-A177-3AD203B41FA5}">
                      <a16:colId xmlns:a16="http://schemas.microsoft.com/office/drawing/2014/main" xmlns="" val="3873439536"/>
                    </a:ext>
                  </a:extLst>
                </a:gridCol>
                <a:gridCol w="596696">
                  <a:extLst>
                    <a:ext uri="{9D8B030D-6E8A-4147-A177-3AD203B41FA5}">
                      <a16:colId xmlns:a16="http://schemas.microsoft.com/office/drawing/2014/main" xmlns="" val="1018501664"/>
                    </a:ext>
                  </a:extLst>
                </a:gridCol>
                <a:gridCol w="596696">
                  <a:extLst>
                    <a:ext uri="{9D8B030D-6E8A-4147-A177-3AD203B41FA5}">
                      <a16:colId xmlns:a16="http://schemas.microsoft.com/office/drawing/2014/main" xmlns="" val="3604040657"/>
                    </a:ext>
                  </a:extLst>
                </a:gridCol>
                <a:gridCol w="596696">
                  <a:extLst>
                    <a:ext uri="{9D8B030D-6E8A-4147-A177-3AD203B41FA5}">
                      <a16:colId xmlns:a16="http://schemas.microsoft.com/office/drawing/2014/main" xmlns="" val="1251798804"/>
                    </a:ext>
                  </a:extLst>
                </a:gridCol>
                <a:gridCol w="596696">
                  <a:extLst>
                    <a:ext uri="{9D8B030D-6E8A-4147-A177-3AD203B41FA5}">
                      <a16:colId xmlns:a16="http://schemas.microsoft.com/office/drawing/2014/main" xmlns="" val="58844110"/>
                    </a:ext>
                  </a:extLst>
                </a:gridCol>
                <a:gridCol w="596696">
                  <a:extLst>
                    <a:ext uri="{9D8B030D-6E8A-4147-A177-3AD203B41FA5}">
                      <a16:colId xmlns:a16="http://schemas.microsoft.com/office/drawing/2014/main" xmlns="" val="3075208588"/>
                    </a:ext>
                  </a:extLst>
                </a:gridCol>
                <a:gridCol w="596696">
                  <a:extLst>
                    <a:ext uri="{9D8B030D-6E8A-4147-A177-3AD203B41FA5}">
                      <a16:colId xmlns:a16="http://schemas.microsoft.com/office/drawing/2014/main" xmlns="" val="923876882"/>
                    </a:ext>
                  </a:extLst>
                </a:gridCol>
                <a:gridCol w="596696">
                  <a:extLst>
                    <a:ext uri="{9D8B030D-6E8A-4147-A177-3AD203B41FA5}">
                      <a16:colId xmlns:a16="http://schemas.microsoft.com/office/drawing/2014/main" xmlns="" val="1164647822"/>
                    </a:ext>
                  </a:extLst>
                </a:gridCol>
                <a:gridCol w="596696">
                  <a:extLst>
                    <a:ext uri="{9D8B030D-6E8A-4147-A177-3AD203B41FA5}">
                      <a16:colId xmlns:a16="http://schemas.microsoft.com/office/drawing/2014/main" xmlns="" val="2702929663"/>
                    </a:ext>
                  </a:extLst>
                </a:gridCol>
                <a:gridCol w="596696">
                  <a:extLst>
                    <a:ext uri="{9D8B030D-6E8A-4147-A177-3AD203B41FA5}">
                      <a16:colId xmlns:a16="http://schemas.microsoft.com/office/drawing/2014/main" xmlns="" val="1668232450"/>
                    </a:ext>
                  </a:extLst>
                </a:gridCol>
                <a:gridCol w="596696">
                  <a:extLst>
                    <a:ext uri="{9D8B030D-6E8A-4147-A177-3AD203B41FA5}">
                      <a16:colId xmlns:a16="http://schemas.microsoft.com/office/drawing/2014/main" xmlns="" val="1363009523"/>
                    </a:ext>
                  </a:extLst>
                </a:gridCol>
                <a:gridCol w="637957">
                  <a:extLst>
                    <a:ext uri="{9D8B030D-6E8A-4147-A177-3AD203B41FA5}">
                      <a16:colId xmlns:a16="http://schemas.microsoft.com/office/drawing/2014/main" xmlns="" val="1965536222"/>
                    </a:ext>
                  </a:extLst>
                </a:gridCol>
              </a:tblGrid>
              <a:tr h="228600">
                <a:tc gridSpan="14">
                  <a:txBody>
                    <a:bodyPr/>
                    <a:lstStyle/>
                    <a:p>
                      <a:pPr algn="l" rtl="0" fontAlgn="t"/>
                      <a:r>
                        <a:rPr lang="en-US" sz="1100" b="1" i="0" u="none" strike="noStrike">
                          <a:solidFill>
                            <a:srgbClr val="000000"/>
                          </a:solidFill>
                          <a:effectLst/>
                          <a:latin typeface="Verdana" panose="020B0604030504040204" pitchFamily="34" charset="0"/>
                        </a:rPr>
                        <a:t>FACILITY 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E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844502035"/>
                  </a:ext>
                </a:extLst>
              </a:tr>
              <a:tr h="190500">
                <a:tc>
                  <a:txBody>
                    <a:bodyPr/>
                    <a:lstStyle/>
                    <a:p>
                      <a:pPr algn="ctr" rtl="0" fontAlgn="t"/>
                      <a:r>
                        <a:rPr lang="en-US" sz="1000" b="1" i="0" u="none" strike="noStrike">
                          <a:solidFill>
                            <a:srgbClr val="FFFFFF"/>
                          </a:solidFill>
                          <a:effectLst/>
                          <a:latin typeface="Verdana" panose="020B0604030504040204" pitchFamily="34" charset="0"/>
                        </a:rPr>
                        <a:t> </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Jan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Feb</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Apr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May</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Jul</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Aug</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Sep</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Oct</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Nov</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Dec</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r" rtl="0" fontAlgn="t"/>
                      <a:r>
                        <a:rPr lang="en-US" sz="1000" b="1" i="0" u="none" strike="noStrike">
                          <a:solidFill>
                            <a:srgbClr val="FFFFFF"/>
                          </a:solidFill>
                          <a:effectLst/>
                          <a:latin typeface="Verdana" panose="020B0604030504040204" pitchFamily="34" charset="0"/>
                        </a:rPr>
                        <a:t>Total</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extLst>
                  <a:ext uri="{0D108BD9-81ED-4DB2-BD59-A6C34878D82A}">
                    <a16:rowId xmlns:a16="http://schemas.microsoft.com/office/drawing/2014/main" xmlns="" val="2424589740"/>
                  </a:ext>
                </a:extLst>
              </a:tr>
              <a:tr h="190500">
                <a:tc>
                  <a:txBody>
                    <a:bodyPr/>
                    <a:lstStyle/>
                    <a:p>
                      <a:pPr algn="r" rtl="0" fontAlgn="t"/>
                      <a:r>
                        <a:rPr lang="en-US" sz="1000" b="1" i="0" u="none" strike="noStrike">
                          <a:solidFill>
                            <a:srgbClr val="000000"/>
                          </a:solidFill>
                          <a:effectLst/>
                          <a:latin typeface="Verdana" panose="020B0604030504040204" pitchFamily="34"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799</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600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606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675</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671</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25</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1" i="0" u="none" strike="noStrike" dirty="0">
                          <a:solidFill>
                            <a:srgbClr val="000000"/>
                          </a:solidFill>
                          <a:effectLst/>
                          <a:latin typeface="Verdana" panose="020B0604030504040204" pitchFamily="34" charset="0"/>
                        </a:rPr>
                        <a:t>3,376</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F0"/>
                    </a:solidFill>
                  </a:tcPr>
                </a:tc>
                <a:extLst>
                  <a:ext uri="{0D108BD9-81ED-4DB2-BD59-A6C34878D82A}">
                    <a16:rowId xmlns:a16="http://schemas.microsoft.com/office/drawing/2014/main" xmlns="" val="1238963058"/>
                  </a:ext>
                </a:extLst>
              </a:tr>
            </a:tbl>
          </a:graphicData>
        </a:graphic>
      </p:graphicFrame>
      <p:graphicFrame>
        <p:nvGraphicFramePr>
          <p:cNvPr id="13" name="Table 12">
            <a:extLst>
              <a:ext uri="{FF2B5EF4-FFF2-40B4-BE49-F238E27FC236}">
                <a16:creationId xmlns:a16="http://schemas.microsoft.com/office/drawing/2014/main" xmlns="" id="{8739E919-F31D-4E40-9B74-45576584A995}"/>
              </a:ext>
            </a:extLst>
          </p:cNvPr>
          <p:cNvGraphicFramePr>
            <a:graphicFrameLocks noGrp="1"/>
          </p:cNvGraphicFramePr>
          <p:nvPr>
            <p:extLst>
              <p:ext uri="{D42A27DB-BD31-4B8C-83A1-F6EECF244321}">
                <p14:modId xmlns:p14="http://schemas.microsoft.com/office/powerpoint/2010/main" val="2798103630"/>
              </p:ext>
            </p:extLst>
          </p:nvPr>
        </p:nvGraphicFramePr>
        <p:xfrm>
          <a:off x="1523870" y="4335931"/>
          <a:ext cx="9271005" cy="609600"/>
        </p:xfrm>
        <a:graphic>
          <a:graphicData uri="http://schemas.openxmlformats.org/drawingml/2006/table">
            <a:tbl>
              <a:tblPr/>
              <a:tblGrid>
                <a:gridCol w="1472696">
                  <a:extLst>
                    <a:ext uri="{9D8B030D-6E8A-4147-A177-3AD203B41FA5}">
                      <a16:colId xmlns:a16="http://schemas.microsoft.com/office/drawing/2014/main" xmlns="" val="2890098753"/>
                    </a:ext>
                  </a:extLst>
                </a:gridCol>
                <a:gridCol w="596696">
                  <a:extLst>
                    <a:ext uri="{9D8B030D-6E8A-4147-A177-3AD203B41FA5}">
                      <a16:colId xmlns:a16="http://schemas.microsoft.com/office/drawing/2014/main" xmlns="" val="2670426384"/>
                    </a:ext>
                  </a:extLst>
                </a:gridCol>
                <a:gridCol w="596696">
                  <a:extLst>
                    <a:ext uri="{9D8B030D-6E8A-4147-A177-3AD203B41FA5}">
                      <a16:colId xmlns:a16="http://schemas.microsoft.com/office/drawing/2014/main" xmlns="" val="1104068402"/>
                    </a:ext>
                  </a:extLst>
                </a:gridCol>
                <a:gridCol w="596696">
                  <a:extLst>
                    <a:ext uri="{9D8B030D-6E8A-4147-A177-3AD203B41FA5}">
                      <a16:colId xmlns:a16="http://schemas.microsoft.com/office/drawing/2014/main" xmlns="" val="689209793"/>
                    </a:ext>
                  </a:extLst>
                </a:gridCol>
                <a:gridCol w="596696">
                  <a:extLst>
                    <a:ext uri="{9D8B030D-6E8A-4147-A177-3AD203B41FA5}">
                      <a16:colId xmlns:a16="http://schemas.microsoft.com/office/drawing/2014/main" xmlns="" val="69731120"/>
                    </a:ext>
                  </a:extLst>
                </a:gridCol>
                <a:gridCol w="596696">
                  <a:extLst>
                    <a:ext uri="{9D8B030D-6E8A-4147-A177-3AD203B41FA5}">
                      <a16:colId xmlns:a16="http://schemas.microsoft.com/office/drawing/2014/main" xmlns="" val="2176375834"/>
                    </a:ext>
                  </a:extLst>
                </a:gridCol>
                <a:gridCol w="596696">
                  <a:extLst>
                    <a:ext uri="{9D8B030D-6E8A-4147-A177-3AD203B41FA5}">
                      <a16:colId xmlns:a16="http://schemas.microsoft.com/office/drawing/2014/main" xmlns="" val="3377617923"/>
                    </a:ext>
                  </a:extLst>
                </a:gridCol>
                <a:gridCol w="596696">
                  <a:extLst>
                    <a:ext uri="{9D8B030D-6E8A-4147-A177-3AD203B41FA5}">
                      <a16:colId xmlns:a16="http://schemas.microsoft.com/office/drawing/2014/main" xmlns="" val="3570573056"/>
                    </a:ext>
                  </a:extLst>
                </a:gridCol>
                <a:gridCol w="596696">
                  <a:extLst>
                    <a:ext uri="{9D8B030D-6E8A-4147-A177-3AD203B41FA5}">
                      <a16:colId xmlns:a16="http://schemas.microsoft.com/office/drawing/2014/main" xmlns="" val="4255407538"/>
                    </a:ext>
                  </a:extLst>
                </a:gridCol>
                <a:gridCol w="596696">
                  <a:extLst>
                    <a:ext uri="{9D8B030D-6E8A-4147-A177-3AD203B41FA5}">
                      <a16:colId xmlns:a16="http://schemas.microsoft.com/office/drawing/2014/main" xmlns="" val="193581100"/>
                    </a:ext>
                  </a:extLst>
                </a:gridCol>
                <a:gridCol w="596696">
                  <a:extLst>
                    <a:ext uri="{9D8B030D-6E8A-4147-A177-3AD203B41FA5}">
                      <a16:colId xmlns:a16="http://schemas.microsoft.com/office/drawing/2014/main" xmlns="" val="848006626"/>
                    </a:ext>
                  </a:extLst>
                </a:gridCol>
                <a:gridCol w="596696">
                  <a:extLst>
                    <a:ext uri="{9D8B030D-6E8A-4147-A177-3AD203B41FA5}">
                      <a16:colId xmlns:a16="http://schemas.microsoft.com/office/drawing/2014/main" xmlns="" val="4278996664"/>
                    </a:ext>
                  </a:extLst>
                </a:gridCol>
                <a:gridCol w="596696">
                  <a:extLst>
                    <a:ext uri="{9D8B030D-6E8A-4147-A177-3AD203B41FA5}">
                      <a16:colId xmlns:a16="http://schemas.microsoft.com/office/drawing/2014/main" xmlns="" val="1054942332"/>
                    </a:ext>
                  </a:extLst>
                </a:gridCol>
                <a:gridCol w="637957">
                  <a:extLst>
                    <a:ext uri="{9D8B030D-6E8A-4147-A177-3AD203B41FA5}">
                      <a16:colId xmlns:a16="http://schemas.microsoft.com/office/drawing/2014/main" xmlns="" val="2402075712"/>
                    </a:ext>
                  </a:extLst>
                </a:gridCol>
              </a:tblGrid>
              <a:tr h="228600">
                <a:tc gridSpan="14">
                  <a:txBody>
                    <a:bodyPr/>
                    <a:lstStyle/>
                    <a:p>
                      <a:pPr algn="l" rtl="0" fontAlgn="t"/>
                      <a:r>
                        <a:rPr lang="en-US" sz="1100" b="1" i="0" u="none" strike="noStrike">
                          <a:solidFill>
                            <a:srgbClr val="000000"/>
                          </a:solidFill>
                          <a:effectLst/>
                          <a:latin typeface="Verdana" panose="020B0604030504040204" pitchFamily="34" charset="0"/>
                        </a:rPr>
                        <a:t>FACILITY B</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E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50533389"/>
                  </a:ext>
                </a:extLst>
              </a:tr>
              <a:tr h="190500">
                <a:tc>
                  <a:txBody>
                    <a:bodyPr/>
                    <a:lstStyle/>
                    <a:p>
                      <a:pPr algn="ctr" rtl="0" fontAlgn="t"/>
                      <a:r>
                        <a:rPr lang="en-US" sz="1000" b="1" i="0" u="none" strike="noStrike">
                          <a:solidFill>
                            <a:srgbClr val="FFFFFF"/>
                          </a:solidFill>
                          <a:effectLst/>
                          <a:latin typeface="Verdana" panose="020B0604030504040204" pitchFamily="34" charset="0"/>
                        </a:rPr>
                        <a:t> </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Jan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Feb</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Apr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May</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Jul</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Aug</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Sep</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Oct</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Nov</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Dec</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r" rtl="0" fontAlgn="t"/>
                      <a:r>
                        <a:rPr lang="en-US" sz="1000" b="1" i="0" u="none" strike="noStrike">
                          <a:solidFill>
                            <a:srgbClr val="FFFFFF"/>
                          </a:solidFill>
                          <a:effectLst/>
                          <a:latin typeface="Verdana" panose="020B0604030504040204" pitchFamily="34" charset="0"/>
                        </a:rPr>
                        <a:t>Total</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extLst>
                  <a:ext uri="{0D108BD9-81ED-4DB2-BD59-A6C34878D82A}">
                    <a16:rowId xmlns:a16="http://schemas.microsoft.com/office/drawing/2014/main" xmlns="" val="3913915037"/>
                  </a:ext>
                </a:extLst>
              </a:tr>
              <a:tr h="190500">
                <a:tc>
                  <a:txBody>
                    <a:bodyPr/>
                    <a:lstStyle/>
                    <a:p>
                      <a:pPr algn="r" rtl="0" fontAlgn="t"/>
                      <a:r>
                        <a:rPr lang="en-US" sz="1000" b="1" i="0" u="none" strike="noStrike">
                          <a:solidFill>
                            <a:srgbClr val="000000"/>
                          </a:solidFill>
                          <a:effectLst/>
                          <a:latin typeface="Verdana" panose="020B0604030504040204" pitchFamily="34"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21</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12</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24</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17</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1" i="0" u="none" strike="noStrike" dirty="0">
                          <a:solidFill>
                            <a:srgbClr val="000000"/>
                          </a:solidFill>
                          <a:effectLst/>
                          <a:latin typeface="Verdana" panose="020B0604030504040204" pitchFamily="34" charset="0"/>
                        </a:rPr>
                        <a:t>90</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F0"/>
                    </a:solidFill>
                  </a:tcPr>
                </a:tc>
                <a:extLst>
                  <a:ext uri="{0D108BD9-81ED-4DB2-BD59-A6C34878D82A}">
                    <a16:rowId xmlns:a16="http://schemas.microsoft.com/office/drawing/2014/main" xmlns="" val="2646436308"/>
                  </a:ext>
                </a:extLst>
              </a:tr>
            </a:tbl>
          </a:graphicData>
        </a:graphic>
      </p:graphicFrame>
      <p:graphicFrame>
        <p:nvGraphicFramePr>
          <p:cNvPr id="14" name="Table 13">
            <a:extLst>
              <a:ext uri="{FF2B5EF4-FFF2-40B4-BE49-F238E27FC236}">
                <a16:creationId xmlns:a16="http://schemas.microsoft.com/office/drawing/2014/main" xmlns="" id="{541405EC-E521-472F-9D73-3AB95FACA39E}"/>
              </a:ext>
            </a:extLst>
          </p:cNvPr>
          <p:cNvGraphicFramePr>
            <a:graphicFrameLocks noGrp="1"/>
          </p:cNvGraphicFramePr>
          <p:nvPr>
            <p:extLst>
              <p:ext uri="{D42A27DB-BD31-4B8C-83A1-F6EECF244321}">
                <p14:modId xmlns:p14="http://schemas.microsoft.com/office/powerpoint/2010/main" val="4081587644"/>
              </p:ext>
            </p:extLst>
          </p:nvPr>
        </p:nvGraphicFramePr>
        <p:xfrm>
          <a:off x="1523869" y="3515591"/>
          <a:ext cx="9271005" cy="609600"/>
        </p:xfrm>
        <a:graphic>
          <a:graphicData uri="http://schemas.openxmlformats.org/drawingml/2006/table">
            <a:tbl>
              <a:tblPr/>
              <a:tblGrid>
                <a:gridCol w="1472696">
                  <a:extLst>
                    <a:ext uri="{9D8B030D-6E8A-4147-A177-3AD203B41FA5}">
                      <a16:colId xmlns:a16="http://schemas.microsoft.com/office/drawing/2014/main" xmlns="" val="684748387"/>
                    </a:ext>
                  </a:extLst>
                </a:gridCol>
                <a:gridCol w="596696">
                  <a:extLst>
                    <a:ext uri="{9D8B030D-6E8A-4147-A177-3AD203B41FA5}">
                      <a16:colId xmlns:a16="http://schemas.microsoft.com/office/drawing/2014/main" xmlns="" val="2930489678"/>
                    </a:ext>
                  </a:extLst>
                </a:gridCol>
                <a:gridCol w="596696">
                  <a:extLst>
                    <a:ext uri="{9D8B030D-6E8A-4147-A177-3AD203B41FA5}">
                      <a16:colId xmlns:a16="http://schemas.microsoft.com/office/drawing/2014/main" xmlns="" val="2777223103"/>
                    </a:ext>
                  </a:extLst>
                </a:gridCol>
                <a:gridCol w="596696">
                  <a:extLst>
                    <a:ext uri="{9D8B030D-6E8A-4147-A177-3AD203B41FA5}">
                      <a16:colId xmlns:a16="http://schemas.microsoft.com/office/drawing/2014/main" xmlns="" val="41803036"/>
                    </a:ext>
                  </a:extLst>
                </a:gridCol>
                <a:gridCol w="596696">
                  <a:extLst>
                    <a:ext uri="{9D8B030D-6E8A-4147-A177-3AD203B41FA5}">
                      <a16:colId xmlns:a16="http://schemas.microsoft.com/office/drawing/2014/main" xmlns="" val="1862642865"/>
                    </a:ext>
                  </a:extLst>
                </a:gridCol>
                <a:gridCol w="596696">
                  <a:extLst>
                    <a:ext uri="{9D8B030D-6E8A-4147-A177-3AD203B41FA5}">
                      <a16:colId xmlns:a16="http://schemas.microsoft.com/office/drawing/2014/main" xmlns="" val="1197006317"/>
                    </a:ext>
                  </a:extLst>
                </a:gridCol>
                <a:gridCol w="596696">
                  <a:extLst>
                    <a:ext uri="{9D8B030D-6E8A-4147-A177-3AD203B41FA5}">
                      <a16:colId xmlns:a16="http://schemas.microsoft.com/office/drawing/2014/main" xmlns="" val="1648077502"/>
                    </a:ext>
                  </a:extLst>
                </a:gridCol>
                <a:gridCol w="596696">
                  <a:extLst>
                    <a:ext uri="{9D8B030D-6E8A-4147-A177-3AD203B41FA5}">
                      <a16:colId xmlns:a16="http://schemas.microsoft.com/office/drawing/2014/main" xmlns="" val="2462708204"/>
                    </a:ext>
                  </a:extLst>
                </a:gridCol>
                <a:gridCol w="596696">
                  <a:extLst>
                    <a:ext uri="{9D8B030D-6E8A-4147-A177-3AD203B41FA5}">
                      <a16:colId xmlns:a16="http://schemas.microsoft.com/office/drawing/2014/main" xmlns="" val="2219845166"/>
                    </a:ext>
                  </a:extLst>
                </a:gridCol>
                <a:gridCol w="596696">
                  <a:extLst>
                    <a:ext uri="{9D8B030D-6E8A-4147-A177-3AD203B41FA5}">
                      <a16:colId xmlns:a16="http://schemas.microsoft.com/office/drawing/2014/main" xmlns="" val="1149760834"/>
                    </a:ext>
                  </a:extLst>
                </a:gridCol>
                <a:gridCol w="596696">
                  <a:extLst>
                    <a:ext uri="{9D8B030D-6E8A-4147-A177-3AD203B41FA5}">
                      <a16:colId xmlns:a16="http://schemas.microsoft.com/office/drawing/2014/main" xmlns="" val="1141950430"/>
                    </a:ext>
                  </a:extLst>
                </a:gridCol>
                <a:gridCol w="596696">
                  <a:extLst>
                    <a:ext uri="{9D8B030D-6E8A-4147-A177-3AD203B41FA5}">
                      <a16:colId xmlns:a16="http://schemas.microsoft.com/office/drawing/2014/main" xmlns="" val="2625777911"/>
                    </a:ext>
                  </a:extLst>
                </a:gridCol>
                <a:gridCol w="596696">
                  <a:extLst>
                    <a:ext uri="{9D8B030D-6E8A-4147-A177-3AD203B41FA5}">
                      <a16:colId xmlns:a16="http://schemas.microsoft.com/office/drawing/2014/main" xmlns="" val="1997648796"/>
                    </a:ext>
                  </a:extLst>
                </a:gridCol>
                <a:gridCol w="637957">
                  <a:extLst>
                    <a:ext uri="{9D8B030D-6E8A-4147-A177-3AD203B41FA5}">
                      <a16:colId xmlns:a16="http://schemas.microsoft.com/office/drawing/2014/main" xmlns="" val="1258583172"/>
                    </a:ext>
                  </a:extLst>
                </a:gridCol>
              </a:tblGrid>
              <a:tr h="228600">
                <a:tc gridSpan="14">
                  <a:txBody>
                    <a:bodyPr/>
                    <a:lstStyle/>
                    <a:p>
                      <a:pPr algn="l" rtl="0" fontAlgn="t"/>
                      <a:r>
                        <a:rPr lang="en-US" sz="1100" b="1" i="0" u="none" strike="noStrike">
                          <a:solidFill>
                            <a:srgbClr val="000000"/>
                          </a:solidFill>
                          <a:effectLst/>
                          <a:latin typeface="Verdana" panose="020B0604030504040204" pitchFamily="34" charset="0"/>
                        </a:rPr>
                        <a:t>FACILITY 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E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893279431"/>
                  </a:ext>
                </a:extLst>
              </a:tr>
              <a:tr h="190500">
                <a:tc>
                  <a:txBody>
                    <a:bodyPr/>
                    <a:lstStyle/>
                    <a:p>
                      <a:pPr algn="ctr" rtl="0" fontAlgn="t"/>
                      <a:r>
                        <a:rPr lang="en-US" sz="1000" b="1" i="0" u="none" strike="noStrike">
                          <a:solidFill>
                            <a:srgbClr val="FFFFFF"/>
                          </a:solidFill>
                          <a:effectLst/>
                          <a:latin typeface="Verdana" panose="020B0604030504040204" pitchFamily="34" charset="0"/>
                        </a:rPr>
                        <a:t> </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Jan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Feb</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Apr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May</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Jul</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Aug</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Sep</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Oct</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Nov</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ctr" rtl="0" fontAlgn="t"/>
                      <a:r>
                        <a:rPr lang="en-US" sz="1000" b="0" i="0" u="none" strike="noStrike">
                          <a:solidFill>
                            <a:srgbClr val="FFFFFF"/>
                          </a:solidFill>
                          <a:effectLst/>
                          <a:latin typeface="Verdana" panose="020B0604030504040204" pitchFamily="34" charset="0"/>
                        </a:rPr>
                        <a:t>Dec</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tc>
                  <a:txBody>
                    <a:bodyPr/>
                    <a:lstStyle/>
                    <a:p>
                      <a:pPr algn="r" rtl="0" fontAlgn="t"/>
                      <a:r>
                        <a:rPr lang="en-US" sz="1000" b="1" i="0" u="none" strike="noStrike">
                          <a:solidFill>
                            <a:srgbClr val="FFFFFF"/>
                          </a:solidFill>
                          <a:effectLst/>
                          <a:latin typeface="Verdana" panose="020B0604030504040204" pitchFamily="34" charset="0"/>
                        </a:rPr>
                        <a:t>Total</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95ED"/>
                    </a:solidFill>
                  </a:tcPr>
                </a:tc>
                <a:extLst>
                  <a:ext uri="{0D108BD9-81ED-4DB2-BD59-A6C34878D82A}">
                    <a16:rowId xmlns:a16="http://schemas.microsoft.com/office/drawing/2014/main" xmlns="" val="156434190"/>
                  </a:ext>
                </a:extLst>
              </a:tr>
              <a:tr h="190500">
                <a:tc>
                  <a:txBody>
                    <a:bodyPr/>
                    <a:lstStyle/>
                    <a:p>
                      <a:pPr algn="r" rtl="0" fontAlgn="t"/>
                      <a:r>
                        <a:rPr lang="en-US" sz="1000" b="1" i="0" u="none" strike="noStrike">
                          <a:solidFill>
                            <a:srgbClr val="000000"/>
                          </a:solidFill>
                          <a:effectLst/>
                          <a:latin typeface="Verdana" panose="020B0604030504040204" pitchFamily="34"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15</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49</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79</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21</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28</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1" i="0" u="none" strike="noStrike" dirty="0">
                          <a:solidFill>
                            <a:srgbClr val="000000"/>
                          </a:solidFill>
                          <a:effectLst/>
                          <a:latin typeface="Verdana" panose="020B0604030504040204" pitchFamily="34" charset="0"/>
                        </a:rPr>
                        <a:t>198</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F0"/>
                    </a:solidFill>
                  </a:tcPr>
                </a:tc>
                <a:extLst>
                  <a:ext uri="{0D108BD9-81ED-4DB2-BD59-A6C34878D82A}">
                    <a16:rowId xmlns:a16="http://schemas.microsoft.com/office/drawing/2014/main" xmlns="" val="2662897823"/>
                  </a:ext>
                </a:extLst>
              </a:tr>
            </a:tbl>
          </a:graphicData>
        </a:graphic>
      </p:graphicFrame>
      <p:graphicFrame>
        <p:nvGraphicFramePr>
          <p:cNvPr id="15" name="Table 14">
            <a:extLst>
              <a:ext uri="{FF2B5EF4-FFF2-40B4-BE49-F238E27FC236}">
                <a16:creationId xmlns:a16="http://schemas.microsoft.com/office/drawing/2014/main" xmlns="" id="{00A1BB7B-3F34-43E3-8E3B-6D6D7F9DA8C6}"/>
              </a:ext>
            </a:extLst>
          </p:cNvPr>
          <p:cNvGraphicFramePr>
            <a:graphicFrameLocks noGrp="1"/>
          </p:cNvGraphicFramePr>
          <p:nvPr>
            <p:extLst>
              <p:ext uri="{D42A27DB-BD31-4B8C-83A1-F6EECF244321}">
                <p14:modId xmlns:p14="http://schemas.microsoft.com/office/powerpoint/2010/main" val="2397131904"/>
              </p:ext>
            </p:extLst>
          </p:nvPr>
        </p:nvGraphicFramePr>
        <p:xfrm>
          <a:off x="1523868" y="2432393"/>
          <a:ext cx="9271005" cy="883920"/>
        </p:xfrm>
        <a:graphic>
          <a:graphicData uri="http://schemas.openxmlformats.org/drawingml/2006/table">
            <a:tbl>
              <a:tblPr/>
              <a:tblGrid>
                <a:gridCol w="1472696">
                  <a:extLst>
                    <a:ext uri="{9D8B030D-6E8A-4147-A177-3AD203B41FA5}">
                      <a16:colId xmlns:a16="http://schemas.microsoft.com/office/drawing/2014/main" xmlns="" val="1320081719"/>
                    </a:ext>
                  </a:extLst>
                </a:gridCol>
                <a:gridCol w="596696">
                  <a:extLst>
                    <a:ext uri="{9D8B030D-6E8A-4147-A177-3AD203B41FA5}">
                      <a16:colId xmlns:a16="http://schemas.microsoft.com/office/drawing/2014/main" xmlns="" val="2877148174"/>
                    </a:ext>
                  </a:extLst>
                </a:gridCol>
                <a:gridCol w="596696">
                  <a:extLst>
                    <a:ext uri="{9D8B030D-6E8A-4147-A177-3AD203B41FA5}">
                      <a16:colId xmlns:a16="http://schemas.microsoft.com/office/drawing/2014/main" xmlns="" val="1664752166"/>
                    </a:ext>
                  </a:extLst>
                </a:gridCol>
                <a:gridCol w="596696">
                  <a:extLst>
                    <a:ext uri="{9D8B030D-6E8A-4147-A177-3AD203B41FA5}">
                      <a16:colId xmlns:a16="http://schemas.microsoft.com/office/drawing/2014/main" xmlns="" val="1267422535"/>
                    </a:ext>
                  </a:extLst>
                </a:gridCol>
                <a:gridCol w="596696">
                  <a:extLst>
                    <a:ext uri="{9D8B030D-6E8A-4147-A177-3AD203B41FA5}">
                      <a16:colId xmlns:a16="http://schemas.microsoft.com/office/drawing/2014/main" xmlns="" val="3546629948"/>
                    </a:ext>
                  </a:extLst>
                </a:gridCol>
                <a:gridCol w="596696">
                  <a:extLst>
                    <a:ext uri="{9D8B030D-6E8A-4147-A177-3AD203B41FA5}">
                      <a16:colId xmlns:a16="http://schemas.microsoft.com/office/drawing/2014/main" xmlns="" val="3686489414"/>
                    </a:ext>
                  </a:extLst>
                </a:gridCol>
                <a:gridCol w="596696">
                  <a:extLst>
                    <a:ext uri="{9D8B030D-6E8A-4147-A177-3AD203B41FA5}">
                      <a16:colId xmlns:a16="http://schemas.microsoft.com/office/drawing/2014/main" xmlns="" val="2987488966"/>
                    </a:ext>
                  </a:extLst>
                </a:gridCol>
                <a:gridCol w="596696">
                  <a:extLst>
                    <a:ext uri="{9D8B030D-6E8A-4147-A177-3AD203B41FA5}">
                      <a16:colId xmlns:a16="http://schemas.microsoft.com/office/drawing/2014/main" xmlns="" val="1985663695"/>
                    </a:ext>
                  </a:extLst>
                </a:gridCol>
                <a:gridCol w="596696">
                  <a:extLst>
                    <a:ext uri="{9D8B030D-6E8A-4147-A177-3AD203B41FA5}">
                      <a16:colId xmlns:a16="http://schemas.microsoft.com/office/drawing/2014/main" xmlns="" val="454802635"/>
                    </a:ext>
                  </a:extLst>
                </a:gridCol>
                <a:gridCol w="596696">
                  <a:extLst>
                    <a:ext uri="{9D8B030D-6E8A-4147-A177-3AD203B41FA5}">
                      <a16:colId xmlns:a16="http://schemas.microsoft.com/office/drawing/2014/main" xmlns="" val="319222689"/>
                    </a:ext>
                  </a:extLst>
                </a:gridCol>
                <a:gridCol w="596696">
                  <a:extLst>
                    <a:ext uri="{9D8B030D-6E8A-4147-A177-3AD203B41FA5}">
                      <a16:colId xmlns:a16="http://schemas.microsoft.com/office/drawing/2014/main" xmlns="" val="1844340986"/>
                    </a:ext>
                  </a:extLst>
                </a:gridCol>
                <a:gridCol w="596696">
                  <a:extLst>
                    <a:ext uri="{9D8B030D-6E8A-4147-A177-3AD203B41FA5}">
                      <a16:colId xmlns:a16="http://schemas.microsoft.com/office/drawing/2014/main" xmlns="" val="789066701"/>
                    </a:ext>
                  </a:extLst>
                </a:gridCol>
                <a:gridCol w="596696">
                  <a:extLst>
                    <a:ext uri="{9D8B030D-6E8A-4147-A177-3AD203B41FA5}">
                      <a16:colId xmlns:a16="http://schemas.microsoft.com/office/drawing/2014/main" xmlns="" val="859864584"/>
                    </a:ext>
                  </a:extLst>
                </a:gridCol>
                <a:gridCol w="637957">
                  <a:extLst>
                    <a:ext uri="{9D8B030D-6E8A-4147-A177-3AD203B41FA5}">
                      <a16:colId xmlns:a16="http://schemas.microsoft.com/office/drawing/2014/main" xmlns="" val="907241390"/>
                    </a:ext>
                  </a:extLst>
                </a:gridCol>
              </a:tblGrid>
              <a:tr h="274320">
                <a:tc gridSpan="14">
                  <a:txBody>
                    <a:bodyPr/>
                    <a:lstStyle/>
                    <a:p>
                      <a:pPr algn="ctr" rtl="0" fontAlgn="t"/>
                      <a:r>
                        <a:rPr lang="en-US" sz="1400" b="1" i="0" u="none" strike="noStrike" dirty="0">
                          <a:solidFill>
                            <a:srgbClr val="000000"/>
                          </a:solidFill>
                          <a:effectLst/>
                          <a:latin typeface="Verdana" panose="020B0604030504040204" pitchFamily="34" charset="0"/>
                        </a:rPr>
                        <a:t>CCR </a:t>
                      </a:r>
                      <a:r>
                        <a:rPr lang="en-US" sz="1400" b="1" i="0" u="none" strike="noStrike" dirty="0" err="1">
                          <a:solidFill>
                            <a:srgbClr val="000000"/>
                          </a:solidFill>
                          <a:effectLst/>
                          <a:latin typeface="Verdana" panose="020B0604030504040204" pitchFamily="34" charset="0"/>
                        </a:rPr>
                        <a:t>ePath</a:t>
                      </a:r>
                      <a:r>
                        <a:rPr lang="en-US" sz="1400" b="1" i="0" u="none" strike="noStrike" dirty="0">
                          <a:solidFill>
                            <a:srgbClr val="000000"/>
                          </a:solidFill>
                          <a:effectLst/>
                          <a:latin typeface="Verdana" panose="020B0604030504040204" pitchFamily="34" charset="0"/>
                        </a:rPr>
                        <a:t> Disposition</a:t>
                      </a:r>
                    </a:p>
                  </a:txBody>
                  <a:tcPr marL="9525" marR="9525" marT="9525"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264413982"/>
                  </a:ext>
                </a:extLst>
              </a:tr>
              <a:tr h="228600">
                <a:tc gridSpan="14">
                  <a:txBody>
                    <a:bodyPr/>
                    <a:lstStyle/>
                    <a:p>
                      <a:pPr algn="ctr" rtl="0" fontAlgn="t"/>
                      <a:r>
                        <a:rPr lang="en-US" sz="1100" b="0" i="0" u="none" strike="noStrike">
                          <a:solidFill>
                            <a:srgbClr val="000000"/>
                          </a:solidFill>
                          <a:effectLst/>
                          <a:latin typeface="Calibri" panose="020F0502020204030204" pitchFamily="34" charset="0"/>
                        </a:rPr>
                        <a:t>Year Cases Loaded 2019 from all facilities</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215372147"/>
                  </a:ext>
                </a:extLst>
              </a:tr>
              <a:tr h="190500">
                <a:tc>
                  <a:txBody>
                    <a:bodyPr/>
                    <a:lstStyle/>
                    <a:p>
                      <a:pPr algn="l" rtl="0" fontAlgn="t"/>
                      <a:r>
                        <a:rPr lang="en-US" sz="1000" b="1" i="0" u="none" strike="noStrike" dirty="0">
                          <a:solidFill>
                            <a:srgbClr val="FFFFFF"/>
                          </a:solidFill>
                          <a:effectLst/>
                          <a:latin typeface="Verdana" panose="020B060403050404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Jan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Feb</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Mar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Apr</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May</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Jun</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Jul</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Aug</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Sep</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Oct</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Nov</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ctr" rtl="0" fontAlgn="t"/>
                      <a:r>
                        <a:rPr lang="en-US" sz="1000" b="1" i="0" u="none" strike="noStrike">
                          <a:solidFill>
                            <a:srgbClr val="FFFFFF"/>
                          </a:solidFill>
                          <a:effectLst/>
                          <a:latin typeface="Verdana" panose="020B0604030504040204" pitchFamily="34" charset="0"/>
                        </a:rPr>
                        <a:t>Dec</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tc>
                  <a:txBody>
                    <a:bodyPr/>
                    <a:lstStyle/>
                    <a:p>
                      <a:pPr algn="r" rtl="0" fontAlgn="t"/>
                      <a:r>
                        <a:rPr lang="en-US" sz="1000" b="1" i="0" u="none" strike="noStrike">
                          <a:solidFill>
                            <a:srgbClr val="FFFFFF"/>
                          </a:solidFill>
                          <a:effectLst/>
                          <a:latin typeface="Verdana" panose="020B0604030504040204" pitchFamily="34" charset="0"/>
                        </a:rPr>
                        <a:t>Total</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B2AA"/>
                    </a:solidFill>
                  </a:tcPr>
                </a:tc>
                <a:extLst>
                  <a:ext uri="{0D108BD9-81ED-4DB2-BD59-A6C34878D82A}">
                    <a16:rowId xmlns:a16="http://schemas.microsoft.com/office/drawing/2014/main" xmlns="" val="238398220"/>
                  </a:ext>
                </a:extLst>
              </a:tr>
              <a:tr h="190500">
                <a:tc>
                  <a:txBody>
                    <a:bodyPr/>
                    <a:lstStyle/>
                    <a:p>
                      <a:pPr algn="r" rtl="0" fontAlgn="t"/>
                      <a:r>
                        <a:rPr lang="en-US" sz="1000" b="1" i="0" u="none" strike="noStrike">
                          <a:solidFill>
                            <a:srgbClr val="000000"/>
                          </a:solidFill>
                          <a:effectLst/>
                          <a:latin typeface="Verdana" panose="020B0604030504040204" pitchFamily="34"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68,776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42,146</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52,843</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48,597</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48,807</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4,244</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6350" cap="flat" cmpd="sng" algn="ctr">
                      <a:solidFill>
                        <a:srgbClr val="D3D3D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0" i="0" u="none" strike="noStrike">
                          <a:solidFill>
                            <a:srgbClr val="000000"/>
                          </a:solidFill>
                          <a:effectLst/>
                          <a:latin typeface="Verdana" panose="020B0604030504040204" pitchFamily="34" charset="0"/>
                        </a:rPr>
                        <a:t>0</a:t>
                      </a:r>
                    </a:p>
                  </a:txBody>
                  <a:tcPr marL="9525" marR="9525" marT="9525" marB="0">
                    <a:lnL w="6350" cap="flat" cmpd="sng" algn="ctr">
                      <a:solidFill>
                        <a:srgbClr val="D3D3D3"/>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EF"/>
                    </a:solidFill>
                  </a:tcPr>
                </a:tc>
                <a:tc>
                  <a:txBody>
                    <a:bodyPr/>
                    <a:lstStyle/>
                    <a:p>
                      <a:pPr algn="r" rtl="0" fontAlgn="t"/>
                      <a:r>
                        <a:rPr lang="en-US" sz="1000" b="1" i="0" u="none" strike="noStrike" dirty="0">
                          <a:solidFill>
                            <a:srgbClr val="000000"/>
                          </a:solidFill>
                          <a:effectLst/>
                          <a:latin typeface="Verdana" panose="020B0604030504040204" pitchFamily="34" charset="0"/>
                        </a:rPr>
                        <a:t>265,413</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F0"/>
                    </a:solidFill>
                  </a:tcPr>
                </a:tc>
                <a:extLst>
                  <a:ext uri="{0D108BD9-81ED-4DB2-BD59-A6C34878D82A}">
                    <a16:rowId xmlns:a16="http://schemas.microsoft.com/office/drawing/2014/main" xmlns="" val="2887052702"/>
                  </a:ext>
                </a:extLst>
              </a:tr>
            </a:tbl>
          </a:graphicData>
        </a:graphic>
      </p:graphicFrame>
      <p:sp>
        <p:nvSpPr>
          <p:cNvPr id="18" name="TextBox 17">
            <a:extLst>
              <a:ext uri="{FF2B5EF4-FFF2-40B4-BE49-F238E27FC236}">
                <a16:creationId xmlns:a16="http://schemas.microsoft.com/office/drawing/2014/main" xmlns="" id="{7F850758-6519-4625-B77A-0A82997A40ED}"/>
              </a:ext>
            </a:extLst>
          </p:cNvPr>
          <p:cNvSpPr txBox="1"/>
          <p:nvPr/>
        </p:nvSpPr>
        <p:spPr>
          <a:xfrm>
            <a:off x="961534" y="1403287"/>
            <a:ext cx="10096107"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j-lt"/>
              </a:rPr>
              <a:t>Will monitor sites via the report below for number of </a:t>
            </a:r>
            <a:r>
              <a:rPr lang="en-US" sz="2000" dirty="0" err="1">
                <a:latin typeface="+mj-lt"/>
              </a:rPr>
              <a:t>ePath</a:t>
            </a:r>
            <a:r>
              <a:rPr lang="en-US" sz="2000" dirty="0">
                <a:latin typeface="+mj-lt"/>
              </a:rPr>
              <a:t> received monthly</a:t>
            </a:r>
          </a:p>
          <a:p>
            <a:pPr marL="285750" indent="-285750">
              <a:buFont typeface="Arial" panose="020B0604020202020204" pitchFamily="34" charset="0"/>
              <a:buChar char="•"/>
            </a:pPr>
            <a:r>
              <a:rPr lang="en-US" sz="2000" dirty="0">
                <a:latin typeface="+mj-lt"/>
              </a:rPr>
              <a:t>Currently developing a daily load report to immediately identify potential transmission issues as they arise</a:t>
            </a:r>
          </a:p>
        </p:txBody>
      </p:sp>
      <p:sp>
        <p:nvSpPr>
          <p:cNvPr id="11" name="Title 1">
            <a:extLst>
              <a:ext uri="{FF2B5EF4-FFF2-40B4-BE49-F238E27FC236}">
                <a16:creationId xmlns:a16="http://schemas.microsoft.com/office/drawing/2014/main" xmlns="" id="{6F5BD3E6-D917-458A-92E2-70173FFA434A}"/>
              </a:ext>
            </a:extLst>
          </p:cNvPr>
          <p:cNvSpPr>
            <a:spLocks noGrp="1"/>
          </p:cNvSpPr>
          <p:nvPr>
            <p:ph type="title"/>
          </p:nvPr>
        </p:nvSpPr>
        <p:spPr>
          <a:xfrm>
            <a:off x="838200" y="365125"/>
            <a:ext cx="10515600" cy="1325563"/>
          </a:xfrm>
        </p:spPr>
        <p:txBody>
          <a:bodyPr/>
          <a:lstStyle/>
          <a:p>
            <a:r>
              <a:rPr lang="en-US" cap="all" dirty="0"/>
              <a:t>Plans for monitoring</a:t>
            </a:r>
            <a:endParaRPr lang="en-US" dirty="0"/>
          </a:p>
        </p:txBody>
      </p:sp>
    </p:spTree>
    <p:extLst>
      <p:ext uri="{BB962C8B-B14F-4D97-AF65-F5344CB8AC3E}">
        <p14:creationId xmlns:p14="http://schemas.microsoft.com/office/powerpoint/2010/main" val="2449039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5872"/>
            <a:ext cx="10515600" cy="3965548"/>
          </a:xfrm>
        </p:spPr>
        <p:txBody>
          <a:bodyPr>
            <a:normAutofit/>
          </a:bodyPr>
          <a:lstStyle/>
          <a:p>
            <a:r>
              <a:rPr lang="en-US" sz="2400" dirty="0">
                <a:latin typeface="+mj-lt"/>
              </a:rPr>
              <a:t>Monitoring of Reportable vs. Non-Reportable</a:t>
            </a:r>
          </a:p>
          <a:p>
            <a:r>
              <a:rPr lang="en-US" sz="2400" dirty="0">
                <a:latin typeface="+mj-lt"/>
              </a:rPr>
              <a:t>Review of Eureka report </a:t>
            </a:r>
          </a:p>
          <a:p>
            <a:pPr lvl="1"/>
            <a:r>
              <a:rPr lang="en-US" dirty="0">
                <a:latin typeface="+mj-lt"/>
              </a:rPr>
              <a:t>Determine ways to </a:t>
            </a:r>
            <a:r>
              <a:rPr lang="en-US" i="1" dirty="0">
                <a:latin typeface="+mj-lt"/>
              </a:rPr>
              <a:t>decrease number of non-reportable </a:t>
            </a:r>
            <a:r>
              <a:rPr lang="en-US" i="1" dirty="0" err="1">
                <a:latin typeface="+mj-lt"/>
              </a:rPr>
              <a:t>ePath</a:t>
            </a:r>
            <a:endParaRPr lang="en-US" i="1" dirty="0">
              <a:latin typeface="+mj-lt"/>
            </a:endParaRPr>
          </a:p>
          <a:p>
            <a:r>
              <a:rPr lang="en-US" sz="2400" dirty="0">
                <a:latin typeface="+mj-lt"/>
              </a:rPr>
              <a:t>Address balance between sensitivity and specificity</a:t>
            </a:r>
          </a:p>
          <a:p>
            <a:pPr marL="0" indent="0">
              <a:buNone/>
            </a:pPr>
            <a:r>
              <a:rPr lang="en-US" dirty="0">
                <a:solidFill>
                  <a:srgbClr val="FF0000"/>
                </a:solidFill>
                <a:latin typeface="+mj-lt"/>
              </a:rPr>
              <a:t> </a:t>
            </a:r>
            <a:endParaRPr lang="en-US" dirty="0">
              <a:latin typeface="+mj-lt"/>
            </a:endParaRPr>
          </a:p>
          <a:p>
            <a:pPr marL="0" indent="0">
              <a:buNone/>
            </a:pPr>
            <a:endParaRPr lang="en-US" dirty="0"/>
          </a:p>
        </p:txBody>
      </p:sp>
      <p:grpSp>
        <p:nvGrpSpPr>
          <p:cNvPr id="10" name="Group 9">
            <a:extLst>
              <a:ext uri="{FF2B5EF4-FFF2-40B4-BE49-F238E27FC236}">
                <a16:creationId xmlns:a16="http://schemas.microsoft.com/office/drawing/2014/main" xmlns="" id="{62B3E5BC-A3B3-42DC-9040-5732E0721AAF}"/>
              </a:ext>
            </a:extLst>
          </p:cNvPr>
          <p:cNvGrpSpPr/>
          <p:nvPr/>
        </p:nvGrpSpPr>
        <p:grpSpPr>
          <a:xfrm>
            <a:off x="0" y="517525"/>
            <a:ext cx="12192000" cy="1325563"/>
            <a:chOff x="0" y="517525"/>
            <a:chExt cx="12192000" cy="1325563"/>
          </a:xfrm>
        </p:grpSpPr>
        <p:sp>
          <p:nvSpPr>
            <p:cNvPr id="9" name="Rectangle 8">
              <a:extLst>
                <a:ext uri="{FF2B5EF4-FFF2-40B4-BE49-F238E27FC236}">
                  <a16:creationId xmlns:a16="http://schemas.microsoft.com/office/drawing/2014/main" xmlns="" id="{CF4B2E4A-2502-43B6-83B1-C80A2F2498FA}"/>
                </a:ext>
              </a:extLst>
            </p:cNvPr>
            <p:cNvSpPr/>
            <p:nvPr/>
          </p:nvSpPr>
          <p:spPr>
            <a:xfrm>
              <a:off x="0" y="642796"/>
              <a:ext cx="12192000" cy="1059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517D01E0-6164-4172-9824-D3E01FD23FE7}"/>
                </a:ext>
              </a:extLst>
            </p:cNvPr>
            <p:cNvSpPr txBox="1">
              <a:spLocks/>
            </p:cNvSpPr>
            <p:nvPr/>
          </p:nvSpPr>
          <p:spPr>
            <a:xfrm>
              <a:off x="685800" y="517525"/>
              <a:ext cx="108204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cap="all" dirty="0"/>
                <a:t>accuracy</a:t>
              </a:r>
              <a:endParaRPr lang="en-US" dirty="0"/>
            </a:p>
          </p:txBody>
        </p:sp>
      </p:grpSp>
    </p:spTree>
    <p:extLst>
      <p:ext uri="{BB962C8B-B14F-4D97-AF65-F5344CB8AC3E}">
        <p14:creationId xmlns:p14="http://schemas.microsoft.com/office/powerpoint/2010/main" val="2921018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A2BE066-3BB4-42DF-8CA9-D08C73CD8915}"/>
              </a:ext>
            </a:extLst>
          </p:cNvPr>
          <p:cNvPicPr>
            <a:picLocks noChangeAspect="1"/>
          </p:cNvPicPr>
          <p:nvPr/>
        </p:nvPicPr>
        <p:blipFill>
          <a:blip r:embed="rId2"/>
          <a:stretch>
            <a:fillRect/>
          </a:stretch>
        </p:blipFill>
        <p:spPr>
          <a:xfrm>
            <a:off x="2932972" y="0"/>
            <a:ext cx="6326055" cy="6858000"/>
          </a:xfrm>
          <a:prstGeom prst="rect">
            <a:avLst/>
          </a:prstGeom>
        </p:spPr>
      </p:pic>
      <p:sp>
        <p:nvSpPr>
          <p:cNvPr id="5" name="Rectangle 4">
            <a:extLst>
              <a:ext uri="{FF2B5EF4-FFF2-40B4-BE49-F238E27FC236}">
                <a16:creationId xmlns:a16="http://schemas.microsoft.com/office/drawing/2014/main" xmlns="" id="{AE9D015D-154B-436B-8DA7-3A7C6601108C}"/>
              </a:ext>
            </a:extLst>
          </p:cNvPr>
          <p:cNvSpPr/>
          <p:nvPr/>
        </p:nvSpPr>
        <p:spPr>
          <a:xfrm>
            <a:off x="6011501" y="1520982"/>
            <a:ext cx="3247526" cy="524195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88F6C467-E5AE-405B-A782-68DC04C17F13}"/>
              </a:ext>
            </a:extLst>
          </p:cNvPr>
          <p:cNvSpPr txBox="1"/>
          <p:nvPr/>
        </p:nvSpPr>
        <p:spPr>
          <a:xfrm>
            <a:off x="9551406" y="2064190"/>
            <a:ext cx="2317687" cy="1569660"/>
          </a:xfrm>
          <a:prstGeom prst="rect">
            <a:avLst/>
          </a:prstGeom>
          <a:noFill/>
        </p:spPr>
        <p:txBody>
          <a:bodyPr wrap="square" rtlCol="0">
            <a:spAutoFit/>
          </a:bodyPr>
          <a:lstStyle/>
          <a:p>
            <a:r>
              <a:rPr lang="en-US" sz="1600" b="1" dirty="0"/>
              <a:t>Note: </a:t>
            </a:r>
          </a:p>
          <a:p>
            <a:r>
              <a:rPr lang="en-US" sz="1600" b="1" dirty="0"/>
              <a:t>“</a:t>
            </a:r>
            <a:r>
              <a:rPr lang="en-US" sz="1600" dirty="0"/>
              <a:t>Not Reportable” category is inaccurately high due to current workaround in processing cases.</a:t>
            </a:r>
          </a:p>
        </p:txBody>
      </p:sp>
    </p:spTree>
    <p:extLst>
      <p:ext uri="{BB962C8B-B14F-4D97-AF65-F5344CB8AC3E}">
        <p14:creationId xmlns:p14="http://schemas.microsoft.com/office/powerpoint/2010/main" val="1055323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1770"/>
            <a:ext cx="10515600" cy="3917089"/>
          </a:xfrm>
        </p:spPr>
        <p:txBody>
          <a:bodyPr>
            <a:normAutofit/>
          </a:bodyPr>
          <a:lstStyle/>
          <a:p>
            <a:r>
              <a:rPr lang="en-US" cap="all" dirty="0"/>
              <a:t>Adherence to 2-week timeline from final diagnosis/sign-out to date transmitted</a:t>
            </a:r>
            <a:endParaRPr lang="en-US" dirty="0">
              <a:latin typeface="+mj-lt"/>
            </a:endParaRPr>
          </a:p>
          <a:p>
            <a:r>
              <a:rPr lang="en-US" sz="2400" dirty="0">
                <a:latin typeface="+mj-lt"/>
              </a:rPr>
              <a:t>Monitoring of timeliness:</a:t>
            </a:r>
          </a:p>
          <a:p>
            <a:pPr lvl="1"/>
            <a:r>
              <a:rPr lang="en-US" dirty="0">
                <a:latin typeface="+mj-lt"/>
              </a:rPr>
              <a:t>Calculate interval between specimen date and date received </a:t>
            </a:r>
            <a:r>
              <a:rPr lang="en-US" dirty="0">
                <a:latin typeface="+mj-lt"/>
                <a:sym typeface="Wingdings" panose="05000000000000000000" pitchFamily="2" charset="2"/>
              </a:rPr>
              <a:t> “Finalization” of report</a:t>
            </a:r>
            <a:endParaRPr lang="en-US" dirty="0">
              <a:latin typeface="+mj-lt"/>
            </a:endParaRPr>
          </a:p>
          <a:p>
            <a:r>
              <a:rPr lang="en-US" sz="2400" dirty="0">
                <a:latin typeface="+mj-lt"/>
              </a:rPr>
              <a:t>Prepare reports by lab</a:t>
            </a:r>
          </a:p>
          <a:p>
            <a:r>
              <a:rPr lang="en-US" sz="2400" dirty="0">
                <a:latin typeface="+mj-lt"/>
              </a:rPr>
              <a:t>Addressing non-compliance</a:t>
            </a:r>
          </a:p>
          <a:p>
            <a:pPr lvl="1"/>
            <a:r>
              <a:rPr lang="en-US" dirty="0">
                <a:solidFill>
                  <a:srgbClr val="FF0000"/>
                </a:solidFill>
                <a:latin typeface="+mj-lt"/>
              </a:rPr>
              <a:t>To be determined</a:t>
            </a:r>
          </a:p>
          <a:p>
            <a:pPr marL="0" indent="0">
              <a:buNone/>
            </a:pPr>
            <a:endParaRPr lang="en-US" dirty="0"/>
          </a:p>
        </p:txBody>
      </p:sp>
      <p:graphicFrame>
        <p:nvGraphicFramePr>
          <p:cNvPr id="5" name="Table 4">
            <a:extLst>
              <a:ext uri="{FF2B5EF4-FFF2-40B4-BE49-F238E27FC236}">
                <a16:creationId xmlns:a16="http://schemas.microsoft.com/office/drawing/2014/main" xmlns="" id="{A935739E-8561-47EE-BDEE-FDD0F899B6E4}"/>
              </a:ext>
            </a:extLst>
          </p:cNvPr>
          <p:cNvGraphicFramePr>
            <a:graphicFrameLocks noGrp="1"/>
          </p:cNvGraphicFramePr>
          <p:nvPr>
            <p:extLst>
              <p:ext uri="{D42A27DB-BD31-4B8C-83A1-F6EECF244321}">
                <p14:modId xmlns:p14="http://schemas.microsoft.com/office/powerpoint/2010/main" val="2431746600"/>
              </p:ext>
            </p:extLst>
          </p:nvPr>
        </p:nvGraphicFramePr>
        <p:xfrm>
          <a:off x="2032000" y="5632081"/>
          <a:ext cx="8128000" cy="101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2228592799"/>
                    </a:ext>
                  </a:extLst>
                </a:gridCol>
                <a:gridCol w="4064000">
                  <a:extLst>
                    <a:ext uri="{9D8B030D-6E8A-4147-A177-3AD203B41FA5}">
                      <a16:colId xmlns:a16="http://schemas.microsoft.com/office/drawing/2014/main" xmlns="" val="4030197571"/>
                    </a:ext>
                  </a:extLst>
                </a:gridCol>
              </a:tblGrid>
              <a:tr h="370840">
                <a:tc>
                  <a:txBody>
                    <a:bodyPr/>
                    <a:lstStyle/>
                    <a:p>
                      <a:r>
                        <a:rPr lang="en-US" dirty="0"/>
                        <a:t>Number of Reports Received </a:t>
                      </a:r>
                    </a:p>
                    <a:p>
                      <a:r>
                        <a:rPr lang="en-US" dirty="0"/>
                        <a:t>(227 facilities total)</a:t>
                      </a:r>
                    </a:p>
                  </a:txBody>
                  <a:tcPr/>
                </a:tc>
                <a:tc>
                  <a:txBody>
                    <a:bodyPr/>
                    <a:lstStyle/>
                    <a:p>
                      <a:r>
                        <a:rPr lang="en-US" dirty="0"/>
                        <a:t>Average Number of Days </a:t>
                      </a:r>
                    </a:p>
                  </a:txBody>
                  <a:tcPr/>
                </a:tc>
                <a:extLst>
                  <a:ext uri="{0D108BD9-81ED-4DB2-BD59-A6C34878D82A}">
                    <a16:rowId xmlns:a16="http://schemas.microsoft.com/office/drawing/2014/main" xmlns="" val="3091279348"/>
                  </a:ext>
                </a:extLst>
              </a:tr>
              <a:tr h="370840">
                <a:tc>
                  <a:txBody>
                    <a:bodyPr/>
                    <a:lstStyle/>
                    <a:p>
                      <a:r>
                        <a:rPr lang="en-US" dirty="0"/>
                        <a:t>41179</a:t>
                      </a:r>
                    </a:p>
                  </a:txBody>
                  <a:tcPr/>
                </a:tc>
                <a:tc>
                  <a:txBody>
                    <a:bodyPr/>
                    <a:lstStyle/>
                    <a:p>
                      <a:r>
                        <a:rPr lang="en-US" dirty="0"/>
                        <a:t>15</a:t>
                      </a:r>
                    </a:p>
                  </a:txBody>
                  <a:tcPr/>
                </a:tc>
                <a:extLst>
                  <a:ext uri="{0D108BD9-81ED-4DB2-BD59-A6C34878D82A}">
                    <a16:rowId xmlns:a16="http://schemas.microsoft.com/office/drawing/2014/main" xmlns="" val="106664903"/>
                  </a:ext>
                </a:extLst>
              </a:tr>
            </a:tbl>
          </a:graphicData>
        </a:graphic>
      </p:graphicFrame>
      <p:grpSp>
        <p:nvGrpSpPr>
          <p:cNvPr id="8" name="Group 7">
            <a:extLst>
              <a:ext uri="{FF2B5EF4-FFF2-40B4-BE49-F238E27FC236}">
                <a16:creationId xmlns:a16="http://schemas.microsoft.com/office/drawing/2014/main" xmlns="" id="{8052CD35-F91A-43CE-9ECA-A756BB8831D2}"/>
              </a:ext>
            </a:extLst>
          </p:cNvPr>
          <p:cNvGrpSpPr/>
          <p:nvPr/>
        </p:nvGrpSpPr>
        <p:grpSpPr>
          <a:xfrm>
            <a:off x="0" y="517525"/>
            <a:ext cx="12192000" cy="1325563"/>
            <a:chOff x="0" y="517525"/>
            <a:chExt cx="12192000" cy="1325563"/>
          </a:xfrm>
        </p:grpSpPr>
        <p:sp>
          <p:nvSpPr>
            <p:cNvPr id="9" name="Rectangle 8">
              <a:extLst>
                <a:ext uri="{FF2B5EF4-FFF2-40B4-BE49-F238E27FC236}">
                  <a16:creationId xmlns:a16="http://schemas.microsoft.com/office/drawing/2014/main" xmlns="" id="{F7ADE538-6EE7-4288-A6F8-4E2D391F2EB8}"/>
                </a:ext>
              </a:extLst>
            </p:cNvPr>
            <p:cNvSpPr/>
            <p:nvPr/>
          </p:nvSpPr>
          <p:spPr>
            <a:xfrm>
              <a:off x="0" y="642796"/>
              <a:ext cx="12192000" cy="1059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BEA3EACD-1FE9-452F-BF82-C56310FCA429}"/>
                </a:ext>
              </a:extLst>
            </p:cNvPr>
            <p:cNvSpPr txBox="1">
              <a:spLocks/>
            </p:cNvSpPr>
            <p:nvPr/>
          </p:nvSpPr>
          <p:spPr>
            <a:xfrm>
              <a:off x="685800" y="517525"/>
              <a:ext cx="108204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cap="all" dirty="0"/>
                <a:t>timeliness</a:t>
              </a:r>
              <a:endParaRPr lang="en-US" dirty="0"/>
            </a:p>
          </p:txBody>
        </p:sp>
      </p:grpSp>
    </p:spTree>
    <p:extLst>
      <p:ext uri="{BB962C8B-B14F-4D97-AF65-F5344CB8AC3E}">
        <p14:creationId xmlns:p14="http://schemas.microsoft.com/office/powerpoint/2010/main" val="373373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Determine method of communicating data quality issues to transmitting lab</a:t>
            </a:r>
          </a:p>
          <a:p>
            <a:pPr lvl="1"/>
            <a:r>
              <a:rPr lang="en-US" dirty="0">
                <a:latin typeface="+mj-lt"/>
              </a:rPr>
              <a:t>Automated responses to lab </a:t>
            </a:r>
          </a:p>
          <a:p>
            <a:pPr lvl="1"/>
            <a:r>
              <a:rPr lang="en-US" sz="2400" dirty="0">
                <a:latin typeface="+mj-lt"/>
              </a:rPr>
              <a:t>Determine who is responsible for monitoring and assuring compliance with the three metrics described </a:t>
            </a:r>
          </a:p>
          <a:p>
            <a:pPr lvl="1"/>
            <a:r>
              <a:rPr lang="en-US" dirty="0">
                <a:latin typeface="+mj-lt"/>
              </a:rPr>
              <a:t>Working to establish frequency of assessment</a:t>
            </a:r>
          </a:p>
          <a:p>
            <a:r>
              <a:rPr lang="en-US" sz="2400" dirty="0" smtClean="0">
                <a:latin typeface="+mj-lt"/>
              </a:rPr>
              <a:t>Establishing annual audits and improvement processes </a:t>
            </a:r>
          </a:p>
          <a:p>
            <a:r>
              <a:rPr lang="en-US" sz="2400" dirty="0" smtClean="0">
                <a:latin typeface="+mj-lt"/>
              </a:rPr>
              <a:t>Remote access to assess and assist failing facilities</a:t>
            </a:r>
          </a:p>
          <a:p>
            <a:r>
              <a:rPr lang="en-US" sz="2400" dirty="0" smtClean="0">
                <a:latin typeface="+mj-lt"/>
              </a:rPr>
              <a:t>Ongoing identification of new labs – Who and how? </a:t>
            </a:r>
            <a:endParaRPr lang="en-US" dirty="0"/>
          </a:p>
        </p:txBody>
      </p:sp>
      <p:grpSp>
        <p:nvGrpSpPr>
          <p:cNvPr id="6" name="Group 5">
            <a:extLst>
              <a:ext uri="{FF2B5EF4-FFF2-40B4-BE49-F238E27FC236}">
                <a16:creationId xmlns:a16="http://schemas.microsoft.com/office/drawing/2014/main" xmlns="" id="{FD6E7160-F8E2-4CCF-83DF-B8B9B27153F5}"/>
              </a:ext>
            </a:extLst>
          </p:cNvPr>
          <p:cNvGrpSpPr/>
          <p:nvPr/>
        </p:nvGrpSpPr>
        <p:grpSpPr>
          <a:xfrm>
            <a:off x="0" y="517525"/>
            <a:ext cx="12192000" cy="1325563"/>
            <a:chOff x="0" y="517525"/>
            <a:chExt cx="12192000" cy="1325563"/>
          </a:xfrm>
        </p:grpSpPr>
        <p:sp>
          <p:nvSpPr>
            <p:cNvPr id="7" name="Rectangle 6">
              <a:extLst>
                <a:ext uri="{FF2B5EF4-FFF2-40B4-BE49-F238E27FC236}">
                  <a16:creationId xmlns:a16="http://schemas.microsoft.com/office/drawing/2014/main" xmlns="" id="{1C5BE157-F148-4554-AFAC-1689AAECA30F}"/>
                </a:ext>
              </a:extLst>
            </p:cNvPr>
            <p:cNvSpPr/>
            <p:nvPr/>
          </p:nvSpPr>
          <p:spPr>
            <a:xfrm>
              <a:off x="0" y="642796"/>
              <a:ext cx="12192000" cy="1059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CB981572-11F2-4B05-8F5E-241B723B76BC}"/>
                </a:ext>
              </a:extLst>
            </p:cNvPr>
            <p:cNvSpPr txBox="1">
              <a:spLocks/>
            </p:cNvSpPr>
            <p:nvPr/>
          </p:nvSpPr>
          <p:spPr>
            <a:xfrm>
              <a:off x="685800" y="517525"/>
              <a:ext cx="108204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cap="all" dirty="0"/>
                <a:t>Topics for further consideration</a:t>
              </a:r>
              <a:endParaRPr lang="en-US" dirty="0"/>
            </a:p>
          </p:txBody>
        </p:sp>
      </p:grpSp>
    </p:spTree>
    <p:extLst>
      <p:ext uri="{BB962C8B-B14F-4D97-AF65-F5344CB8AC3E}">
        <p14:creationId xmlns:p14="http://schemas.microsoft.com/office/powerpoint/2010/main" val="145294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descr="cid:DCD6DB3D73B04080B7CAD09CED0DD85D@dns"/>
          <p:cNvSpPr>
            <a:spLocks noGrp="1" noChangeAspect="1" noChangeArrowheads="1"/>
          </p:cNvSpPr>
          <p:nvPr>
            <p:ph idx="1"/>
          </p:nvPr>
        </p:nvSpPr>
        <p:spPr bwMode="auto">
          <a:xfrm>
            <a:off x="865909" y="2019714"/>
            <a:ext cx="10515600" cy="43513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lgn="ctr">
              <a:buNone/>
            </a:pPr>
            <a:r>
              <a:rPr lang="en-US" sz="2000" b="1" dirty="0">
                <a:latin typeface="+mj-lt"/>
              </a:rPr>
              <a:t>AB2325: Revolutionizing Cancer Research</a:t>
            </a:r>
          </a:p>
          <a:p>
            <a:pPr marL="0" indent="0" algn="ctr">
              <a:buNone/>
            </a:pPr>
            <a:endParaRPr lang="en-US" sz="2000" b="1" dirty="0">
              <a:latin typeface="+mj-lt"/>
            </a:endParaRPr>
          </a:p>
          <a:p>
            <a:r>
              <a:rPr lang="en-US" sz="2000" dirty="0">
                <a:latin typeface="+mj-lt"/>
              </a:rPr>
              <a:t>Requires pathologists who diagnose cancer to provide their cancer pathology reports to the California Cancer Registry (CCR) electronically effective </a:t>
            </a:r>
            <a:r>
              <a:rPr lang="en-US" sz="2000" dirty="0">
                <a:solidFill>
                  <a:srgbClr val="FF0000"/>
                </a:solidFill>
                <a:latin typeface="+mj-lt"/>
              </a:rPr>
              <a:t>January 1, 2019</a:t>
            </a:r>
          </a:p>
          <a:p>
            <a:r>
              <a:rPr lang="en-US" sz="2000" dirty="0">
                <a:latin typeface="+mj-lt"/>
              </a:rPr>
              <a:t>A pathology lab will be able to comply by adhering to the reporting requirements regarding the specific data items and standardized format regardless of the technical platform used to capture, store, and submit data</a:t>
            </a:r>
          </a:p>
          <a:p>
            <a:r>
              <a:rPr lang="en-US" sz="2000" dirty="0">
                <a:latin typeface="+mj-lt"/>
              </a:rPr>
              <a:t>However, it appears that many laboratories currently lack the capacity to submit the reports in the required HL-7 2.5.1 format</a:t>
            </a:r>
          </a:p>
          <a:p>
            <a:pPr marL="0" indent="0">
              <a:buNone/>
            </a:pPr>
            <a:endParaRPr lang="en-US" sz="2000" dirty="0">
              <a:latin typeface="+mj-lt"/>
            </a:endParaRPr>
          </a:p>
        </p:txBody>
      </p:sp>
      <p:pic>
        <p:nvPicPr>
          <p:cNvPr id="3" name="Picture 2">
            <a:extLst>
              <a:ext uri="{FF2B5EF4-FFF2-40B4-BE49-F238E27FC236}">
                <a16:creationId xmlns:a16="http://schemas.microsoft.com/office/drawing/2014/main" xmlns="" id="{B65AC175-BEA5-49EF-A2BA-F0FC5E08F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1434" y="364671"/>
            <a:ext cx="5924550" cy="1295400"/>
          </a:xfrm>
          <a:prstGeom prst="rect">
            <a:avLst/>
          </a:prstGeom>
        </p:spPr>
      </p:pic>
    </p:spTree>
    <p:extLst>
      <p:ext uri="{BB962C8B-B14F-4D97-AF65-F5344CB8AC3E}">
        <p14:creationId xmlns:p14="http://schemas.microsoft.com/office/powerpoint/2010/main" val="1419254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46" y="0"/>
            <a:ext cx="10515600" cy="1325563"/>
          </a:xfrm>
        </p:spPr>
        <p:txBody>
          <a:bodyPr/>
          <a:lstStyle/>
          <a:p>
            <a:r>
              <a:rPr lang="en-US" cap="all" dirty="0"/>
              <a:t>THANK YOU</a:t>
            </a:r>
          </a:p>
        </p:txBody>
      </p:sp>
      <p:sp>
        <p:nvSpPr>
          <p:cNvPr id="3" name="Content Placeholder 2"/>
          <p:cNvSpPr>
            <a:spLocks noGrp="1"/>
          </p:cNvSpPr>
          <p:nvPr>
            <p:ph idx="1"/>
          </p:nvPr>
        </p:nvSpPr>
        <p:spPr>
          <a:xfrm>
            <a:off x="1585036" y="1137067"/>
            <a:ext cx="5479473" cy="4351338"/>
          </a:xfrm>
        </p:spPr>
        <p:txBody>
          <a:bodyPr>
            <a:normAutofit/>
          </a:bodyPr>
          <a:lstStyle/>
          <a:p>
            <a:pPr marL="0" indent="0">
              <a:buNone/>
            </a:pPr>
            <a:r>
              <a:rPr lang="en-US" sz="2400" b="1" dirty="0"/>
              <a:t>Co-Authors:</a:t>
            </a:r>
          </a:p>
          <a:p>
            <a:pPr marL="0" indent="0">
              <a:buNone/>
            </a:pPr>
            <a:r>
              <a:rPr lang="en-US" sz="2400" dirty="0">
                <a:latin typeface="+mj-lt"/>
              </a:rPr>
              <a:t>Dennis Deapen</a:t>
            </a:r>
          </a:p>
          <a:p>
            <a:pPr marL="0" indent="0">
              <a:buNone/>
            </a:pPr>
            <a:r>
              <a:rPr lang="en-US" sz="2400" dirty="0">
                <a:latin typeface="+mj-lt"/>
              </a:rPr>
              <a:t>Cheryl Moody</a:t>
            </a:r>
          </a:p>
          <a:p>
            <a:pPr marL="0" indent="0">
              <a:buNone/>
            </a:pPr>
            <a:r>
              <a:rPr lang="en-US" sz="2400" dirty="0">
                <a:latin typeface="+mj-lt"/>
              </a:rPr>
              <a:t>Jenna Mazreku</a:t>
            </a:r>
          </a:p>
          <a:p>
            <a:pPr marL="0" indent="0">
              <a:buNone/>
            </a:pPr>
            <a:r>
              <a:rPr lang="en-US" sz="2400" dirty="0">
                <a:latin typeface="+mj-lt"/>
              </a:rPr>
              <a:t>Jeremy Pine</a:t>
            </a:r>
            <a:endParaRPr lang="en-US" sz="2400" dirty="0"/>
          </a:p>
          <a:p>
            <a:pPr marL="0" indent="0">
              <a:buNone/>
            </a:pPr>
            <a:r>
              <a:rPr lang="en-US" sz="2400" dirty="0">
                <a:latin typeface="+mj-lt"/>
              </a:rPr>
              <a:t>Kathleen Davidson-Allen</a:t>
            </a:r>
          </a:p>
          <a:p>
            <a:pPr marL="0" indent="0">
              <a:buNone/>
            </a:pPr>
            <a:r>
              <a:rPr lang="en-US" sz="2400" dirty="0">
                <a:latin typeface="+mj-lt"/>
              </a:rPr>
              <a:t>Kyle Ziegler</a:t>
            </a:r>
          </a:p>
          <a:p>
            <a:pPr marL="0" indent="0">
              <a:buNone/>
            </a:pPr>
            <a:r>
              <a:rPr lang="en-US" sz="2400" dirty="0">
                <a:latin typeface="+mj-lt"/>
              </a:rPr>
              <a:t>Mignon Dryden</a:t>
            </a:r>
          </a:p>
        </p:txBody>
      </p:sp>
      <p:sp>
        <p:nvSpPr>
          <p:cNvPr id="5" name="Content Placeholder 2">
            <a:extLst>
              <a:ext uri="{FF2B5EF4-FFF2-40B4-BE49-F238E27FC236}">
                <a16:creationId xmlns:a16="http://schemas.microsoft.com/office/drawing/2014/main" xmlns="" id="{5C7CD034-6C42-4B6E-A248-24617F68AD8B}"/>
              </a:ext>
            </a:extLst>
          </p:cNvPr>
          <p:cNvSpPr txBox="1">
            <a:spLocks/>
          </p:cNvSpPr>
          <p:nvPr/>
        </p:nvSpPr>
        <p:spPr>
          <a:xfrm>
            <a:off x="6885912" y="1137067"/>
            <a:ext cx="44542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Acknowledgements:</a:t>
            </a:r>
          </a:p>
          <a:p>
            <a:pPr marL="0" indent="0">
              <a:buNone/>
            </a:pPr>
            <a:r>
              <a:rPr lang="en-US" sz="2400" dirty="0">
                <a:latin typeface="+mj-lt"/>
              </a:rPr>
              <a:t>George Curtis</a:t>
            </a:r>
          </a:p>
          <a:p>
            <a:pPr marL="0" indent="0">
              <a:buNone/>
            </a:pPr>
            <a:r>
              <a:rPr lang="en-US" sz="2400" dirty="0">
                <a:latin typeface="+mj-lt"/>
              </a:rPr>
              <a:t>Ghenadie Ciornii</a:t>
            </a:r>
          </a:p>
          <a:p>
            <a:pPr marL="0" indent="0">
              <a:buNone/>
            </a:pPr>
            <a:r>
              <a:rPr lang="en-US" sz="2400" dirty="0">
                <a:latin typeface="+mj-lt"/>
              </a:rPr>
              <a:t>Nhu La</a:t>
            </a:r>
          </a:p>
          <a:p>
            <a:pPr marL="0" indent="0">
              <a:buNone/>
            </a:pPr>
            <a:r>
              <a:rPr lang="en-US" sz="2400" dirty="0">
                <a:latin typeface="+mj-lt"/>
              </a:rPr>
              <a:t>Timothy Davison</a:t>
            </a:r>
          </a:p>
        </p:txBody>
      </p:sp>
      <p:pic>
        <p:nvPicPr>
          <p:cNvPr id="6" name="Picture 5">
            <a:extLst>
              <a:ext uri="{FF2B5EF4-FFF2-40B4-BE49-F238E27FC236}">
                <a16:creationId xmlns:a16="http://schemas.microsoft.com/office/drawing/2014/main" xmlns="" id="{16A3A3C4-2BA1-4A06-B74D-8B5F3DA24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9910" y="4941239"/>
            <a:ext cx="624840" cy="914400"/>
          </a:xfrm>
          <a:prstGeom prst="rect">
            <a:avLst/>
          </a:prstGeom>
        </p:spPr>
      </p:pic>
      <p:pic>
        <p:nvPicPr>
          <p:cNvPr id="7" name="Picture 6">
            <a:extLst>
              <a:ext uri="{FF2B5EF4-FFF2-40B4-BE49-F238E27FC236}">
                <a16:creationId xmlns:a16="http://schemas.microsoft.com/office/drawing/2014/main" xmlns="" id="{BB2F81D1-23F7-453A-9505-B83E46E084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9366" y="5184542"/>
            <a:ext cx="1066802" cy="588265"/>
          </a:xfrm>
          <a:prstGeom prst="rect">
            <a:avLst/>
          </a:prstGeom>
        </p:spPr>
      </p:pic>
      <p:pic>
        <p:nvPicPr>
          <p:cNvPr id="8" name="Picture 7">
            <a:extLst>
              <a:ext uri="{FF2B5EF4-FFF2-40B4-BE49-F238E27FC236}">
                <a16:creationId xmlns:a16="http://schemas.microsoft.com/office/drawing/2014/main" xmlns="" id="{019D71EB-3473-4B13-8E66-ABC2F6D80C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5432" y="5011843"/>
            <a:ext cx="1735976" cy="773193"/>
          </a:xfrm>
          <a:prstGeom prst="rect">
            <a:avLst/>
          </a:prstGeom>
        </p:spPr>
      </p:pic>
      <p:pic>
        <p:nvPicPr>
          <p:cNvPr id="9" name="Picture 8">
            <a:extLst>
              <a:ext uri="{FF2B5EF4-FFF2-40B4-BE49-F238E27FC236}">
                <a16:creationId xmlns:a16="http://schemas.microsoft.com/office/drawing/2014/main" xmlns="" id="{FFDE802D-DABF-4DBD-BA79-77B9E54ABF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64509" y="5202690"/>
            <a:ext cx="1428572" cy="571429"/>
          </a:xfrm>
          <a:prstGeom prst="rect">
            <a:avLst/>
          </a:prstGeom>
        </p:spPr>
      </p:pic>
      <p:pic>
        <p:nvPicPr>
          <p:cNvPr id="11" name="Picture 10">
            <a:extLst>
              <a:ext uri="{FF2B5EF4-FFF2-40B4-BE49-F238E27FC236}">
                <a16:creationId xmlns:a16="http://schemas.microsoft.com/office/drawing/2014/main" xmlns="" id="{12CE352B-FFB0-4889-8DA7-3C4EBB393C7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35745" y="5329146"/>
            <a:ext cx="2001014" cy="318516"/>
          </a:xfrm>
          <a:prstGeom prst="rect">
            <a:avLst/>
          </a:prstGeom>
        </p:spPr>
      </p:pic>
      <p:sp>
        <p:nvSpPr>
          <p:cNvPr id="4" name="TextBox 3">
            <a:extLst>
              <a:ext uri="{FF2B5EF4-FFF2-40B4-BE49-F238E27FC236}">
                <a16:creationId xmlns:a16="http://schemas.microsoft.com/office/drawing/2014/main" xmlns="" id="{9A0A8F0C-CC3F-48B8-9BBD-E69317017F71}"/>
              </a:ext>
            </a:extLst>
          </p:cNvPr>
          <p:cNvSpPr txBox="1"/>
          <p:nvPr/>
        </p:nvSpPr>
        <p:spPr>
          <a:xfrm>
            <a:off x="92765" y="6073170"/>
            <a:ext cx="12006469" cy="784830"/>
          </a:xfrm>
          <a:prstGeom prst="rect">
            <a:avLst/>
          </a:prstGeom>
          <a:noFill/>
        </p:spPr>
        <p:txBody>
          <a:bodyPr wrap="square" rtlCol="0">
            <a:spAutoFit/>
          </a:bodyPr>
          <a:lstStyle/>
          <a:p>
            <a:r>
              <a:rPr lang="en-US" sz="900" dirty="0">
                <a:solidFill>
                  <a:srgbClr val="000000"/>
                </a:solidFill>
                <a:latin typeface="Arial" panose="020B0604020202020204" pitchFamily="34" charset="0"/>
                <a:ea typeface="Calibri" panose="020F0502020204030204" pitchFamily="34" charset="0"/>
              </a:rPr>
              <a:t>The collection of cancer incidence data used in this study was supported by the California Department of Public Health pursuant to California Health and Safety Code Section 103885; Centers for Disease Control and Prevention’s (CDC) National Program of Cancer Registries, under cooperative agreement 5NU58DP006344; the National Cancer Institute’s Surveillance, Epidemiology and End Results Program under contract HHSN261201800032I awarded to the University of California, San Francisco, contract HHSN261201800015I awarded to the University of Southern California, and contract HHSN261201800009I awarded to the Public Health Institute.  The ideas and opinions expressed herein are those of the author(s) and do not necessarily reflect the opinions of the State of California, Department of Public Health, the National Cancer Institute, and the Centers for Disease Control and Prevention or their Contractors and Subcontractors.</a:t>
            </a:r>
            <a:endParaRPr lang="en-US" sz="9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8066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xmlns="" id="{847F4F62-D162-42FA-8232-BD143A3FBC9A}"/>
              </a:ext>
            </a:extLst>
          </p:cNvPr>
          <p:cNvGraphicFramePr>
            <a:graphicFrameLocks noGrp="1"/>
          </p:cNvGraphicFramePr>
          <p:nvPr>
            <p:extLst>
              <p:ext uri="{D42A27DB-BD31-4B8C-83A1-F6EECF244321}">
                <p14:modId xmlns:p14="http://schemas.microsoft.com/office/powerpoint/2010/main" val="2769273164"/>
              </p:ext>
            </p:extLst>
          </p:nvPr>
        </p:nvGraphicFramePr>
        <p:xfrm>
          <a:off x="1141147" y="1011240"/>
          <a:ext cx="1784609" cy="5823357"/>
        </p:xfrm>
        <a:graphic>
          <a:graphicData uri="http://schemas.openxmlformats.org/drawingml/2006/table">
            <a:tbl>
              <a:tblPr/>
              <a:tblGrid>
                <a:gridCol w="38077">
                  <a:extLst>
                    <a:ext uri="{9D8B030D-6E8A-4147-A177-3AD203B41FA5}">
                      <a16:colId xmlns:a16="http://schemas.microsoft.com/office/drawing/2014/main" xmlns="" val="379192083"/>
                    </a:ext>
                  </a:extLst>
                </a:gridCol>
                <a:gridCol w="226959">
                  <a:extLst>
                    <a:ext uri="{9D8B030D-6E8A-4147-A177-3AD203B41FA5}">
                      <a16:colId xmlns:a16="http://schemas.microsoft.com/office/drawing/2014/main" xmlns="" val="39951668"/>
                    </a:ext>
                  </a:extLst>
                </a:gridCol>
                <a:gridCol w="334677">
                  <a:extLst>
                    <a:ext uri="{9D8B030D-6E8A-4147-A177-3AD203B41FA5}">
                      <a16:colId xmlns:a16="http://schemas.microsoft.com/office/drawing/2014/main" xmlns="" val="1902731944"/>
                    </a:ext>
                  </a:extLst>
                </a:gridCol>
                <a:gridCol w="178862">
                  <a:extLst>
                    <a:ext uri="{9D8B030D-6E8A-4147-A177-3AD203B41FA5}">
                      <a16:colId xmlns:a16="http://schemas.microsoft.com/office/drawing/2014/main" xmlns="" val="1792502871"/>
                    </a:ext>
                  </a:extLst>
                </a:gridCol>
                <a:gridCol w="316640">
                  <a:extLst>
                    <a:ext uri="{9D8B030D-6E8A-4147-A177-3AD203B41FA5}">
                      <a16:colId xmlns:a16="http://schemas.microsoft.com/office/drawing/2014/main" xmlns="" val="2646562816"/>
                    </a:ext>
                  </a:extLst>
                </a:gridCol>
                <a:gridCol w="226458">
                  <a:extLst>
                    <a:ext uri="{9D8B030D-6E8A-4147-A177-3AD203B41FA5}">
                      <a16:colId xmlns:a16="http://schemas.microsoft.com/office/drawing/2014/main" xmlns="" val="3761005343"/>
                    </a:ext>
                  </a:extLst>
                </a:gridCol>
                <a:gridCol w="342693">
                  <a:extLst>
                    <a:ext uri="{9D8B030D-6E8A-4147-A177-3AD203B41FA5}">
                      <a16:colId xmlns:a16="http://schemas.microsoft.com/office/drawing/2014/main" xmlns="" val="2524954565"/>
                    </a:ext>
                  </a:extLst>
                </a:gridCol>
                <a:gridCol w="120243">
                  <a:extLst>
                    <a:ext uri="{9D8B030D-6E8A-4147-A177-3AD203B41FA5}">
                      <a16:colId xmlns:a16="http://schemas.microsoft.com/office/drawing/2014/main" xmlns="" val="737479763"/>
                    </a:ext>
                  </a:extLst>
                </a:gridCol>
              </a:tblGrid>
              <a:tr h="3679102">
                <a:tc>
                  <a:txBody>
                    <a:bodyPr/>
                    <a:lstStyle/>
                    <a:p>
                      <a:pPr algn="l" fontAlgn="ctr"/>
                      <a:r>
                        <a:rPr lang="en-US" sz="200" b="0" i="0" u="none" strike="noStrike">
                          <a:solidFill>
                            <a:srgbClr val="FFFFFF"/>
                          </a:solidFill>
                          <a:effectLst/>
                          <a:latin typeface="Franklin Gothic Book" panose="020B0503020102020204" pitchFamily="34" charset="0"/>
                        </a:rPr>
                        <a:t>An Inforgraphic Timeline is in this worksheet starting in cell B1. </a:t>
                      </a:r>
                      <a:br>
                        <a:rPr lang="en-US" sz="200" b="0" i="0" u="none" strike="noStrike">
                          <a:solidFill>
                            <a:srgbClr val="FFFFFF"/>
                          </a:solidFill>
                          <a:effectLst/>
                          <a:latin typeface="Franklin Gothic Book" panose="020B0503020102020204" pitchFamily="34" charset="0"/>
                        </a:rPr>
                      </a:br>
                      <a:r>
                        <a:rPr lang="en-US" sz="200" b="0" i="0" u="none" strike="noStrike">
                          <a:solidFill>
                            <a:srgbClr val="FFFFFF"/>
                          </a:solidFill>
                          <a:effectLst/>
                          <a:latin typeface="Franklin Gothic Book" panose="020B0503020102020204" pitchFamily="34" charset="0"/>
                        </a:rPr>
                        <a:t>5 teardrop shapes with milestone titles above them and milestone dates within them are mapped along a curved line that charts the year from start to end. </a:t>
                      </a:r>
                      <a:br>
                        <a:rPr lang="en-US" sz="200" b="0" i="0" u="none" strike="noStrike">
                          <a:solidFill>
                            <a:srgbClr val="FFFFFF"/>
                          </a:solidFill>
                          <a:effectLst/>
                          <a:latin typeface="Franklin Gothic Book" panose="020B0503020102020204" pitchFamily="34" charset="0"/>
                        </a:rPr>
                      </a:br>
                      <a:r>
                        <a:rPr lang="en-US" sz="200" b="0" i="0" u="none" strike="noStrike">
                          <a:solidFill>
                            <a:srgbClr val="FFFFFF"/>
                          </a:solidFill>
                          <a:effectLst/>
                          <a:latin typeface="Franklin Gothic Book" panose="020B0503020102020204" pitchFamily="34" charset="0"/>
                        </a:rPr>
                        <a:t>Next to each teardrop is a description or list of activities for each milestone or informational marker. </a:t>
                      </a:r>
                      <a:br>
                        <a:rPr lang="en-US" sz="200" b="0" i="0" u="none" strike="noStrike">
                          <a:solidFill>
                            <a:srgbClr val="FFFFFF"/>
                          </a:solidFill>
                          <a:effectLst/>
                          <a:latin typeface="Franklin Gothic Book" panose="020B0503020102020204" pitchFamily="34" charset="0"/>
                        </a:rPr>
                      </a:br>
                      <a:r>
                        <a:rPr lang="en-US" sz="200" b="0" i="0" u="none" strike="noStrike">
                          <a:solidFill>
                            <a:srgbClr val="FFFFFF"/>
                          </a:solidFill>
                          <a:effectLst/>
                          <a:latin typeface="Franklin Gothic Book" panose="020B0503020102020204" pitchFamily="34" charset="0"/>
                        </a:rPr>
                        <a:t>To modify the content in this worksheet, update the Chart Data table in the Chart Data worksheet.</a:t>
                      </a:r>
                      <a:br>
                        <a:rPr lang="en-US" sz="200" b="0" i="0" u="none" strike="noStrike">
                          <a:solidFill>
                            <a:srgbClr val="FFFFFF"/>
                          </a:solidFill>
                          <a:effectLst/>
                          <a:latin typeface="Franklin Gothic Book" panose="020B0503020102020204" pitchFamily="34" charset="0"/>
                        </a:rPr>
                      </a:br>
                      <a:r>
                        <a:rPr lang="en-US" sz="200" b="0" i="0" u="none" strike="noStrike">
                          <a:solidFill>
                            <a:srgbClr val="FFFFFF"/>
                          </a:solidFill>
                          <a:effectLst/>
                          <a:latin typeface="Franklin Gothic Book" panose="020B0503020102020204" pitchFamily="34" charset="0"/>
                        </a:rPr>
                        <a:t>There are no further instructions in this worksheet.</a:t>
                      </a:r>
                      <a:endParaRPr lang="en-US" sz="200" b="0" i="0" u="none" strike="noStrike">
                        <a:solidFill>
                          <a:srgbClr val="222B35"/>
                        </a:solidFill>
                        <a:effectLst/>
                        <a:latin typeface="Franklin Gothic Book" panose="020B0503020102020204" pitchFamily="34" charset="0"/>
                      </a:endParaRPr>
                    </a:p>
                  </a:txBody>
                  <a:tcPr marL="0" marR="0" marT="0" marB="0">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xmlns="" val="1551982724"/>
                  </a:ext>
                </a:extLst>
              </a:tr>
              <a:tr h="357924">
                <a:tc>
                  <a:txBody>
                    <a:bodyPr/>
                    <a:lstStyle/>
                    <a:p>
                      <a:pPr algn="l" fontAlgn="ctr"/>
                      <a:endParaRPr lang="en-US" sz="200" b="0" i="0" u="none" strike="noStrike">
                        <a:solidFill>
                          <a:srgbClr val="FFFFFF"/>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xmlns="" val="3478209899"/>
                  </a:ext>
                </a:extLst>
              </a:tr>
              <a:tr h="251149">
                <a:tc>
                  <a:txBody>
                    <a:bodyPr/>
                    <a:lstStyle/>
                    <a:p>
                      <a:pPr algn="l" fontAlgn="ctr"/>
                      <a:endParaRPr lang="en-US" sz="200" b="0" i="0" u="none" strike="noStrike">
                        <a:solidFill>
                          <a:srgbClr val="FFFFFF"/>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xmlns="" val="2450589835"/>
                  </a:ext>
                </a:extLst>
              </a:tr>
              <a:tr h="31582">
                <a:tc>
                  <a:txBody>
                    <a:bodyPr/>
                    <a:lstStyle/>
                    <a:p>
                      <a:pPr algn="l" fontAlgn="ctr"/>
                      <a:endParaRPr lang="en-US" sz="200" b="0" i="0" u="none" strike="noStrike">
                        <a:solidFill>
                          <a:srgbClr val="FFFFFF"/>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xmlns="" val="2272661406"/>
                  </a:ext>
                </a:extLst>
              </a:tr>
              <a:tr h="31582">
                <a:tc>
                  <a:txBody>
                    <a:bodyPr/>
                    <a:lstStyle/>
                    <a:p>
                      <a:pPr algn="l" fontAlgn="ctr"/>
                      <a:endParaRPr lang="en-US" sz="200" b="0" i="0" u="none" strike="noStrike">
                        <a:solidFill>
                          <a:srgbClr val="FFFFFF"/>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tc>
                  <a:txBody>
                    <a:bodyPr/>
                    <a:lstStyle/>
                    <a:p>
                      <a:pPr algn="l" fontAlgn="ctr"/>
                      <a:endParaRPr lang="en-US" sz="200" b="0" i="0" u="none" strike="noStrike" dirty="0">
                        <a:solidFill>
                          <a:srgbClr val="222B35"/>
                        </a:solidFill>
                        <a:effectLst/>
                        <a:latin typeface="Franklin Gothic Book" panose="020B05030201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xmlns="" val="3329370171"/>
                  </a:ext>
                </a:extLst>
              </a:tr>
            </a:tbl>
          </a:graphicData>
        </a:graphic>
      </p:graphicFrame>
      <p:grpSp>
        <p:nvGrpSpPr>
          <p:cNvPr id="13" name="Group 12">
            <a:extLst>
              <a:ext uri="{FF2B5EF4-FFF2-40B4-BE49-F238E27FC236}">
                <a16:creationId xmlns:a16="http://schemas.microsoft.com/office/drawing/2014/main" xmlns="" id="{4AC9DF19-8382-4AED-9832-47D910778E34}"/>
              </a:ext>
            </a:extLst>
          </p:cNvPr>
          <p:cNvGrpSpPr/>
          <p:nvPr/>
        </p:nvGrpSpPr>
        <p:grpSpPr>
          <a:xfrm>
            <a:off x="1141147" y="955277"/>
            <a:ext cx="10115550" cy="6564313"/>
            <a:chOff x="0" y="0"/>
            <a:chExt cx="10114772" cy="6564085"/>
          </a:xfrm>
        </p:grpSpPr>
        <p:grpSp>
          <p:nvGrpSpPr>
            <p:cNvPr id="14" name="Group 13"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xmlns="" id="{F54B38D2-0536-40C7-AE68-CF4EA8C1920C}"/>
                </a:ext>
              </a:extLst>
            </p:cNvPr>
            <p:cNvGrpSpPr/>
            <p:nvPr/>
          </p:nvGrpSpPr>
          <p:grpSpPr>
            <a:xfrm>
              <a:off x="0" y="0"/>
              <a:ext cx="10114772" cy="6564085"/>
              <a:chOff x="0" y="0"/>
              <a:chExt cx="10114772" cy="6564085"/>
            </a:xfrm>
          </p:grpSpPr>
          <p:grpSp>
            <p:nvGrpSpPr>
              <p:cNvPr id="21" name="Group 20"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xmlns="" id="{98A13FF1-578F-493F-A217-7B9AAD4B2602}"/>
                  </a:ext>
                </a:extLst>
              </p:cNvPr>
              <p:cNvGrpSpPr/>
              <p:nvPr/>
            </p:nvGrpSpPr>
            <p:grpSpPr>
              <a:xfrm>
                <a:off x="0" y="0"/>
                <a:ext cx="10114772" cy="6564085"/>
                <a:chOff x="0" y="0"/>
                <a:chExt cx="10114772" cy="6564085"/>
              </a:xfrm>
            </p:grpSpPr>
            <p:grpSp>
              <p:nvGrpSpPr>
                <p:cNvPr id="26" name="Group 25" descr="Roadmap shape with arrow head showing flow from left to right and top to bottom, with the arrow in the bottom right">
                  <a:extLst>
                    <a:ext uri="{FF2B5EF4-FFF2-40B4-BE49-F238E27FC236}">
                      <a16:creationId xmlns:a16="http://schemas.microsoft.com/office/drawing/2014/main" xmlns="" id="{16763858-5DA2-4F91-8406-D66F5DC27D39}"/>
                    </a:ext>
                  </a:extLst>
                </p:cNvPr>
                <p:cNvGrpSpPr/>
                <p:nvPr/>
              </p:nvGrpSpPr>
              <p:grpSpPr>
                <a:xfrm>
                  <a:off x="0" y="0"/>
                  <a:ext cx="9602751" cy="6356480"/>
                  <a:chOff x="0" y="0"/>
                  <a:chExt cx="9602751" cy="6356480"/>
                </a:xfrm>
              </p:grpSpPr>
              <p:sp>
                <p:nvSpPr>
                  <p:cNvPr id="69" name="Rectangle 12" descr="Curvy line">
                    <a:extLst>
                      <a:ext uri="{FF2B5EF4-FFF2-40B4-BE49-F238E27FC236}">
                        <a16:creationId xmlns:a16="http://schemas.microsoft.com/office/drawing/2014/main" xmlns="" id="{65BDB798-9989-41F6-ADC7-8A1EBFAA6BCA}"/>
                      </a:ext>
                    </a:extLst>
                  </p:cNvPr>
                  <p:cNvSpPr/>
                  <p:nvPr/>
                </p:nvSpPr>
                <p:spPr>
                  <a:xfrm>
                    <a:off x="0" y="0"/>
                    <a:ext cx="8178985" cy="6356480"/>
                  </a:xfrm>
                  <a:custGeom>
                    <a:avLst/>
                    <a:gdLst>
                      <a:gd name="connsiteX0" fmla="*/ 0 w 685800"/>
                      <a:gd name="connsiteY0" fmla="*/ 0 h 3781425"/>
                      <a:gd name="connsiteX1" fmla="*/ 685800 w 685800"/>
                      <a:gd name="connsiteY1" fmla="*/ 0 h 3781425"/>
                      <a:gd name="connsiteX2" fmla="*/ 685800 w 685800"/>
                      <a:gd name="connsiteY2" fmla="*/ 3781425 h 3781425"/>
                      <a:gd name="connsiteX3" fmla="*/ 0 w 685800"/>
                      <a:gd name="connsiteY3" fmla="*/ 3781425 h 3781425"/>
                      <a:gd name="connsiteX4" fmla="*/ 0 w 685800"/>
                      <a:gd name="connsiteY4" fmla="*/ 0 h 3781425"/>
                      <a:gd name="connsiteX0" fmla="*/ 0 w 705125"/>
                      <a:gd name="connsiteY0" fmla="*/ 0 h 3781425"/>
                      <a:gd name="connsiteX1" fmla="*/ 685800 w 705125"/>
                      <a:gd name="connsiteY1" fmla="*/ 0 h 3781425"/>
                      <a:gd name="connsiteX2" fmla="*/ 704850 w 705125"/>
                      <a:gd name="connsiteY2" fmla="*/ 809625 h 3781425"/>
                      <a:gd name="connsiteX3" fmla="*/ 685800 w 705125"/>
                      <a:gd name="connsiteY3" fmla="*/ 3781425 h 3781425"/>
                      <a:gd name="connsiteX4" fmla="*/ 0 w 705125"/>
                      <a:gd name="connsiteY4" fmla="*/ 3781425 h 3781425"/>
                      <a:gd name="connsiteX5" fmla="*/ 0 w 705125"/>
                      <a:gd name="connsiteY5" fmla="*/ 0 h 3781425"/>
                      <a:gd name="connsiteX0" fmla="*/ 104775 w 809900"/>
                      <a:gd name="connsiteY0" fmla="*/ 0 h 3781425"/>
                      <a:gd name="connsiteX1" fmla="*/ 790575 w 809900"/>
                      <a:gd name="connsiteY1" fmla="*/ 0 h 3781425"/>
                      <a:gd name="connsiteX2" fmla="*/ 809625 w 809900"/>
                      <a:gd name="connsiteY2" fmla="*/ 809625 h 3781425"/>
                      <a:gd name="connsiteX3" fmla="*/ 790575 w 809900"/>
                      <a:gd name="connsiteY3" fmla="*/ 3781425 h 3781425"/>
                      <a:gd name="connsiteX4" fmla="*/ 104775 w 809900"/>
                      <a:gd name="connsiteY4" fmla="*/ 3781425 h 3781425"/>
                      <a:gd name="connsiteX5" fmla="*/ 0 w 809900"/>
                      <a:gd name="connsiteY5" fmla="*/ 809625 h 3781425"/>
                      <a:gd name="connsiteX6" fmla="*/ 104775 w 809900"/>
                      <a:gd name="connsiteY6" fmla="*/ 0 h 3781425"/>
                      <a:gd name="connsiteX0" fmla="*/ 104775 w 866775"/>
                      <a:gd name="connsiteY0" fmla="*/ 0 h 3781425"/>
                      <a:gd name="connsiteX1" fmla="*/ 790575 w 866775"/>
                      <a:gd name="connsiteY1" fmla="*/ 0 h 3781425"/>
                      <a:gd name="connsiteX2" fmla="*/ 809625 w 866775"/>
                      <a:gd name="connsiteY2" fmla="*/ 809625 h 3781425"/>
                      <a:gd name="connsiteX3" fmla="*/ 866775 w 866775"/>
                      <a:gd name="connsiteY3" fmla="*/ 2171700 h 3781425"/>
                      <a:gd name="connsiteX4" fmla="*/ 790575 w 866775"/>
                      <a:gd name="connsiteY4" fmla="*/ 3781425 h 3781425"/>
                      <a:gd name="connsiteX5" fmla="*/ 104775 w 866775"/>
                      <a:gd name="connsiteY5" fmla="*/ 3781425 h 3781425"/>
                      <a:gd name="connsiteX6" fmla="*/ 0 w 866775"/>
                      <a:gd name="connsiteY6" fmla="*/ 809625 h 3781425"/>
                      <a:gd name="connsiteX7" fmla="*/ 104775 w 866775"/>
                      <a:gd name="connsiteY7" fmla="*/ 0 h 3781425"/>
                      <a:gd name="connsiteX0" fmla="*/ 107604 w 869604"/>
                      <a:gd name="connsiteY0" fmla="*/ 0 h 3781425"/>
                      <a:gd name="connsiteX1" fmla="*/ 793404 w 869604"/>
                      <a:gd name="connsiteY1" fmla="*/ 0 h 3781425"/>
                      <a:gd name="connsiteX2" fmla="*/ 812454 w 869604"/>
                      <a:gd name="connsiteY2" fmla="*/ 809625 h 3781425"/>
                      <a:gd name="connsiteX3" fmla="*/ 869604 w 869604"/>
                      <a:gd name="connsiteY3" fmla="*/ 2171700 h 3781425"/>
                      <a:gd name="connsiteX4" fmla="*/ 793404 w 869604"/>
                      <a:gd name="connsiteY4" fmla="*/ 3781425 h 3781425"/>
                      <a:gd name="connsiteX5" fmla="*/ 107604 w 869604"/>
                      <a:gd name="connsiteY5" fmla="*/ 3781425 h 3781425"/>
                      <a:gd name="connsiteX6" fmla="*/ 21879 w 869604"/>
                      <a:gd name="connsiteY6" fmla="*/ 2219325 h 3781425"/>
                      <a:gd name="connsiteX7" fmla="*/ 2829 w 869604"/>
                      <a:gd name="connsiteY7" fmla="*/ 809625 h 3781425"/>
                      <a:gd name="connsiteX8" fmla="*/ 107604 w 869604"/>
                      <a:gd name="connsiteY8" fmla="*/ 0 h 3781425"/>
                      <a:gd name="connsiteX0" fmla="*/ 107604 w 2222159"/>
                      <a:gd name="connsiteY0" fmla="*/ 0 h 3781425"/>
                      <a:gd name="connsiteX1" fmla="*/ 793404 w 2222159"/>
                      <a:gd name="connsiteY1" fmla="*/ 0 h 3781425"/>
                      <a:gd name="connsiteX2" fmla="*/ 2222154 w 2222159"/>
                      <a:gd name="connsiteY2" fmla="*/ 1009650 h 3781425"/>
                      <a:gd name="connsiteX3" fmla="*/ 869604 w 2222159"/>
                      <a:gd name="connsiteY3" fmla="*/ 2171700 h 3781425"/>
                      <a:gd name="connsiteX4" fmla="*/ 793404 w 2222159"/>
                      <a:gd name="connsiteY4" fmla="*/ 3781425 h 3781425"/>
                      <a:gd name="connsiteX5" fmla="*/ 107604 w 2222159"/>
                      <a:gd name="connsiteY5" fmla="*/ 3781425 h 3781425"/>
                      <a:gd name="connsiteX6" fmla="*/ 21879 w 2222159"/>
                      <a:gd name="connsiteY6" fmla="*/ 2219325 h 3781425"/>
                      <a:gd name="connsiteX7" fmla="*/ 2829 w 2222159"/>
                      <a:gd name="connsiteY7" fmla="*/ 809625 h 3781425"/>
                      <a:gd name="connsiteX8" fmla="*/ 107604 w 2222159"/>
                      <a:gd name="connsiteY8" fmla="*/ 0 h 3781425"/>
                      <a:gd name="connsiteX0" fmla="*/ 85837 w 2200392"/>
                      <a:gd name="connsiteY0" fmla="*/ 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85837 w 2200392"/>
                      <a:gd name="connsiteY8" fmla="*/ 0 h 3781425"/>
                      <a:gd name="connsiteX0" fmla="*/ 266812 w 2200392"/>
                      <a:gd name="connsiteY0" fmla="*/ 80010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266812 w 2200392"/>
                      <a:gd name="connsiteY8" fmla="*/ 800100 h 3781425"/>
                      <a:gd name="connsiteX0" fmla="*/ 266812 w 2200392"/>
                      <a:gd name="connsiteY0" fmla="*/ 657225 h 3638550"/>
                      <a:gd name="connsiteX1" fmla="*/ 704962 w 2200392"/>
                      <a:gd name="connsiteY1" fmla="*/ 0 h 3638550"/>
                      <a:gd name="connsiteX2" fmla="*/ 2200387 w 2200392"/>
                      <a:gd name="connsiteY2" fmla="*/ 866775 h 3638550"/>
                      <a:gd name="connsiteX3" fmla="*/ 847837 w 2200392"/>
                      <a:gd name="connsiteY3" fmla="*/ 2028825 h 3638550"/>
                      <a:gd name="connsiteX4" fmla="*/ 771637 w 2200392"/>
                      <a:gd name="connsiteY4" fmla="*/ 3638550 h 3638550"/>
                      <a:gd name="connsiteX5" fmla="*/ 85837 w 2200392"/>
                      <a:gd name="connsiteY5" fmla="*/ 3638550 h 3638550"/>
                      <a:gd name="connsiteX6" fmla="*/ 112 w 2200392"/>
                      <a:gd name="connsiteY6" fmla="*/ 2076450 h 3638550"/>
                      <a:gd name="connsiteX7" fmla="*/ 2038462 w 2200392"/>
                      <a:gd name="connsiteY7" fmla="*/ 857250 h 3638550"/>
                      <a:gd name="connsiteX8" fmla="*/ 266812 w 2200392"/>
                      <a:gd name="connsiteY8" fmla="*/ 657225 h 3638550"/>
                      <a:gd name="connsiteX0" fmla="*/ 266812 w 2200392"/>
                      <a:gd name="connsiteY0" fmla="*/ 590550 h 3571875"/>
                      <a:gd name="connsiteX1" fmla="*/ 704962 w 2200392"/>
                      <a:gd name="connsiteY1" fmla="*/ 0 h 3571875"/>
                      <a:gd name="connsiteX2" fmla="*/ 2200387 w 2200392"/>
                      <a:gd name="connsiteY2" fmla="*/ 800100 h 3571875"/>
                      <a:gd name="connsiteX3" fmla="*/ 847837 w 2200392"/>
                      <a:gd name="connsiteY3" fmla="*/ 1962150 h 3571875"/>
                      <a:gd name="connsiteX4" fmla="*/ 771637 w 2200392"/>
                      <a:gd name="connsiteY4" fmla="*/ 3571875 h 3571875"/>
                      <a:gd name="connsiteX5" fmla="*/ 85837 w 2200392"/>
                      <a:gd name="connsiteY5" fmla="*/ 3571875 h 3571875"/>
                      <a:gd name="connsiteX6" fmla="*/ 112 w 2200392"/>
                      <a:gd name="connsiteY6" fmla="*/ 2009775 h 3571875"/>
                      <a:gd name="connsiteX7" fmla="*/ 2038462 w 2200392"/>
                      <a:gd name="connsiteY7" fmla="*/ 790575 h 3571875"/>
                      <a:gd name="connsiteX8" fmla="*/ 266812 w 2200392"/>
                      <a:gd name="connsiteY8" fmla="*/ 590550 h 3571875"/>
                      <a:gd name="connsiteX0" fmla="*/ 266812 w 2200393"/>
                      <a:gd name="connsiteY0" fmla="*/ 590550 h 3571875"/>
                      <a:gd name="connsiteX1" fmla="*/ 704962 w 2200393"/>
                      <a:gd name="connsiteY1" fmla="*/ 0 h 3571875"/>
                      <a:gd name="connsiteX2" fmla="*/ 2200387 w 2200393"/>
                      <a:gd name="connsiteY2" fmla="*/ 800100 h 3571875"/>
                      <a:gd name="connsiteX3" fmla="*/ 847837 w 2200393"/>
                      <a:gd name="connsiteY3" fmla="*/ 1962150 h 3571875"/>
                      <a:gd name="connsiteX4" fmla="*/ 771637 w 2200393"/>
                      <a:gd name="connsiteY4" fmla="*/ 3571875 h 3571875"/>
                      <a:gd name="connsiteX5" fmla="*/ 85837 w 2200393"/>
                      <a:gd name="connsiteY5" fmla="*/ 3571875 h 3571875"/>
                      <a:gd name="connsiteX6" fmla="*/ 112 w 2200393"/>
                      <a:gd name="connsiteY6" fmla="*/ 2009775 h 3571875"/>
                      <a:gd name="connsiteX7" fmla="*/ 2038462 w 2200393"/>
                      <a:gd name="connsiteY7" fmla="*/ 790575 h 3571875"/>
                      <a:gd name="connsiteX8" fmla="*/ 266812 w 2200393"/>
                      <a:gd name="connsiteY8" fmla="*/ 590550 h 3571875"/>
                      <a:gd name="connsiteX0" fmla="*/ 266812 w 2200392"/>
                      <a:gd name="connsiteY0" fmla="*/ 123825 h 3105150"/>
                      <a:gd name="connsiteX1" fmla="*/ 3906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23825 h 3105150"/>
                      <a:gd name="connsiteX1" fmla="*/ 2382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33350 h 3114675"/>
                      <a:gd name="connsiteX1" fmla="*/ 266812 w 2200392"/>
                      <a:gd name="connsiteY1" fmla="*/ 0 h 3114675"/>
                      <a:gd name="connsiteX2" fmla="*/ 2200387 w 2200392"/>
                      <a:gd name="connsiteY2" fmla="*/ 342900 h 3114675"/>
                      <a:gd name="connsiteX3" fmla="*/ 847837 w 2200392"/>
                      <a:gd name="connsiteY3" fmla="*/ 1504950 h 3114675"/>
                      <a:gd name="connsiteX4" fmla="*/ 771637 w 2200392"/>
                      <a:gd name="connsiteY4" fmla="*/ 3114675 h 3114675"/>
                      <a:gd name="connsiteX5" fmla="*/ 85837 w 2200392"/>
                      <a:gd name="connsiteY5" fmla="*/ 3114675 h 3114675"/>
                      <a:gd name="connsiteX6" fmla="*/ 112 w 2200392"/>
                      <a:gd name="connsiteY6" fmla="*/ 1552575 h 3114675"/>
                      <a:gd name="connsiteX7" fmla="*/ 2038462 w 2200392"/>
                      <a:gd name="connsiteY7" fmla="*/ 333375 h 3114675"/>
                      <a:gd name="connsiteX8" fmla="*/ 266812 w 2200392"/>
                      <a:gd name="connsiteY8" fmla="*/ 133350 h 311467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364775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364775 w 2200391"/>
                      <a:gd name="connsiteY8" fmla="*/ 76200 h 3057525"/>
                      <a:gd name="connsiteX0" fmla="*/ 364775 w 2200391"/>
                      <a:gd name="connsiteY0" fmla="*/ 79836 h 3061161"/>
                      <a:gd name="connsiteX1" fmla="*/ 363415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64775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35748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35748 w 2200391"/>
                      <a:gd name="connsiteY8" fmla="*/ 79836 h 3061161"/>
                      <a:gd name="connsiteX0" fmla="*/ 350261 w 2200391"/>
                      <a:gd name="connsiteY0" fmla="*/ 76199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50261 w 2200391"/>
                      <a:gd name="connsiteY8" fmla="*/ 76199 h 3061161"/>
                      <a:gd name="connsiteX0" fmla="*/ 350261 w 2200391"/>
                      <a:gd name="connsiteY0" fmla="*/ 43468 h 3028430"/>
                      <a:gd name="connsiteX1" fmla="*/ 345273 w 2200391"/>
                      <a:gd name="connsiteY1" fmla="*/ 0 h 3028430"/>
                      <a:gd name="connsiteX2" fmla="*/ 2200386 w 2200391"/>
                      <a:gd name="connsiteY2" fmla="*/ 256655 h 3028430"/>
                      <a:gd name="connsiteX3" fmla="*/ 847836 w 2200391"/>
                      <a:gd name="connsiteY3" fmla="*/ 1418705 h 3028430"/>
                      <a:gd name="connsiteX4" fmla="*/ 771636 w 2200391"/>
                      <a:gd name="connsiteY4" fmla="*/ 3028430 h 3028430"/>
                      <a:gd name="connsiteX5" fmla="*/ 85836 w 2200391"/>
                      <a:gd name="connsiteY5" fmla="*/ 3028430 h 3028430"/>
                      <a:gd name="connsiteX6" fmla="*/ 111 w 2200391"/>
                      <a:gd name="connsiteY6" fmla="*/ 1466330 h 3028430"/>
                      <a:gd name="connsiteX7" fmla="*/ 2042090 w 2200391"/>
                      <a:gd name="connsiteY7" fmla="*/ 243493 h 3028430"/>
                      <a:gd name="connsiteX8" fmla="*/ 350261 w 2200391"/>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57 w 2200386"/>
                      <a:gd name="connsiteY0" fmla="*/ 43468 h 3028430"/>
                      <a:gd name="connsiteX1" fmla="*/ 345269 w 2200386"/>
                      <a:gd name="connsiteY1" fmla="*/ 0 h 3028430"/>
                      <a:gd name="connsiteX2" fmla="*/ 2200382 w 2200386"/>
                      <a:gd name="connsiteY2" fmla="*/ 256655 h 3028430"/>
                      <a:gd name="connsiteX3" fmla="*/ 201994 w 2200386"/>
                      <a:gd name="connsiteY3" fmla="*/ 1487805 h 3028430"/>
                      <a:gd name="connsiteX4" fmla="*/ 771632 w 2200386"/>
                      <a:gd name="connsiteY4" fmla="*/ 3028430 h 3028430"/>
                      <a:gd name="connsiteX5" fmla="*/ 85832 w 2200386"/>
                      <a:gd name="connsiteY5" fmla="*/ 3028430 h 3028430"/>
                      <a:gd name="connsiteX6" fmla="*/ 107 w 2200386"/>
                      <a:gd name="connsiteY6" fmla="*/ 1466330 h 3028430"/>
                      <a:gd name="connsiteX7" fmla="*/ 2042086 w 2200386"/>
                      <a:gd name="connsiteY7" fmla="*/ 243493 h 3028430"/>
                      <a:gd name="connsiteX8" fmla="*/ 350257 w 2200386"/>
                      <a:gd name="connsiteY8" fmla="*/ 43468 h 3028430"/>
                      <a:gd name="connsiteX0" fmla="*/ 350257 w 2564013"/>
                      <a:gd name="connsiteY0" fmla="*/ 43468 h 3028430"/>
                      <a:gd name="connsiteX1" fmla="*/ 345269 w 2564013"/>
                      <a:gd name="connsiteY1" fmla="*/ 0 h 3028430"/>
                      <a:gd name="connsiteX2" fmla="*/ 2200382 w 2564013"/>
                      <a:gd name="connsiteY2" fmla="*/ 256655 h 3028430"/>
                      <a:gd name="connsiteX3" fmla="*/ 201994 w 2564013"/>
                      <a:gd name="connsiteY3" fmla="*/ 1487805 h 3028430"/>
                      <a:gd name="connsiteX4" fmla="*/ 2564013 w 2564013"/>
                      <a:gd name="connsiteY4" fmla="*/ 2333802 h 3028430"/>
                      <a:gd name="connsiteX5" fmla="*/ 85832 w 2564013"/>
                      <a:gd name="connsiteY5" fmla="*/ 3028430 h 3028430"/>
                      <a:gd name="connsiteX6" fmla="*/ 107 w 2564013"/>
                      <a:gd name="connsiteY6" fmla="*/ 1466330 h 3028430"/>
                      <a:gd name="connsiteX7" fmla="*/ 2042086 w 2564013"/>
                      <a:gd name="connsiteY7" fmla="*/ 243493 h 3028430"/>
                      <a:gd name="connsiteX8" fmla="*/ 350257 w 2564013"/>
                      <a:gd name="connsiteY8" fmla="*/ 43468 h 3028430"/>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201994 w 2505960"/>
                      <a:gd name="connsiteY3" fmla="*/ 1487805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1068560 w 2505960"/>
                      <a:gd name="connsiteY3" fmla="*/ 1363981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236873"/>
                      <a:gd name="connsiteY0" fmla="*/ 43468 h 2435633"/>
                      <a:gd name="connsiteX1" fmla="*/ 0 w 2236873"/>
                      <a:gd name="connsiteY1" fmla="*/ 0 h 2435633"/>
                      <a:gd name="connsiteX2" fmla="*/ 1855113 w 2236873"/>
                      <a:gd name="connsiteY2" fmla="*/ 256655 h 2435633"/>
                      <a:gd name="connsiteX3" fmla="*/ 723291 w 2236873"/>
                      <a:gd name="connsiteY3" fmla="*/ 1363981 h 2435633"/>
                      <a:gd name="connsiteX4" fmla="*/ 2236873 w 2236873"/>
                      <a:gd name="connsiteY4" fmla="*/ 1974971 h 2435633"/>
                      <a:gd name="connsiteX5" fmla="*/ 2008251 w 2236873"/>
                      <a:gd name="connsiteY5" fmla="*/ 2435633 h 2435633"/>
                      <a:gd name="connsiteX6" fmla="*/ 502358 w 2236873"/>
                      <a:gd name="connsiteY6" fmla="*/ 1342505 h 2435633"/>
                      <a:gd name="connsiteX7" fmla="*/ 1696817 w 2236873"/>
                      <a:gd name="connsiteY7" fmla="*/ 243493 h 2435633"/>
                      <a:gd name="connsiteX8" fmla="*/ 4988 w 2236873"/>
                      <a:gd name="connsiteY8" fmla="*/ 43468 h 2435633"/>
                      <a:gd name="connsiteX0" fmla="*/ 4988 w 2236873"/>
                      <a:gd name="connsiteY0" fmla="*/ 43468 h 2159408"/>
                      <a:gd name="connsiteX1" fmla="*/ 0 w 2236873"/>
                      <a:gd name="connsiteY1" fmla="*/ 0 h 2159408"/>
                      <a:gd name="connsiteX2" fmla="*/ 1855113 w 2236873"/>
                      <a:gd name="connsiteY2" fmla="*/ 256655 h 2159408"/>
                      <a:gd name="connsiteX3" fmla="*/ 723291 w 2236873"/>
                      <a:gd name="connsiteY3" fmla="*/ 1363981 h 2159408"/>
                      <a:gd name="connsiteX4" fmla="*/ 2236873 w 2236873"/>
                      <a:gd name="connsiteY4" fmla="*/ 1974971 h 2159408"/>
                      <a:gd name="connsiteX5" fmla="*/ 2208228 w 2236873"/>
                      <a:gd name="connsiteY5" fmla="*/ 2159408 h 2159408"/>
                      <a:gd name="connsiteX6" fmla="*/ 502358 w 2236873"/>
                      <a:gd name="connsiteY6" fmla="*/ 1342505 h 2159408"/>
                      <a:gd name="connsiteX7" fmla="*/ 1696817 w 2236873"/>
                      <a:gd name="connsiteY7" fmla="*/ 243493 h 2159408"/>
                      <a:gd name="connsiteX8" fmla="*/ 4988 w 2236873"/>
                      <a:gd name="connsiteY8" fmla="*/ 43468 h 2159408"/>
                      <a:gd name="connsiteX0" fmla="*/ 4988 w 2255918"/>
                      <a:gd name="connsiteY0" fmla="*/ 43468 h 2159408"/>
                      <a:gd name="connsiteX1" fmla="*/ 0 w 2255918"/>
                      <a:gd name="connsiteY1" fmla="*/ 0 h 2159408"/>
                      <a:gd name="connsiteX2" fmla="*/ 1855113 w 2255918"/>
                      <a:gd name="connsiteY2" fmla="*/ 256655 h 2159408"/>
                      <a:gd name="connsiteX3" fmla="*/ 723291 w 2255918"/>
                      <a:gd name="connsiteY3" fmla="*/ 1363981 h 2159408"/>
                      <a:gd name="connsiteX4" fmla="*/ 2255918 w 2255918"/>
                      <a:gd name="connsiteY4" fmla="*/ 1641597 h 2159408"/>
                      <a:gd name="connsiteX5" fmla="*/ 2208228 w 2255918"/>
                      <a:gd name="connsiteY5" fmla="*/ 2159408 h 2159408"/>
                      <a:gd name="connsiteX6" fmla="*/ 502358 w 2255918"/>
                      <a:gd name="connsiteY6" fmla="*/ 1342505 h 2159408"/>
                      <a:gd name="connsiteX7" fmla="*/ 1696817 w 2255918"/>
                      <a:gd name="connsiteY7" fmla="*/ 243493 h 2159408"/>
                      <a:gd name="connsiteX8" fmla="*/ 4988 w 2255918"/>
                      <a:gd name="connsiteY8" fmla="*/ 43468 h 2159408"/>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54571 w 2265365"/>
                      <a:gd name="connsiteY6" fmla="*/ 1274636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84380"/>
                      <a:gd name="connsiteY0" fmla="*/ 43468 h 1778409"/>
                      <a:gd name="connsiteX1" fmla="*/ 0 w 2284380"/>
                      <a:gd name="connsiteY1" fmla="*/ 0 h 1778409"/>
                      <a:gd name="connsiteX2" fmla="*/ 1855113 w 2284380"/>
                      <a:gd name="connsiteY2" fmla="*/ 256655 h 1778409"/>
                      <a:gd name="connsiteX3" fmla="*/ 929639 w 2284380"/>
                      <a:gd name="connsiteY3" fmla="*/ 1046065 h 1778409"/>
                      <a:gd name="connsiteX4" fmla="*/ 2284380 w 2284380"/>
                      <a:gd name="connsiteY4" fmla="*/ 1441560 h 1778409"/>
                      <a:gd name="connsiteX5" fmla="*/ 2265365 w 2284380"/>
                      <a:gd name="connsiteY5" fmla="*/ 1778409 h 1778409"/>
                      <a:gd name="connsiteX6" fmla="*/ 829668 w 2284380"/>
                      <a:gd name="connsiteY6" fmla="*/ 1028161 h 1778409"/>
                      <a:gd name="connsiteX7" fmla="*/ 1753740 w 2284380"/>
                      <a:gd name="connsiteY7" fmla="*/ 261353 h 1778409"/>
                      <a:gd name="connsiteX8" fmla="*/ 4988 w 2284380"/>
                      <a:gd name="connsiteY8" fmla="*/ 43468 h 1778409"/>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14 w 2295966"/>
                      <a:gd name="connsiteY0" fmla="*/ 39896 h 1503358"/>
                      <a:gd name="connsiteX1" fmla="*/ 9256 w 2295966"/>
                      <a:gd name="connsiteY1" fmla="*/ 0 h 1503358"/>
                      <a:gd name="connsiteX2" fmla="*/ 1864369 w 2295966"/>
                      <a:gd name="connsiteY2" fmla="*/ 256655 h 1503358"/>
                      <a:gd name="connsiteX3" fmla="*/ 921106 w 2295966"/>
                      <a:gd name="connsiteY3" fmla="*/ 1038920 h 1503358"/>
                      <a:gd name="connsiteX4" fmla="*/ 2293636 w 2295966"/>
                      <a:gd name="connsiteY4" fmla="*/ 1441560 h 1503358"/>
                      <a:gd name="connsiteX5" fmla="*/ 2295966 w 2295966"/>
                      <a:gd name="connsiteY5" fmla="*/ 1503358 h 1503358"/>
                      <a:gd name="connsiteX6" fmla="*/ 838924 w 2295966"/>
                      <a:gd name="connsiteY6" fmla="*/ 1028161 h 1503358"/>
                      <a:gd name="connsiteX7" fmla="*/ 1762996 w 2295966"/>
                      <a:gd name="connsiteY7" fmla="*/ 261353 h 1503358"/>
                      <a:gd name="connsiteX8" fmla="*/ 14 w 2295966"/>
                      <a:gd name="connsiteY8" fmla="*/ 39896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77264 w 2286710"/>
                      <a:gd name="connsiteY4" fmla="*/ 1402266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8075"/>
                      <a:gd name="connsiteY0" fmla="*/ 22036 h 1492642"/>
                      <a:gd name="connsiteX1" fmla="*/ 0 w 2288075"/>
                      <a:gd name="connsiteY1" fmla="*/ 0 h 1492642"/>
                      <a:gd name="connsiteX2" fmla="*/ 1855113 w 2288075"/>
                      <a:gd name="connsiteY2" fmla="*/ 245939 h 1492642"/>
                      <a:gd name="connsiteX3" fmla="*/ 911850 w 2288075"/>
                      <a:gd name="connsiteY3" fmla="*/ 1028204 h 1492642"/>
                      <a:gd name="connsiteX4" fmla="*/ 2287937 w 2288075"/>
                      <a:gd name="connsiteY4" fmla="*/ 1402266 h 1492642"/>
                      <a:gd name="connsiteX5" fmla="*/ 2286710 w 2288075"/>
                      <a:gd name="connsiteY5" fmla="*/ 1492642 h 1492642"/>
                      <a:gd name="connsiteX6" fmla="*/ 808322 w 2288075"/>
                      <a:gd name="connsiteY6" fmla="*/ 1017445 h 1492642"/>
                      <a:gd name="connsiteX7" fmla="*/ 1775087 w 2288075"/>
                      <a:gd name="connsiteY7" fmla="*/ 232776 h 1492642"/>
                      <a:gd name="connsiteX8" fmla="*/ 1431 w 2288075"/>
                      <a:gd name="connsiteY8" fmla="*/ 22036 h 149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8075" h="1492642">
                        <a:moveTo>
                          <a:pt x="1431" y="22036"/>
                        </a:moveTo>
                        <a:cubicBezTo>
                          <a:pt x="978" y="-4576"/>
                          <a:pt x="453" y="26612"/>
                          <a:pt x="0" y="0"/>
                        </a:cubicBezTo>
                        <a:cubicBezTo>
                          <a:pt x="320288" y="1618"/>
                          <a:pt x="1801364" y="-2503"/>
                          <a:pt x="1855113" y="245939"/>
                        </a:cubicBezTo>
                        <a:cubicBezTo>
                          <a:pt x="1858288" y="699964"/>
                          <a:pt x="855310" y="577751"/>
                          <a:pt x="911850" y="1028204"/>
                        </a:cubicBezTo>
                        <a:cubicBezTo>
                          <a:pt x="941724" y="1250752"/>
                          <a:pt x="1326933" y="1391642"/>
                          <a:pt x="2287937" y="1402266"/>
                        </a:cubicBezTo>
                        <a:cubicBezTo>
                          <a:pt x="2288714" y="1422865"/>
                          <a:pt x="2285933" y="1472043"/>
                          <a:pt x="2286710" y="1492642"/>
                        </a:cubicBezTo>
                        <a:cubicBezTo>
                          <a:pt x="1907428" y="1478956"/>
                          <a:pt x="825785" y="1512745"/>
                          <a:pt x="808322" y="1017445"/>
                        </a:cubicBezTo>
                        <a:cubicBezTo>
                          <a:pt x="790860" y="522145"/>
                          <a:pt x="1907383" y="588771"/>
                          <a:pt x="1775087" y="232776"/>
                        </a:cubicBezTo>
                        <a:cubicBezTo>
                          <a:pt x="1753996" y="75765"/>
                          <a:pt x="740741" y="41433"/>
                          <a:pt x="1431" y="22036"/>
                        </a:cubicBezTo>
                        <a:close/>
                      </a:path>
                    </a:pathLst>
                  </a:custGeom>
                  <a:solidFill>
                    <a:schemeClr val="accent6">
                      <a:lumMod val="75000"/>
                    </a:schemeClr>
                  </a:solidFill>
                  <a:ln>
                    <a:noFill/>
                  </a:ln>
                  <a:scene3d>
                    <a:camera prst="perspectiveRelaxed">
                      <a:rot lat="179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0" name="Isosceles Triangle 69" descr="Arrow pointing rightward">
                    <a:extLst>
                      <a:ext uri="{FF2B5EF4-FFF2-40B4-BE49-F238E27FC236}">
                        <a16:creationId xmlns:a16="http://schemas.microsoft.com/office/drawing/2014/main" xmlns="" id="{84A45CAB-66B7-4660-B1E4-7BE570D2EFC1}"/>
                      </a:ext>
                    </a:extLst>
                  </p:cNvPr>
                  <p:cNvSpPr/>
                  <p:nvPr/>
                </p:nvSpPr>
                <p:spPr>
                  <a:xfrm rot="5400000">
                    <a:off x="8403410" y="4504662"/>
                    <a:ext cx="1521184" cy="877498"/>
                  </a:xfrm>
                  <a:prstGeom prst="triangle">
                    <a:avLst/>
                  </a:prstGeom>
                  <a:solidFill>
                    <a:schemeClr val="accent6">
                      <a:lumMod val="75000"/>
                    </a:schemeClr>
                  </a:solidFill>
                  <a:ln>
                    <a:noFill/>
                  </a:ln>
                  <a:scene3d>
                    <a:camera prst="perspectiveRelaxed">
                      <a:rot lat="179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71" name="Group 70" descr="Spacers">
                    <a:extLst>
                      <a:ext uri="{FF2B5EF4-FFF2-40B4-BE49-F238E27FC236}">
                        <a16:creationId xmlns:a16="http://schemas.microsoft.com/office/drawing/2014/main" xmlns="" id="{8EC7083D-1DEC-4F2E-A7E1-7A3EC23E0B0E}"/>
                      </a:ext>
                    </a:extLst>
                  </p:cNvPr>
                  <p:cNvGrpSpPr/>
                  <p:nvPr/>
                </p:nvGrpSpPr>
                <p:grpSpPr>
                  <a:xfrm>
                    <a:off x="2710041" y="1854710"/>
                    <a:ext cx="2722466" cy="3127199"/>
                    <a:chOff x="2710041" y="1854710"/>
                    <a:chExt cx="2211479" cy="2381260"/>
                  </a:xfrm>
                </p:grpSpPr>
                <p:sp>
                  <p:nvSpPr>
                    <p:cNvPr id="72" name="Rectangle 71" descr="Spacer">
                      <a:extLst>
                        <a:ext uri="{FF2B5EF4-FFF2-40B4-BE49-F238E27FC236}">
                          <a16:creationId xmlns:a16="http://schemas.microsoft.com/office/drawing/2014/main" xmlns="" id="{94FBCB28-38F2-4AB5-9448-C4D39E960584}"/>
                        </a:ext>
                      </a:extLst>
                    </p:cNvPr>
                    <p:cNvSpPr/>
                    <p:nvPr/>
                  </p:nvSpPr>
                  <p:spPr>
                    <a:xfrm>
                      <a:off x="2710041" y="1854710"/>
                      <a:ext cx="53067" cy="696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3" name="Rectangle 72" descr="Spacer">
                      <a:extLst>
                        <a:ext uri="{FF2B5EF4-FFF2-40B4-BE49-F238E27FC236}">
                          <a16:creationId xmlns:a16="http://schemas.microsoft.com/office/drawing/2014/main" xmlns="" id="{77881EB9-3B83-4043-8F08-E40BA9902F41}"/>
                        </a:ext>
                      </a:extLst>
                    </p:cNvPr>
                    <p:cNvSpPr/>
                    <p:nvPr/>
                  </p:nvSpPr>
                  <p:spPr>
                    <a:xfrm>
                      <a:off x="4675703" y="1929440"/>
                      <a:ext cx="53067" cy="90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4" name="Rectangle 73" descr="Spacer">
                      <a:extLst>
                        <a:ext uri="{FF2B5EF4-FFF2-40B4-BE49-F238E27FC236}">
                          <a16:creationId xmlns:a16="http://schemas.microsoft.com/office/drawing/2014/main" xmlns="" id="{52330301-9BFF-45BD-AD97-3482A72D6461}"/>
                        </a:ext>
                      </a:extLst>
                    </p:cNvPr>
                    <p:cNvSpPr/>
                    <p:nvPr/>
                  </p:nvSpPr>
                  <p:spPr>
                    <a:xfrm rot="20599438">
                      <a:off x="4841920" y="2487068"/>
                      <a:ext cx="79600" cy="149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5" name="Rectangle 74" descr="Spacer">
                      <a:extLst>
                        <a:ext uri="{FF2B5EF4-FFF2-40B4-BE49-F238E27FC236}">
                          <a16:creationId xmlns:a16="http://schemas.microsoft.com/office/drawing/2014/main" xmlns="" id="{EAEE2AC0-792F-4C15-9457-BE3E066B6DDB}"/>
                        </a:ext>
                      </a:extLst>
                    </p:cNvPr>
                    <p:cNvSpPr/>
                    <p:nvPr/>
                  </p:nvSpPr>
                  <p:spPr>
                    <a:xfrm rot="374208">
                      <a:off x="4814468" y="3985307"/>
                      <a:ext cx="106134" cy="250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grpSp>
              <p:nvGrpSpPr>
                <p:cNvPr id="27" name="Group 26" descr="Milestone description text boxes">
                  <a:extLst>
                    <a:ext uri="{FF2B5EF4-FFF2-40B4-BE49-F238E27FC236}">
                      <a16:creationId xmlns:a16="http://schemas.microsoft.com/office/drawing/2014/main" xmlns="" id="{F9037D61-05F4-46BB-A4A0-B53C4BF777F2}"/>
                    </a:ext>
                  </a:extLst>
                </p:cNvPr>
                <p:cNvGrpSpPr/>
                <p:nvPr/>
              </p:nvGrpSpPr>
              <p:grpSpPr>
                <a:xfrm>
                  <a:off x="1383651" y="103803"/>
                  <a:ext cx="8731121" cy="6460282"/>
                  <a:chOff x="1383651" y="103803"/>
                  <a:chExt cx="8731121" cy="6460282"/>
                </a:xfrm>
              </p:grpSpPr>
              <p:sp>
                <p:nvSpPr>
                  <p:cNvPr id="64" name="Rectangle 63">
                    <a:extLst>
                      <a:ext uri="{FF2B5EF4-FFF2-40B4-BE49-F238E27FC236}">
                        <a16:creationId xmlns:a16="http://schemas.microsoft.com/office/drawing/2014/main" xmlns="" id="{535B330F-822D-48B0-87C9-D11FA3985D7D}"/>
                      </a:ext>
                    </a:extLst>
                  </p:cNvPr>
                  <p:cNvSpPr/>
                  <p:nvPr/>
                </p:nvSpPr>
                <p:spPr>
                  <a:xfrm>
                    <a:off x="1438469" y="13607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fld id="{507D9085-37E1-44A3-8991-3C2C41E7E908}" type="TxLink">
                      <a:rPr lang="en-US" sz="1100" b="0" i="0" u="none" strike="noStrike">
                        <a:solidFill>
                          <a:srgbClr val="000000"/>
                        </a:solidFill>
                        <a:latin typeface="Franklin Gothic Book"/>
                      </a:rPr>
                      <a:pPr algn="l"/>
                      <a:t> </a:t>
                    </a:fld>
                    <a:endParaRPr lang="en-US" sz="1100">
                      <a:solidFill>
                        <a:schemeClr val="accent5">
                          <a:lumMod val="50000"/>
                        </a:schemeClr>
                      </a:solidFill>
                    </a:endParaRPr>
                  </a:p>
                </p:txBody>
              </p:sp>
              <p:sp>
                <p:nvSpPr>
                  <p:cNvPr id="65" name="Rectangle 64">
                    <a:extLst>
                      <a:ext uri="{FF2B5EF4-FFF2-40B4-BE49-F238E27FC236}">
                        <a16:creationId xmlns:a16="http://schemas.microsoft.com/office/drawing/2014/main" xmlns="" id="{9E4D445B-6845-4C33-9CB6-74F9A95FE3FA}"/>
                      </a:ext>
                    </a:extLst>
                  </p:cNvPr>
                  <p:cNvSpPr/>
                  <p:nvPr/>
                </p:nvSpPr>
                <p:spPr>
                  <a:xfrm>
                    <a:off x="4652476" y="103803"/>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fld id="{E7682F50-FEA6-4CB1-9B2A-5DBE521EC4FB}" type="TxLink">
                      <a:rPr lang="en-US" sz="1100" b="0" i="0" u="none" strike="noStrike">
                        <a:solidFill>
                          <a:srgbClr val="000000"/>
                        </a:solidFill>
                        <a:latin typeface="Franklin Gothic Book"/>
                      </a:rPr>
                      <a:pPr algn="l"/>
                      <a:t> </a:t>
                    </a:fld>
                    <a:endParaRPr lang="en-US" sz="1100">
                      <a:solidFill>
                        <a:schemeClr val="accent5">
                          <a:lumMod val="50000"/>
                        </a:schemeClr>
                      </a:solidFill>
                    </a:endParaRPr>
                  </a:p>
                </p:txBody>
              </p:sp>
              <p:sp>
                <p:nvSpPr>
                  <p:cNvPr id="66" name="Rectangle 65">
                    <a:extLst>
                      <a:ext uri="{FF2B5EF4-FFF2-40B4-BE49-F238E27FC236}">
                        <a16:creationId xmlns:a16="http://schemas.microsoft.com/office/drawing/2014/main" xmlns="" id="{B235FDFC-2ABE-41DA-9B24-DE71B38FBDC5}"/>
                      </a:ext>
                    </a:extLst>
                  </p:cNvPr>
                  <p:cNvSpPr/>
                  <p:nvPr/>
                </p:nvSpPr>
                <p:spPr>
                  <a:xfrm>
                    <a:off x="8170894" y="45370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fld id="{2216420C-891B-4C34-A4E4-718109D3D404}" type="TxLink">
                      <a:rPr lang="en-US" sz="1100" b="0" i="0" u="none" strike="noStrike">
                        <a:solidFill>
                          <a:srgbClr val="000000"/>
                        </a:solidFill>
                        <a:latin typeface="Franklin Gothic Book"/>
                      </a:rPr>
                      <a:pPr algn="l"/>
                      <a:t> </a:t>
                    </a:fld>
                    <a:endParaRPr lang="en-US" sz="1100">
                      <a:solidFill>
                        <a:schemeClr val="accent5">
                          <a:lumMod val="50000"/>
                        </a:schemeClr>
                      </a:solidFill>
                    </a:endParaRPr>
                  </a:p>
                </p:txBody>
              </p:sp>
              <p:sp>
                <p:nvSpPr>
                  <p:cNvPr id="67" name="Rectangle 66">
                    <a:extLst>
                      <a:ext uri="{FF2B5EF4-FFF2-40B4-BE49-F238E27FC236}">
                        <a16:creationId xmlns:a16="http://schemas.microsoft.com/office/drawing/2014/main" xmlns="" id="{538310B0-DBE5-465A-9094-4F5CFF7350CA}"/>
                      </a:ext>
                    </a:extLst>
                  </p:cNvPr>
                  <p:cNvSpPr/>
                  <p:nvPr/>
                </p:nvSpPr>
                <p:spPr>
                  <a:xfrm>
                    <a:off x="1383651" y="487291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fld id="{0D796784-D71F-451A-88C4-87328B00A41F}" type="TxLink">
                      <a:rPr lang="en-US" sz="1100" b="0" i="0" u="none" strike="noStrike">
                        <a:solidFill>
                          <a:srgbClr val="000000"/>
                        </a:solidFill>
                        <a:latin typeface="Franklin Gothic Book"/>
                      </a:rPr>
                      <a:pPr algn="l"/>
                      <a:t> </a:t>
                    </a:fld>
                    <a:endParaRPr lang="en-US" sz="1100">
                      <a:solidFill>
                        <a:schemeClr val="accent5">
                          <a:lumMod val="50000"/>
                        </a:schemeClr>
                      </a:solidFill>
                    </a:endParaRPr>
                  </a:p>
                </p:txBody>
              </p:sp>
              <p:sp>
                <p:nvSpPr>
                  <p:cNvPr id="68" name="Rectangle 67">
                    <a:extLst>
                      <a:ext uri="{FF2B5EF4-FFF2-40B4-BE49-F238E27FC236}">
                        <a16:creationId xmlns:a16="http://schemas.microsoft.com/office/drawing/2014/main" xmlns="" id="{05DCDC58-65AA-4F55-8328-F0D11B6921FC}"/>
                      </a:ext>
                    </a:extLst>
                  </p:cNvPr>
                  <p:cNvSpPr/>
                  <p:nvPr/>
                </p:nvSpPr>
                <p:spPr>
                  <a:xfrm>
                    <a:off x="7416279" y="2663500"/>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fld id="{7CA73E2A-2124-4B22-B0CB-85B3FC9AEC2C}" type="TxLink">
                      <a:rPr lang="en-US" sz="1100" b="0" i="0" u="none" strike="noStrike">
                        <a:solidFill>
                          <a:srgbClr val="000000"/>
                        </a:solidFill>
                        <a:latin typeface="Franklin Gothic Book"/>
                      </a:rPr>
                      <a:pPr algn="l"/>
                      <a:t> </a:t>
                    </a:fld>
                    <a:endParaRPr lang="en-US" sz="1100">
                      <a:solidFill>
                        <a:schemeClr val="accent5">
                          <a:lumMod val="50000"/>
                        </a:schemeClr>
                      </a:solidFill>
                    </a:endParaRPr>
                  </a:p>
                </p:txBody>
              </p:sp>
            </p:grpSp>
            <p:grpSp>
              <p:nvGrpSpPr>
                <p:cNvPr id="28" name="Group 27" descr="Milestone markers with dates">
                  <a:extLst>
                    <a:ext uri="{FF2B5EF4-FFF2-40B4-BE49-F238E27FC236}">
                      <a16:creationId xmlns:a16="http://schemas.microsoft.com/office/drawing/2014/main" xmlns="" id="{3AFD4D28-9B0B-41BE-867F-B08DCF9D0278}"/>
                    </a:ext>
                  </a:extLst>
                </p:cNvPr>
                <p:cNvGrpSpPr/>
                <p:nvPr/>
              </p:nvGrpSpPr>
              <p:grpSpPr>
                <a:xfrm>
                  <a:off x="406269" y="299879"/>
                  <a:ext cx="7618956" cy="4462964"/>
                  <a:chOff x="406269" y="299879"/>
                  <a:chExt cx="7618956" cy="4462964"/>
                </a:xfrm>
              </p:grpSpPr>
              <p:grpSp>
                <p:nvGrpSpPr>
                  <p:cNvPr id="29" name="Group 28" descr="Milestone marker with Date">
                    <a:extLst>
                      <a:ext uri="{FF2B5EF4-FFF2-40B4-BE49-F238E27FC236}">
                        <a16:creationId xmlns:a16="http://schemas.microsoft.com/office/drawing/2014/main" xmlns="" id="{42DEC03C-DED7-4669-9F00-BCDEED3E48BD}"/>
                      </a:ext>
                    </a:extLst>
                  </p:cNvPr>
                  <p:cNvGrpSpPr/>
                  <p:nvPr/>
                </p:nvGrpSpPr>
                <p:grpSpPr>
                  <a:xfrm>
                    <a:off x="406269" y="518614"/>
                    <a:ext cx="914400" cy="1308627"/>
                    <a:chOff x="406269" y="518614"/>
                    <a:chExt cx="914400" cy="1308627"/>
                  </a:xfrm>
                </p:grpSpPr>
                <p:grpSp>
                  <p:nvGrpSpPr>
                    <p:cNvPr id="58" name="Group 57" descr="Milestone teardrop">
                      <a:extLst>
                        <a:ext uri="{FF2B5EF4-FFF2-40B4-BE49-F238E27FC236}">
                          <a16:creationId xmlns:a16="http://schemas.microsoft.com/office/drawing/2014/main" xmlns="" id="{CF0D55BA-F4C2-4361-8D78-02E66A907725}"/>
                        </a:ext>
                      </a:extLst>
                    </p:cNvPr>
                    <p:cNvGrpSpPr/>
                    <p:nvPr/>
                  </p:nvGrpSpPr>
                  <p:grpSpPr>
                    <a:xfrm>
                      <a:off x="406269" y="518614"/>
                      <a:ext cx="914400" cy="1308627"/>
                      <a:chOff x="406269" y="518614"/>
                      <a:chExt cx="914400" cy="1308627"/>
                    </a:xfrm>
                  </p:grpSpPr>
                  <p:grpSp>
                    <p:nvGrpSpPr>
                      <p:cNvPr id="60" name="Group 59" descr="Milestone tear drop">
                        <a:extLst>
                          <a:ext uri="{FF2B5EF4-FFF2-40B4-BE49-F238E27FC236}">
                            <a16:creationId xmlns:a16="http://schemas.microsoft.com/office/drawing/2014/main" xmlns="" id="{F29A4D8E-B123-405E-B376-1027EB9F7065}"/>
                          </a:ext>
                        </a:extLst>
                      </p:cNvPr>
                      <p:cNvGrpSpPr/>
                      <p:nvPr/>
                    </p:nvGrpSpPr>
                    <p:grpSpPr>
                      <a:xfrm>
                        <a:off x="406269" y="518614"/>
                        <a:ext cx="914400" cy="1308627"/>
                        <a:chOff x="406269" y="518614"/>
                        <a:chExt cx="914400" cy="1308627"/>
                      </a:xfrm>
                    </p:grpSpPr>
                    <p:sp>
                      <p:nvSpPr>
                        <p:cNvPr id="62" name="Teardrop 61" descr="Teardrop">
                          <a:extLst>
                            <a:ext uri="{FF2B5EF4-FFF2-40B4-BE49-F238E27FC236}">
                              <a16:creationId xmlns:a16="http://schemas.microsoft.com/office/drawing/2014/main" xmlns="" id="{5E5DC295-059D-42AA-A44A-719EC1D43EBC}"/>
                            </a:ext>
                          </a:extLst>
                        </p:cNvPr>
                        <p:cNvSpPr/>
                        <p:nvPr/>
                      </p:nvSpPr>
                      <p:spPr>
                        <a:xfrm rot="8060572">
                          <a:off x="406269" y="518614"/>
                          <a:ext cx="914400" cy="914400"/>
                        </a:xfrm>
                        <a:prstGeom prst="teardrop">
                          <a:avLst/>
                        </a:prstGeom>
                        <a:gradFill flip="none" rotWithShape="1">
                          <a:gsLst>
                            <a:gs pos="0">
                              <a:schemeClr val="accent1">
                                <a:lumMod val="50000"/>
                              </a:schemeClr>
                            </a:gs>
                            <a:gs pos="10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63" name="Oval 62" descr="Shadow shape">
                          <a:extLst>
                            <a:ext uri="{FF2B5EF4-FFF2-40B4-BE49-F238E27FC236}">
                              <a16:creationId xmlns:a16="http://schemas.microsoft.com/office/drawing/2014/main" xmlns="" id="{4728794A-711F-4106-B7D7-01035C68EB0D}"/>
                            </a:ext>
                          </a:extLst>
                        </p:cNvPr>
                        <p:cNvSpPr/>
                        <p:nvPr/>
                      </p:nvSpPr>
                      <p:spPr>
                        <a:xfrm>
                          <a:off x="641480" y="1700889"/>
                          <a:ext cx="457200" cy="126352"/>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1" name="Teardrop 60" descr="Teardrop">
                        <a:extLst>
                          <a:ext uri="{FF2B5EF4-FFF2-40B4-BE49-F238E27FC236}">
                            <a16:creationId xmlns:a16="http://schemas.microsoft.com/office/drawing/2014/main" xmlns="" id="{6C9DA250-9566-49FF-8EF2-2027EDC50573}"/>
                          </a:ext>
                        </a:extLst>
                      </p:cNvPr>
                      <p:cNvSpPr/>
                      <p:nvPr/>
                    </p:nvSpPr>
                    <p:spPr>
                      <a:xfrm rot="7971563">
                        <a:off x="497709" y="607339"/>
                        <a:ext cx="731520" cy="7315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t>5/28/2018</a:t>
                        </a:r>
                      </a:p>
                    </p:txBody>
                  </p:sp>
                </p:grpSp>
                <p:sp>
                  <p:nvSpPr>
                    <p:cNvPr id="59" name="Oval 58" descr="Milestone date in a circle">
                      <a:extLst>
                        <a:ext uri="{FF2B5EF4-FFF2-40B4-BE49-F238E27FC236}">
                          <a16:creationId xmlns:a16="http://schemas.microsoft.com/office/drawing/2014/main" xmlns="" id="{C0A8DCFD-F1A1-4B43-AAE7-26C2A692143D}"/>
                        </a:ext>
                      </a:extLst>
                    </p:cNvPr>
                    <p:cNvSpPr/>
                    <p:nvPr/>
                  </p:nvSpPr>
                  <p:spPr>
                    <a:xfrm>
                      <a:off x="456811" y="612321"/>
                      <a:ext cx="816429" cy="7132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fld id="{DD742032-384D-483C-8F37-39187AA02759}" type="TxLink">
                        <a:rPr lang="en-US" sz="1200" b="0" i="0" u="none" strike="noStrike">
                          <a:solidFill>
                            <a:srgbClr val="000000"/>
                          </a:solidFill>
                          <a:latin typeface="Franklin Gothic Book"/>
                        </a:rPr>
                        <a:pPr algn="ctr"/>
                        <a:t>14 Sep</a:t>
                      </a:fld>
                      <a:endParaRPr lang="en-US" sz="1200">
                        <a:solidFill>
                          <a:schemeClr val="accent5">
                            <a:lumMod val="50000"/>
                          </a:schemeClr>
                        </a:solidFill>
                      </a:endParaRPr>
                    </a:p>
                  </p:txBody>
                </p:sp>
              </p:grpSp>
              <p:grpSp>
                <p:nvGrpSpPr>
                  <p:cNvPr id="30" name="Group 29" descr="Milestone marker with Date">
                    <a:extLst>
                      <a:ext uri="{FF2B5EF4-FFF2-40B4-BE49-F238E27FC236}">
                        <a16:creationId xmlns:a16="http://schemas.microsoft.com/office/drawing/2014/main" xmlns="" id="{3A476B1C-6D48-40C1-BFC7-3474FDA72BC8}"/>
                      </a:ext>
                    </a:extLst>
                  </p:cNvPr>
                  <p:cNvGrpSpPr/>
                  <p:nvPr/>
                </p:nvGrpSpPr>
                <p:grpSpPr>
                  <a:xfrm>
                    <a:off x="3420139" y="299879"/>
                    <a:ext cx="1097280" cy="1562495"/>
                    <a:chOff x="3420139" y="299879"/>
                    <a:chExt cx="1097280" cy="1562495"/>
                  </a:xfrm>
                </p:grpSpPr>
                <p:grpSp>
                  <p:nvGrpSpPr>
                    <p:cNvPr id="52" name="Group 51" descr="Milestone teardrop">
                      <a:extLst>
                        <a:ext uri="{FF2B5EF4-FFF2-40B4-BE49-F238E27FC236}">
                          <a16:creationId xmlns:a16="http://schemas.microsoft.com/office/drawing/2014/main" xmlns="" id="{14FC87F1-AF16-47B4-98EB-C68582EA76AB}"/>
                        </a:ext>
                      </a:extLst>
                    </p:cNvPr>
                    <p:cNvGrpSpPr/>
                    <p:nvPr/>
                  </p:nvGrpSpPr>
                  <p:grpSpPr>
                    <a:xfrm>
                      <a:off x="3420139" y="299879"/>
                      <a:ext cx="1097280" cy="1562495"/>
                      <a:chOff x="3420139" y="299879"/>
                      <a:chExt cx="1097280" cy="1562495"/>
                    </a:xfrm>
                  </p:grpSpPr>
                  <p:grpSp>
                    <p:nvGrpSpPr>
                      <p:cNvPr id="54" name="Group 53" descr="Milestone teardrop">
                        <a:extLst>
                          <a:ext uri="{FF2B5EF4-FFF2-40B4-BE49-F238E27FC236}">
                            <a16:creationId xmlns:a16="http://schemas.microsoft.com/office/drawing/2014/main" xmlns="" id="{F6B6A94F-0727-488F-B5C0-0AB5F42B67A9}"/>
                          </a:ext>
                        </a:extLst>
                      </p:cNvPr>
                      <p:cNvGrpSpPr/>
                      <p:nvPr/>
                    </p:nvGrpSpPr>
                    <p:grpSpPr>
                      <a:xfrm>
                        <a:off x="3420139" y="299879"/>
                        <a:ext cx="1097280" cy="1562495"/>
                        <a:chOff x="3420139" y="299879"/>
                        <a:chExt cx="1097280" cy="1562495"/>
                      </a:xfrm>
                    </p:grpSpPr>
                    <p:sp>
                      <p:nvSpPr>
                        <p:cNvPr id="56" name="Teardrop 55" descr="Teardrop">
                          <a:extLst>
                            <a:ext uri="{FF2B5EF4-FFF2-40B4-BE49-F238E27FC236}">
                              <a16:creationId xmlns:a16="http://schemas.microsoft.com/office/drawing/2014/main" xmlns="" id="{17A4CA93-17F7-4232-B044-85280B80BF12}"/>
                            </a:ext>
                          </a:extLst>
                        </p:cNvPr>
                        <p:cNvSpPr/>
                        <p:nvPr/>
                      </p:nvSpPr>
                      <p:spPr>
                        <a:xfrm rot="8060572">
                          <a:off x="3420139" y="299879"/>
                          <a:ext cx="1097280" cy="1097280"/>
                        </a:xfrm>
                        <a:prstGeom prst="teardrop">
                          <a:avLst/>
                        </a:prstGeom>
                        <a:gradFill>
                          <a:gsLst>
                            <a:gs pos="0">
                              <a:schemeClr val="tx2">
                                <a:lumMod val="50000"/>
                              </a:schemeClr>
                            </a:gs>
                            <a:gs pos="100000">
                              <a:schemeClr val="tx2">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7" name="Oval 56" descr="Shadow shape">
                          <a:extLst>
                            <a:ext uri="{FF2B5EF4-FFF2-40B4-BE49-F238E27FC236}">
                              <a16:creationId xmlns:a16="http://schemas.microsoft.com/office/drawing/2014/main" xmlns="" id="{F1E7431A-0F90-4158-BA1C-936B804DA36A}"/>
                            </a:ext>
                          </a:extLst>
                        </p:cNvPr>
                        <p:cNvSpPr/>
                        <p:nvPr/>
                      </p:nvSpPr>
                      <p:spPr>
                        <a:xfrm>
                          <a:off x="3704262" y="1697782"/>
                          <a:ext cx="548640" cy="164592"/>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55" name="Teardrop 54" descr="Teardrop">
                        <a:extLst>
                          <a:ext uri="{FF2B5EF4-FFF2-40B4-BE49-F238E27FC236}">
                            <a16:creationId xmlns:a16="http://schemas.microsoft.com/office/drawing/2014/main" xmlns="" id="{AB20C3D1-FF71-4BE7-9CBC-65C5D47E7AAB}"/>
                          </a:ext>
                        </a:extLst>
                      </p:cNvPr>
                      <p:cNvSpPr/>
                      <p:nvPr/>
                    </p:nvSpPr>
                    <p:spPr>
                      <a:xfrm rot="7971563">
                        <a:off x="3511579" y="399361"/>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53" name="Oval 52" descr="Milestone date in a circle">
                      <a:extLst>
                        <a:ext uri="{FF2B5EF4-FFF2-40B4-BE49-F238E27FC236}">
                          <a16:creationId xmlns:a16="http://schemas.microsoft.com/office/drawing/2014/main" xmlns="" id="{955DA496-C2FC-4C1C-AED2-8CC2A08AE644}"/>
                        </a:ext>
                      </a:extLst>
                    </p:cNvPr>
                    <p:cNvSpPr/>
                    <p:nvPr/>
                  </p:nvSpPr>
                  <p:spPr>
                    <a:xfrm>
                      <a:off x="3489260" y="473139"/>
                      <a:ext cx="923342" cy="73152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fld id="{058C9634-6012-4440-AACD-138E4C1DDF62}" type="TxLink">
                        <a:rPr lang="en-US" sz="1300" b="0" i="0" u="none" strike="noStrike">
                          <a:solidFill>
                            <a:srgbClr val="000000"/>
                          </a:solidFill>
                          <a:latin typeface="Franklin Gothic Book"/>
                        </a:rPr>
                        <a:pPr algn="ctr"/>
                        <a:t>15 Jan</a:t>
                      </a:fld>
                      <a:endParaRPr lang="en-US" sz="1300">
                        <a:solidFill>
                          <a:schemeClr val="accent5">
                            <a:lumMod val="50000"/>
                          </a:schemeClr>
                        </a:solidFill>
                      </a:endParaRPr>
                    </a:p>
                  </p:txBody>
                </p:sp>
              </p:grpSp>
              <p:grpSp>
                <p:nvGrpSpPr>
                  <p:cNvPr id="31" name="Group 30" descr="Milestone marker with Date">
                    <a:extLst>
                      <a:ext uri="{FF2B5EF4-FFF2-40B4-BE49-F238E27FC236}">
                        <a16:creationId xmlns:a16="http://schemas.microsoft.com/office/drawing/2014/main" xmlns="" id="{CA3BCE90-7768-46B6-996D-9D7F4029D02E}"/>
                      </a:ext>
                    </a:extLst>
                  </p:cNvPr>
                  <p:cNvGrpSpPr/>
                  <p:nvPr/>
                </p:nvGrpSpPr>
                <p:grpSpPr>
                  <a:xfrm>
                    <a:off x="6745065" y="659741"/>
                    <a:ext cx="1280160" cy="1819265"/>
                    <a:chOff x="6745065" y="659741"/>
                    <a:chExt cx="1280160" cy="1819265"/>
                  </a:xfrm>
                </p:grpSpPr>
                <p:grpSp>
                  <p:nvGrpSpPr>
                    <p:cNvPr id="46" name="Group 45" descr="Milestone teardrop">
                      <a:extLst>
                        <a:ext uri="{FF2B5EF4-FFF2-40B4-BE49-F238E27FC236}">
                          <a16:creationId xmlns:a16="http://schemas.microsoft.com/office/drawing/2014/main" xmlns="" id="{7F134430-B9F5-4E1E-A7C7-10C3E1A27026}"/>
                        </a:ext>
                      </a:extLst>
                    </p:cNvPr>
                    <p:cNvGrpSpPr/>
                    <p:nvPr/>
                  </p:nvGrpSpPr>
                  <p:grpSpPr>
                    <a:xfrm>
                      <a:off x="6745065" y="659741"/>
                      <a:ext cx="1280160" cy="1819265"/>
                      <a:chOff x="6745065" y="659741"/>
                      <a:chExt cx="1280160" cy="1819265"/>
                    </a:xfrm>
                  </p:grpSpPr>
                  <p:grpSp>
                    <p:nvGrpSpPr>
                      <p:cNvPr id="48" name="Group 47" descr="Milestone teardrop">
                        <a:extLst>
                          <a:ext uri="{FF2B5EF4-FFF2-40B4-BE49-F238E27FC236}">
                            <a16:creationId xmlns:a16="http://schemas.microsoft.com/office/drawing/2014/main" xmlns="" id="{7C9E61EA-AB0A-4BF0-9EE6-9F481E276CE0}"/>
                          </a:ext>
                        </a:extLst>
                      </p:cNvPr>
                      <p:cNvGrpSpPr/>
                      <p:nvPr/>
                    </p:nvGrpSpPr>
                    <p:grpSpPr>
                      <a:xfrm>
                        <a:off x="6745065" y="659741"/>
                        <a:ext cx="1280160" cy="1819265"/>
                        <a:chOff x="6745065" y="659741"/>
                        <a:chExt cx="1280160" cy="1819265"/>
                      </a:xfrm>
                    </p:grpSpPr>
                    <p:sp>
                      <p:nvSpPr>
                        <p:cNvPr id="50" name="Teardrop 49" descr="Teardrop">
                          <a:extLst>
                            <a:ext uri="{FF2B5EF4-FFF2-40B4-BE49-F238E27FC236}">
                              <a16:creationId xmlns:a16="http://schemas.microsoft.com/office/drawing/2014/main" xmlns="" id="{1475CE86-CD6B-4CE7-B0CB-4A9AF84F5187}"/>
                            </a:ext>
                          </a:extLst>
                        </p:cNvPr>
                        <p:cNvSpPr/>
                        <p:nvPr/>
                      </p:nvSpPr>
                      <p:spPr>
                        <a:xfrm rot="8060572">
                          <a:off x="6745065" y="659741"/>
                          <a:ext cx="1280160" cy="1280160"/>
                        </a:xfrm>
                        <a:prstGeom prst="teardrop">
                          <a:avLst/>
                        </a:prstGeom>
                        <a:gradFill>
                          <a:gsLst>
                            <a:gs pos="74000">
                              <a:schemeClr val="accent2">
                                <a:lumMod val="75000"/>
                              </a:schemeClr>
                            </a:gs>
                            <a:gs pos="100000">
                              <a:schemeClr val="accent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Oval 50" descr="Milestone date tear drop">
                          <a:extLst>
                            <a:ext uri="{FF2B5EF4-FFF2-40B4-BE49-F238E27FC236}">
                              <a16:creationId xmlns:a16="http://schemas.microsoft.com/office/drawing/2014/main" xmlns="" id="{E8F70C65-5006-4703-9FDD-1E8B47A13043}"/>
                            </a:ext>
                          </a:extLst>
                        </p:cNvPr>
                        <p:cNvSpPr/>
                        <p:nvPr/>
                      </p:nvSpPr>
                      <p:spPr>
                        <a:xfrm>
                          <a:off x="7078873" y="2277838"/>
                          <a:ext cx="640080" cy="201168"/>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49" name="Teardrop 48" descr="Teardrop">
                        <a:extLst>
                          <a:ext uri="{FF2B5EF4-FFF2-40B4-BE49-F238E27FC236}">
                            <a16:creationId xmlns:a16="http://schemas.microsoft.com/office/drawing/2014/main" xmlns="" id="{F1CE27A7-D3D8-4E9A-A802-01475D1D3B38}"/>
                          </a:ext>
                        </a:extLst>
                      </p:cNvPr>
                      <p:cNvSpPr/>
                      <p:nvPr/>
                    </p:nvSpPr>
                    <p:spPr>
                      <a:xfrm rot="7971563">
                        <a:off x="6836505" y="737295"/>
                        <a:ext cx="1097280" cy="109728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47" name="Oval 46" descr="Milestone date in a circle">
                      <a:extLst>
                        <a:ext uri="{FF2B5EF4-FFF2-40B4-BE49-F238E27FC236}">
                          <a16:creationId xmlns:a16="http://schemas.microsoft.com/office/drawing/2014/main" xmlns="" id="{8E3B7505-3A21-4583-AF8E-4CC51A3B1532}"/>
                        </a:ext>
                      </a:extLst>
                    </p:cNvPr>
                    <p:cNvSpPr/>
                    <p:nvPr/>
                  </p:nvSpPr>
                  <p:spPr>
                    <a:xfrm>
                      <a:off x="6871606" y="878244"/>
                      <a:ext cx="1030255" cy="8412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fld id="{65E5F573-9EAB-4F74-9FEC-19122EF43B25}" type="TxLink">
                        <a:rPr lang="en-US" sz="1500" b="0" i="0" u="none" strike="noStrike">
                          <a:solidFill>
                            <a:srgbClr val="000000"/>
                          </a:solidFill>
                          <a:latin typeface="Franklin Gothic Book"/>
                        </a:rPr>
                        <a:pPr algn="ctr"/>
                        <a:t>1 Jul</a:t>
                      </a:fld>
                      <a:endParaRPr lang="en-US" sz="1500">
                        <a:solidFill>
                          <a:schemeClr val="accent5">
                            <a:lumMod val="50000"/>
                          </a:schemeClr>
                        </a:solidFill>
                      </a:endParaRPr>
                    </a:p>
                  </p:txBody>
                </p:sp>
              </p:grpSp>
              <p:grpSp>
                <p:nvGrpSpPr>
                  <p:cNvPr id="32" name="Group 31" descr="Milestone marker with Date">
                    <a:extLst>
                      <a:ext uri="{FF2B5EF4-FFF2-40B4-BE49-F238E27FC236}">
                        <a16:creationId xmlns:a16="http://schemas.microsoft.com/office/drawing/2014/main" xmlns="" id="{0A648D5D-8E27-44B6-8F2A-14BB201EDBC7}"/>
                      </a:ext>
                    </a:extLst>
                  </p:cNvPr>
                  <p:cNvGrpSpPr/>
                  <p:nvPr/>
                </p:nvGrpSpPr>
                <p:grpSpPr>
                  <a:xfrm>
                    <a:off x="1324631" y="2934239"/>
                    <a:ext cx="1280160" cy="1828604"/>
                    <a:chOff x="1324631" y="2934239"/>
                    <a:chExt cx="1280160" cy="1828604"/>
                  </a:xfrm>
                </p:grpSpPr>
                <p:grpSp>
                  <p:nvGrpSpPr>
                    <p:cNvPr id="40" name="Group 39" descr="Milestone teardrop">
                      <a:extLst>
                        <a:ext uri="{FF2B5EF4-FFF2-40B4-BE49-F238E27FC236}">
                          <a16:creationId xmlns:a16="http://schemas.microsoft.com/office/drawing/2014/main" xmlns="" id="{27E94EBE-1199-4490-9C07-FC2E4D7B8EC0}"/>
                        </a:ext>
                      </a:extLst>
                    </p:cNvPr>
                    <p:cNvGrpSpPr/>
                    <p:nvPr/>
                  </p:nvGrpSpPr>
                  <p:grpSpPr>
                    <a:xfrm>
                      <a:off x="1324631" y="2934239"/>
                      <a:ext cx="1280160" cy="1828604"/>
                      <a:chOff x="1324631" y="2934239"/>
                      <a:chExt cx="1280160" cy="1828604"/>
                    </a:xfrm>
                  </p:grpSpPr>
                  <p:grpSp>
                    <p:nvGrpSpPr>
                      <p:cNvPr id="42" name="Group 41" descr="Milestone teardrop">
                        <a:extLst>
                          <a:ext uri="{FF2B5EF4-FFF2-40B4-BE49-F238E27FC236}">
                            <a16:creationId xmlns:a16="http://schemas.microsoft.com/office/drawing/2014/main" xmlns="" id="{2DD952B7-3442-4DD7-8973-3F52E4B286F6}"/>
                          </a:ext>
                        </a:extLst>
                      </p:cNvPr>
                      <p:cNvGrpSpPr/>
                      <p:nvPr/>
                    </p:nvGrpSpPr>
                    <p:grpSpPr>
                      <a:xfrm>
                        <a:off x="1324631" y="2934239"/>
                        <a:ext cx="1280160" cy="1828604"/>
                        <a:chOff x="1324631" y="2934239"/>
                        <a:chExt cx="1280160" cy="1828604"/>
                      </a:xfrm>
                    </p:grpSpPr>
                    <p:sp>
                      <p:nvSpPr>
                        <p:cNvPr id="44" name="Teardrop 43" descr="Teardrop">
                          <a:extLst>
                            <a:ext uri="{FF2B5EF4-FFF2-40B4-BE49-F238E27FC236}">
                              <a16:creationId xmlns:a16="http://schemas.microsoft.com/office/drawing/2014/main" xmlns="" id="{5A002B31-56D0-4BDD-85F5-18DE62FE8320}"/>
                            </a:ext>
                          </a:extLst>
                        </p:cNvPr>
                        <p:cNvSpPr/>
                        <p:nvPr/>
                      </p:nvSpPr>
                      <p:spPr>
                        <a:xfrm rot="8060572">
                          <a:off x="1324631" y="2934239"/>
                          <a:ext cx="1280160" cy="1280160"/>
                        </a:xfrm>
                        <a:prstGeom prst="teardrop">
                          <a:avLst/>
                        </a:prstGeom>
                        <a:gradFill>
                          <a:gsLst>
                            <a:gs pos="0">
                              <a:schemeClr val="accent4">
                                <a:lumMod val="75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descr="Shadow shape">
                          <a:extLst>
                            <a:ext uri="{FF2B5EF4-FFF2-40B4-BE49-F238E27FC236}">
                              <a16:creationId xmlns:a16="http://schemas.microsoft.com/office/drawing/2014/main" xmlns="" id="{3806F1C6-FF7E-4D9C-832F-C2DECC8F5448}"/>
                            </a:ext>
                          </a:extLst>
                        </p:cNvPr>
                        <p:cNvSpPr/>
                        <p:nvPr/>
                      </p:nvSpPr>
                      <p:spPr>
                        <a:xfrm>
                          <a:off x="1658049" y="4561675"/>
                          <a:ext cx="640080" cy="201168"/>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43" name="Teardrop 42" descr="Milestone teardrop">
                        <a:extLst>
                          <a:ext uri="{FF2B5EF4-FFF2-40B4-BE49-F238E27FC236}">
                            <a16:creationId xmlns:a16="http://schemas.microsoft.com/office/drawing/2014/main" xmlns="" id="{97EEBE28-1C12-4F98-8823-6F81C63E1201}"/>
                          </a:ext>
                        </a:extLst>
                      </p:cNvPr>
                      <p:cNvSpPr/>
                      <p:nvPr/>
                    </p:nvSpPr>
                    <p:spPr>
                      <a:xfrm rot="7971563">
                        <a:off x="1416070" y="3037476"/>
                        <a:ext cx="1097280" cy="109728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grpSp>
                <p:sp>
                  <p:nvSpPr>
                    <p:cNvPr id="41" name="Oval 40" descr="Milestone date in a circle">
                      <a:extLst>
                        <a:ext uri="{FF2B5EF4-FFF2-40B4-BE49-F238E27FC236}">
                          <a16:creationId xmlns:a16="http://schemas.microsoft.com/office/drawing/2014/main" xmlns="" id="{9319AADF-40A8-4ED9-988D-643BC2C763B3}"/>
                        </a:ext>
                      </a:extLst>
                    </p:cNvPr>
                    <p:cNvSpPr/>
                    <p:nvPr/>
                  </p:nvSpPr>
                  <p:spPr>
                    <a:xfrm>
                      <a:off x="1389872" y="3149473"/>
                      <a:ext cx="1127449" cy="84519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500" b="0" i="0" u="none" strike="noStrike" dirty="0" smtClean="0">
                          <a:solidFill>
                            <a:srgbClr val="000000"/>
                          </a:solidFill>
                          <a:latin typeface="Franklin Gothic Book"/>
                        </a:rPr>
                        <a:t>8 Jun</a:t>
                      </a:r>
                      <a:endParaRPr lang="en-US" sz="1500" dirty="0">
                        <a:solidFill>
                          <a:schemeClr val="accent5">
                            <a:lumMod val="50000"/>
                          </a:schemeClr>
                        </a:solidFill>
                      </a:endParaRPr>
                    </a:p>
                  </p:txBody>
                </p:sp>
              </p:grpSp>
              <p:grpSp>
                <p:nvGrpSpPr>
                  <p:cNvPr id="33" name="Group 32" descr="Milestone marker with Date">
                    <a:extLst>
                      <a:ext uri="{FF2B5EF4-FFF2-40B4-BE49-F238E27FC236}">
                        <a16:creationId xmlns:a16="http://schemas.microsoft.com/office/drawing/2014/main" xmlns="" id="{05E269EC-64DA-4365-ACC3-6C049AA002D1}"/>
                      </a:ext>
                    </a:extLst>
                  </p:cNvPr>
                  <p:cNvGrpSpPr/>
                  <p:nvPr/>
                </p:nvGrpSpPr>
                <p:grpSpPr>
                  <a:xfrm>
                    <a:off x="5619399" y="2749810"/>
                    <a:ext cx="1463039" cy="1971620"/>
                    <a:chOff x="5619399" y="2749810"/>
                    <a:chExt cx="1463039" cy="1971620"/>
                  </a:xfrm>
                </p:grpSpPr>
                <p:grpSp>
                  <p:nvGrpSpPr>
                    <p:cNvPr id="34" name="Group 33">
                      <a:extLst>
                        <a:ext uri="{FF2B5EF4-FFF2-40B4-BE49-F238E27FC236}">
                          <a16:creationId xmlns:a16="http://schemas.microsoft.com/office/drawing/2014/main" xmlns="" id="{B0677BBA-D849-4F34-9EF7-7379BB9D05E6}"/>
                        </a:ext>
                      </a:extLst>
                    </p:cNvPr>
                    <p:cNvGrpSpPr/>
                    <p:nvPr/>
                  </p:nvGrpSpPr>
                  <p:grpSpPr>
                    <a:xfrm>
                      <a:off x="5619399" y="2749810"/>
                      <a:ext cx="1463039" cy="1971620"/>
                      <a:chOff x="5619399" y="2749810"/>
                      <a:chExt cx="1463039" cy="1971620"/>
                    </a:xfrm>
                  </p:grpSpPr>
                  <p:grpSp>
                    <p:nvGrpSpPr>
                      <p:cNvPr id="36" name="Group 35" descr="Milestone teardrop">
                        <a:extLst>
                          <a:ext uri="{FF2B5EF4-FFF2-40B4-BE49-F238E27FC236}">
                            <a16:creationId xmlns:a16="http://schemas.microsoft.com/office/drawing/2014/main" xmlns="" id="{DE8FAAB8-9156-44B9-BAA2-52B58632E0C6}"/>
                          </a:ext>
                        </a:extLst>
                      </p:cNvPr>
                      <p:cNvGrpSpPr/>
                      <p:nvPr/>
                    </p:nvGrpSpPr>
                    <p:grpSpPr>
                      <a:xfrm>
                        <a:off x="5619399" y="2749810"/>
                        <a:ext cx="1463039" cy="1971620"/>
                        <a:chOff x="5619399" y="2749810"/>
                        <a:chExt cx="1463039" cy="1971620"/>
                      </a:xfrm>
                    </p:grpSpPr>
                    <p:sp>
                      <p:nvSpPr>
                        <p:cNvPr id="38" name="Teardrop 37" descr="Teardrop">
                          <a:extLst>
                            <a:ext uri="{FF2B5EF4-FFF2-40B4-BE49-F238E27FC236}">
                              <a16:creationId xmlns:a16="http://schemas.microsoft.com/office/drawing/2014/main" xmlns="" id="{6B484528-5F58-447B-9BD4-3C7F6D1A9A58}"/>
                            </a:ext>
                          </a:extLst>
                        </p:cNvPr>
                        <p:cNvSpPr/>
                        <p:nvPr/>
                      </p:nvSpPr>
                      <p:spPr>
                        <a:xfrm rot="8060572">
                          <a:off x="5619399" y="2749810"/>
                          <a:ext cx="1463040" cy="1463039"/>
                        </a:xfrm>
                        <a:prstGeom prst="teardrop">
                          <a:avLst/>
                        </a:prstGeom>
                        <a:gradFill>
                          <a:gsLst>
                            <a:gs pos="0">
                              <a:schemeClr val="accent5">
                                <a:lumMod val="50000"/>
                              </a:schemeClr>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39" name="Oval 38" descr="Shadow shape">
                          <a:extLst>
                            <a:ext uri="{FF2B5EF4-FFF2-40B4-BE49-F238E27FC236}">
                              <a16:creationId xmlns:a16="http://schemas.microsoft.com/office/drawing/2014/main" xmlns="" id="{9019DD54-486C-4375-99D5-6F3D261B573D}"/>
                            </a:ext>
                          </a:extLst>
                        </p:cNvPr>
                        <p:cNvSpPr/>
                        <p:nvPr/>
                      </p:nvSpPr>
                      <p:spPr>
                        <a:xfrm>
                          <a:off x="5896720" y="4492830"/>
                          <a:ext cx="914400" cy="228600"/>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37" name="Teardrop 36" descr="Teardrop">
                        <a:extLst>
                          <a:ext uri="{FF2B5EF4-FFF2-40B4-BE49-F238E27FC236}">
                            <a16:creationId xmlns:a16="http://schemas.microsoft.com/office/drawing/2014/main" xmlns="" id="{3937CE69-3668-42EA-AEE2-BF183AA09E46}"/>
                          </a:ext>
                        </a:extLst>
                      </p:cNvPr>
                      <p:cNvSpPr/>
                      <p:nvPr/>
                    </p:nvSpPr>
                    <p:spPr>
                      <a:xfrm rot="7971563">
                        <a:off x="5701989" y="2841248"/>
                        <a:ext cx="1280160" cy="128016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35" name="Oval 34" descr="Milestone date in a circle">
                      <a:extLst>
                        <a:ext uri="{FF2B5EF4-FFF2-40B4-BE49-F238E27FC236}">
                          <a16:creationId xmlns:a16="http://schemas.microsoft.com/office/drawing/2014/main" xmlns="" id="{5C94272F-5021-45F5-A3F7-DB93E60EEBEA}"/>
                        </a:ext>
                      </a:extLst>
                    </p:cNvPr>
                    <p:cNvSpPr/>
                    <p:nvPr/>
                  </p:nvSpPr>
                  <p:spPr>
                    <a:xfrm>
                      <a:off x="5695730" y="3090412"/>
                      <a:ext cx="1292678" cy="9326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0" i="0" u="none" strike="noStrike" dirty="0" smtClean="0">
                          <a:solidFill>
                            <a:srgbClr val="000000"/>
                          </a:solidFill>
                          <a:latin typeface="Franklin Gothic Book"/>
                        </a:rPr>
                        <a:t>1 Jan</a:t>
                      </a:r>
                      <a:endParaRPr lang="en-US" sz="1800" dirty="0">
                        <a:solidFill>
                          <a:schemeClr val="accent5">
                            <a:lumMod val="50000"/>
                          </a:schemeClr>
                        </a:solidFill>
                      </a:endParaRPr>
                    </a:p>
                  </p:txBody>
                </p:sp>
              </p:grpSp>
            </p:grpSp>
          </p:grpSp>
          <p:grpSp>
            <p:nvGrpSpPr>
              <p:cNvPr id="22" name="Group 21"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xmlns="" id="{CCF0DA3F-2BB2-478E-8987-71693AF7D7DC}"/>
                  </a:ext>
                </a:extLst>
              </p:cNvPr>
              <p:cNvGrpSpPr/>
              <p:nvPr/>
            </p:nvGrpSpPr>
            <p:grpSpPr>
              <a:xfrm>
                <a:off x="0" y="1710613"/>
                <a:ext cx="8938884" cy="3462189"/>
                <a:chOff x="0" y="1710613"/>
                <a:chExt cx="8938884" cy="3462189"/>
              </a:xfrm>
            </p:grpSpPr>
            <p:sp>
              <p:nvSpPr>
                <p:cNvPr id="23" name="Rectangle 22" descr="Milestone years interspersed along the timeline path">
                  <a:extLst>
                    <a:ext uri="{FF2B5EF4-FFF2-40B4-BE49-F238E27FC236}">
                      <a16:creationId xmlns:a16="http://schemas.microsoft.com/office/drawing/2014/main" xmlns="" id="{601CFB37-E42E-418F-830E-9B12B734042C}"/>
                    </a:ext>
                  </a:extLst>
                </p:cNvPr>
                <p:cNvSpPr/>
                <p:nvPr/>
              </p:nvSpPr>
              <p:spPr>
                <a:xfrm>
                  <a:off x="0" y="1710613"/>
                  <a:ext cx="699796" cy="242984"/>
                </a:xfrm>
                <a:prstGeom prst="rect">
                  <a:avLst/>
                </a:prstGeom>
                <a:no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fld id="{D9E6A135-3514-4822-96FC-28784FBC8805}" type="TxLink">
                    <a:rPr lang="en-US" sz="1400" b="0" i="0" u="none" strike="noStrike">
                      <a:solidFill>
                        <a:schemeClr val="accent5">
                          <a:lumMod val="50000"/>
                        </a:schemeClr>
                      </a:solidFill>
                      <a:latin typeface="Franklin Gothic Book"/>
                    </a:rPr>
                    <a:pPr algn="r"/>
                    <a:t>2016</a:t>
                  </a:fld>
                  <a:endParaRPr lang="en-US" sz="1400">
                    <a:solidFill>
                      <a:schemeClr val="accent5">
                        <a:lumMod val="50000"/>
                      </a:schemeClr>
                    </a:solidFill>
                  </a:endParaRPr>
                </a:p>
              </p:txBody>
            </p:sp>
            <p:sp>
              <p:nvSpPr>
                <p:cNvPr id="24" name="Rectangle 23" descr="Milestone years interspersed along the timeline path">
                  <a:extLst>
                    <a:ext uri="{FF2B5EF4-FFF2-40B4-BE49-F238E27FC236}">
                      <a16:creationId xmlns:a16="http://schemas.microsoft.com/office/drawing/2014/main" xmlns="" id="{36C89689-3AB6-4983-9DE6-EAC4161FDB0A}"/>
                    </a:ext>
                  </a:extLst>
                </p:cNvPr>
                <p:cNvSpPr/>
                <p:nvPr/>
              </p:nvSpPr>
              <p:spPr>
                <a:xfrm>
                  <a:off x="8109228" y="4813186"/>
                  <a:ext cx="829656" cy="359616"/>
                </a:xfrm>
                <a:prstGeom prst="rect">
                  <a:avLst/>
                </a:prstGeom>
                <a:noFill/>
                <a:ln>
                  <a:noFill/>
                </a:ln>
                <a:effectLst>
                  <a:reflection blurRad="6350" stA="52000" endA="300" endPos="35000" dir="5400000" sy="-100000" algn="bl" rotWithShape="0"/>
                </a:effectLst>
                <a:scene3d>
                  <a:camera prst="perspectiveRelaxed">
                    <a:rot lat="191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600" b="0" i="0" u="none" strike="noStrike" dirty="0">
                      <a:solidFill>
                        <a:schemeClr val="bg1"/>
                      </a:solidFill>
                      <a:latin typeface="Franklin Gothic Book"/>
                    </a:rPr>
                    <a:t>2019</a:t>
                  </a:r>
                  <a:endParaRPr lang="en-US" sz="1600" dirty="0">
                    <a:solidFill>
                      <a:schemeClr val="bg1"/>
                    </a:solidFill>
                  </a:endParaRPr>
                </a:p>
              </p:txBody>
            </p:sp>
            <p:sp>
              <p:nvSpPr>
                <p:cNvPr id="25" name="Rectangle 24" descr="Milestone years interspersed along the timeline path">
                  <a:extLst>
                    <a:ext uri="{FF2B5EF4-FFF2-40B4-BE49-F238E27FC236}">
                      <a16:creationId xmlns:a16="http://schemas.microsoft.com/office/drawing/2014/main" xmlns="" id="{CB3F9106-BA9C-40A5-B4A7-54CB20A7502E}"/>
                    </a:ext>
                  </a:extLst>
                </p:cNvPr>
                <p:cNvSpPr/>
                <p:nvPr/>
              </p:nvSpPr>
              <p:spPr>
                <a:xfrm rot="20655491">
                  <a:off x="5705485" y="2518393"/>
                  <a:ext cx="223138" cy="266804"/>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fld id="{ABC351FD-EF05-4B55-A31C-C68D20B668CE}" type="TxLink">
                    <a:rPr lang="en-US" sz="1200" b="0" i="0" u="none" strike="noStrike" cap="none" spc="0">
                      <a:ln w="0"/>
                      <a:solidFill>
                        <a:schemeClr val="bg1"/>
                      </a:solidFill>
                      <a:effectLst>
                        <a:outerShdw blurRad="38100" dist="19050" dir="2700000" algn="tl" rotWithShape="0">
                          <a:schemeClr val="dk1">
                            <a:alpha val="40000"/>
                          </a:schemeClr>
                        </a:outerShdw>
                      </a:effectLst>
                      <a:latin typeface="Franklin Gothic Book"/>
                    </a:rPr>
                    <a:pPr algn="ctr"/>
                    <a:t>2017</a:t>
                  </a:fld>
                  <a:endParaRPr lang="en-US" sz="6000" b="0" cap="none" spc="0" dirty="0">
                    <a:ln w="0"/>
                    <a:solidFill>
                      <a:schemeClr val="bg1"/>
                    </a:solidFill>
                    <a:effectLst>
                      <a:outerShdw blurRad="38100" dist="19050" dir="2700000" algn="tl" rotWithShape="0">
                        <a:schemeClr val="dk1">
                          <a:alpha val="40000"/>
                        </a:schemeClr>
                      </a:outerShdw>
                    </a:effectLst>
                  </a:endParaRPr>
                </a:p>
              </p:txBody>
            </p:sp>
          </p:grpSp>
        </p:grpSp>
        <p:grpSp>
          <p:nvGrpSpPr>
            <p:cNvPr id="15" name="Group 14" descr="Milestone title">
              <a:extLst>
                <a:ext uri="{FF2B5EF4-FFF2-40B4-BE49-F238E27FC236}">
                  <a16:creationId xmlns:a16="http://schemas.microsoft.com/office/drawing/2014/main" xmlns="" id="{41760E81-C2B0-44ED-AC1B-063626A1F1BF}"/>
                </a:ext>
              </a:extLst>
            </p:cNvPr>
            <p:cNvGrpSpPr/>
            <p:nvPr/>
          </p:nvGrpSpPr>
          <p:grpSpPr>
            <a:xfrm>
              <a:off x="269033" y="242985"/>
              <a:ext cx="7768900" cy="3669103"/>
              <a:chOff x="269033" y="242985"/>
              <a:chExt cx="7768900" cy="3669103"/>
            </a:xfrm>
          </p:grpSpPr>
          <p:sp>
            <p:nvSpPr>
              <p:cNvPr id="16" name="TextBox 114" descr="Milestone title">
                <a:extLst>
                  <a:ext uri="{FF2B5EF4-FFF2-40B4-BE49-F238E27FC236}">
                    <a16:creationId xmlns:a16="http://schemas.microsoft.com/office/drawing/2014/main" xmlns="" id="{4B37D1F2-757E-4EDB-97AB-1A36A1538833}"/>
                  </a:ext>
                </a:extLst>
              </p:cNvPr>
              <p:cNvSpPr txBox="1"/>
              <p:nvPr/>
            </p:nvSpPr>
            <p:spPr>
              <a:xfrm>
                <a:off x="269033" y="437372"/>
                <a:ext cx="1218033" cy="9816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fld id="{2F3C8EFC-FCA7-42F7-803F-EB4BAD8F5B46}" type="TxLink">
                  <a:rPr lang="en-US" sz="1200" b="0" i="0" u="none" strike="noStrike">
                    <a:solidFill>
                      <a:srgbClr val="000000"/>
                    </a:solidFill>
                    <a:latin typeface="+mj-lt"/>
                    <a:cs typeface="Courier New" panose="02070309020205020404" pitchFamily="49" charset="0"/>
                  </a:rPr>
                  <a:pPr algn="ctr"/>
                  <a:t>Legislation Signed</a:t>
                </a:fld>
                <a:endParaRPr lang="en-US" sz="1200" dirty="0">
                  <a:solidFill>
                    <a:schemeClr val="accent5">
                      <a:lumMod val="50000"/>
                    </a:schemeClr>
                  </a:solidFill>
                  <a:latin typeface="+mj-lt"/>
                  <a:cs typeface="Courier New" panose="02070309020205020404" pitchFamily="49" charset="0"/>
                </a:endParaRPr>
              </a:p>
            </p:txBody>
          </p:sp>
          <p:sp>
            <p:nvSpPr>
              <p:cNvPr id="17" name="TextBox 110" descr="Milestone title">
                <a:extLst>
                  <a:ext uri="{FF2B5EF4-FFF2-40B4-BE49-F238E27FC236}">
                    <a16:creationId xmlns:a16="http://schemas.microsoft.com/office/drawing/2014/main" xmlns="" id="{B9765CB4-7949-428D-A3AE-8C7BF301B081}"/>
                  </a:ext>
                </a:extLst>
              </p:cNvPr>
              <p:cNvSpPr txBox="1"/>
              <p:nvPr/>
            </p:nvSpPr>
            <p:spPr>
              <a:xfrm>
                <a:off x="3447275" y="242985"/>
                <a:ext cx="1062522" cy="6997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gd name="adj" fmla="val 10888642"/>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fld id="{842BC34D-3FD1-4690-BA55-171575CE5DBD}" type="TxLink">
                  <a:rPr lang="en-US" sz="1200" b="0" i="0" u="none" strike="noStrike">
                    <a:solidFill>
                      <a:srgbClr val="000000"/>
                    </a:solidFill>
                    <a:latin typeface="+mj-lt"/>
                    <a:cs typeface="Courier New" panose="02070309020205020404" pitchFamily="49" charset="0"/>
                  </a:rPr>
                  <a:pPr algn="ctr"/>
                  <a:t>Define Data Standards</a:t>
                </a:fld>
                <a:endParaRPr lang="en-US" sz="1200">
                  <a:solidFill>
                    <a:schemeClr val="accent5">
                      <a:lumMod val="50000"/>
                    </a:schemeClr>
                  </a:solidFill>
                  <a:latin typeface="+mj-lt"/>
                  <a:cs typeface="Courier New" panose="02070309020205020404" pitchFamily="49" charset="0"/>
                </a:endParaRPr>
              </a:p>
            </p:txBody>
          </p:sp>
          <p:sp>
            <p:nvSpPr>
              <p:cNvPr id="18" name="TextBox 111" descr="Milestone title">
                <a:extLst>
                  <a:ext uri="{FF2B5EF4-FFF2-40B4-BE49-F238E27FC236}">
                    <a16:creationId xmlns:a16="http://schemas.microsoft.com/office/drawing/2014/main" xmlns="" id="{D2F97F1B-C82A-49DC-9387-AE517211F7D5}"/>
                  </a:ext>
                </a:extLst>
              </p:cNvPr>
              <p:cNvSpPr txBox="1"/>
              <p:nvPr/>
            </p:nvSpPr>
            <p:spPr>
              <a:xfrm>
                <a:off x="6719597" y="576942"/>
                <a:ext cx="1318336" cy="10789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fld id="{9D768786-E618-44D9-B267-ED464692FC10}" type="TxLink">
                  <a:rPr lang="en-US" sz="1200" b="0" i="0" u="none" strike="noStrike">
                    <a:solidFill>
                      <a:srgbClr val="000000"/>
                    </a:solidFill>
                    <a:latin typeface="+mj-lt"/>
                    <a:cs typeface="Courier New" panose="02070309020205020404" pitchFamily="49" charset="0"/>
                  </a:rPr>
                  <a:pPr algn="ctr"/>
                  <a:t>Release Implementation Guide</a:t>
                </a:fld>
                <a:endParaRPr lang="en-US" sz="1200">
                  <a:solidFill>
                    <a:schemeClr val="accent5">
                      <a:lumMod val="50000"/>
                    </a:schemeClr>
                  </a:solidFill>
                  <a:latin typeface="+mj-lt"/>
                  <a:cs typeface="Courier New" panose="02070309020205020404" pitchFamily="49" charset="0"/>
                </a:endParaRPr>
              </a:p>
            </p:txBody>
          </p:sp>
          <p:sp>
            <p:nvSpPr>
              <p:cNvPr id="19" name="TextBox 112" descr="Milestone title">
                <a:extLst>
                  <a:ext uri="{FF2B5EF4-FFF2-40B4-BE49-F238E27FC236}">
                    <a16:creationId xmlns:a16="http://schemas.microsoft.com/office/drawing/2014/main" xmlns="" id="{007A3B9A-110B-4B73-869F-E9016CD523AB}"/>
                  </a:ext>
                </a:extLst>
              </p:cNvPr>
              <p:cNvSpPr txBox="1"/>
              <p:nvPr/>
            </p:nvSpPr>
            <p:spPr>
              <a:xfrm>
                <a:off x="1313706" y="2833096"/>
                <a:ext cx="1302008" cy="10789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fld id="{E93289EC-0FF7-4A88-ABD4-BE6E3DDD81A1}" type="TxLink">
                  <a:rPr lang="en-US" sz="1200" smtClean="0">
                    <a:solidFill>
                      <a:srgbClr val="000000"/>
                    </a:solidFill>
                    <a:cs typeface="Courier New" panose="02070309020205020404" pitchFamily="49" charset="0"/>
                  </a:rPr>
                  <a:pPr algn="ctr"/>
                  <a:t>Release of Direct Data Entry Web Portal</a:t>
                </a:fld>
                <a:endParaRPr lang="en-US" sz="1200" dirty="0">
                  <a:solidFill>
                    <a:schemeClr val="accent5">
                      <a:lumMod val="50000"/>
                    </a:schemeClr>
                  </a:solidFill>
                  <a:cs typeface="Courier New" panose="02070309020205020404" pitchFamily="49" charset="0"/>
                </a:endParaRPr>
              </a:p>
            </p:txBody>
          </p:sp>
          <p:sp>
            <p:nvSpPr>
              <p:cNvPr id="20" name="TextBox 113" descr="Milestone title">
                <a:extLst>
                  <a:ext uri="{FF2B5EF4-FFF2-40B4-BE49-F238E27FC236}">
                    <a16:creationId xmlns:a16="http://schemas.microsoft.com/office/drawing/2014/main" xmlns="" id="{3EC7E44E-FCC0-42B6-9E67-0DF2DD9F127F}"/>
                  </a:ext>
                </a:extLst>
              </p:cNvPr>
              <p:cNvSpPr txBox="1"/>
              <p:nvPr/>
            </p:nvSpPr>
            <p:spPr>
              <a:xfrm>
                <a:off x="5591442" y="2689696"/>
                <a:ext cx="1518951" cy="11954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0" i="0" u="none" strike="noStrike" dirty="0" smtClean="0">
                    <a:solidFill>
                      <a:srgbClr val="000000"/>
                    </a:solidFill>
                    <a:latin typeface="+mj-lt"/>
                    <a:cs typeface="Courier New" panose="02070309020205020404" pitchFamily="49" charset="0"/>
                  </a:rPr>
                  <a:t>Implementation Start</a:t>
                </a:r>
                <a:endParaRPr lang="en-US" sz="1200" dirty="0">
                  <a:solidFill>
                    <a:schemeClr val="accent5">
                      <a:lumMod val="50000"/>
                    </a:schemeClr>
                  </a:solidFill>
                  <a:latin typeface="+mj-lt"/>
                  <a:cs typeface="Courier New" panose="02070309020205020404" pitchFamily="49" charset="0"/>
                </a:endParaRPr>
              </a:p>
            </p:txBody>
          </p:sp>
        </p:grpSp>
      </p:grpSp>
      <p:sp>
        <p:nvSpPr>
          <p:cNvPr id="3" name="Arrow: Right 2">
            <a:extLst>
              <a:ext uri="{FF2B5EF4-FFF2-40B4-BE49-F238E27FC236}">
                <a16:creationId xmlns:a16="http://schemas.microsoft.com/office/drawing/2014/main" xmlns="" id="{3D7A9F33-373A-4327-BACC-13FABEC7A22C}"/>
              </a:ext>
            </a:extLst>
          </p:cNvPr>
          <p:cNvSpPr/>
          <p:nvPr/>
        </p:nvSpPr>
        <p:spPr>
          <a:xfrm>
            <a:off x="10627029" y="5031821"/>
            <a:ext cx="1321871" cy="1568881"/>
          </a:xfrm>
          <a:prstGeom prst="rightArrow">
            <a:avLst>
              <a:gd name="adj1" fmla="val 50000"/>
              <a:gd name="adj2" fmla="val 5743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Data Quality Assessment</a:t>
            </a:r>
          </a:p>
        </p:txBody>
      </p:sp>
      <p:sp>
        <p:nvSpPr>
          <p:cNvPr id="76" name="Title 1">
            <a:extLst>
              <a:ext uri="{FF2B5EF4-FFF2-40B4-BE49-F238E27FC236}">
                <a16:creationId xmlns:a16="http://schemas.microsoft.com/office/drawing/2014/main" xmlns="" id="{4942B296-D734-47AE-8D3C-F7177B5A5490}"/>
              </a:ext>
            </a:extLst>
          </p:cNvPr>
          <p:cNvSpPr>
            <a:spLocks noGrp="1"/>
          </p:cNvSpPr>
          <p:nvPr>
            <p:ph type="title"/>
          </p:nvPr>
        </p:nvSpPr>
        <p:spPr>
          <a:xfrm>
            <a:off x="838200" y="101088"/>
            <a:ext cx="10515600" cy="1325563"/>
          </a:xfrm>
        </p:spPr>
        <p:txBody>
          <a:bodyPr/>
          <a:lstStyle/>
          <a:p>
            <a:r>
              <a:rPr lang="en-US" cap="all" dirty="0"/>
              <a:t>milestones</a:t>
            </a:r>
            <a:endParaRPr lang="en-US" dirty="0"/>
          </a:p>
        </p:txBody>
      </p:sp>
      <p:sp>
        <p:nvSpPr>
          <p:cNvPr id="2" name="Rectangle 1">
            <a:extLst>
              <a:ext uri="{FF2B5EF4-FFF2-40B4-BE49-F238E27FC236}">
                <a16:creationId xmlns:a16="http://schemas.microsoft.com/office/drawing/2014/main" xmlns="" id="{D34D5703-F2F2-4566-AA88-E8CF9434FB06}"/>
              </a:ext>
            </a:extLst>
          </p:cNvPr>
          <p:cNvSpPr/>
          <p:nvPr/>
        </p:nvSpPr>
        <p:spPr>
          <a:xfrm rot="314601">
            <a:off x="5906811" y="5612212"/>
            <a:ext cx="536878" cy="276999"/>
          </a:xfrm>
          <a:prstGeom prst="rect">
            <a:avLst/>
          </a:prstGeom>
        </p:spPr>
        <p:txBody>
          <a:bodyPr wrap="none">
            <a:spAutoFit/>
          </a:bodyPr>
          <a:lstStyle/>
          <a:p>
            <a:r>
              <a:rPr lang="en-US" sz="1200" dirty="0">
                <a:ln w="0"/>
                <a:solidFill>
                  <a:schemeClr val="bg1"/>
                </a:solidFill>
                <a:effectLst>
                  <a:outerShdw blurRad="38100" dist="19050" dir="2700000" algn="tl" rotWithShape="0">
                    <a:schemeClr val="dk1">
                      <a:alpha val="40000"/>
                    </a:schemeClr>
                  </a:outerShdw>
                </a:effectLst>
                <a:latin typeface="Franklin Gothic Book"/>
              </a:rPr>
              <a:t>2018</a:t>
            </a:r>
            <a:endParaRPr lang="en-US" sz="1200" dirty="0"/>
          </a:p>
        </p:txBody>
      </p:sp>
    </p:spTree>
    <p:extLst>
      <p:ext uri="{BB962C8B-B14F-4D97-AF65-F5344CB8AC3E}">
        <p14:creationId xmlns:p14="http://schemas.microsoft.com/office/powerpoint/2010/main" val="222695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91674B9B-CA1B-40EF-B5E9-4EEE5F415673}"/>
              </a:ext>
            </a:extLst>
          </p:cNvPr>
          <p:cNvPicPr>
            <a:picLocks noChangeAspect="1"/>
          </p:cNvPicPr>
          <p:nvPr/>
        </p:nvPicPr>
        <p:blipFill>
          <a:blip r:embed="rId2"/>
          <a:stretch>
            <a:fillRect/>
          </a:stretch>
        </p:blipFill>
        <p:spPr>
          <a:xfrm>
            <a:off x="609600" y="980738"/>
            <a:ext cx="10972800" cy="5457825"/>
          </a:xfrm>
          <a:prstGeom prst="rect">
            <a:avLst/>
          </a:prstGeom>
        </p:spPr>
      </p:pic>
      <p:sp>
        <p:nvSpPr>
          <p:cNvPr id="6" name="Title 1">
            <a:extLst>
              <a:ext uri="{FF2B5EF4-FFF2-40B4-BE49-F238E27FC236}">
                <a16:creationId xmlns:a16="http://schemas.microsoft.com/office/drawing/2014/main" xmlns="" id="{15313526-945C-4240-B524-576773310F28}"/>
              </a:ext>
            </a:extLst>
          </p:cNvPr>
          <p:cNvSpPr>
            <a:spLocks noGrp="1"/>
          </p:cNvSpPr>
          <p:nvPr>
            <p:ph type="title"/>
          </p:nvPr>
        </p:nvSpPr>
        <p:spPr>
          <a:xfrm>
            <a:off x="838200" y="365125"/>
            <a:ext cx="10515600" cy="1325563"/>
          </a:xfrm>
        </p:spPr>
        <p:txBody>
          <a:bodyPr/>
          <a:lstStyle/>
          <a:p>
            <a:r>
              <a:rPr lang="en-US" cap="all" dirty="0" err="1"/>
              <a:t>Ccr</a:t>
            </a:r>
            <a:r>
              <a:rPr lang="en-US" cap="all" dirty="0"/>
              <a:t> data flow diagram</a:t>
            </a:r>
            <a:endParaRPr lang="en-US" dirty="0"/>
          </a:p>
        </p:txBody>
      </p:sp>
    </p:spTree>
    <p:extLst>
      <p:ext uri="{BB962C8B-B14F-4D97-AF65-F5344CB8AC3E}">
        <p14:creationId xmlns:p14="http://schemas.microsoft.com/office/powerpoint/2010/main" val="1204187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C1449B5D-75CA-406E-B964-363D8D2538C3}"/>
              </a:ext>
            </a:extLst>
          </p:cNvPr>
          <p:cNvGraphicFramePr>
            <a:graphicFrameLocks noGrp="1"/>
          </p:cNvGraphicFramePr>
          <p:nvPr>
            <p:extLst>
              <p:ext uri="{D42A27DB-BD31-4B8C-83A1-F6EECF244321}">
                <p14:modId xmlns:p14="http://schemas.microsoft.com/office/powerpoint/2010/main" val="3773687888"/>
              </p:ext>
            </p:extLst>
          </p:nvPr>
        </p:nvGraphicFramePr>
        <p:xfrm>
          <a:off x="648456" y="2349290"/>
          <a:ext cx="10895088" cy="1554480"/>
        </p:xfrm>
        <a:graphic>
          <a:graphicData uri="http://schemas.openxmlformats.org/drawingml/2006/table">
            <a:tbl>
              <a:tblPr firstRow="1" bandRow="1">
                <a:tableStyleId>{5C22544A-7EE6-4342-B048-85BDC9FD1C3A}</a:tableStyleId>
              </a:tblPr>
              <a:tblGrid>
                <a:gridCol w="1361886">
                  <a:extLst>
                    <a:ext uri="{9D8B030D-6E8A-4147-A177-3AD203B41FA5}">
                      <a16:colId xmlns:a16="http://schemas.microsoft.com/office/drawing/2014/main" xmlns="" val="2747818146"/>
                    </a:ext>
                  </a:extLst>
                </a:gridCol>
                <a:gridCol w="1361886">
                  <a:extLst>
                    <a:ext uri="{9D8B030D-6E8A-4147-A177-3AD203B41FA5}">
                      <a16:colId xmlns:a16="http://schemas.microsoft.com/office/drawing/2014/main" xmlns="" val="2560552230"/>
                    </a:ext>
                  </a:extLst>
                </a:gridCol>
                <a:gridCol w="1361886">
                  <a:extLst>
                    <a:ext uri="{9D8B030D-6E8A-4147-A177-3AD203B41FA5}">
                      <a16:colId xmlns:a16="http://schemas.microsoft.com/office/drawing/2014/main" xmlns="" val="360052017"/>
                    </a:ext>
                  </a:extLst>
                </a:gridCol>
                <a:gridCol w="1361886">
                  <a:extLst>
                    <a:ext uri="{9D8B030D-6E8A-4147-A177-3AD203B41FA5}">
                      <a16:colId xmlns:a16="http://schemas.microsoft.com/office/drawing/2014/main" xmlns="" val="1142922125"/>
                    </a:ext>
                  </a:extLst>
                </a:gridCol>
                <a:gridCol w="1361886">
                  <a:extLst>
                    <a:ext uri="{9D8B030D-6E8A-4147-A177-3AD203B41FA5}">
                      <a16:colId xmlns:a16="http://schemas.microsoft.com/office/drawing/2014/main" xmlns="" val="2093730765"/>
                    </a:ext>
                  </a:extLst>
                </a:gridCol>
                <a:gridCol w="1361886">
                  <a:extLst>
                    <a:ext uri="{9D8B030D-6E8A-4147-A177-3AD203B41FA5}">
                      <a16:colId xmlns:a16="http://schemas.microsoft.com/office/drawing/2014/main" xmlns="" val="101735874"/>
                    </a:ext>
                  </a:extLst>
                </a:gridCol>
                <a:gridCol w="1361886">
                  <a:extLst>
                    <a:ext uri="{9D8B030D-6E8A-4147-A177-3AD203B41FA5}">
                      <a16:colId xmlns:a16="http://schemas.microsoft.com/office/drawing/2014/main" xmlns="" val="2721799762"/>
                    </a:ext>
                  </a:extLst>
                </a:gridCol>
                <a:gridCol w="1361886">
                  <a:extLst>
                    <a:ext uri="{9D8B030D-6E8A-4147-A177-3AD203B41FA5}">
                      <a16:colId xmlns:a16="http://schemas.microsoft.com/office/drawing/2014/main" xmlns="" val="653600953"/>
                    </a:ext>
                  </a:extLst>
                </a:gridCol>
              </a:tblGrid>
              <a:tr h="370840">
                <a:tc>
                  <a:txBody>
                    <a:bodyPr/>
                    <a:lstStyle/>
                    <a:p>
                      <a:endParaRPr lang="en-US" dirty="0"/>
                    </a:p>
                  </a:txBody>
                  <a:tcPr/>
                </a:tc>
                <a:tc>
                  <a:txBody>
                    <a:bodyPr/>
                    <a:lstStyle/>
                    <a:p>
                      <a:pPr algn="ctr"/>
                      <a:r>
                        <a:rPr lang="en-US" dirty="0"/>
                        <a:t>AIM </a:t>
                      </a:r>
                      <a:r>
                        <a:rPr lang="en-US" dirty="0" err="1"/>
                        <a:t>ePath</a:t>
                      </a:r>
                      <a:endParaRPr lang="en-US" dirty="0"/>
                    </a:p>
                  </a:txBody>
                  <a:tcPr/>
                </a:tc>
                <a:tc>
                  <a:txBody>
                    <a:bodyPr/>
                    <a:lstStyle/>
                    <a:p>
                      <a:pPr algn="ctr"/>
                      <a:r>
                        <a:rPr lang="en-US" dirty="0"/>
                        <a:t>HL7251 MLLP</a:t>
                      </a:r>
                    </a:p>
                  </a:txBody>
                  <a:tcPr/>
                </a:tc>
                <a:tc>
                  <a:txBody>
                    <a:bodyPr/>
                    <a:lstStyle/>
                    <a:p>
                      <a:pPr algn="ctr"/>
                      <a:r>
                        <a:rPr lang="en-US" dirty="0"/>
                        <a:t>HL7251 SFTP</a:t>
                      </a:r>
                    </a:p>
                  </a:txBody>
                  <a:tcPr/>
                </a:tc>
                <a:tc>
                  <a:txBody>
                    <a:bodyPr/>
                    <a:lstStyle/>
                    <a:p>
                      <a:pPr algn="ctr"/>
                      <a:r>
                        <a:rPr lang="en-US" dirty="0"/>
                        <a:t>HL7251 </a:t>
                      </a:r>
                      <a:r>
                        <a:rPr lang="en-US" dirty="0" err="1"/>
                        <a:t>WebService</a:t>
                      </a:r>
                      <a:r>
                        <a:rPr lang="en-US" dirty="0"/>
                        <a:t> SOAP</a:t>
                      </a:r>
                    </a:p>
                  </a:txBody>
                  <a:tcPr/>
                </a:tc>
                <a:tc>
                  <a:txBody>
                    <a:bodyPr/>
                    <a:lstStyle/>
                    <a:p>
                      <a:pPr algn="ctr"/>
                      <a:r>
                        <a:rPr lang="en-US" dirty="0"/>
                        <a:t>NPCR-AERRO PHINMS</a:t>
                      </a:r>
                    </a:p>
                  </a:txBody>
                  <a:tcPr/>
                </a:tc>
                <a:tc>
                  <a:txBody>
                    <a:bodyPr/>
                    <a:lstStyle/>
                    <a:p>
                      <a:pPr algn="ctr"/>
                      <a:r>
                        <a:rPr lang="en-US" dirty="0"/>
                        <a:t>PORTAL</a:t>
                      </a:r>
                    </a:p>
                  </a:txBody>
                  <a:tcPr/>
                </a:tc>
                <a:tc>
                  <a:txBody>
                    <a:bodyPr/>
                    <a:lstStyle/>
                    <a:p>
                      <a:pPr algn="ctr"/>
                      <a:r>
                        <a:rPr lang="en-US" dirty="0"/>
                        <a:t>Grand Total</a:t>
                      </a:r>
                    </a:p>
                  </a:txBody>
                  <a:tcPr/>
                </a:tc>
                <a:extLst>
                  <a:ext uri="{0D108BD9-81ED-4DB2-BD59-A6C34878D82A}">
                    <a16:rowId xmlns:a16="http://schemas.microsoft.com/office/drawing/2014/main" xmlns="" val="1527783197"/>
                  </a:ext>
                </a:extLst>
              </a:tr>
              <a:tr h="370840">
                <a:tc>
                  <a:txBody>
                    <a:bodyPr/>
                    <a:lstStyle/>
                    <a:p>
                      <a:pPr algn="ctr"/>
                      <a:r>
                        <a:rPr lang="en-US" dirty="0"/>
                        <a:t>Counts Statewide</a:t>
                      </a:r>
                    </a:p>
                  </a:txBody>
                  <a:tcPr/>
                </a:tc>
                <a:tc>
                  <a:txBody>
                    <a:bodyPr/>
                    <a:lstStyle/>
                    <a:p>
                      <a:pPr algn="ctr"/>
                      <a:r>
                        <a:rPr lang="en-US" dirty="0"/>
                        <a:t>83</a:t>
                      </a:r>
                    </a:p>
                  </a:txBody>
                  <a:tcPr/>
                </a:tc>
                <a:tc>
                  <a:txBody>
                    <a:bodyPr/>
                    <a:lstStyle/>
                    <a:p>
                      <a:pPr algn="ctr"/>
                      <a:r>
                        <a:rPr lang="en-US" dirty="0"/>
                        <a:t>10</a:t>
                      </a:r>
                    </a:p>
                  </a:txBody>
                  <a:tcPr/>
                </a:tc>
                <a:tc>
                  <a:txBody>
                    <a:bodyPr/>
                    <a:lstStyle/>
                    <a:p>
                      <a:pPr algn="ctr"/>
                      <a:r>
                        <a:rPr lang="en-US" dirty="0"/>
                        <a:t>34</a:t>
                      </a:r>
                    </a:p>
                  </a:txBody>
                  <a:tcPr/>
                </a:tc>
                <a:tc>
                  <a:txBody>
                    <a:bodyPr/>
                    <a:lstStyle/>
                    <a:p>
                      <a:pPr algn="ctr"/>
                      <a:r>
                        <a:rPr lang="en-US" dirty="0"/>
                        <a:t>24</a:t>
                      </a:r>
                    </a:p>
                  </a:txBody>
                  <a:tcPr/>
                </a:tc>
                <a:tc>
                  <a:txBody>
                    <a:bodyPr/>
                    <a:lstStyle/>
                    <a:p>
                      <a:pPr algn="ctr"/>
                      <a:r>
                        <a:rPr lang="en-US" dirty="0"/>
                        <a:t>20</a:t>
                      </a:r>
                    </a:p>
                  </a:txBody>
                  <a:tcPr/>
                </a:tc>
                <a:tc>
                  <a:txBody>
                    <a:bodyPr/>
                    <a:lstStyle/>
                    <a:p>
                      <a:pPr algn="ctr"/>
                      <a:r>
                        <a:rPr lang="en-US" dirty="0"/>
                        <a:t>164</a:t>
                      </a:r>
                    </a:p>
                  </a:txBody>
                  <a:tcPr/>
                </a:tc>
                <a:tc>
                  <a:txBody>
                    <a:bodyPr/>
                    <a:lstStyle/>
                    <a:p>
                      <a:pPr algn="ctr"/>
                      <a:r>
                        <a:rPr lang="en-US" dirty="0"/>
                        <a:t>335</a:t>
                      </a:r>
                    </a:p>
                  </a:txBody>
                  <a:tcPr/>
                </a:tc>
                <a:extLst>
                  <a:ext uri="{0D108BD9-81ED-4DB2-BD59-A6C34878D82A}">
                    <a16:rowId xmlns:a16="http://schemas.microsoft.com/office/drawing/2014/main" xmlns="" val="216009961"/>
                  </a:ext>
                </a:extLst>
              </a:tr>
            </a:tbl>
          </a:graphicData>
        </a:graphic>
      </p:graphicFrame>
      <p:sp>
        <p:nvSpPr>
          <p:cNvPr id="7" name="TextBox 6">
            <a:extLst>
              <a:ext uri="{FF2B5EF4-FFF2-40B4-BE49-F238E27FC236}">
                <a16:creationId xmlns:a16="http://schemas.microsoft.com/office/drawing/2014/main" xmlns="" id="{A241109D-0AB4-4269-9752-C515A7233EE5}"/>
              </a:ext>
            </a:extLst>
          </p:cNvPr>
          <p:cNvSpPr txBox="1"/>
          <p:nvPr/>
        </p:nvSpPr>
        <p:spPr>
          <a:xfrm>
            <a:off x="9837723" y="6244835"/>
            <a:ext cx="7300487" cy="369332"/>
          </a:xfrm>
          <a:prstGeom prst="rect">
            <a:avLst/>
          </a:prstGeom>
          <a:noFill/>
        </p:spPr>
        <p:txBody>
          <a:bodyPr wrap="square" rtlCol="0">
            <a:spAutoFit/>
          </a:bodyPr>
          <a:lstStyle/>
          <a:p>
            <a:r>
              <a:rPr lang="en-US" dirty="0"/>
              <a:t>Updated 5/9/19</a:t>
            </a:r>
          </a:p>
        </p:txBody>
      </p:sp>
      <p:sp>
        <p:nvSpPr>
          <p:cNvPr id="8" name="Title 1">
            <a:extLst>
              <a:ext uri="{FF2B5EF4-FFF2-40B4-BE49-F238E27FC236}">
                <a16:creationId xmlns:a16="http://schemas.microsoft.com/office/drawing/2014/main" xmlns="" id="{1A641AEF-8AAB-4BED-BA43-EB408FD367D1}"/>
              </a:ext>
            </a:extLst>
          </p:cNvPr>
          <p:cNvSpPr>
            <a:spLocks noGrp="1"/>
          </p:cNvSpPr>
          <p:nvPr>
            <p:ph type="title"/>
          </p:nvPr>
        </p:nvSpPr>
        <p:spPr>
          <a:xfrm>
            <a:off x="838200" y="365125"/>
            <a:ext cx="10515600" cy="1325563"/>
          </a:xfrm>
        </p:spPr>
        <p:txBody>
          <a:bodyPr/>
          <a:lstStyle/>
          <a:p>
            <a:r>
              <a:rPr lang="en-US" cap="all" dirty="0"/>
              <a:t>Current state of implementation</a:t>
            </a:r>
            <a:endParaRPr lang="en-US" dirty="0"/>
          </a:p>
        </p:txBody>
      </p:sp>
      <p:sp>
        <p:nvSpPr>
          <p:cNvPr id="2" name="Oval 1"/>
          <p:cNvSpPr/>
          <p:nvPr/>
        </p:nvSpPr>
        <p:spPr>
          <a:xfrm>
            <a:off x="8656320" y="1965960"/>
            <a:ext cx="1691640" cy="24688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89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9827C3-15EA-4FA6-B896-C7E4BDEA6A11}"/>
              </a:ext>
            </a:extLst>
          </p:cNvPr>
          <p:cNvSpPr>
            <a:spLocks noGrp="1"/>
          </p:cNvSpPr>
          <p:nvPr>
            <p:ph type="title"/>
          </p:nvPr>
        </p:nvSpPr>
        <p:spPr/>
        <p:txBody>
          <a:bodyPr/>
          <a:lstStyle/>
          <a:p>
            <a:r>
              <a:rPr lang="en-US" cap="all" dirty="0"/>
              <a:t>Importance of assessing data quality</a:t>
            </a:r>
            <a:endParaRPr lang="en-US" dirty="0"/>
          </a:p>
        </p:txBody>
      </p:sp>
      <p:sp>
        <p:nvSpPr>
          <p:cNvPr id="3" name="Content Placeholder 2">
            <a:extLst>
              <a:ext uri="{FF2B5EF4-FFF2-40B4-BE49-F238E27FC236}">
                <a16:creationId xmlns:a16="http://schemas.microsoft.com/office/drawing/2014/main" xmlns="" id="{8E542658-1F36-4159-916D-A30BC316DA20}"/>
              </a:ext>
            </a:extLst>
          </p:cNvPr>
          <p:cNvSpPr>
            <a:spLocks noGrp="1"/>
          </p:cNvSpPr>
          <p:nvPr>
            <p:ph idx="1"/>
          </p:nvPr>
        </p:nvSpPr>
        <p:spPr>
          <a:xfrm>
            <a:off x="838200" y="1825625"/>
            <a:ext cx="10515600" cy="4867406"/>
          </a:xfrm>
        </p:spPr>
        <p:txBody>
          <a:bodyPr>
            <a:normAutofit/>
          </a:bodyPr>
          <a:lstStyle/>
          <a:p>
            <a:r>
              <a:rPr lang="en-US" sz="2400" dirty="0">
                <a:latin typeface="+mj-lt"/>
              </a:rPr>
              <a:t>Challenge: Pathology labs lack required CTR expertise to conduct accurate and complete </a:t>
            </a:r>
            <a:r>
              <a:rPr lang="en-US" sz="2400" dirty="0" err="1">
                <a:latin typeface="+mj-lt"/>
              </a:rPr>
              <a:t>casefinding</a:t>
            </a:r>
            <a:r>
              <a:rPr lang="en-US" sz="2400" dirty="0">
                <a:latin typeface="+mj-lt"/>
              </a:rPr>
              <a:t> of cancer positive reports</a:t>
            </a:r>
          </a:p>
          <a:p>
            <a:r>
              <a:rPr lang="en-US" sz="2400" dirty="0">
                <a:latin typeface="+mj-lt"/>
              </a:rPr>
              <a:t>Ability of labs to transmit complete path reports</a:t>
            </a:r>
          </a:p>
          <a:p>
            <a:pPr lvl="1"/>
            <a:r>
              <a:rPr lang="en-US" dirty="0">
                <a:latin typeface="+mj-lt"/>
              </a:rPr>
              <a:t>Preliminary assessment of new feeds raises concerns:</a:t>
            </a:r>
          </a:p>
          <a:p>
            <a:pPr lvl="2"/>
            <a:r>
              <a:rPr lang="en-US" sz="2400" dirty="0">
                <a:latin typeface="+mj-lt"/>
              </a:rPr>
              <a:t>Labs transmitting partial reports (sending Final Diagnosis text only)</a:t>
            </a:r>
          </a:p>
          <a:p>
            <a:pPr lvl="2"/>
            <a:r>
              <a:rPr lang="en-US" sz="2400" dirty="0">
                <a:latin typeface="+mj-lt"/>
              </a:rPr>
              <a:t>Volume drop compared to Regions’ historical path report volume when conducting on-site </a:t>
            </a:r>
            <a:r>
              <a:rPr lang="en-US" sz="2400" dirty="0" err="1">
                <a:latin typeface="+mj-lt"/>
              </a:rPr>
              <a:t>casefinding</a:t>
            </a:r>
            <a:r>
              <a:rPr lang="en-US" sz="2400" dirty="0">
                <a:latin typeface="+mj-lt"/>
              </a:rPr>
              <a:t> </a:t>
            </a:r>
            <a:r>
              <a:rPr lang="en-US" sz="2400" dirty="0">
                <a:latin typeface="+mj-lt"/>
                <a:sym typeface="Wingdings" panose="05000000000000000000" pitchFamily="2" charset="2"/>
              </a:rPr>
              <a:t> Missing reportable paths</a:t>
            </a:r>
          </a:p>
          <a:p>
            <a:r>
              <a:rPr lang="en-US" sz="2400" dirty="0">
                <a:latin typeface="+mj-lt"/>
                <a:sym typeface="Wingdings" panose="05000000000000000000" pitchFamily="2" charset="2"/>
              </a:rPr>
              <a:t>Los Angeles Cancer Surveillance Program conducting 2 regional pilot projects to determine scalable solutions for adoption</a:t>
            </a:r>
          </a:p>
          <a:p>
            <a:r>
              <a:rPr lang="en-US" sz="2400" dirty="0">
                <a:latin typeface="+mj-lt"/>
                <a:sym typeface="Wingdings" panose="05000000000000000000" pitchFamily="2" charset="2"/>
              </a:rPr>
              <a:t>Centralized NLP implementation will determine reportable vs. non-reportable and assist in ensuring only reportable cases are processed and allow for analytics for feedback </a:t>
            </a:r>
            <a:endParaRPr lang="en-US" sz="2400" dirty="0">
              <a:highlight>
                <a:srgbClr val="FFFF00"/>
              </a:highlight>
              <a:latin typeface="+mj-lt"/>
              <a:sym typeface="Wingdings" panose="05000000000000000000" pitchFamily="2" charset="2"/>
            </a:endParaRPr>
          </a:p>
        </p:txBody>
      </p:sp>
    </p:spTree>
    <p:extLst>
      <p:ext uri="{BB962C8B-B14F-4D97-AF65-F5344CB8AC3E}">
        <p14:creationId xmlns:p14="http://schemas.microsoft.com/office/powerpoint/2010/main" val="113394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F978B90-2768-4730-B5F2-3CB78975414B}"/>
              </a:ext>
            </a:extLst>
          </p:cNvPr>
          <p:cNvPicPr>
            <a:picLocks noChangeAspect="1"/>
          </p:cNvPicPr>
          <p:nvPr/>
        </p:nvPicPr>
        <p:blipFill>
          <a:blip r:embed="rId2"/>
          <a:stretch>
            <a:fillRect/>
          </a:stretch>
        </p:blipFill>
        <p:spPr>
          <a:xfrm>
            <a:off x="668664" y="487149"/>
            <a:ext cx="5915025" cy="5619750"/>
          </a:xfrm>
          <a:prstGeom prst="rect">
            <a:avLst/>
          </a:prstGeom>
        </p:spPr>
      </p:pic>
      <p:pic>
        <p:nvPicPr>
          <p:cNvPr id="7" name="Picture 6">
            <a:extLst>
              <a:ext uri="{FF2B5EF4-FFF2-40B4-BE49-F238E27FC236}">
                <a16:creationId xmlns:a16="http://schemas.microsoft.com/office/drawing/2014/main" xmlns="" id="{58E265EF-3F31-4489-B926-92C4BA88E11E}"/>
              </a:ext>
            </a:extLst>
          </p:cNvPr>
          <p:cNvPicPr>
            <a:picLocks noChangeAspect="1"/>
          </p:cNvPicPr>
          <p:nvPr/>
        </p:nvPicPr>
        <p:blipFill>
          <a:blip r:embed="rId3"/>
          <a:stretch>
            <a:fillRect/>
          </a:stretch>
        </p:blipFill>
        <p:spPr>
          <a:xfrm>
            <a:off x="7516304" y="2084636"/>
            <a:ext cx="4125800" cy="3338303"/>
          </a:xfrm>
          <a:prstGeom prst="rect">
            <a:avLst/>
          </a:prstGeom>
        </p:spPr>
      </p:pic>
      <p:sp>
        <p:nvSpPr>
          <p:cNvPr id="8" name="Oval 7">
            <a:extLst>
              <a:ext uri="{FF2B5EF4-FFF2-40B4-BE49-F238E27FC236}">
                <a16:creationId xmlns:a16="http://schemas.microsoft.com/office/drawing/2014/main" xmlns="" id="{79730872-78E2-4B16-98AF-3E8802C9035F}"/>
              </a:ext>
            </a:extLst>
          </p:cNvPr>
          <p:cNvSpPr/>
          <p:nvPr/>
        </p:nvSpPr>
        <p:spPr>
          <a:xfrm>
            <a:off x="0" y="541207"/>
            <a:ext cx="7126664" cy="295613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9F23B8D6-21BC-465E-88D0-995B6C7E93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6664" y="628675"/>
            <a:ext cx="990599" cy="990599"/>
          </a:xfrm>
          <a:prstGeom prst="rect">
            <a:avLst/>
          </a:prstGeom>
        </p:spPr>
      </p:pic>
      <p:pic>
        <p:nvPicPr>
          <p:cNvPr id="16" name="Picture 15">
            <a:extLst>
              <a:ext uri="{FF2B5EF4-FFF2-40B4-BE49-F238E27FC236}">
                <a16:creationId xmlns:a16="http://schemas.microsoft.com/office/drawing/2014/main" xmlns="" id="{A235A157-57C9-499D-960C-A061EB6040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52803" y="5773547"/>
            <a:ext cx="990600" cy="990600"/>
          </a:xfrm>
          <a:prstGeom prst="rect">
            <a:avLst/>
          </a:prstGeom>
        </p:spPr>
      </p:pic>
      <p:sp>
        <p:nvSpPr>
          <p:cNvPr id="5" name="TextBox 4">
            <a:extLst>
              <a:ext uri="{FF2B5EF4-FFF2-40B4-BE49-F238E27FC236}">
                <a16:creationId xmlns:a16="http://schemas.microsoft.com/office/drawing/2014/main" xmlns="" id="{10873067-0BB0-42FA-B081-7F42F21C3FF1}"/>
              </a:ext>
            </a:extLst>
          </p:cNvPr>
          <p:cNvSpPr txBox="1"/>
          <p:nvPr/>
        </p:nvSpPr>
        <p:spPr>
          <a:xfrm>
            <a:off x="8059211" y="3673503"/>
            <a:ext cx="2985151" cy="369332"/>
          </a:xfrm>
          <a:prstGeom prst="rect">
            <a:avLst/>
          </a:prstGeom>
          <a:noFill/>
        </p:spPr>
        <p:txBody>
          <a:bodyPr wrap="square" rtlCol="0">
            <a:spAutoFit/>
          </a:bodyPr>
          <a:lstStyle/>
          <a:p>
            <a:pPr algn="ctr"/>
            <a:r>
              <a:rPr lang="en-US" dirty="0">
                <a:solidFill>
                  <a:srgbClr val="FF0000"/>
                </a:solidFill>
              </a:rPr>
              <a:t>???</a:t>
            </a:r>
          </a:p>
        </p:txBody>
      </p:sp>
    </p:spTree>
    <p:extLst>
      <p:ext uri="{BB962C8B-B14F-4D97-AF65-F5344CB8AC3E}">
        <p14:creationId xmlns:p14="http://schemas.microsoft.com/office/powerpoint/2010/main" val="128860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ppt_w</p:attrName>
                                        </p:attrNameLst>
                                      </p:cBhvr>
                                      <p:tavLst>
                                        <p:tav tm="0">
                                          <p:val>
                                            <p:fltVal val="0"/>
                                          </p:val>
                                        </p:tav>
                                        <p:tav tm="100000">
                                          <p:val>
                                            <p:strVal val="#ppt_w"/>
                                          </p:val>
                                        </p:tav>
                                      </p:tavLst>
                                    </p:anim>
                                    <p:anim calcmode="lin" valueType="num">
                                      <p:cBhvr>
                                        <p:cTn id="13" dur="1000" fill="hold"/>
                                        <p:tgtEl>
                                          <p:spTgt spid="14"/>
                                        </p:tgtEl>
                                        <p:attrNameLst>
                                          <p:attrName>ppt_h</p:attrName>
                                        </p:attrNameLst>
                                      </p:cBhvr>
                                      <p:tavLst>
                                        <p:tav tm="0">
                                          <p:val>
                                            <p:fltVal val="0"/>
                                          </p:val>
                                        </p:tav>
                                        <p:tav tm="100000">
                                          <p:val>
                                            <p:strVal val="#ppt_h"/>
                                          </p:val>
                                        </p:tav>
                                      </p:tavLst>
                                    </p:anim>
                                    <p:anim calcmode="lin" valueType="num">
                                      <p:cBhvr>
                                        <p:cTn id="14" dur="1000" fill="hold"/>
                                        <p:tgtEl>
                                          <p:spTgt spid="14"/>
                                        </p:tgtEl>
                                        <p:attrNameLst>
                                          <p:attrName>style.rotation</p:attrName>
                                        </p:attrNameLst>
                                      </p:cBhvr>
                                      <p:tavLst>
                                        <p:tav tm="0">
                                          <p:val>
                                            <p:fltVal val="90"/>
                                          </p:val>
                                        </p:tav>
                                        <p:tav tm="100000">
                                          <p:val>
                                            <p:fltVal val="0"/>
                                          </p:val>
                                        </p:tav>
                                      </p:tavLst>
                                    </p:anim>
                                    <p:animEffect transition="in" filter="fade">
                                      <p:cBhvr>
                                        <p:cTn id="15" dur="1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1"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2012"/>
            <a:ext cx="10515600" cy="4351338"/>
          </a:xfrm>
        </p:spPr>
        <p:txBody>
          <a:bodyPr>
            <a:noAutofit/>
          </a:bodyPr>
          <a:lstStyle/>
          <a:p>
            <a:r>
              <a:rPr lang="en-US" sz="2000" dirty="0">
                <a:latin typeface="+mj-lt"/>
              </a:rPr>
              <a:t>Data Quality Plan components:</a:t>
            </a:r>
          </a:p>
          <a:p>
            <a:pPr lvl="1"/>
            <a:r>
              <a:rPr lang="en-US" sz="2000" dirty="0">
                <a:solidFill>
                  <a:srgbClr val="FF0000"/>
                </a:solidFill>
                <a:latin typeface="+mj-lt"/>
              </a:rPr>
              <a:t>Completeness</a:t>
            </a:r>
          </a:p>
          <a:p>
            <a:pPr lvl="2"/>
            <a:r>
              <a:rPr lang="en-US" dirty="0">
                <a:latin typeface="+mj-lt"/>
              </a:rPr>
              <a:t>Adherence to HL-7 format requirement </a:t>
            </a:r>
          </a:p>
          <a:p>
            <a:pPr lvl="2"/>
            <a:r>
              <a:rPr lang="en-US" dirty="0">
                <a:latin typeface="+mj-lt"/>
              </a:rPr>
              <a:t>Monitoring of completeness</a:t>
            </a:r>
          </a:p>
          <a:p>
            <a:pPr lvl="2"/>
            <a:r>
              <a:rPr lang="en-US" dirty="0">
                <a:latin typeface="+mj-lt"/>
              </a:rPr>
              <a:t>Addressing non-compliance</a:t>
            </a:r>
          </a:p>
          <a:p>
            <a:pPr lvl="1"/>
            <a:r>
              <a:rPr lang="en-US" sz="2000" dirty="0">
                <a:solidFill>
                  <a:srgbClr val="FF0000"/>
                </a:solidFill>
                <a:latin typeface="+mj-lt"/>
              </a:rPr>
              <a:t>Accuracy</a:t>
            </a:r>
          </a:p>
          <a:p>
            <a:pPr lvl="2"/>
            <a:r>
              <a:rPr lang="en-US" dirty="0">
                <a:latin typeface="+mj-lt"/>
              </a:rPr>
              <a:t>Monitoring of reportable vs non-reportable</a:t>
            </a:r>
          </a:p>
          <a:p>
            <a:pPr lvl="2"/>
            <a:r>
              <a:rPr lang="en-US" dirty="0">
                <a:latin typeface="+mj-lt"/>
              </a:rPr>
              <a:t>Monitoring of accuracy and quality of reporting</a:t>
            </a:r>
          </a:p>
          <a:p>
            <a:pPr lvl="2"/>
            <a:r>
              <a:rPr lang="en-US" dirty="0">
                <a:latin typeface="+mj-lt"/>
              </a:rPr>
              <a:t>Addressing non-compliance</a:t>
            </a:r>
          </a:p>
          <a:p>
            <a:pPr lvl="1"/>
            <a:r>
              <a:rPr lang="en-US" sz="2000" dirty="0">
                <a:solidFill>
                  <a:srgbClr val="FF0000"/>
                </a:solidFill>
                <a:latin typeface="+mj-lt"/>
              </a:rPr>
              <a:t>Timeliness</a:t>
            </a:r>
          </a:p>
          <a:p>
            <a:pPr lvl="2"/>
            <a:r>
              <a:rPr lang="en-US" dirty="0">
                <a:latin typeface="+mj-lt"/>
              </a:rPr>
              <a:t>Adherence to 2-week timeline from final diagnosis/sign-out to date transmitted</a:t>
            </a:r>
          </a:p>
          <a:p>
            <a:pPr lvl="2"/>
            <a:r>
              <a:rPr lang="en-US" dirty="0">
                <a:latin typeface="+mj-lt"/>
              </a:rPr>
              <a:t>Monitoring of timeliness</a:t>
            </a:r>
          </a:p>
          <a:p>
            <a:pPr lvl="2"/>
            <a:r>
              <a:rPr lang="en-US" dirty="0">
                <a:latin typeface="+mj-lt"/>
              </a:rPr>
              <a:t>Addressing non-compliance</a:t>
            </a:r>
          </a:p>
          <a:p>
            <a:pPr marL="0" indent="0">
              <a:buNone/>
            </a:pPr>
            <a:endParaRPr lang="en-US" sz="1400" dirty="0">
              <a:latin typeface="+mj-lt"/>
            </a:endParaRPr>
          </a:p>
        </p:txBody>
      </p:sp>
      <p:sp>
        <p:nvSpPr>
          <p:cNvPr id="6" name="Title 1">
            <a:extLst>
              <a:ext uri="{FF2B5EF4-FFF2-40B4-BE49-F238E27FC236}">
                <a16:creationId xmlns:a16="http://schemas.microsoft.com/office/drawing/2014/main" xmlns="" id="{FEBF39F9-5E09-4728-B50E-3BF28679F2D6}"/>
              </a:ext>
            </a:extLst>
          </p:cNvPr>
          <p:cNvSpPr>
            <a:spLocks noGrp="1"/>
          </p:cNvSpPr>
          <p:nvPr>
            <p:ph type="title"/>
          </p:nvPr>
        </p:nvSpPr>
        <p:spPr>
          <a:xfrm>
            <a:off x="334978" y="365125"/>
            <a:ext cx="11516008" cy="1325563"/>
          </a:xfrm>
        </p:spPr>
        <p:txBody>
          <a:bodyPr/>
          <a:lstStyle/>
          <a:p>
            <a:r>
              <a:rPr lang="en-US" cap="all" dirty="0"/>
              <a:t>Development of </a:t>
            </a:r>
            <a:r>
              <a:rPr lang="en-US" cap="all" dirty="0" err="1"/>
              <a:t>epath</a:t>
            </a:r>
            <a:r>
              <a:rPr lang="en-US" cap="all" dirty="0"/>
              <a:t> data quality plan</a:t>
            </a:r>
            <a:endParaRPr lang="en-US" dirty="0"/>
          </a:p>
        </p:txBody>
      </p:sp>
    </p:spTree>
    <p:extLst>
      <p:ext uri="{BB962C8B-B14F-4D97-AF65-F5344CB8AC3E}">
        <p14:creationId xmlns:p14="http://schemas.microsoft.com/office/powerpoint/2010/main" val="404210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0B6D3B-6F90-4472-883A-0464283F2196}"/>
              </a:ext>
            </a:extLst>
          </p:cNvPr>
          <p:cNvSpPr>
            <a:spLocks noGrp="1"/>
          </p:cNvSpPr>
          <p:nvPr>
            <p:ph idx="1"/>
          </p:nvPr>
        </p:nvSpPr>
        <p:spPr/>
        <p:txBody>
          <a:bodyPr>
            <a:normAutofit lnSpcReduction="10000"/>
          </a:bodyPr>
          <a:lstStyle/>
          <a:p>
            <a:pPr lvl="1"/>
            <a:r>
              <a:rPr lang="en-US" dirty="0">
                <a:latin typeface="+mj-lt"/>
              </a:rPr>
              <a:t>Statewide </a:t>
            </a:r>
            <a:r>
              <a:rPr lang="en-US" i="1" dirty="0">
                <a:latin typeface="+mj-lt"/>
              </a:rPr>
              <a:t>centralized</a:t>
            </a:r>
            <a:r>
              <a:rPr lang="en-US" dirty="0">
                <a:latin typeface="+mj-lt"/>
              </a:rPr>
              <a:t> approach</a:t>
            </a:r>
          </a:p>
          <a:p>
            <a:pPr lvl="1"/>
            <a:r>
              <a:rPr lang="en-US" dirty="0">
                <a:latin typeface="+mj-lt"/>
              </a:rPr>
              <a:t>Consideration for developing edit checks run against transmitted </a:t>
            </a:r>
            <a:r>
              <a:rPr lang="en-US" dirty="0" err="1">
                <a:latin typeface="+mj-lt"/>
              </a:rPr>
              <a:t>ePath</a:t>
            </a:r>
            <a:endParaRPr lang="en-US" dirty="0">
              <a:latin typeface="+mj-lt"/>
            </a:endParaRPr>
          </a:p>
          <a:p>
            <a:pPr lvl="1"/>
            <a:r>
              <a:rPr lang="en-US" dirty="0">
                <a:latin typeface="+mj-lt"/>
              </a:rPr>
              <a:t>Establishing annual audits and improvement processes</a:t>
            </a:r>
          </a:p>
          <a:p>
            <a:pPr lvl="1"/>
            <a:r>
              <a:rPr lang="en-US" dirty="0">
                <a:latin typeface="+mj-lt"/>
              </a:rPr>
              <a:t>Determine method of communicating data quality issues to transmitting lab</a:t>
            </a:r>
          </a:p>
          <a:p>
            <a:pPr lvl="1"/>
            <a:r>
              <a:rPr lang="en-US" dirty="0">
                <a:latin typeface="+mj-lt"/>
              </a:rPr>
              <a:t>Determine who is responsible (</a:t>
            </a:r>
            <a:r>
              <a:rPr lang="en-US" dirty="0" smtClean="0">
                <a:latin typeface="+mj-lt"/>
              </a:rPr>
              <a:t>State/Regions</a:t>
            </a:r>
            <a:r>
              <a:rPr lang="en-US" dirty="0">
                <a:latin typeface="+mj-lt"/>
              </a:rPr>
              <a:t>) for compliance with the three metrics described and how often assessment will take place</a:t>
            </a:r>
          </a:p>
          <a:p>
            <a:pPr lvl="1"/>
            <a:r>
              <a:rPr lang="en-US" dirty="0">
                <a:latin typeface="+mj-lt"/>
              </a:rPr>
              <a:t>Develop a strategy for ensuring compliance in accordance with AB2325 requirements</a:t>
            </a:r>
          </a:p>
          <a:p>
            <a:pPr marL="457200" lvl="1" indent="0">
              <a:buNone/>
            </a:pPr>
            <a:endParaRPr lang="en-US" sz="1600" dirty="0">
              <a:latin typeface="+mj-lt"/>
            </a:endParaRPr>
          </a:p>
          <a:p>
            <a:pPr marL="457200" lvl="1" indent="0">
              <a:buNone/>
            </a:pPr>
            <a:r>
              <a:rPr lang="en-US" sz="1600" dirty="0">
                <a:latin typeface="+mj-lt"/>
              </a:rPr>
              <a:t>The California Department of Public Health directs the statewide cancer registry as per California Health and Safety Code 103875-103885 and has issued four grants to support registry implementation. The current grants include UC Davis as the central registry and 3 regional registries: The Cancer Registry of Greater California, the Greater Bay Area Cancer Registry, and the Los Angeles Cancer Surveillance Program. These three regional registries also function as CA NCI SEER registries.</a:t>
            </a:r>
            <a:endParaRPr lang="en-US" dirty="0"/>
          </a:p>
        </p:txBody>
      </p:sp>
      <p:sp>
        <p:nvSpPr>
          <p:cNvPr id="4" name="Title 1">
            <a:extLst>
              <a:ext uri="{FF2B5EF4-FFF2-40B4-BE49-F238E27FC236}">
                <a16:creationId xmlns:a16="http://schemas.microsoft.com/office/drawing/2014/main" xmlns="" id="{8D872AE9-33D4-49C4-B4B7-D1789C75767E}"/>
              </a:ext>
            </a:extLst>
          </p:cNvPr>
          <p:cNvSpPr>
            <a:spLocks noGrp="1"/>
          </p:cNvSpPr>
          <p:nvPr>
            <p:ph type="title"/>
          </p:nvPr>
        </p:nvSpPr>
        <p:spPr>
          <a:xfrm>
            <a:off x="334978" y="365125"/>
            <a:ext cx="11516008" cy="1325563"/>
          </a:xfrm>
        </p:spPr>
        <p:txBody>
          <a:bodyPr/>
          <a:lstStyle/>
          <a:p>
            <a:r>
              <a:rPr lang="en-US" cap="all" dirty="0"/>
              <a:t>Development of </a:t>
            </a:r>
            <a:r>
              <a:rPr lang="en-US" cap="all" dirty="0" err="1"/>
              <a:t>epath</a:t>
            </a:r>
            <a:r>
              <a:rPr lang="en-US" cap="all" dirty="0"/>
              <a:t> data quality plan</a:t>
            </a:r>
            <a:endParaRPr lang="en-US" dirty="0"/>
          </a:p>
        </p:txBody>
      </p:sp>
    </p:spTree>
    <p:extLst>
      <p:ext uri="{BB962C8B-B14F-4D97-AF65-F5344CB8AC3E}">
        <p14:creationId xmlns:p14="http://schemas.microsoft.com/office/powerpoint/2010/main" val="622526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2357</TotalTime>
  <Words>1213</Words>
  <Application>Microsoft Office PowerPoint</Application>
  <PresentationFormat>Widescreen</PresentationFormat>
  <Paragraphs>325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Franklin Gothic Book</vt:lpstr>
      <vt:lpstr>Verdana</vt:lpstr>
      <vt:lpstr>Wingdings</vt:lpstr>
      <vt:lpstr>Office Theme</vt:lpstr>
      <vt:lpstr>Implementation of ePath Reporting in California:  Setting Data Quality Standards </vt:lpstr>
      <vt:lpstr>PowerPoint Presentation</vt:lpstr>
      <vt:lpstr>milestones</vt:lpstr>
      <vt:lpstr>Ccr data flow diagram</vt:lpstr>
      <vt:lpstr>Current state of implementation</vt:lpstr>
      <vt:lpstr>Importance of assessing data quality</vt:lpstr>
      <vt:lpstr>PowerPoint Presentation</vt:lpstr>
      <vt:lpstr>Development of epath data quality plan</vt:lpstr>
      <vt:lpstr>Development of epath data quality plan</vt:lpstr>
      <vt:lpstr>PowerPoint Presentation</vt:lpstr>
      <vt:lpstr>Message validation</vt:lpstr>
      <vt:lpstr>Message failure notification</vt:lpstr>
      <vt:lpstr>Ccr data flow diagram</vt:lpstr>
      <vt:lpstr>Are all the reportable paths being reported?</vt:lpstr>
      <vt:lpstr>Plans for monitoring</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ePath Reporting in California:  Setting Data Quality Standards Andrea Sipin-Baliwas</dc:title>
  <dc:creator>Dennis Deapen</dc:creator>
  <cp:lastModifiedBy>Andrea Sipin</cp:lastModifiedBy>
  <cp:revision>111</cp:revision>
  <cp:lastPrinted>2019-05-21T15:36:43Z</cp:lastPrinted>
  <dcterms:created xsi:type="dcterms:W3CDTF">2019-05-21T00:56:51Z</dcterms:created>
  <dcterms:modified xsi:type="dcterms:W3CDTF">2019-06-11T12:08:40Z</dcterms:modified>
</cp:coreProperties>
</file>