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12.xml" ContentType="application/vnd.openxmlformats-officedocument.presentationml.notesSlid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  <p:sldMasterId id="2147483697" r:id="rId2"/>
  </p:sldMasterIdLst>
  <p:notesMasterIdLst>
    <p:notesMasterId r:id="rId27"/>
  </p:notesMasterIdLst>
  <p:sldIdLst>
    <p:sldId id="256" r:id="rId3"/>
    <p:sldId id="276" r:id="rId4"/>
    <p:sldId id="277" r:id="rId5"/>
    <p:sldId id="257" r:id="rId6"/>
    <p:sldId id="284" r:id="rId7"/>
    <p:sldId id="283" r:id="rId8"/>
    <p:sldId id="265" r:id="rId9"/>
    <p:sldId id="269" r:id="rId10"/>
    <p:sldId id="266" r:id="rId11"/>
    <p:sldId id="271" r:id="rId12"/>
    <p:sldId id="259" r:id="rId13"/>
    <p:sldId id="258" r:id="rId14"/>
    <p:sldId id="285" r:id="rId15"/>
    <p:sldId id="267" r:id="rId16"/>
    <p:sldId id="260" r:id="rId17"/>
    <p:sldId id="282" r:id="rId18"/>
    <p:sldId id="261" r:id="rId19"/>
    <p:sldId id="279" r:id="rId20"/>
    <p:sldId id="280" r:id="rId21"/>
    <p:sldId id="268" r:id="rId22"/>
    <p:sldId id="275" r:id="rId23"/>
    <p:sldId id="272" r:id="rId24"/>
    <p:sldId id="273" r:id="rId25"/>
    <p:sldId id="278" r:id="rId26"/>
  </p:sldIdLst>
  <p:sldSz cx="9144000" cy="6858000" type="screen4x3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521415D9-36F7-43E2-AB2F-B90AF26B5E84}">
      <p14:sectionLst xmlns:p14="http://schemas.microsoft.com/office/powerpoint/2010/main">
        <p14:section name="Default Section" id="{840DA503-B28A-44C8-8573-4258FF0556E1}">
          <p14:sldIdLst>
            <p14:sldId id="256"/>
            <p14:sldId id="276"/>
            <p14:sldId id="277"/>
          </p14:sldIdLst>
        </p14:section>
        <p14:section name="Untitled Section" id="{BC3BFF39-A674-40EC-868B-F931D141B28A}">
          <p14:sldIdLst>
            <p14:sldId id="257"/>
            <p14:sldId id="284"/>
            <p14:sldId id="283"/>
            <p14:sldId id="265"/>
            <p14:sldId id="269"/>
            <p14:sldId id="266"/>
            <p14:sldId id="271"/>
            <p14:sldId id="259"/>
            <p14:sldId id="258"/>
            <p14:sldId id="285"/>
            <p14:sldId id="267"/>
            <p14:sldId id="260"/>
            <p14:sldId id="282"/>
            <p14:sldId id="261"/>
            <p14:sldId id="279"/>
            <p14:sldId id="280"/>
            <p14:sldId id="268"/>
            <p14:sldId id="275"/>
            <p14:sldId id="272"/>
            <p14:sldId id="273"/>
            <p14:sldId id="278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Judy Ou" initials="JO" lastIdx="1" clrIdx="0">
    <p:extLst>
      <p:ext uri="{19B8F6BF-5375-455C-9EA6-DF929625EA0E}">
        <p15:presenceInfo xmlns:p15="http://schemas.microsoft.com/office/powerpoint/2012/main" userId="S-1-5-21-1599696121-1964574698-334091239-370712" providerId="AD"/>
      </p:ext>
    </p:extLst>
  </p:cmAuthor>
  <p:cmAuthor id="2" name="Kim Herget" initials="KH" lastIdx="2" clrIdx="1">
    <p:extLst>
      <p:ext uri="{19B8F6BF-5375-455C-9EA6-DF929625EA0E}">
        <p15:presenceInfo xmlns:p15="http://schemas.microsoft.com/office/powerpoint/2012/main" userId="S-1-5-21-1599696121-1964574698-334091239-36343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CC00"/>
    <a:srgbClr val="F0F2F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7E9639D4-E3E2-4D34-9284-5A2195B3D0D7}" styleName="Light Styl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68D230F3-CF80-4859-8CE7-A43EE81993B5}" styleName="Light Style 1 - Accent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10A1B5D5-9B99-4C35-A422-299274C87663}" styleName="Medium Style 1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734" autoAdjust="0"/>
    <p:restoredTop sz="76395" autoAdjust="0"/>
  </p:normalViewPr>
  <p:slideViewPr>
    <p:cSldViewPr snapToGrid="0">
      <p:cViewPr varScale="1">
        <p:scale>
          <a:sx n="55" d="100"/>
          <a:sy n="55" d="100"/>
        </p:scale>
        <p:origin x="1872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commentAuthors" Target="commentAuthor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notesMaster" Target="notesMasters/notesMaster1.xml"/><Relationship Id="rId30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Book1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Book1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Book1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percentStacked"/>
        <c:varyColors val="0"/>
        <c:ser>
          <c:idx val="0"/>
          <c:order val="0"/>
          <c:tx>
            <c:strRef>
              <c:f>OverallHealth!$B$3</c:f>
              <c:strCache>
                <c:ptCount val="1"/>
                <c:pt idx="0">
                  <c:v>Poor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cat>
            <c:strRef>
              <c:f>OverallHealth!$C$2:$H$2</c:f>
              <c:strCache>
                <c:ptCount val="6"/>
                <c:pt idx="0">
                  <c:v>All Sites</c:v>
                </c:pt>
                <c:pt idx="2">
                  <c:v>Breast</c:v>
                </c:pt>
                <c:pt idx="3">
                  <c:v>Prostate</c:v>
                </c:pt>
                <c:pt idx="4">
                  <c:v>Melanoma</c:v>
                </c:pt>
                <c:pt idx="5">
                  <c:v>Colorectal</c:v>
                </c:pt>
              </c:strCache>
            </c:strRef>
          </c:cat>
          <c:val>
            <c:numRef>
              <c:f>OverallHealth!$C$3:$H$3</c:f>
              <c:numCache>
                <c:formatCode>General</c:formatCode>
                <c:ptCount val="6"/>
                <c:pt idx="0">
                  <c:v>2.2069000000000001</c:v>
                </c:pt>
                <c:pt idx="2">
                  <c:v>2.5089000000000001</c:v>
                </c:pt>
                <c:pt idx="3">
                  <c:v>0.91930000000000001</c:v>
                </c:pt>
                <c:pt idx="4">
                  <c:v>0</c:v>
                </c:pt>
                <c:pt idx="5">
                  <c:v>2.3134999999999999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FFC-48B9-8048-8867B80B7C59}"/>
            </c:ext>
          </c:extLst>
        </c:ser>
        <c:ser>
          <c:idx val="1"/>
          <c:order val="1"/>
          <c:tx>
            <c:strRef>
              <c:f>OverallHealth!$B$4</c:f>
              <c:strCache>
                <c:ptCount val="1"/>
                <c:pt idx="0">
                  <c:v>Fair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OverallHealth!$C$2:$H$2</c:f>
              <c:strCache>
                <c:ptCount val="6"/>
                <c:pt idx="0">
                  <c:v>All Sites</c:v>
                </c:pt>
                <c:pt idx="2">
                  <c:v>Breast</c:v>
                </c:pt>
                <c:pt idx="3">
                  <c:v>Prostate</c:v>
                </c:pt>
                <c:pt idx="4">
                  <c:v>Melanoma</c:v>
                </c:pt>
                <c:pt idx="5">
                  <c:v>Colorectal</c:v>
                </c:pt>
              </c:strCache>
            </c:strRef>
          </c:cat>
          <c:val>
            <c:numRef>
              <c:f>OverallHealth!$C$4:$H$4</c:f>
              <c:numCache>
                <c:formatCode>General</c:formatCode>
                <c:ptCount val="6"/>
                <c:pt idx="0">
                  <c:v>11.1837</c:v>
                </c:pt>
                <c:pt idx="2">
                  <c:v>8.9483999999999995</c:v>
                </c:pt>
                <c:pt idx="3">
                  <c:v>14.996</c:v>
                </c:pt>
                <c:pt idx="4">
                  <c:v>4.4916</c:v>
                </c:pt>
                <c:pt idx="5">
                  <c:v>17.335699999999999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6FFC-48B9-8048-8867B80B7C59}"/>
            </c:ext>
          </c:extLst>
        </c:ser>
        <c:ser>
          <c:idx val="2"/>
          <c:order val="2"/>
          <c:tx>
            <c:strRef>
              <c:f>OverallHealth!$B$5</c:f>
              <c:strCache>
                <c:ptCount val="1"/>
                <c:pt idx="0">
                  <c:v>Good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OverallHealth!$C$2:$H$2</c:f>
              <c:strCache>
                <c:ptCount val="6"/>
                <c:pt idx="0">
                  <c:v>All Sites</c:v>
                </c:pt>
                <c:pt idx="2">
                  <c:v>Breast</c:v>
                </c:pt>
                <c:pt idx="3">
                  <c:v>Prostate</c:v>
                </c:pt>
                <c:pt idx="4">
                  <c:v>Melanoma</c:v>
                </c:pt>
                <c:pt idx="5">
                  <c:v>Colorectal</c:v>
                </c:pt>
              </c:strCache>
            </c:strRef>
          </c:cat>
          <c:val>
            <c:numRef>
              <c:f>OverallHealth!$C$5:$H$5</c:f>
              <c:numCache>
                <c:formatCode>General</c:formatCode>
                <c:ptCount val="6"/>
                <c:pt idx="0">
                  <c:v>38.392800000000001</c:v>
                </c:pt>
                <c:pt idx="2">
                  <c:v>41.184899999999999</c:v>
                </c:pt>
                <c:pt idx="3">
                  <c:v>35.404299999999999</c:v>
                </c:pt>
                <c:pt idx="4">
                  <c:v>29.751200000000001</c:v>
                </c:pt>
                <c:pt idx="5">
                  <c:v>36.185699999999997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6FFC-48B9-8048-8867B80B7C59}"/>
            </c:ext>
          </c:extLst>
        </c:ser>
        <c:ser>
          <c:idx val="3"/>
          <c:order val="3"/>
          <c:tx>
            <c:strRef>
              <c:f>OverallHealth!$B$6</c:f>
              <c:strCache>
                <c:ptCount val="1"/>
                <c:pt idx="0">
                  <c:v>Very Good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cat>
            <c:strRef>
              <c:f>OverallHealth!$C$2:$H$2</c:f>
              <c:strCache>
                <c:ptCount val="6"/>
                <c:pt idx="0">
                  <c:v>All Sites</c:v>
                </c:pt>
                <c:pt idx="2">
                  <c:v>Breast</c:v>
                </c:pt>
                <c:pt idx="3">
                  <c:v>Prostate</c:v>
                </c:pt>
                <c:pt idx="4">
                  <c:v>Melanoma</c:v>
                </c:pt>
                <c:pt idx="5">
                  <c:v>Colorectal</c:v>
                </c:pt>
              </c:strCache>
            </c:strRef>
          </c:cat>
          <c:val>
            <c:numRef>
              <c:f>OverallHealth!$C$6:$H$6</c:f>
              <c:numCache>
                <c:formatCode>General</c:formatCode>
                <c:ptCount val="6"/>
                <c:pt idx="0">
                  <c:v>34.317799999999998</c:v>
                </c:pt>
                <c:pt idx="2">
                  <c:v>34.447299999999998</c:v>
                </c:pt>
                <c:pt idx="3">
                  <c:v>37.453099999999999</c:v>
                </c:pt>
                <c:pt idx="4">
                  <c:v>43.7029</c:v>
                </c:pt>
                <c:pt idx="5">
                  <c:v>24.469799999999999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6FFC-48B9-8048-8867B80B7C59}"/>
            </c:ext>
          </c:extLst>
        </c:ser>
        <c:ser>
          <c:idx val="4"/>
          <c:order val="4"/>
          <c:tx>
            <c:strRef>
              <c:f>OverallHealth!$B$7</c:f>
              <c:strCache>
                <c:ptCount val="1"/>
                <c:pt idx="0">
                  <c:v>Excellent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cat>
            <c:strRef>
              <c:f>OverallHealth!$C$2:$H$2</c:f>
              <c:strCache>
                <c:ptCount val="6"/>
                <c:pt idx="0">
                  <c:v>All Sites</c:v>
                </c:pt>
                <c:pt idx="2">
                  <c:v>Breast</c:v>
                </c:pt>
                <c:pt idx="3">
                  <c:v>Prostate</c:v>
                </c:pt>
                <c:pt idx="4">
                  <c:v>Melanoma</c:v>
                </c:pt>
                <c:pt idx="5">
                  <c:v>Colorectal</c:v>
                </c:pt>
              </c:strCache>
            </c:strRef>
          </c:cat>
          <c:val>
            <c:numRef>
              <c:f>OverallHealth!$C$7:$H$7</c:f>
              <c:numCache>
                <c:formatCode>General</c:formatCode>
                <c:ptCount val="6"/>
                <c:pt idx="0">
                  <c:v>13.8987</c:v>
                </c:pt>
                <c:pt idx="2">
                  <c:v>12.910500000000001</c:v>
                </c:pt>
                <c:pt idx="3">
                  <c:v>11.2272</c:v>
                </c:pt>
                <c:pt idx="4">
                  <c:v>22.054300000000001</c:v>
                </c:pt>
                <c:pt idx="5">
                  <c:v>19.6953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6FFC-48B9-8048-8867B80B7C5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overlap val="100"/>
        <c:axId val="751675103"/>
        <c:axId val="751675519"/>
      </c:barChart>
      <c:catAx>
        <c:axId val="751675103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751675519"/>
        <c:crosses val="autoZero"/>
        <c:auto val="1"/>
        <c:lblAlgn val="ctr"/>
        <c:lblOffset val="100"/>
        <c:noMultiLvlLbl val="0"/>
      </c:catAx>
      <c:valAx>
        <c:axId val="751675519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751675103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percentStacked"/>
        <c:varyColors val="0"/>
        <c:ser>
          <c:idx val="0"/>
          <c:order val="0"/>
          <c:tx>
            <c:strRef>
              <c:f>Pain!$B$2</c:f>
              <c:strCache>
                <c:ptCount val="1"/>
                <c:pt idx="0">
                  <c:v>Pain not under control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Pain!$C$1:$H$1</c:f>
              <c:strCache>
                <c:ptCount val="6"/>
                <c:pt idx="0">
                  <c:v>All Sites</c:v>
                </c:pt>
                <c:pt idx="2">
                  <c:v>Breast</c:v>
                </c:pt>
                <c:pt idx="3">
                  <c:v>Prostate</c:v>
                </c:pt>
                <c:pt idx="4">
                  <c:v>Melanoma</c:v>
                </c:pt>
                <c:pt idx="5">
                  <c:v>Colorectal</c:v>
                </c:pt>
              </c:strCache>
            </c:strRef>
          </c:cat>
          <c:val>
            <c:numRef>
              <c:f>Pain!$C$2:$H$2</c:f>
              <c:numCache>
                <c:formatCode>General</c:formatCode>
                <c:ptCount val="6"/>
                <c:pt idx="0">
                  <c:v>7.6271000000000004</c:v>
                </c:pt>
                <c:pt idx="2">
                  <c:v>7.0063000000000004</c:v>
                </c:pt>
                <c:pt idx="3">
                  <c:v>7.7988</c:v>
                </c:pt>
                <c:pt idx="4">
                  <c:v>0</c:v>
                </c:pt>
                <c:pt idx="5">
                  <c:v>9.1539999999999999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C2A-4E4C-B147-31E1CEF79CC5}"/>
            </c:ext>
          </c:extLst>
        </c:ser>
        <c:ser>
          <c:idx val="1"/>
          <c:order val="1"/>
          <c:tx>
            <c:strRef>
              <c:f>Pain!$B$3</c:f>
              <c:strCache>
                <c:ptCount val="1"/>
                <c:pt idx="0">
                  <c:v>Pain under control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cat>
            <c:strRef>
              <c:f>Pain!$C$1:$H$1</c:f>
              <c:strCache>
                <c:ptCount val="6"/>
                <c:pt idx="0">
                  <c:v>All Sites</c:v>
                </c:pt>
                <c:pt idx="2">
                  <c:v>Breast</c:v>
                </c:pt>
                <c:pt idx="3">
                  <c:v>Prostate</c:v>
                </c:pt>
                <c:pt idx="4">
                  <c:v>Melanoma</c:v>
                </c:pt>
                <c:pt idx="5">
                  <c:v>Colorectal</c:v>
                </c:pt>
              </c:strCache>
            </c:strRef>
          </c:cat>
          <c:val>
            <c:numRef>
              <c:f>Pain!$C$3:$H$3</c:f>
              <c:numCache>
                <c:formatCode>General</c:formatCode>
                <c:ptCount val="6"/>
                <c:pt idx="0">
                  <c:v>16.801500000000001</c:v>
                </c:pt>
                <c:pt idx="2">
                  <c:v>33.0473</c:v>
                </c:pt>
                <c:pt idx="3">
                  <c:v>4.2798999999999996</c:v>
                </c:pt>
                <c:pt idx="4">
                  <c:v>6.4688999999999997</c:v>
                </c:pt>
                <c:pt idx="5">
                  <c:v>18.1935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8C2A-4E4C-B147-31E1CEF79CC5}"/>
            </c:ext>
          </c:extLst>
        </c:ser>
        <c:ser>
          <c:idx val="2"/>
          <c:order val="2"/>
          <c:tx>
            <c:strRef>
              <c:f>Pain!$B$4</c:f>
              <c:strCache>
                <c:ptCount val="1"/>
                <c:pt idx="0">
                  <c:v>No Pain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cat>
            <c:strRef>
              <c:f>Pain!$C$1:$H$1</c:f>
              <c:strCache>
                <c:ptCount val="6"/>
                <c:pt idx="0">
                  <c:v>All Sites</c:v>
                </c:pt>
                <c:pt idx="2">
                  <c:v>Breast</c:v>
                </c:pt>
                <c:pt idx="3">
                  <c:v>Prostate</c:v>
                </c:pt>
                <c:pt idx="4">
                  <c:v>Melanoma</c:v>
                </c:pt>
                <c:pt idx="5">
                  <c:v>Colorectal</c:v>
                </c:pt>
              </c:strCache>
            </c:strRef>
          </c:cat>
          <c:val>
            <c:numRef>
              <c:f>Pain!$C$4:$H$4</c:f>
              <c:numCache>
                <c:formatCode>General</c:formatCode>
                <c:ptCount val="6"/>
                <c:pt idx="0">
                  <c:v>75.571299999999994</c:v>
                </c:pt>
                <c:pt idx="2">
                  <c:v>59.946399999999997</c:v>
                </c:pt>
                <c:pt idx="3">
                  <c:v>87.921300000000002</c:v>
                </c:pt>
                <c:pt idx="4">
                  <c:v>93.531099999999995</c:v>
                </c:pt>
                <c:pt idx="5">
                  <c:v>72.652500000000003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8C2A-4E4C-B147-31E1CEF79CC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overlap val="100"/>
        <c:axId val="751673855"/>
        <c:axId val="751674687"/>
      </c:barChart>
      <c:catAx>
        <c:axId val="751673855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751674687"/>
        <c:crosses val="autoZero"/>
        <c:auto val="1"/>
        <c:lblAlgn val="ctr"/>
        <c:lblOffset val="100"/>
        <c:noMultiLvlLbl val="0"/>
      </c:catAx>
      <c:valAx>
        <c:axId val="751674687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751673855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percentStacked"/>
        <c:varyColors val="0"/>
        <c:ser>
          <c:idx val="0"/>
          <c:order val="0"/>
          <c:tx>
            <c:strRef>
              <c:f>'Physical Limitations'!$B$2</c:f>
              <c:strCache>
                <c:ptCount val="1"/>
                <c:pt idx="0">
                  <c:v>Yes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'Physical Limitations'!$C$1:$H$1</c:f>
              <c:strCache>
                <c:ptCount val="6"/>
                <c:pt idx="0">
                  <c:v>Overall</c:v>
                </c:pt>
                <c:pt idx="2">
                  <c:v>Breast</c:v>
                </c:pt>
                <c:pt idx="3">
                  <c:v>Prostate</c:v>
                </c:pt>
                <c:pt idx="4">
                  <c:v>Melanoma</c:v>
                </c:pt>
                <c:pt idx="5">
                  <c:v>Colorectal</c:v>
                </c:pt>
              </c:strCache>
            </c:strRef>
          </c:cat>
          <c:val>
            <c:numRef>
              <c:f>'Physical Limitations'!$C$2:$H$2</c:f>
              <c:numCache>
                <c:formatCode>General</c:formatCode>
                <c:ptCount val="6"/>
                <c:pt idx="0">
                  <c:v>48.303100000000001</c:v>
                </c:pt>
                <c:pt idx="2">
                  <c:v>48.929900000000004</c:v>
                </c:pt>
                <c:pt idx="3">
                  <c:v>55.962699999999998</c:v>
                </c:pt>
                <c:pt idx="4">
                  <c:v>37.657699999999998</c:v>
                </c:pt>
                <c:pt idx="5">
                  <c:v>38.326799999999999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21F-4861-B652-11389AEEF16C}"/>
            </c:ext>
          </c:extLst>
        </c:ser>
        <c:ser>
          <c:idx val="1"/>
          <c:order val="1"/>
          <c:tx>
            <c:strRef>
              <c:f>'Physical Limitations'!$B$3</c:f>
              <c:strCache>
                <c:ptCount val="1"/>
                <c:pt idx="0">
                  <c:v>No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'Physical Limitations'!$C$1:$H$1</c:f>
              <c:strCache>
                <c:ptCount val="6"/>
                <c:pt idx="0">
                  <c:v>Overall</c:v>
                </c:pt>
                <c:pt idx="2">
                  <c:v>Breast</c:v>
                </c:pt>
                <c:pt idx="3">
                  <c:v>Prostate</c:v>
                </c:pt>
                <c:pt idx="4">
                  <c:v>Melanoma</c:v>
                </c:pt>
                <c:pt idx="5">
                  <c:v>Colorectal</c:v>
                </c:pt>
              </c:strCache>
            </c:strRef>
          </c:cat>
          <c:val>
            <c:numRef>
              <c:f>'Physical Limitations'!$C$3:$H$3</c:f>
              <c:numCache>
                <c:formatCode>General</c:formatCode>
                <c:ptCount val="6"/>
                <c:pt idx="0">
                  <c:v>51.696899999999999</c:v>
                </c:pt>
                <c:pt idx="2">
                  <c:v>51.070099999999996</c:v>
                </c:pt>
                <c:pt idx="3">
                  <c:v>44.037300000000002</c:v>
                </c:pt>
                <c:pt idx="4">
                  <c:v>62.342300000000002</c:v>
                </c:pt>
                <c:pt idx="5">
                  <c:v>61.673200000000001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D21F-4861-B652-11389AEEF16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overlap val="100"/>
        <c:axId val="160151775"/>
        <c:axId val="160151359"/>
      </c:barChart>
      <c:catAx>
        <c:axId val="160151775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60151359"/>
        <c:crosses val="autoZero"/>
        <c:auto val="1"/>
        <c:lblAlgn val="ctr"/>
        <c:lblOffset val="100"/>
        <c:noMultiLvlLbl val="0"/>
      </c:catAx>
      <c:valAx>
        <c:axId val="160151359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60151775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86BEBB7-4A98-4BB2-BA42-B614BE17780D}" type="datetimeFigureOut">
              <a:rPr lang="en-US" smtClean="0"/>
              <a:t>6/13/2019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7973A66-19A5-4582-A928-8089C398A1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8377650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973A66-19A5-4582-A928-8089C398A165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0593900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Add race/ethnicity</a:t>
            </a:r>
          </a:p>
          <a:p>
            <a:endParaRPr lang="en-US" sz="1200" b="0" i="0" u="none" strike="noStrike" kern="1200" baseline="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High and low insurance areas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973A66-19A5-4582-A928-8089C398A165}" type="slidenum">
              <a:rPr lang="en-US" smtClean="0"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1102556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8 of the sampled benign brain and CNS patients refused because ‘they did not have cancer’.  This was </a:t>
            </a:r>
            <a:r>
              <a:rPr lang="en-US" sz="1200" b="0" i="0" u="none" strike="noStrike" kern="1200" baseline="0" dirty="0">
                <a:solidFill>
                  <a:srgbClr val="FF0000"/>
                </a:solidFill>
                <a:latin typeface="+mn-lt"/>
                <a:ea typeface="+mn-ea"/>
                <a:cs typeface="+mn-cs"/>
              </a:rPr>
              <a:t>14.5% of the benign cases sampled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973A66-19A5-4582-A928-8089C398A165}" type="slidenum">
              <a:rPr lang="en-US" smtClean="0"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2492956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Clinical trial, care plans, and health insurance paying for cancer care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973A66-19A5-4582-A928-8089C398A165}" type="slidenum">
              <a:rPr lang="en-US" smtClean="0"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8548904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algn="r">
              <a:buSzPct val="25000"/>
            </a:pPr>
            <a:fld id="{00000000-1234-1234-1234-123412341234}" type="slidenum"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pPr algn="r">
                <a:buSzPct val="25000"/>
              </a:pPr>
              <a:t>24</a:t>
            </a:fld>
            <a:endParaRPr lang="en-US" sz="12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0607258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973A66-19A5-4582-A928-8089C398A165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6131200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973A66-19A5-4582-A928-8089C398A165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9267357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973A66-19A5-4582-A928-8089C398A165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4546881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973A66-19A5-4582-A928-8089C398A165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9376456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Over half of questions</a:t>
            </a:r>
            <a:r>
              <a:rPr lang="en-US" baseline="0" dirty="0"/>
              <a:t> from BRFSS. Others were requests from the UDOH or researchers</a:t>
            </a:r>
          </a:p>
          <a:p>
            <a:endParaRPr lang="en-US" baseline="0" dirty="0"/>
          </a:p>
          <a:p>
            <a:r>
              <a:rPr lang="en-US" baseline="0" dirty="0"/>
              <a:t>55 questions total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973A66-19A5-4582-A928-8089C398A165}" type="slidenum">
              <a:rPr lang="en-US" smtClean="0"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7070934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973A66-19A5-4582-A928-8089C398A165}" type="slidenum">
              <a:rPr lang="en-US" smtClean="0"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8051947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Small health areas based on BRFSS study</a:t>
            </a:r>
          </a:p>
          <a:p>
            <a:endParaRPr lang="en-US" dirty="0"/>
          </a:p>
          <a:p>
            <a:r>
              <a:rPr lang="en-US" dirty="0"/>
              <a:t>In words – the participants</a:t>
            </a:r>
            <a:r>
              <a:rPr lang="en-US" baseline="0" dirty="0"/>
              <a:t> were offered to send a paper questionnaire if they did not want to take an online survey.  Online survey done via Qualtrics program. 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973A66-19A5-4582-A928-8089C398A165}" type="slidenum">
              <a:rPr lang="en-US" smtClean="0"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760196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973A66-19A5-4582-A928-8089C398A165}" type="slidenum">
              <a:rPr lang="en-US" smtClean="0"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5848374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hape 11"/>
          <p:cNvSpPr txBox="1">
            <a:spLocks noGrp="1"/>
          </p:cNvSpPr>
          <p:nvPr>
            <p:ph type="ctrTitle"/>
          </p:nvPr>
        </p:nvSpPr>
        <p:spPr>
          <a:xfrm>
            <a:off x="685800" y="2997798"/>
            <a:ext cx="7772400" cy="1470025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ctr" rtl="0">
              <a:spcBef>
                <a:spcPts val="0"/>
              </a:spcBef>
              <a:buClr>
                <a:srgbClr val="595959"/>
              </a:buClr>
              <a:buFont typeface="Century Gothic"/>
              <a:buNone/>
              <a:defRPr sz="3500" b="1" i="0" u="none" strike="noStrike" cap="none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r>
              <a:rPr lang="en-US"/>
              <a:t>Click to edit Master title style</a:t>
            </a:r>
            <a:endParaRPr dirty="0"/>
          </a:p>
        </p:txBody>
      </p:sp>
      <p:sp>
        <p:nvSpPr>
          <p:cNvPr id="12" name="Shape 12"/>
          <p:cNvSpPr txBox="1">
            <a:spLocks noGrp="1"/>
          </p:cNvSpPr>
          <p:nvPr>
            <p:ph type="subTitle" idx="1"/>
          </p:nvPr>
        </p:nvSpPr>
        <p:spPr>
          <a:xfrm>
            <a:off x="1371600" y="4104306"/>
            <a:ext cx="6400800" cy="206175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ctr" rtl="0">
              <a:spcBef>
                <a:spcPts val="200"/>
              </a:spcBef>
              <a:buClr>
                <a:srgbClr val="B01C32"/>
              </a:buClr>
              <a:buFont typeface="Arial"/>
              <a:buNone/>
              <a:defRPr sz="1000" b="1" i="1" u="none" strike="noStrike" cap="none">
                <a:solidFill>
                  <a:srgbClr val="B01C3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457181" marR="0" lvl="1" indent="-12681" algn="ctr" rtl="0">
              <a:spcBef>
                <a:spcPts val="480"/>
              </a:spcBef>
              <a:buClr>
                <a:srgbClr val="888888"/>
              </a:buClr>
              <a:buFont typeface="Arial"/>
              <a:buNone/>
              <a:defRPr sz="24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914363" marR="0" lvl="2" indent="-12662" algn="ctr" rtl="0">
              <a:spcBef>
                <a:spcPts val="400"/>
              </a:spcBef>
              <a:buClr>
                <a:srgbClr val="888888"/>
              </a:buClr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371545" marR="0" lvl="3" indent="-12644" algn="ctr" rtl="0">
              <a:spcBef>
                <a:spcPts val="320"/>
              </a:spcBef>
              <a:buClr>
                <a:srgbClr val="888888"/>
              </a:buClr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1828727" marR="0" lvl="4" indent="-12626" algn="ctr" rtl="0">
              <a:spcBef>
                <a:spcPts val="240"/>
              </a:spcBef>
              <a:buClr>
                <a:srgbClr val="888888"/>
              </a:buClr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285909" marR="0" lvl="5" indent="-12608" algn="ctr" rtl="0">
              <a:spcBef>
                <a:spcPts val="400"/>
              </a:spcBef>
              <a:buClr>
                <a:srgbClr val="888888"/>
              </a:buClr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090" marR="0" lvl="6" indent="-12589" algn="ctr" rtl="0">
              <a:spcBef>
                <a:spcPts val="400"/>
              </a:spcBef>
              <a:buClr>
                <a:srgbClr val="888888"/>
              </a:buClr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272" marR="0" lvl="7" indent="-12571" algn="ctr" rtl="0">
              <a:spcBef>
                <a:spcPts val="400"/>
              </a:spcBef>
              <a:buClr>
                <a:srgbClr val="888888"/>
              </a:buClr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454" marR="0" lvl="8" indent="-12553" algn="ctr" rtl="0">
              <a:spcBef>
                <a:spcPts val="400"/>
              </a:spcBef>
              <a:buClr>
                <a:srgbClr val="888888"/>
              </a:buClr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cxnSp>
        <p:nvCxnSpPr>
          <p:cNvPr id="13" name="Shape 13"/>
          <p:cNvCxnSpPr/>
          <p:nvPr/>
        </p:nvCxnSpPr>
        <p:spPr>
          <a:xfrm rot="10800000" flipH="1">
            <a:off x="1461989" y="1650471"/>
            <a:ext cx="6220024" cy="5292"/>
          </a:xfrm>
          <a:prstGeom prst="straightConnector1">
            <a:avLst/>
          </a:prstGeom>
          <a:noFill/>
          <a:ln w="9525" cap="flat" cmpd="sng">
            <a:solidFill>
              <a:srgbClr val="B01C32"/>
            </a:solidFill>
            <a:prstDash val="solid"/>
            <a:round/>
            <a:headEnd type="none" w="med" len="med"/>
            <a:tailEnd type="none" w="med" len="med"/>
          </a:ln>
        </p:spPr>
      </p:cxnSp>
      <p:pic>
        <p:nvPicPr>
          <p:cNvPr id="15" name="Shape 15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3580935" y="885613"/>
            <a:ext cx="1876595" cy="49408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892656016"/>
      </p:ext>
    </p:extLst>
  </p:cSld>
  <p:clrMapOvr>
    <a:masterClrMapping/>
  </p:clrMapOvr>
  <p:transition spd="med"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884A0BD-7DD4-41AD-ACBD-3CF55B24C0C5}" type="datetimeFigureOut">
              <a:rPr lang="en-US" smtClean="0"/>
              <a:t>6/13/2019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25C4B67-7091-455D-BB73-85A39E5FDD8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369187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33400" y="1600200"/>
            <a:ext cx="3962400" cy="4191000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3962400" cy="4191000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884A0BD-7DD4-41AD-ACBD-3CF55B24C0C5}" type="datetimeFigureOut">
              <a:rPr lang="en-US" smtClean="0"/>
              <a:t>6/13/2019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25C4B67-7091-455D-BB73-85A39E5FDD8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9842829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884A0BD-7DD4-41AD-ACBD-3CF55B24C0C5}" type="datetimeFigureOut">
              <a:rPr lang="en-US" smtClean="0"/>
              <a:t>6/13/2019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25C4B67-7091-455D-BB73-85A39E5FDD8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4101097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A8820B-8A1A-2F40-912C-CDD4E692FC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74271"/>
            <a:ext cx="8229600" cy="1325563"/>
          </a:xfrm>
          <a:prstGeom prst="rect">
            <a:avLst/>
          </a:prstGeom>
        </p:spPr>
        <p:txBody>
          <a:bodyPr/>
          <a:lstStyle>
            <a:lvl1pPr>
              <a:defRPr sz="3400" cap="none" baseline="0">
                <a:latin typeface="Century Gothic" panose="020B0502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F1AC698F-E8E5-554A-B940-37C72288CC1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7200" y="972274"/>
            <a:ext cx="8229600" cy="5249120"/>
          </a:xfrm>
          <a:prstGeom prst="rect">
            <a:avLst/>
          </a:prstGeom>
        </p:spPr>
        <p:txBody>
          <a:bodyPr/>
          <a:lstStyle>
            <a:lvl1pPr>
              <a:lnSpc>
                <a:spcPct val="120000"/>
              </a:lnSpc>
              <a:spcAft>
                <a:spcPts val="600"/>
              </a:spcAft>
              <a:defRPr sz="2600"/>
            </a:lvl1pPr>
            <a:lvl2pPr>
              <a:lnSpc>
                <a:spcPct val="120000"/>
              </a:lnSpc>
              <a:spcAft>
                <a:spcPts val="600"/>
              </a:spcAft>
              <a:defRPr sz="2200"/>
            </a:lvl2pPr>
            <a:lvl3pPr>
              <a:lnSpc>
                <a:spcPct val="120000"/>
              </a:lnSpc>
              <a:spcAft>
                <a:spcPts val="600"/>
              </a:spcAft>
              <a:defRPr sz="2000"/>
            </a:lvl3pPr>
            <a:lvl4pPr>
              <a:lnSpc>
                <a:spcPct val="120000"/>
              </a:lnSpc>
              <a:spcAft>
                <a:spcPts val="600"/>
              </a:spcAft>
              <a:defRPr sz="1800"/>
            </a:lvl4pPr>
            <a:lvl5pPr>
              <a:lnSpc>
                <a:spcPct val="120000"/>
              </a:lnSpc>
              <a:spcAft>
                <a:spcPts val="600"/>
              </a:spcAft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7571518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997798"/>
            <a:ext cx="7772400" cy="1470025"/>
          </a:xfrm>
          <a:prstGeom prst="rect">
            <a:avLst/>
          </a:prstGeom>
        </p:spPr>
        <p:txBody>
          <a:bodyPr>
            <a:normAutofit/>
          </a:bodyPr>
          <a:lstStyle>
            <a:lvl1pPr algn="ctr">
              <a:defRPr sz="3500" baseline="0">
                <a:solidFill>
                  <a:schemeClr val="tx1">
                    <a:lumMod val="65000"/>
                    <a:lumOff val="35000"/>
                  </a:schemeClr>
                </a:solidFill>
                <a:latin typeface="Century Gothic Bold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371600" y="4104306"/>
            <a:ext cx="6400800" cy="20617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000" cap="all" baseline="0">
                <a:solidFill>
                  <a:srgbClr val="B01C32"/>
                </a:solidFill>
                <a:latin typeface="Century Gothic Bold Italic" charset="0"/>
              </a:defRPr>
            </a:lvl1pPr>
            <a:lvl2pPr marL="4571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2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0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2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4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PRESENTER NAME</a:t>
            </a:r>
          </a:p>
        </p:txBody>
      </p:sp>
      <p:cxnSp>
        <p:nvCxnSpPr>
          <p:cNvPr id="4" name="Straight Connector 3"/>
          <p:cNvCxnSpPr/>
          <p:nvPr/>
        </p:nvCxnSpPr>
        <p:spPr>
          <a:xfrm flipV="1">
            <a:off x="1461989" y="2907771"/>
            <a:ext cx="6220024" cy="5292"/>
          </a:xfrm>
          <a:prstGeom prst="line">
            <a:avLst/>
          </a:prstGeom>
          <a:ln w="3175" cmpd="sng">
            <a:solidFill>
              <a:srgbClr val="B01C3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6538348" y="6548036"/>
            <a:ext cx="2605653" cy="20774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609576">
              <a:defRPr/>
            </a:pPr>
            <a:r>
              <a:rPr lang="de-DE" sz="750" b="1" kern="1200" spc="187" dirty="0">
                <a:solidFill>
                  <a:srgbClr val="A21727"/>
                </a:solidFill>
                <a:latin typeface="Century Gothic" charset="0"/>
                <a:ea typeface="Century Gothic" charset="0"/>
                <a:cs typeface="Century Gothic" charset="0"/>
              </a:rPr>
              <a:t>©</a:t>
            </a:r>
            <a:r>
              <a:rPr lang="en-US" sz="750" b="1" kern="1200" spc="187" dirty="0">
                <a:solidFill>
                  <a:srgbClr val="A21727"/>
                </a:solidFill>
                <a:latin typeface="Century Gothic" charset="0"/>
                <a:ea typeface="Century Gothic" charset="0"/>
                <a:cs typeface="Century Gothic" charset="0"/>
              </a:rPr>
              <a:t>UNIVERSITY OF UTAH HEALTH, 2017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80935" y="2142913"/>
            <a:ext cx="1882997" cy="4942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8049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ansition Slide 1">
    <p:bg>
      <p:bgPr>
        <a:gradFill flip="none" rotWithShape="1">
          <a:gsLst>
            <a:gs pos="0">
              <a:srgbClr val="A21727">
                <a:lumMod val="96000"/>
                <a:lumOff val="4000"/>
              </a:srgbClr>
            </a:gs>
            <a:gs pos="100000">
              <a:srgbClr val="A21727"/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 flipV="1">
            <a:off x="2271118" y="3944937"/>
            <a:ext cx="4572000" cy="5292"/>
          </a:xfrm>
          <a:prstGeom prst="line">
            <a:avLst/>
          </a:prstGeom>
          <a:ln w="3175" cmpd="sng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ext Placeholder 8"/>
          <p:cNvSpPr>
            <a:spLocks noGrp="1"/>
          </p:cNvSpPr>
          <p:nvPr>
            <p:ph type="body" sz="quarter" idx="10" hasCustomPrompt="1"/>
          </p:nvPr>
        </p:nvSpPr>
        <p:spPr>
          <a:xfrm>
            <a:off x="2271118" y="2622098"/>
            <a:ext cx="4572000" cy="1436688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buNone/>
              <a:defRPr sz="5000" b="0" i="0" spc="125" baseline="0">
                <a:solidFill>
                  <a:schemeClr val="bg1"/>
                </a:solidFill>
                <a:latin typeface="Century Gothic" charset="0"/>
                <a:ea typeface="Century Gothic" charset="0"/>
                <a:cs typeface="Century Gothic" charset="0"/>
              </a:defRPr>
            </a:lvl1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18" name="Text Placeholder 17"/>
          <p:cNvSpPr>
            <a:spLocks noGrp="1"/>
          </p:cNvSpPr>
          <p:nvPr>
            <p:ph type="body" sz="quarter" idx="11" hasCustomPrompt="1"/>
          </p:nvPr>
        </p:nvSpPr>
        <p:spPr>
          <a:xfrm>
            <a:off x="1620478" y="6555771"/>
            <a:ext cx="744471" cy="254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750" b="1" i="0" spc="125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@HANDLE</a:t>
            </a:r>
          </a:p>
        </p:txBody>
      </p:sp>
      <p:sp>
        <p:nvSpPr>
          <p:cNvPr id="19" name="Text Placeholder 17"/>
          <p:cNvSpPr>
            <a:spLocks noGrp="1"/>
          </p:cNvSpPr>
          <p:nvPr>
            <p:ph type="body" sz="quarter" idx="12" hasCustomPrompt="1"/>
          </p:nvPr>
        </p:nvSpPr>
        <p:spPr>
          <a:xfrm>
            <a:off x="2589754" y="6555771"/>
            <a:ext cx="744471" cy="254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750" b="1" i="0" spc="125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HASHTAG</a:t>
            </a:r>
          </a:p>
        </p:txBody>
      </p:sp>
      <p:sp>
        <p:nvSpPr>
          <p:cNvPr id="20" name="Text Placeholder 17"/>
          <p:cNvSpPr>
            <a:spLocks noGrp="1"/>
          </p:cNvSpPr>
          <p:nvPr>
            <p:ph type="body" sz="quarter" idx="13" hasCustomPrompt="1"/>
          </p:nvPr>
        </p:nvSpPr>
        <p:spPr>
          <a:xfrm>
            <a:off x="3559030" y="6555771"/>
            <a:ext cx="744471" cy="254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750" b="1" i="0" spc="125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MISC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538348" y="6548036"/>
            <a:ext cx="2605653" cy="20774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609576">
              <a:defRPr/>
            </a:pPr>
            <a:r>
              <a:rPr lang="de-DE" sz="750" b="1" kern="1200" spc="187" dirty="0">
                <a:solidFill>
                  <a:prstClr val="white"/>
                </a:solidFill>
                <a:latin typeface="Century Gothic" charset="0"/>
                <a:ea typeface="Century Gothic" charset="0"/>
                <a:cs typeface="Century Gothic" charset="0"/>
              </a:rPr>
              <a:t>©</a:t>
            </a:r>
            <a:r>
              <a:rPr lang="en-US" sz="750" b="1" kern="1200" spc="187" dirty="0">
                <a:solidFill>
                  <a:prstClr val="white"/>
                </a:solidFill>
                <a:latin typeface="Century Gothic" charset="0"/>
                <a:ea typeface="Century Gothic" charset="0"/>
                <a:cs typeface="Century Gothic" charset="0"/>
              </a:rPr>
              <a:t>UNIVERSITY OF UTAH HEALTH, 2017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81248" y="4175760"/>
            <a:ext cx="1934806" cy="5078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31572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ansition Slide 2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/>
          <p:cNvPicPr>
            <a:picLocks noChangeAspect="1"/>
          </p:cNvPicPr>
          <p:nvPr/>
        </p:nvPicPr>
        <p:blipFill rotWithShape="1">
          <a:blip r:embed="rId2">
            <a:grayscl/>
            <a:alphaModFix amt="3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2729" r="3588" b="762"/>
          <a:stretch/>
        </p:blipFill>
        <p:spPr bwMode="auto">
          <a:xfrm>
            <a:off x="1" y="-6966"/>
            <a:ext cx="9144000" cy="68649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30196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Rectangle 17"/>
          <p:cNvSpPr/>
          <p:nvPr/>
        </p:nvSpPr>
        <p:spPr>
          <a:xfrm>
            <a:off x="0" y="0"/>
            <a:ext cx="79375" cy="6918854"/>
          </a:xfrm>
          <a:prstGeom prst="rect">
            <a:avLst/>
          </a:prstGeom>
          <a:solidFill>
            <a:srgbClr val="AF282C">
              <a:alpha val="80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182">
              <a:defRPr/>
            </a:pPr>
            <a:endParaRPr lang="en-US" sz="2880" kern="1200" dirty="0">
              <a:solidFill>
                <a:prstClr val="white"/>
              </a:solidFill>
            </a:endParaRP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0" hasCustomPrompt="1"/>
          </p:nvPr>
        </p:nvSpPr>
        <p:spPr>
          <a:xfrm>
            <a:off x="2271118" y="2622098"/>
            <a:ext cx="4572000" cy="1436688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buNone/>
              <a:defRPr sz="5000" b="0" i="0" spc="125" baseline="0">
                <a:solidFill>
                  <a:srgbClr val="A21727"/>
                </a:solidFill>
                <a:latin typeface="Century Gothic" charset="0"/>
                <a:ea typeface="Century Gothic" charset="0"/>
                <a:cs typeface="Century Gothic" charset="0"/>
              </a:defRPr>
            </a:lvl1pPr>
          </a:lstStyle>
          <a:p>
            <a:pPr lvl="0"/>
            <a:r>
              <a:rPr lang="en-US" dirty="0"/>
              <a:t>TITLE</a:t>
            </a:r>
          </a:p>
        </p:txBody>
      </p:sp>
      <p:cxnSp>
        <p:nvCxnSpPr>
          <p:cNvPr id="20" name="Straight Connector 19"/>
          <p:cNvCxnSpPr/>
          <p:nvPr/>
        </p:nvCxnSpPr>
        <p:spPr>
          <a:xfrm flipV="1">
            <a:off x="2271118" y="3944937"/>
            <a:ext cx="4572000" cy="5292"/>
          </a:xfrm>
          <a:prstGeom prst="line">
            <a:avLst/>
          </a:prstGeom>
          <a:ln w="3175" cmpd="sng">
            <a:solidFill>
              <a:srgbClr val="B01C3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9" name="Text Placeholder 5"/>
          <p:cNvSpPr>
            <a:spLocks noGrp="1"/>
          </p:cNvSpPr>
          <p:nvPr>
            <p:ph type="body" sz="quarter" idx="17" hasCustomPrompt="1"/>
          </p:nvPr>
        </p:nvSpPr>
        <p:spPr>
          <a:xfrm>
            <a:off x="1620329" y="6552021"/>
            <a:ext cx="744141" cy="254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750" b="1" spc="125" baseline="0">
                <a:solidFill>
                  <a:srgbClr val="A21727"/>
                </a:solidFill>
              </a:defRPr>
            </a:lvl1pPr>
          </a:lstStyle>
          <a:p>
            <a:pPr lvl="0"/>
            <a:r>
              <a:rPr lang="en-US" dirty="0"/>
              <a:t>@HANDLE</a:t>
            </a:r>
          </a:p>
        </p:txBody>
      </p:sp>
      <p:sp>
        <p:nvSpPr>
          <p:cNvPr id="40" name="Text Placeholder 5"/>
          <p:cNvSpPr>
            <a:spLocks noGrp="1"/>
          </p:cNvSpPr>
          <p:nvPr>
            <p:ph type="body" sz="quarter" idx="18" hasCustomPrompt="1"/>
          </p:nvPr>
        </p:nvSpPr>
        <p:spPr>
          <a:xfrm>
            <a:off x="2589754" y="6552021"/>
            <a:ext cx="744141" cy="254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750" b="1" spc="125" baseline="0">
                <a:solidFill>
                  <a:srgbClr val="A21727"/>
                </a:solidFill>
              </a:defRPr>
            </a:lvl1pPr>
          </a:lstStyle>
          <a:p>
            <a:pPr lvl="0"/>
            <a:r>
              <a:rPr lang="en-US" dirty="0"/>
              <a:t>HASHTAG</a:t>
            </a:r>
          </a:p>
        </p:txBody>
      </p:sp>
      <p:sp>
        <p:nvSpPr>
          <p:cNvPr id="41" name="Text Placeholder 5"/>
          <p:cNvSpPr>
            <a:spLocks noGrp="1"/>
          </p:cNvSpPr>
          <p:nvPr>
            <p:ph type="body" sz="quarter" idx="19" hasCustomPrompt="1"/>
          </p:nvPr>
        </p:nvSpPr>
        <p:spPr>
          <a:xfrm>
            <a:off x="3559360" y="6552021"/>
            <a:ext cx="744141" cy="254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750" b="1" spc="125" baseline="0">
                <a:solidFill>
                  <a:srgbClr val="A21727"/>
                </a:solidFill>
              </a:defRPr>
            </a:lvl1pPr>
          </a:lstStyle>
          <a:p>
            <a:pPr lvl="0"/>
            <a:r>
              <a:rPr lang="en-US" dirty="0"/>
              <a:t>MISC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6538348" y="6548036"/>
            <a:ext cx="2605653" cy="20774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609576">
              <a:defRPr/>
            </a:pPr>
            <a:r>
              <a:rPr lang="de-DE" sz="750" b="1" kern="1200" spc="187" dirty="0">
                <a:solidFill>
                  <a:srgbClr val="A21727"/>
                </a:solidFill>
                <a:latin typeface="Century Gothic" charset="0"/>
                <a:ea typeface="Century Gothic" charset="0"/>
                <a:cs typeface="Century Gothic" charset="0"/>
              </a:rPr>
              <a:t>©</a:t>
            </a:r>
            <a:r>
              <a:rPr lang="en-US" sz="750" b="1" kern="1200" spc="187" dirty="0">
                <a:solidFill>
                  <a:srgbClr val="A21727"/>
                </a:solidFill>
                <a:latin typeface="Century Gothic" charset="0"/>
                <a:ea typeface="Century Gothic" charset="0"/>
                <a:cs typeface="Century Gothic" charset="0"/>
              </a:rPr>
              <a:t>UNIVERSITY OF UTAH HEALTH, 2017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72087" y="4267200"/>
            <a:ext cx="1964268" cy="5156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34140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563" y="231495"/>
            <a:ext cx="7996238" cy="549537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0" y="0"/>
            <a:ext cx="79375" cy="6918854"/>
          </a:xfrm>
          <a:prstGeom prst="rect">
            <a:avLst/>
          </a:prstGeom>
          <a:solidFill>
            <a:srgbClr val="AF282C">
              <a:alpha val="80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182">
              <a:defRPr/>
            </a:pPr>
            <a:endParaRPr lang="en-US" sz="2880" kern="1200" dirty="0">
              <a:solidFill>
                <a:prstClr val="white"/>
              </a:solidFill>
            </a:endParaRPr>
          </a:p>
        </p:txBody>
      </p:sp>
      <p:sp>
        <p:nvSpPr>
          <p:cNvPr id="5" name="Content Placeholder 2"/>
          <p:cNvSpPr>
            <a:spLocks noGrp="1"/>
          </p:cNvSpPr>
          <p:nvPr>
            <p:ph sz="half" idx="1"/>
          </p:nvPr>
        </p:nvSpPr>
        <p:spPr>
          <a:xfrm>
            <a:off x="690563" y="972274"/>
            <a:ext cx="7922759" cy="5249120"/>
          </a:xfrm>
          <a:prstGeom prst="rect">
            <a:avLst/>
          </a:prstGeo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8" name="TextBox 17"/>
          <p:cNvSpPr txBox="1"/>
          <p:nvPr/>
        </p:nvSpPr>
        <p:spPr>
          <a:xfrm>
            <a:off x="6538348" y="6548036"/>
            <a:ext cx="2605653" cy="20774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609576">
              <a:defRPr/>
            </a:pPr>
            <a:r>
              <a:rPr lang="de-DE" sz="750" b="1" kern="1200" spc="187" dirty="0">
                <a:solidFill>
                  <a:srgbClr val="A21727"/>
                </a:solidFill>
                <a:latin typeface="Century Gothic" charset="0"/>
                <a:ea typeface="Century Gothic" charset="0"/>
                <a:cs typeface="Century Gothic" charset="0"/>
              </a:rPr>
              <a:t>©</a:t>
            </a:r>
            <a:r>
              <a:rPr lang="en-US" sz="750" b="1" kern="1200" spc="187" dirty="0">
                <a:solidFill>
                  <a:srgbClr val="A21727"/>
                </a:solidFill>
                <a:latin typeface="Century Gothic" charset="0"/>
                <a:ea typeface="Century Gothic" charset="0"/>
                <a:cs typeface="Century Gothic" charset="0"/>
              </a:rPr>
              <a:t>UNIVERSITY OF UTAH HEALTH, 2017</a:t>
            </a:r>
          </a:p>
        </p:txBody>
      </p:sp>
    </p:spTree>
    <p:extLst>
      <p:ext uri="{BB962C8B-B14F-4D97-AF65-F5344CB8AC3E}">
        <p14:creationId xmlns:p14="http://schemas.microsoft.com/office/powerpoint/2010/main" val="1195298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A8820B-8A1A-2F40-912C-CDD4E692FC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74271"/>
            <a:ext cx="8229600" cy="1325563"/>
          </a:xfrm>
          <a:prstGeom prst="rect">
            <a:avLst/>
          </a:prstGeom>
        </p:spPr>
        <p:txBody>
          <a:bodyPr/>
          <a:lstStyle>
            <a:lvl1pPr>
              <a:defRPr sz="3400" cap="none" baseline="0">
                <a:latin typeface="Century Gothic" panose="020B0502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F1AC698F-E8E5-554A-B940-37C72288CC1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7200" y="972274"/>
            <a:ext cx="8229600" cy="5249120"/>
          </a:xfrm>
          <a:prstGeom prst="rect">
            <a:avLst/>
          </a:prstGeom>
        </p:spPr>
        <p:txBody>
          <a:bodyPr/>
          <a:lstStyle>
            <a:lvl1pPr>
              <a:lnSpc>
                <a:spcPct val="120000"/>
              </a:lnSpc>
              <a:spcAft>
                <a:spcPts val="600"/>
              </a:spcAft>
              <a:defRPr sz="2600"/>
            </a:lvl1pPr>
            <a:lvl2pPr>
              <a:lnSpc>
                <a:spcPct val="120000"/>
              </a:lnSpc>
              <a:spcAft>
                <a:spcPts val="600"/>
              </a:spcAft>
              <a:defRPr sz="2200"/>
            </a:lvl2pPr>
            <a:lvl3pPr>
              <a:lnSpc>
                <a:spcPct val="120000"/>
              </a:lnSpc>
              <a:spcAft>
                <a:spcPts val="600"/>
              </a:spcAft>
              <a:defRPr sz="2000"/>
            </a:lvl3pPr>
            <a:lvl4pPr>
              <a:lnSpc>
                <a:spcPct val="120000"/>
              </a:lnSpc>
              <a:spcAft>
                <a:spcPts val="600"/>
              </a:spcAft>
              <a:defRPr sz="1800"/>
            </a:lvl4pPr>
            <a:lvl5pPr>
              <a:lnSpc>
                <a:spcPct val="120000"/>
              </a:lnSpc>
              <a:spcAft>
                <a:spcPts val="600"/>
              </a:spcAft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338868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hoto and Fo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79375" cy="6918854"/>
          </a:xfrm>
          <a:prstGeom prst="rect">
            <a:avLst/>
          </a:prstGeom>
          <a:solidFill>
            <a:srgbClr val="AF282C">
              <a:alpha val="80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182">
              <a:defRPr/>
            </a:pPr>
            <a:endParaRPr lang="en-US" sz="2880" kern="1200" dirty="0">
              <a:solidFill>
                <a:prstClr val="white"/>
              </a:solidFill>
            </a:endParaRPr>
          </a:p>
        </p:txBody>
      </p:sp>
      <p:sp>
        <p:nvSpPr>
          <p:cNvPr id="11" name="Text Placeholder 17"/>
          <p:cNvSpPr>
            <a:spLocks noGrp="1"/>
          </p:cNvSpPr>
          <p:nvPr>
            <p:ph type="body" sz="quarter" idx="11" hasCustomPrompt="1"/>
          </p:nvPr>
        </p:nvSpPr>
        <p:spPr>
          <a:xfrm>
            <a:off x="1620478" y="6555771"/>
            <a:ext cx="744471" cy="254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750" b="1" i="0" spc="125" baseline="0">
                <a:solidFill>
                  <a:srgbClr val="A21727"/>
                </a:solidFill>
              </a:defRPr>
            </a:lvl1pPr>
          </a:lstStyle>
          <a:p>
            <a:pPr lvl="0"/>
            <a:r>
              <a:rPr lang="en-US" dirty="0"/>
              <a:t>@HANDLE</a:t>
            </a:r>
          </a:p>
        </p:txBody>
      </p:sp>
      <p:sp>
        <p:nvSpPr>
          <p:cNvPr id="12" name="Text Placeholder 17"/>
          <p:cNvSpPr>
            <a:spLocks noGrp="1"/>
          </p:cNvSpPr>
          <p:nvPr>
            <p:ph type="body" sz="quarter" idx="12" hasCustomPrompt="1"/>
          </p:nvPr>
        </p:nvSpPr>
        <p:spPr>
          <a:xfrm>
            <a:off x="2589754" y="6555771"/>
            <a:ext cx="744471" cy="254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750" b="1" i="0" spc="125" baseline="0">
                <a:solidFill>
                  <a:srgbClr val="A21727"/>
                </a:solidFill>
              </a:defRPr>
            </a:lvl1pPr>
          </a:lstStyle>
          <a:p>
            <a:pPr lvl="0"/>
            <a:r>
              <a:rPr lang="en-US" dirty="0"/>
              <a:t>HASHTAG</a:t>
            </a:r>
          </a:p>
        </p:txBody>
      </p:sp>
      <p:sp>
        <p:nvSpPr>
          <p:cNvPr id="13" name="Text Placeholder 17"/>
          <p:cNvSpPr>
            <a:spLocks noGrp="1"/>
          </p:cNvSpPr>
          <p:nvPr>
            <p:ph type="body" sz="quarter" idx="13" hasCustomPrompt="1"/>
          </p:nvPr>
        </p:nvSpPr>
        <p:spPr>
          <a:xfrm>
            <a:off x="3559030" y="6555771"/>
            <a:ext cx="744471" cy="254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750" b="1" i="0" spc="125" baseline="0">
                <a:solidFill>
                  <a:srgbClr val="A21727"/>
                </a:solidFill>
              </a:defRPr>
            </a:lvl1pPr>
          </a:lstStyle>
          <a:p>
            <a:pPr lvl="0"/>
            <a:r>
              <a:rPr lang="en-US" dirty="0"/>
              <a:t>MISC</a:t>
            </a:r>
          </a:p>
        </p:txBody>
      </p:sp>
      <p:cxnSp>
        <p:nvCxnSpPr>
          <p:cNvPr id="15" name="Straight Connector 14"/>
          <p:cNvCxnSpPr/>
          <p:nvPr/>
        </p:nvCxnSpPr>
        <p:spPr>
          <a:xfrm>
            <a:off x="1610321" y="6547115"/>
            <a:ext cx="7954367" cy="0"/>
          </a:xfrm>
          <a:prstGeom prst="line">
            <a:avLst/>
          </a:prstGeom>
          <a:ln w="12700" cmpd="sng">
            <a:solidFill>
              <a:srgbClr val="A21727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" name="Text Placeholder 16"/>
          <p:cNvSpPr>
            <a:spLocks noGrp="1"/>
          </p:cNvSpPr>
          <p:nvPr>
            <p:ph type="body" sz="quarter" idx="15" hasCustomPrompt="1"/>
          </p:nvPr>
        </p:nvSpPr>
        <p:spPr>
          <a:xfrm>
            <a:off x="4303501" y="6238875"/>
            <a:ext cx="4840500" cy="30824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750" baseline="0">
                <a:solidFill>
                  <a:srgbClr val="A31527"/>
                </a:solidFill>
              </a:defRPr>
            </a:lvl1pPr>
          </a:lstStyle>
          <a:p>
            <a:pPr lvl="0"/>
            <a:r>
              <a:rPr lang="en-US" dirty="0"/>
              <a:t>Source: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6538348" y="6548036"/>
            <a:ext cx="2605653" cy="20774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609576">
              <a:defRPr/>
            </a:pPr>
            <a:r>
              <a:rPr lang="de-DE" sz="750" b="1" kern="1200" spc="187" dirty="0">
                <a:solidFill>
                  <a:srgbClr val="A21727"/>
                </a:solidFill>
                <a:latin typeface="Century Gothic" charset="0"/>
                <a:ea typeface="Century Gothic" charset="0"/>
                <a:cs typeface="Century Gothic" charset="0"/>
              </a:rPr>
              <a:t>©</a:t>
            </a:r>
            <a:r>
              <a:rPr lang="en-US" sz="750" b="1" kern="1200" spc="187" dirty="0">
                <a:solidFill>
                  <a:srgbClr val="A21727"/>
                </a:solidFill>
                <a:latin typeface="Century Gothic" charset="0"/>
                <a:ea typeface="Century Gothic" charset="0"/>
                <a:cs typeface="Century Gothic" charset="0"/>
              </a:rPr>
              <a:t>UNIVERSITY OF UTAH HEALTH, 2017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1001" y="6431280"/>
            <a:ext cx="1114639" cy="292593"/>
          </a:xfrm>
          <a:prstGeom prst="rect">
            <a:avLst/>
          </a:prstGeom>
        </p:spPr>
      </p:pic>
      <p:sp>
        <p:nvSpPr>
          <p:cNvPr id="2" name="Slide Number Placeholder 1"/>
          <p:cNvSpPr>
            <a:spLocks noGrp="1"/>
          </p:cNvSpPr>
          <p:nvPr>
            <p:ph type="sldNum" sz="quarter" idx="16"/>
          </p:nvPr>
        </p:nvSpPr>
        <p:spPr>
          <a:xfrm>
            <a:off x="6458480" y="6175188"/>
            <a:ext cx="2057136" cy="365125"/>
          </a:xfrm>
          <a:prstGeom prst="rect">
            <a:avLst/>
          </a:prstGeom>
        </p:spPr>
        <p:txBody>
          <a:bodyPr/>
          <a:lstStyle/>
          <a:p>
            <a:fld id="{1F4CD52B-44F2-2C4E-883F-5CCB9B09FC1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10062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itle and Text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hape 17"/>
          <p:cNvSpPr txBox="1">
            <a:spLocks noGrp="1"/>
          </p:cNvSpPr>
          <p:nvPr>
            <p:ph type="title"/>
          </p:nvPr>
        </p:nvSpPr>
        <p:spPr>
          <a:xfrm>
            <a:off x="690563" y="173609"/>
            <a:ext cx="7996238" cy="1079457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buClr>
                <a:srgbClr val="B01C32"/>
              </a:buClr>
              <a:buFont typeface="Century Gothic"/>
              <a:buNone/>
              <a:defRPr sz="3200" b="0" i="0" u="none" strike="noStrike" cap="none">
                <a:solidFill>
                  <a:srgbClr val="B01C3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r>
              <a:rPr lang="en-US"/>
              <a:t>Click to edit Master title style</a:t>
            </a:r>
            <a:endParaRPr dirty="0"/>
          </a:p>
        </p:txBody>
      </p:sp>
      <p:sp>
        <p:nvSpPr>
          <p:cNvPr id="18" name="Shape 18"/>
          <p:cNvSpPr/>
          <p:nvPr/>
        </p:nvSpPr>
        <p:spPr>
          <a:xfrm>
            <a:off x="0" y="0"/>
            <a:ext cx="79375" cy="6918854"/>
          </a:xfrm>
          <a:prstGeom prst="rect">
            <a:avLst/>
          </a:prstGeom>
          <a:solidFill>
            <a:srgbClr val="AF282C">
              <a:alpha val="80000"/>
            </a:srgbClr>
          </a:solidFill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880" b="0" i="0" u="none" strike="noStrike" cap="none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" name="Shape 19"/>
          <p:cNvSpPr txBox="1">
            <a:spLocks noGrp="1"/>
          </p:cNvSpPr>
          <p:nvPr>
            <p:ph type="body" idx="1"/>
          </p:nvPr>
        </p:nvSpPr>
        <p:spPr>
          <a:xfrm>
            <a:off x="724431" y="1457982"/>
            <a:ext cx="7962370" cy="4807352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342886" marR="0" lvl="0" indent="-165086" algn="l" rtl="0">
              <a:lnSpc>
                <a:spcPct val="130000"/>
              </a:lnSpc>
              <a:spcBef>
                <a:spcPts val="560"/>
              </a:spcBef>
              <a:buClr>
                <a:srgbClr val="595959"/>
              </a:buClr>
              <a:buSzPct val="100000"/>
              <a:buFont typeface="Arial"/>
              <a:buChar char="•"/>
              <a:defRPr sz="2600" b="0" i="0" u="none" strike="noStrike" cap="none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742920" marR="0" lvl="1" indent="-146020" algn="l" rtl="0">
              <a:spcBef>
                <a:spcPts val="480"/>
              </a:spcBef>
              <a:buClr>
                <a:srgbClr val="595959"/>
              </a:buClr>
              <a:buSzPct val="100000"/>
              <a:buFont typeface="Arial"/>
              <a:buChar char="–"/>
              <a:defRPr sz="2400" b="0" i="0" u="none" strike="noStrike" cap="none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1142954" marR="0" lvl="2" indent="-114253" algn="l" rtl="0">
              <a:spcBef>
                <a:spcPts val="400"/>
              </a:spcBef>
              <a:buClr>
                <a:srgbClr val="595959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600136" marR="0" lvl="3" indent="-126935" algn="l" rtl="0">
              <a:spcBef>
                <a:spcPts val="360"/>
              </a:spcBef>
              <a:buClr>
                <a:srgbClr val="595959"/>
              </a:buClr>
              <a:buSzPct val="100000"/>
              <a:buFont typeface="Arial"/>
              <a:buChar char="–"/>
              <a:defRPr sz="1800" b="0" i="0" u="none" strike="noStrike" cap="none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2057318" marR="0" lvl="4" indent="-126918" algn="l" rtl="0">
              <a:spcBef>
                <a:spcPts val="360"/>
              </a:spcBef>
              <a:buClr>
                <a:srgbClr val="595959"/>
              </a:buClr>
              <a:buSzPct val="100000"/>
              <a:buFont typeface="Arial"/>
              <a:buChar char="»"/>
              <a:defRPr sz="1800" b="0" i="0" u="none" strike="noStrike" cap="none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514499" marR="0" lvl="5" indent="-126899" algn="l" rtl="0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681" marR="0" lvl="6" indent="-126881" algn="l" rtl="0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8863" marR="0" lvl="7" indent="-126863" algn="l" rtl="0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045" marR="0" lvl="8" indent="-126844" algn="l" rtl="0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7B64F2FB-3B3F-224C-B6C9-48E8E18089AD}"/>
              </a:ext>
            </a:extLst>
          </p:cNvPr>
          <p:cNvCxnSpPr>
            <a:cxnSpLocks/>
          </p:cNvCxnSpPr>
          <p:nvPr/>
        </p:nvCxnSpPr>
        <p:spPr>
          <a:xfrm>
            <a:off x="690563" y="1238158"/>
            <a:ext cx="7996238" cy="0"/>
          </a:xfrm>
          <a:prstGeom prst="line">
            <a:avLst/>
          </a:prstGeom>
          <a:ln w="317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94081106"/>
      </p:ext>
    </p:extLst>
  </p:cSld>
  <p:clrMapOvr>
    <a:masterClrMapping/>
  </p:clrMapOvr>
  <p:transition spd="med">
    <p:fade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hoto and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563" y="578735"/>
            <a:ext cx="7996238" cy="549537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0" y="0"/>
            <a:ext cx="79375" cy="6918854"/>
          </a:xfrm>
          <a:prstGeom prst="rect">
            <a:avLst/>
          </a:prstGeom>
          <a:solidFill>
            <a:srgbClr val="AF282C">
              <a:alpha val="80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182">
              <a:defRPr/>
            </a:pPr>
            <a:endParaRPr lang="en-US" sz="2880" kern="1200" dirty="0">
              <a:solidFill>
                <a:prstClr val="white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6538348" y="6548036"/>
            <a:ext cx="2605653" cy="20774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609576">
              <a:defRPr/>
            </a:pPr>
            <a:r>
              <a:rPr lang="de-DE" sz="750" b="1" kern="1200" spc="187" dirty="0">
                <a:solidFill>
                  <a:srgbClr val="A21727"/>
                </a:solidFill>
                <a:latin typeface="Century Gothic" charset="0"/>
                <a:ea typeface="Century Gothic" charset="0"/>
                <a:cs typeface="Century Gothic" charset="0"/>
              </a:rPr>
              <a:t>©</a:t>
            </a:r>
            <a:r>
              <a:rPr lang="en-US" sz="750" b="1" kern="1200" spc="187" dirty="0">
                <a:solidFill>
                  <a:srgbClr val="A21727"/>
                </a:solidFill>
                <a:latin typeface="Century Gothic" charset="0"/>
                <a:ea typeface="Century Gothic" charset="0"/>
                <a:cs typeface="Century Gothic" charset="0"/>
              </a:rPr>
              <a:t>UNIVERSITY OF UTAH HEALTH, 2017</a:t>
            </a:r>
          </a:p>
        </p:txBody>
      </p:sp>
    </p:spTree>
    <p:extLst>
      <p:ext uri="{BB962C8B-B14F-4D97-AF65-F5344CB8AC3E}">
        <p14:creationId xmlns:p14="http://schemas.microsoft.com/office/powerpoint/2010/main" val="42300816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Two Column Text/Title and One Column with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563" y="578735"/>
            <a:ext cx="7996238" cy="549537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0" y="0"/>
            <a:ext cx="79375" cy="6918854"/>
          </a:xfrm>
          <a:prstGeom prst="rect">
            <a:avLst/>
          </a:prstGeom>
          <a:solidFill>
            <a:srgbClr val="AF282C">
              <a:alpha val="80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182">
              <a:defRPr/>
            </a:pPr>
            <a:endParaRPr lang="en-US" sz="2880" kern="1200" dirty="0">
              <a:solidFill>
                <a:prstClr val="white"/>
              </a:solidFill>
            </a:endParaRPr>
          </a:p>
        </p:txBody>
      </p:sp>
      <p:sp>
        <p:nvSpPr>
          <p:cNvPr id="5" name="Content Placeholder 2"/>
          <p:cNvSpPr>
            <a:spLocks noGrp="1"/>
          </p:cNvSpPr>
          <p:nvPr>
            <p:ph sz="half" idx="1"/>
          </p:nvPr>
        </p:nvSpPr>
        <p:spPr>
          <a:xfrm>
            <a:off x="690563" y="1762390"/>
            <a:ext cx="3787393" cy="445900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1" name="Text Placeholder 17"/>
          <p:cNvSpPr>
            <a:spLocks noGrp="1"/>
          </p:cNvSpPr>
          <p:nvPr>
            <p:ph type="body" sz="quarter" idx="11" hasCustomPrompt="1"/>
          </p:nvPr>
        </p:nvSpPr>
        <p:spPr>
          <a:xfrm>
            <a:off x="1620478" y="6555771"/>
            <a:ext cx="744471" cy="254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750" b="1" i="0" spc="125" baseline="0">
                <a:solidFill>
                  <a:srgbClr val="A21727"/>
                </a:solidFill>
              </a:defRPr>
            </a:lvl1pPr>
          </a:lstStyle>
          <a:p>
            <a:pPr lvl="0"/>
            <a:r>
              <a:rPr lang="en-US" dirty="0"/>
              <a:t>@HANDLE</a:t>
            </a:r>
          </a:p>
        </p:txBody>
      </p:sp>
      <p:sp>
        <p:nvSpPr>
          <p:cNvPr id="12" name="Text Placeholder 17"/>
          <p:cNvSpPr>
            <a:spLocks noGrp="1"/>
          </p:cNvSpPr>
          <p:nvPr>
            <p:ph type="body" sz="quarter" idx="12" hasCustomPrompt="1"/>
          </p:nvPr>
        </p:nvSpPr>
        <p:spPr>
          <a:xfrm>
            <a:off x="2589754" y="6555771"/>
            <a:ext cx="744471" cy="254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750" b="1" i="0" spc="125" baseline="0">
                <a:solidFill>
                  <a:srgbClr val="A21727"/>
                </a:solidFill>
              </a:defRPr>
            </a:lvl1pPr>
          </a:lstStyle>
          <a:p>
            <a:pPr lvl="0"/>
            <a:r>
              <a:rPr lang="en-US" dirty="0"/>
              <a:t>HASHTAG</a:t>
            </a:r>
          </a:p>
        </p:txBody>
      </p:sp>
      <p:sp>
        <p:nvSpPr>
          <p:cNvPr id="13" name="Text Placeholder 17"/>
          <p:cNvSpPr>
            <a:spLocks noGrp="1"/>
          </p:cNvSpPr>
          <p:nvPr>
            <p:ph type="body" sz="quarter" idx="13" hasCustomPrompt="1"/>
          </p:nvPr>
        </p:nvSpPr>
        <p:spPr>
          <a:xfrm>
            <a:off x="3559030" y="6555771"/>
            <a:ext cx="744471" cy="254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750" b="1" i="0" spc="125" baseline="0">
                <a:solidFill>
                  <a:srgbClr val="A21727"/>
                </a:solidFill>
              </a:defRPr>
            </a:lvl1pPr>
          </a:lstStyle>
          <a:p>
            <a:pPr lvl="0"/>
            <a:r>
              <a:rPr lang="en-US" dirty="0"/>
              <a:t>MISC</a:t>
            </a:r>
          </a:p>
        </p:txBody>
      </p:sp>
      <p:cxnSp>
        <p:nvCxnSpPr>
          <p:cNvPr id="15" name="Straight Connector 14"/>
          <p:cNvCxnSpPr/>
          <p:nvPr/>
        </p:nvCxnSpPr>
        <p:spPr>
          <a:xfrm>
            <a:off x="1610321" y="6547115"/>
            <a:ext cx="7954367" cy="0"/>
          </a:xfrm>
          <a:prstGeom prst="line">
            <a:avLst/>
          </a:prstGeom>
          <a:ln w="12700" cmpd="sng">
            <a:solidFill>
              <a:srgbClr val="A21727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" name="Content Placeholder 2"/>
          <p:cNvSpPr>
            <a:spLocks noGrp="1"/>
          </p:cNvSpPr>
          <p:nvPr>
            <p:ph sz="half" idx="15"/>
          </p:nvPr>
        </p:nvSpPr>
        <p:spPr>
          <a:xfrm>
            <a:off x="4899408" y="1762390"/>
            <a:ext cx="3787393" cy="445900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8" name="Text Placeholder 16"/>
          <p:cNvSpPr>
            <a:spLocks noGrp="1"/>
          </p:cNvSpPr>
          <p:nvPr>
            <p:ph type="body" sz="quarter" idx="16" hasCustomPrompt="1"/>
          </p:nvPr>
        </p:nvSpPr>
        <p:spPr>
          <a:xfrm>
            <a:off x="4303501" y="6238875"/>
            <a:ext cx="4840500" cy="30824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750" baseline="0">
                <a:solidFill>
                  <a:srgbClr val="A31527"/>
                </a:solidFill>
              </a:defRPr>
            </a:lvl1pPr>
          </a:lstStyle>
          <a:p>
            <a:pPr lvl="0"/>
            <a:r>
              <a:rPr lang="en-US" dirty="0"/>
              <a:t>Source: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6538348" y="6548036"/>
            <a:ext cx="2605653" cy="20774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609576">
              <a:defRPr/>
            </a:pPr>
            <a:r>
              <a:rPr lang="de-DE" sz="750" b="1" kern="1200" spc="187" dirty="0">
                <a:solidFill>
                  <a:srgbClr val="A21727"/>
                </a:solidFill>
                <a:latin typeface="Century Gothic" charset="0"/>
                <a:ea typeface="Century Gothic" charset="0"/>
                <a:cs typeface="Century Gothic" charset="0"/>
              </a:rPr>
              <a:t>©</a:t>
            </a:r>
            <a:r>
              <a:rPr lang="en-US" sz="750" b="1" kern="1200" spc="187" dirty="0">
                <a:solidFill>
                  <a:srgbClr val="A21727"/>
                </a:solidFill>
                <a:latin typeface="Century Gothic" charset="0"/>
                <a:ea typeface="Century Gothic" charset="0"/>
                <a:cs typeface="Century Gothic" charset="0"/>
              </a:rPr>
              <a:t>UNIVERSITY OF UTAH HEALTH, 2017</a:t>
            </a: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1001" y="6431280"/>
            <a:ext cx="1114639" cy="292593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7"/>
          </p:nvPr>
        </p:nvSpPr>
        <p:spPr>
          <a:xfrm>
            <a:off x="6458480" y="6175190"/>
            <a:ext cx="2057136" cy="365125"/>
          </a:xfrm>
          <a:prstGeom prst="rect">
            <a:avLst/>
          </a:prstGeom>
        </p:spPr>
        <p:txBody>
          <a:bodyPr/>
          <a:lstStyle/>
          <a:p>
            <a:fld id="{1F4CD52B-44F2-2C4E-883F-5CCB9B09FC1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40517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Photo Coll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563" y="578735"/>
            <a:ext cx="7996238" cy="549537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0" y="0"/>
            <a:ext cx="79375" cy="6918854"/>
          </a:xfrm>
          <a:prstGeom prst="rect">
            <a:avLst/>
          </a:prstGeom>
          <a:solidFill>
            <a:srgbClr val="AF282C">
              <a:alpha val="80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182">
              <a:defRPr/>
            </a:pPr>
            <a:endParaRPr lang="en-US" sz="2880" kern="1200" dirty="0">
              <a:solidFill>
                <a:prstClr val="white"/>
              </a:solidFill>
            </a:endParaRPr>
          </a:p>
        </p:txBody>
      </p:sp>
      <p:sp>
        <p:nvSpPr>
          <p:cNvPr id="11" name="Text Placeholder 17"/>
          <p:cNvSpPr>
            <a:spLocks noGrp="1"/>
          </p:cNvSpPr>
          <p:nvPr>
            <p:ph type="body" sz="quarter" idx="11" hasCustomPrompt="1"/>
          </p:nvPr>
        </p:nvSpPr>
        <p:spPr>
          <a:xfrm>
            <a:off x="1620478" y="6555771"/>
            <a:ext cx="744471" cy="254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750" b="1" i="0" spc="125" baseline="0">
                <a:solidFill>
                  <a:srgbClr val="A21727"/>
                </a:solidFill>
              </a:defRPr>
            </a:lvl1pPr>
          </a:lstStyle>
          <a:p>
            <a:pPr lvl="0"/>
            <a:r>
              <a:rPr lang="en-US" dirty="0"/>
              <a:t>@HANDLE</a:t>
            </a:r>
          </a:p>
        </p:txBody>
      </p:sp>
      <p:sp>
        <p:nvSpPr>
          <p:cNvPr id="12" name="Text Placeholder 17"/>
          <p:cNvSpPr>
            <a:spLocks noGrp="1"/>
          </p:cNvSpPr>
          <p:nvPr>
            <p:ph type="body" sz="quarter" idx="12" hasCustomPrompt="1"/>
          </p:nvPr>
        </p:nvSpPr>
        <p:spPr>
          <a:xfrm>
            <a:off x="2589754" y="6555771"/>
            <a:ext cx="744471" cy="254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750" b="1" i="0" spc="125" baseline="0">
                <a:solidFill>
                  <a:srgbClr val="A21727"/>
                </a:solidFill>
              </a:defRPr>
            </a:lvl1pPr>
          </a:lstStyle>
          <a:p>
            <a:pPr lvl="0"/>
            <a:r>
              <a:rPr lang="en-US" dirty="0"/>
              <a:t>HASHTAG</a:t>
            </a:r>
          </a:p>
        </p:txBody>
      </p:sp>
      <p:sp>
        <p:nvSpPr>
          <p:cNvPr id="13" name="Text Placeholder 17"/>
          <p:cNvSpPr>
            <a:spLocks noGrp="1"/>
          </p:cNvSpPr>
          <p:nvPr>
            <p:ph type="body" sz="quarter" idx="13" hasCustomPrompt="1"/>
          </p:nvPr>
        </p:nvSpPr>
        <p:spPr>
          <a:xfrm>
            <a:off x="3559030" y="6555771"/>
            <a:ext cx="744471" cy="254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750" b="1" i="0" spc="125" baseline="0">
                <a:solidFill>
                  <a:srgbClr val="A21727"/>
                </a:solidFill>
              </a:defRPr>
            </a:lvl1pPr>
          </a:lstStyle>
          <a:p>
            <a:pPr lvl="0"/>
            <a:r>
              <a:rPr lang="en-US" dirty="0"/>
              <a:t>MISC</a:t>
            </a:r>
          </a:p>
        </p:txBody>
      </p:sp>
      <p:cxnSp>
        <p:nvCxnSpPr>
          <p:cNvPr id="15" name="Straight Connector 14"/>
          <p:cNvCxnSpPr/>
          <p:nvPr/>
        </p:nvCxnSpPr>
        <p:spPr>
          <a:xfrm>
            <a:off x="1610321" y="6547115"/>
            <a:ext cx="7954367" cy="0"/>
          </a:xfrm>
          <a:prstGeom prst="line">
            <a:avLst/>
          </a:prstGeom>
          <a:ln w="12700" cmpd="sng">
            <a:solidFill>
              <a:srgbClr val="A21727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" name="Rectangle 15"/>
          <p:cNvSpPr/>
          <p:nvPr/>
        </p:nvSpPr>
        <p:spPr>
          <a:xfrm>
            <a:off x="-203657" y="1348889"/>
            <a:ext cx="9580602" cy="4862859"/>
          </a:xfrm>
          <a:prstGeom prst="rect">
            <a:avLst/>
          </a:prstGeom>
          <a:solidFill>
            <a:srgbClr val="A21727"/>
          </a:solidFill>
          <a:ln>
            <a:noFill/>
          </a:ln>
          <a:effectLst>
            <a:glow rad="444500">
              <a:schemeClr val="tx1">
                <a:lumMod val="95000"/>
                <a:lumOff val="5000"/>
                <a:alpha val="3000"/>
              </a:schemeClr>
            </a:glow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182">
              <a:defRPr/>
            </a:pPr>
            <a:endParaRPr lang="en-US" sz="1800" kern="1200" dirty="0">
              <a:solidFill>
                <a:prstClr val="white"/>
              </a:solidFill>
            </a:endParaRPr>
          </a:p>
        </p:txBody>
      </p:sp>
      <p:sp>
        <p:nvSpPr>
          <p:cNvPr id="18" name="Text Placeholder 16"/>
          <p:cNvSpPr>
            <a:spLocks noGrp="1"/>
          </p:cNvSpPr>
          <p:nvPr>
            <p:ph type="body" sz="quarter" idx="15" hasCustomPrompt="1"/>
          </p:nvPr>
        </p:nvSpPr>
        <p:spPr>
          <a:xfrm>
            <a:off x="4303501" y="6238875"/>
            <a:ext cx="4840500" cy="30824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750" baseline="0">
                <a:solidFill>
                  <a:srgbClr val="A31527"/>
                </a:solidFill>
              </a:defRPr>
            </a:lvl1pPr>
          </a:lstStyle>
          <a:p>
            <a:pPr lvl="0"/>
            <a:r>
              <a:rPr lang="en-US" dirty="0"/>
              <a:t>Source: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6538348" y="6548036"/>
            <a:ext cx="2605653" cy="20774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609576">
              <a:defRPr/>
            </a:pPr>
            <a:r>
              <a:rPr lang="de-DE" sz="750" b="1" kern="1200" spc="187" dirty="0">
                <a:solidFill>
                  <a:srgbClr val="A21727"/>
                </a:solidFill>
                <a:latin typeface="Century Gothic" charset="0"/>
                <a:ea typeface="Century Gothic" charset="0"/>
                <a:cs typeface="Century Gothic" charset="0"/>
              </a:rPr>
              <a:t>©</a:t>
            </a:r>
            <a:r>
              <a:rPr lang="en-US" sz="750" b="1" kern="1200" spc="187" dirty="0">
                <a:solidFill>
                  <a:srgbClr val="A21727"/>
                </a:solidFill>
                <a:latin typeface="Century Gothic" charset="0"/>
                <a:ea typeface="Century Gothic" charset="0"/>
                <a:cs typeface="Century Gothic" charset="0"/>
              </a:rPr>
              <a:t>UNIVERSITY OF UTAH HEALTH, 2017</a:t>
            </a: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1001" y="6431280"/>
            <a:ext cx="1114639" cy="292593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6"/>
          </p:nvPr>
        </p:nvSpPr>
        <p:spPr>
          <a:xfrm>
            <a:off x="6458480" y="6175189"/>
            <a:ext cx="2057136" cy="365125"/>
          </a:xfrm>
          <a:prstGeom prst="rect">
            <a:avLst/>
          </a:prstGeom>
        </p:spPr>
        <p:txBody>
          <a:bodyPr/>
          <a:lstStyle/>
          <a:p>
            <a:fld id="{1F4CD52B-44F2-2C4E-883F-5CCB9B09FC1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69682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 No Fo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1"/>
            <a:ext cx="79375" cy="6858000"/>
          </a:xfrm>
          <a:prstGeom prst="rect">
            <a:avLst/>
          </a:prstGeom>
          <a:solidFill>
            <a:srgbClr val="AF282C">
              <a:alpha val="80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182">
              <a:defRPr/>
            </a:pPr>
            <a:endParaRPr lang="en-US" sz="2880" kern="1200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5484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Slide">
    <p:bg>
      <p:bgPr>
        <a:gradFill>
          <a:gsLst>
            <a:gs pos="60000">
              <a:schemeClr val="tx1">
                <a:lumMod val="80000"/>
                <a:lumOff val="20000"/>
              </a:schemeClr>
            </a:gs>
            <a:gs pos="100000">
              <a:srgbClr val="1E1E1E"/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/>
          <p:cNvSpPr>
            <a:spLocks noGrp="1"/>
          </p:cNvSpPr>
          <p:nvPr>
            <p:ph type="body" sz="quarter" idx="10" hasCustomPrompt="1"/>
          </p:nvPr>
        </p:nvSpPr>
        <p:spPr>
          <a:xfrm>
            <a:off x="563789" y="2887927"/>
            <a:ext cx="8024813" cy="1143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"Click to edit Master text styles”</a:t>
            </a:r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1" hasCustomPrompt="1"/>
          </p:nvPr>
        </p:nvSpPr>
        <p:spPr>
          <a:xfrm>
            <a:off x="4575968" y="4255824"/>
            <a:ext cx="4012407" cy="305593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r">
              <a:buNone/>
              <a:defRPr sz="1125" b="0" i="1">
                <a:solidFill>
                  <a:schemeClr val="bg1"/>
                </a:solidFill>
                <a:latin typeface="Century Gothic" charset="0"/>
                <a:ea typeface="Century Gothic" charset="0"/>
                <a:cs typeface="Century Gothic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2" name="Text Placeholder 17"/>
          <p:cNvSpPr>
            <a:spLocks noGrp="1"/>
          </p:cNvSpPr>
          <p:nvPr>
            <p:ph type="body" sz="quarter" idx="12" hasCustomPrompt="1"/>
          </p:nvPr>
        </p:nvSpPr>
        <p:spPr>
          <a:xfrm>
            <a:off x="1620478" y="6555771"/>
            <a:ext cx="744471" cy="254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750" b="1" i="0" spc="125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@HANDLE</a:t>
            </a:r>
          </a:p>
        </p:txBody>
      </p:sp>
      <p:sp>
        <p:nvSpPr>
          <p:cNvPr id="13" name="Text Placeholder 17"/>
          <p:cNvSpPr>
            <a:spLocks noGrp="1"/>
          </p:cNvSpPr>
          <p:nvPr>
            <p:ph type="body" sz="quarter" idx="13" hasCustomPrompt="1"/>
          </p:nvPr>
        </p:nvSpPr>
        <p:spPr>
          <a:xfrm>
            <a:off x="2589754" y="6555771"/>
            <a:ext cx="744471" cy="254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750" b="1" i="0" spc="125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HASHTAG</a:t>
            </a:r>
          </a:p>
        </p:txBody>
      </p:sp>
      <p:sp>
        <p:nvSpPr>
          <p:cNvPr id="14" name="Text Placeholder 17"/>
          <p:cNvSpPr>
            <a:spLocks noGrp="1"/>
          </p:cNvSpPr>
          <p:nvPr>
            <p:ph type="body" sz="quarter" idx="14" hasCustomPrompt="1"/>
          </p:nvPr>
        </p:nvSpPr>
        <p:spPr>
          <a:xfrm>
            <a:off x="3559030" y="6555771"/>
            <a:ext cx="744471" cy="254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750" b="1" i="0" spc="125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MISC</a:t>
            </a:r>
          </a:p>
        </p:txBody>
      </p:sp>
      <p:cxnSp>
        <p:nvCxnSpPr>
          <p:cNvPr id="15" name="Straight Connector 14"/>
          <p:cNvCxnSpPr/>
          <p:nvPr/>
        </p:nvCxnSpPr>
        <p:spPr>
          <a:xfrm>
            <a:off x="1610321" y="6547115"/>
            <a:ext cx="7954367" cy="0"/>
          </a:xfrm>
          <a:prstGeom prst="line">
            <a:avLst/>
          </a:prstGeom>
          <a:ln w="12700" cmpd="sng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9" name="Rectangle 18"/>
          <p:cNvSpPr/>
          <p:nvPr/>
        </p:nvSpPr>
        <p:spPr>
          <a:xfrm>
            <a:off x="0" y="1"/>
            <a:ext cx="79375" cy="6858000"/>
          </a:xfrm>
          <a:prstGeom prst="rect">
            <a:avLst/>
          </a:prstGeom>
          <a:solidFill>
            <a:srgbClr val="AF282C">
              <a:alpha val="80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182">
              <a:defRPr/>
            </a:pPr>
            <a:endParaRPr lang="en-US" sz="2880" kern="1200" dirty="0">
              <a:solidFill>
                <a:prstClr val="white"/>
              </a:solidFill>
            </a:endParaRPr>
          </a:p>
        </p:txBody>
      </p:sp>
      <p:sp>
        <p:nvSpPr>
          <p:cNvPr id="20" name="Text Placeholder 16"/>
          <p:cNvSpPr>
            <a:spLocks noGrp="1"/>
          </p:cNvSpPr>
          <p:nvPr>
            <p:ph type="body" sz="quarter" idx="15" hasCustomPrompt="1"/>
          </p:nvPr>
        </p:nvSpPr>
        <p:spPr>
          <a:xfrm>
            <a:off x="4303501" y="6238875"/>
            <a:ext cx="4840500" cy="30824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75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Source: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6538348" y="6548036"/>
            <a:ext cx="2605653" cy="20774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609576">
              <a:defRPr/>
            </a:pPr>
            <a:r>
              <a:rPr lang="de-DE" sz="750" b="1" kern="1200" spc="187" dirty="0">
                <a:solidFill>
                  <a:prstClr val="white"/>
                </a:solidFill>
                <a:latin typeface="Century Gothic" charset="0"/>
                <a:ea typeface="Century Gothic" charset="0"/>
                <a:cs typeface="Century Gothic" charset="0"/>
              </a:rPr>
              <a:t>©</a:t>
            </a:r>
            <a:r>
              <a:rPr lang="en-US" sz="750" b="1" kern="1200" spc="187" dirty="0">
                <a:solidFill>
                  <a:prstClr val="white"/>
                </a:solidFill>
                <a:latin typeface="Century Gothic" charset="0"/>
                <a:ea typeface="Century Gothic" charset="0"/>
                <a:cs typeface="Century Gothic" charset="0"/>
              </a:rPr>
              <a:t>UNIVERSITY OF UTAH HEALTH, 2017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1000" y="6431280"/>
            <a:ext cx="1094766" cy="287337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6"/>
          </p:nvPr>
        </p:nvSpPr>
        <p:spPr>
          <a:xfrm>
            <a:off x="6458480" y="6175186"/>
            <a:ext cx="2057136" cy="365125"/>
          </a:xfrm>
          <a:prstGeom prst="rect">
            <a:avLst/>
          </a:prstGeom>
        </p:spPr>
        <p:txBody>
          <a:bodyPr/>
          <a:lstStyle/>
          <a:p>
            <a:fld id="{1F4CD52B-44F2-2C4E-883F-5CCB9B09FC1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49623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itle and Text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hape 17"/>
          <p:cNvSpPr txBox="1">
            <a:spLocks noGrp="1"/>
          </p:cNvSpPr>
          <p:nvPr>
            <p:ph type="title"/>
          </p:nvPr>
        </p:nvSpPr>
        <p:spPr>
          <a:xfrm>
            <a:off x="690563" y="173609"/>
            <a:ext cx="7996238" cy="1079457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buClr>
                <a:srgbClr val="B01C32"/>
              </a:buClr>
              <a:buFont typeface="Century Gothic"/>
              <a:buNone/>
              <a:defRPr sz="3200" b="0" i="0" u="none" strike="noStrike" cap="none">
                <a:solidFill>
                  <a:srgbClr val="B01C3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r>
              <a:rPr lang="en-US"/>
              <a:t>Click to edit Master title style</a:t>
            </a:r>
            <a:endParaRPr dirty="0"/>
          </a:p>
        </p:txBody>
      </p:sp>
      <p:sp>
        <p:nvSpPr>
          <p:cNvPr id="18" name="Shape 18"/>
          <p:cNvSpPr/>
          <p:nvPr/>
        </p:nvSpPr>
        <p:spPr>
          <a:xfrm>
            <a:off x="0" y="0"/>
            <a:ext cx="79375" cy="6918854"/>
          </a:xfrm>
          <a:prstGeom prst="rect">
            <a:avLst/>
          </a:prstGeom>
          <a:solidFill>
            <a:srgbClr val="AF282C">
              <a:alpha val="80000"/>
            </a:srgbClr>
          </a:solidFill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880" b="0" i="0" u="none" strike="noStrike" cap="none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" name="Shape 19"/>
          <p:cNvSpPr txBox="1">
            <a:spLocks noGrp="1"/>
          </p:cNvSpPr>
          <p:nvPr>
            <p:ph type="body" idx="1"/>
          </p:nvPr>
        </p:nvSpPr>
        <p:spPr>
          <a:xfrm>
            <a:off x="724431" y="1457982"/>
            <a:ext cx="7962370" cy="4807352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342886" marR="0" lvl="0" indent="-165086" algn="l" rtl="0">
              <a:lnSpc>
                <a:spcPct val="130000"/>
              </a:lnSpc>
              <a:spcBef>
                <a:spcPts val="560"/>
              </a:spcBef>
              <a:buClr>
                <a:srgbClr val="595959"/>
              </a:buClr>
              <a:buSzPct val="100000"/>
              <a:buFont typeface="Arial"/>
              <a:buChar char="•"/>
              <a:defRPr sz="2600" b="0" i="0" u="none" strike="noStrike" cap="none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742920" marR="0" lvl="1" indent="-146020" algn="l" rtl="0">
              <a:spcBef>
                <a:spcPts val="480"/>
              </a:spcBef>
              <a:buClr>
                <a:srgbClr val="595959"/>
              </a:buClr>
              <a:buSzPct val="100000"/>
              <a:buFont typeface="Arial"/>
              <a:buChar char="–"/>
              <a:defRPr sz="2400" b="0" i="0" u="none" strike="noStrike" cap="none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1142954" marR="0" lvl="2" indent="-114253" algn="l" rtl="0">
              <a:spcBef>
                <a:spcPts val="400"/>
              </a:spcBef>
              <a:buClr>
                <a:srgbClr val="595959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600136" marR="0" lvl="3" indent="-126935" algn="l" rtl="0">
              <a:spcBef>
                <a:spcPts val="360"/>
              </a:spcBef>
              <a:buClr>
                <a:srgbClr val="595959"/>
              </a:buClr>
              <a:buSzPct val="100000"/>
              <a:buFont typeface="Arial"/>
              <a:buChar char="–"/>
              <a:defRPr sz="1800" b="0" i="0" u="none" strike="noStrike" cap="none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2057318" marR="0" lvl="4" indent="-126918" algn="l" rtl="0">
              <a:spcBef>
                <a:spcPts val="360"/>
              </a:spcBef>
              <a:buClr>
                <a:srgbClr val="595959"/>
              </a:buClr>
              <a:buSzPct val="100000"/>
              <a:buFont typeface="Arial"/>
              <a:buChar char="»"/>
              <a:defRPr sz="1800" b="0" i="0" u="none" strike="noStrike" cap="none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514499" marR="0" lvl="5" indent="-126899" algn="l" rtl="0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681" marR="0" lvl="6" indent="-126881" algn="l" rtl="0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8863" marR="0" lvl="7" indent="-126863" algn="l" rtl="0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045" marR="0" lvl="8" indent="-126844" algn="l" rtl="0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7B64F2FB-3B3F-224C-B6C9-48E8E18089AD}"/>
              </a:ext>
            </a:extLst>
          </p:cNvPr>
          <p:cNvCxnSpPr>
            <a:cxnSpLocks/>
          </p:cNvCxnSpPr>
          <p:nvPr/>
        </p:nvCxnSpPr>
        <p:spPr>
          <a:xfrm>
            <a:off x="690563" y="1238158"/>
            <a:ext cx="7996238" cy="0"/>
          </a:xfrm>
          <a:prstGeom prst="line">
            <a:avLst/>
          </a:prstGeom>
          <a:ln w="317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98045181"/>
      </p:ext>
    </p:extLst>
  </p:cSld>
  <p:clrMapOvr>
    <a:masterClrMapping/>
  </p:clrMapOvr>
  <p:transition spd="med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le and Text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hape 17"/>
          <p:cNvSpPr txBox="1">
            <a:spLocks noGrp="1"/>
          </p:cNvSpPr>
          <p:nvPr>
            <p:ph type="title"/>
          </p:nvPr>
        </p:nvSpPr>
        <p:spPr>
          <a:xfrm>
            <a:off x="690563" y="173610"/>
            <a:ext cx="7996238" cy="549537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buClr>
                <a:srgbClr val="B01C32"/>
              </a:buClr>
              <a:buFont typeface="Century Gothic"/>
              <a:buNone/>
              <a:defRPr sz="2800" b="0" i="0" u="none" strike="noStrike" cap="none">
                <a:solidFill>
                  <a:srgbClr val="B01C3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r>
              <a:rPr lang="en-US"/>
              <a:t>Click to edit Master title style</a:t>
            </a:r>
            <a:endParaRPr dirty="0"/>
          </a:p>
        </p:txBody>
      </p:sp>
      <p:sp>
        <p:nvSpPr>
          <p:cNvPr id="18" name="Shape 18"/>
          <p:cNvSpPr/>
          <p:nvPr/>
        </p:nvSpPr>
        <p:spPr>
          <a:xfrm>
            <a:off x="0" y="0"/>
            <a:ext cx="79375" cy="6918854"/>
          </a:xfrm>
          <a:prstGeom prst="rect">
            <a:avLst/>
          </a:prstGeom>
          <a:solidFill>
            <a:srgbClr val="AF282C">
              <a:alpha val="80000"/>
            </a:srgbClr>
          </a:solidFill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880" b="0" i="0" u="none" strike="noStrike" cap="none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" name="Shape 19"/>
          <p:cNvSpPr txBox="1">
            <a:spLocks noGrp="1"/>
          </p:cNvSpPr>
          <p:nvPr>
            <p:ph type="body" idx="1"/>
          </p:nvPr>
        </p:nvSpPr>
        <p:spPr>
          <a:xfrm>
            <a:off x="690563" y="983848"/>
            <a:ext cx="7922759" cy="5237545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342886" marR="0" lvl="0" indent="-165086" algn="l" rtl="0">
              <a:lnSpc>
                <a:spcPct val="130000"/>
              </a:lnSpc>
              <a:spcBef>
                <a:spcPts val="560"/>
              </a:spcBef>
              <a:buClr>
                <a:srgbClr val="595959"/>
              </a:buClr>
              <a:buSzPct val="100000"/>
              <a:buFont typeface="Arial"/>
              <a:buChar char="•"/>
              <a:defRPr sz="2600" b="0" i="0" u="none" strike="noStrike" cap="none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742920" marR="0" lvl="1" indent="-146020" algn="l" rtl="0">
              <a:spcBef>
                <a:spcPts val="480"/>
              </a:spcBef>
              <a:buClr>
                <a:srgbClr val="595959"/>
              </a:buClr>
              <a:buSzPct val="100000"/>
              <a:buFont typeface="Arial"/>
              <a:buChar char="–"/>
              <a:defRPr sz="2400" b="0" i="0" u="none" strike="noStrike" cap="none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1142954" marR="0" lvl="2" indent="-114253" algn="l" rtl="0">
              <a:spcBef>
                <a:spcPts val="400"/>
              </a:spcBef>
              <a:buClr>
                <a:srgbClr val="595959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600136" marR="0" lvl="3" indent="-126935" algn="l" rtl="0">
              <a:spcBef>
                <a:spcPts val="360"/>
              </a:spcBef>
              <a:buClr>
                <a:srgbClr val="595959"/>
              </a:buClr>
              <a:buSzPct val="100000"/>
              <a:buFont typeface="Arial"/>
              <a:buChar char="–"/>
              <a:defRPr sz="1800" b="0" i="0" u="none" strike="noStrike" cap="none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2057318" marR="0" lvl="4" indent="-126918" algn="l" rtl="0">
              <a:spcBef>
                <a:spcPts val="360"/>
              </a:spcBef>
              <a:buClr>
                <a:srgbClr val="595959"/>
              </a:buClr>
              <a:buSzPct val="100000"/>
              <a:buFont typeface="Arial"/>
              <a:buChar char="»"/>
              <a:defRPr sz="1800" b="0" i="0" u="none" strike="noStrike" cap="none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514499" marR="0" lvl="5" indent="-126899" algn="l" rtl="0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681" marR="0" lvl="6" indent="-126881" algn="l" rtl="0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8863" marR="0" lvl="7" indent="-126863" algn="l" rtl="0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045" marR="0" lvl="8" indent="-126844" algn="l" rtl="0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019303339"/>
      </p:ext>
    </p:extLst>
  </p:cSld>
  <p:clrMapOvr>
    <a:masterClrMapping/>
  </p:clrMapOvr>
  <p:transition spd="med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ransition Slide 1">
    <p:bg>
      <p:bgPr>
        <a:gradFill>
          <a:gsLst>
            <a:gs pos="0">
              <a:srgbClr val="AC1829"/>
            </a:gs>
            <a:gs pos="100000">
              <a:srgbClr val="A21727"/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8" name="Shape 28"/>
          <p:cNvCxnSpPr/>
          <p:nvPr/>
        </p:nvCxnSpPr>
        <p:spPr>
          <a:xfrm rot="10800000" flipH="1">
            <a:off x="2271118" y="3944937"/>
            <a:ext cx="4572000" cy="5292"/>
          </a:xfrm>
          <a:prstGeom prst="straightConnector1">
            <a:avLst/>
          </a:prstGeom>
          <a:noFill/>
          <a:ln w="9525" cap="flat" cmpd="sng">
            <a:solidFill>
              <a:schemeClr val="lt1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29" name="Shape 29"/>
          <p:cNvSpPr txBox="1">
            <a:spLocks noGrp="1"/>
          </p:cNvSpPr>
          <p:nvPr>
            <p:ph type="body" idx="1"/>
          </p:nvPr>
        </p:nvSpPr>
        <p:spPr>
          <a:xfrm>
            <a:off x="2271118" y="2622098"/>
            <a:ext cx="4572000" cy="1436688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ctr" rtl="0">
              <a:spcBef>
                <a:spcPts val="1000"/>
              </a:spcBef>
              <a:buClr>
                <a:schemeClr val="lt1"/>
              </a:buClr>
              <a:buFont typeface="Arial"/>
              <a:buChar char="●"/>
              <a:defRPr sz="50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742920" marR="0" lvl="1" indent="-146020" algn="l" rtl="0">
              <a:spcBef>
                <a:spcPts val="480"/>
              </a:spcBef>
              <a:buClr>
                <a:srgbClr val="595959"/>
              </a:buClr>
              <a:buSzPct val="100000"/>
              <a:buFont typeface="Arial"/>
              <a:buChar char="–"/>
              <a:defRPr sz="2400" b="0" i="0" u="none" strike="noStrike" cap="none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1142954" marR="0" lvl="2" indent="-114253" algn="l" rtl="0">
              <a:spcBef>
                <a:spcPts val="400"/>
              </a:spcBef>
              <a:buClr>
                <a:srgbClr val="595959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600136" marR="0" lvl="3" indent="-139635" algn="l" rtl="0">
              <a:spcBef>
                <a:spcPts val="320"/>
              </a:spcBef>
              <a:buClr>
                <a:srgbClr val="595959"/>
              </a:buClr>
              <a:buSzPct val="100000"/>
              <a:buFont typeface="Arial"/>
              <a:buChar char="–"/>
              <a:defRPr sz="1600" b="0" i="0" u="none" strike="noStrike" cap="none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2057318" marR="0" lvl="4" indent="-165018" algn="l" rtl="0">
              <a:spcBef>
                <a:spcPts val="240"/>
              </a:spcBef>
              <a:buClr>
                <a:srgbClr val="595959"/>
              </a:buClr>
              <a:buSzPct val="100000"/>
              <a:buFont typeface="Arial"/>
              <a:buChar char="»"/>
              <a:defRPr sz="1200" b="0" i="0" u="none" strike="noStrike" cap="none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514499" marR="0" lvl="5" indent="-114199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681" marR="0" lvl="6" indent="-114181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8863" marR="0" lvl="7" indent="-114163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045" marR="0" lvl="8" indent="-114144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0" name="Shape 30"/>
          <p:cNvSpPr txBox="1">
            <a:spLocks noGrp="1"/>
          </p:cNvSpPr>
          <p:nvPr>
            <p:ph type="body" idx="2"/>
          </p:nvPr>
        </p:nvSpPr>
        <p:spPr>
          <a:xfrm>
            <a:off x="1620478" y="6555771"/>
            <a:ext cx="744471" cy="2540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l" rtl="0">
              <a:spcBef>
                <a:spcPts val="150"/>
              </a:spcBef>
              <a:buClr>
                <a:schemeClr val="lt1"/>
              </a:buClr>
              <a:buFont typeface="Arial"/>
              <a:buChar char="●"/>
              <a:defRPr sz="750" b="1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742920" marR="0" lvl="1" indent="-146020" algn="l" rtl="0">
              <a:spcBef>
                <a:spcPts val="480"/>
              </a:spcBef>
              <a:buClr>
                <a:srgbClr val="595959"/>
              </a:buClr>
              <a:buSzPct val="100000"/>
              <a:buFont typeface="Arial"/>
              <a:buChar char="–"/>
              <a:defRPr sz="2400" b="0" i="0" u="none" strike="noStrike" cap="none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1142954" marR="0" lvl="2" indent="-114253" algn="l" rtl="0">
              <a:spcBef>
                <a:spcPts val="400"/>
              </a:spcBef>
              <a:buClr>
                <a:srgbClr val="595959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600136" marR="0" lvl="3" indent="-139635" algn="l" rtl="0">
              <a:spcBef>
                <a:spcPts val="320"/>
              </a:spcBef>
              <a:buClr>
                <a:srgbClr val="595959"/>
              </a:buClr>
              <a:buSzPct val="100000"/>
              <a:buFont typeface="Arial"/>
              <a:buChar char="–"/>
              <a:defRPr sz="1600" b="0" i="0" u="none" strike="noStrike" cap="none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2057318" marR="0" lvl="4" indent="-165018" algn="l" rtl="0">
              <a:spcBef>
                <a:spcPts val="240"/>
              </a:spcBef>
              <a:buClr>
                <a:srgbClr val="595959"/>
              </a:buClr>
              <a:buSzPct val="100000"/>
              <a:buFont typeface="Arial"/>
              <a:buChar char="»"/>
              <a:defRPr sz="1200" b="0" i="0" u="none" strike="noStrike" cap="none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514499" marR="0" lvl="5" indent="-114199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681" marR="0" lvl="6" indent="-114181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8863" marR="0" lvl="7" indent="-114163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045" marR="0" lvl="8" indent="-114144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1" name="Shape 31"/>
          <p:cNvSpPr txBox="1">
            <a:spLocks noGrp="1"/>
          </p:cNvSpPr>
          <p:nvPr>
            <p:ph type="body" idx="3"/>
          </p:nvPr>
        </p:nvSpPr>
        <p:spPr>
          <a:xfrm>
            <a:off x="2589754" y="6555771"/>
            <a:ext cx="744471" cy="2540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l" rtl="0">
              <a:spcBef>
                <a:spcPts val="150"/>
              </a:spcBef>
              <a:buClr>
                <a:schemeClr val="lt1"/>
              </a:buClr>
              <a:buFont typeface="Arial"/>
              <a:buChar char="●"/>
              <a:defRPr sz="750" b="1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742920" marR="0" lvl="1" indent="-146020" algn="l" rtl="0">
              <a:spcBef>
                <a:spcPts val="480"/>
              </a:spcBef>
              <a:buClr>
                <a:srgbClr val="595959"/>
              </a:buClr>
              <a:buSzPct val="100000"/>
              <a:buFont typeface="Arial"/>
              <a:buChar char="–"/>
              <a:defRPr sz="2400" b="0" i="0" u="none" strike="noStrike" cap="none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1142954" marR="0" lvl="2" indent="-114253" algn="l" rtl="0">
              <a:spcBef>
                <a:spcPts val="400"/>
              </a:spcBef>
              <a:buClr>
                <a:srgbClr val="595959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600136" marR="0" lvl="3" indent="-139635" algn="l" rtl="0">
              <a:spcBef>
                <a:spcPts val="320"/>
              </a:spcBef>
              <a:buClr>
                <a:srgbClr val="595959"/>
              </a:buClr>
              <a:buSzPct val="100000"/>
              <a:buFont typeface="Arial"/>
              <a:buChar char="–"/>
              <a:defRPr sz="1600" b="0" i="0" u="none" strike="noStrike" cap="none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2057318" marR="0" lvl="4" indent="-165018" algn="l" rtl="0">
              <a:spcBef>
                <a:spcPts val="240"/>
              </a:spcBef>
              <a:buClr>
                <a:srgbClr val="595959"/>
              </a:buClr>
              <a:buSzPct val="100000"/>
              <a:buFont typeface="Arial"/>
              <a:buChar char="»"/>
              <a:defRPr sz="1200" b="0" i="0" u="none" strike="noStrike" cap="none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514499" marR="0" lvl="5" indent="-114199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681" marR="0" lvl="6" indent="-114181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8863" marR="0" lvl="7" indent="-114163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045" marR="0" lvl="8" indent="-114144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2" name="Shape 32"/>
          <p:cNvSpPr txBox="1">
            <a:spLocks noGrp="1"/>
          </p:cNvSpPr>
          <p:nvPr>
            <p:ph type="body" idx="4"/>
          </p:nvPr>
        </p:nvSpPr>
        <p:spPr>
          <a:xfrm>
            <a:off x="3559030" y="6555771"/>
            <a:ext cx="744471" cy="2540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l" rtl="0">
              <a:spcBef>
                <a:spcPts val="150"/>
              </a:spcBef>
              <a:buClr>
                <a:schemeClr val="lt1"/>
              </a:buClr>
              <a:buFont typeface="Arial"/>
              <a:buChar char="●"/>
              <a:defRPr sz="750" b="1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742920" marR="0" lvl="1" indent="-146020" algn="l" rtl="0">
              <a:spcBef>
                <a:spcPts val="480"/>
              </a:spcBef>
              <a:buClr>
                <a:srgbClr val="595959"/>
              </a:buClr>
              <a:buSzPct val="100000"/>
              <a:buFont typeface="Arial"/>
              <a:buChar char="–"/>
              <a:defRPr sz="2400" b="0" i="0" u="none" strike="noStrike" cap="none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1142954" marR="0" lvl="2" indent="-114253" algn="l" rtl="0">
              <a:spcBef>
                <a:spcPts val="400"/>
              </a:spcBef>
              <a:buClr>
                <a:srgbClr val="595959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600136" marR="0" lvl="3" indent="-139635" algn="l" rtl="0">
              <a:spcBef>
                <a:spcPts val="320"/>
              </a:spcBef>
              <a:buClr>
                <a:srgbClr val="595959"/>
              </a:buClr>
              <a:buSzPct val="100000"/>
              <a:buFont typeface="Arial"/>
              <a:buChar char="–"/>
              <a:defRPr sz="1600" b="0" i="0" u="none" strike="noStrike" cap="none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2057318" marR="0" lvl="4" indent="-165018" algn="l" rtl="0">
              <a:spcBef>
                <a:spcPts val="240"/>
              </a:spcBef>
              <a:buClr>
                <a:srgbClr val="595959"/>
              </a:buClr>
              <a:buSzPct val="100000"/>
              <a:buFont typeface="Arial"/>
              <a:buChar char="»"/>
              <a:defRPr sz="1200" b="0" i="0" u="none" strike="noStrike" cap="none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514499" marR="0" lvl="5" indent="-114199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681" marR="0" lvl="6" indent="-114181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8863" marR="0" lvl="7" indent="-114163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045" marR="0" lvl="8" indent="-114144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3" name="Shape 33"/>
          <p:cNvSpPr txBox="1"/>
          <p:nvPr/>
        </p:nvSpPr>
        <p:spPr>
          <a:xfrm>
            <a:off x="6538348" y="6548036"/>
            <a:ext cx="2605653" cy="207749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US" sz="750" b="1" i="0" u="none" strike="noStrike" cap="none" dirty="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©UNIVERSITY OF UTAH HEALTH, 2017</a:t>
            </a:r>
          </a:p>
        </p:txBody>
      </p:sp>
      <p:pic>
        <p:nvPicPr>
          <p:cNvPr id="34" name="Shape 34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3581248" y="4175760"/>
            <a:ext cx="1930969" cy="50750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041767328"/>
      </p:ext>
    </p:extLst>
  </p:cSld>
  <p:clrMapOvr>
    <a:masterClrMapping/>
  </p:clrMapOvr>
  <p:transition spd="med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ransition Slide 2">
    <p:bg>
      <p:bgPr>
        <a:solidFill>
          <a:schemeClr val="lt1"/>
        </a:solidFill>
        <a:effectLst/>
      </p:bgPr>
    </p:bg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" name="Shape 36"/>
          <p:cNvPicPr preferRelativeResize="0"/>
          <p:nvPr/>
        </p:nvPicPr>
        <p:blipFill rotWithShape="1">
          <a:blip r:embed="rId2">
            <a:alphaModFix amt="30000"/>
          </a:blip>
          <a:srcRect t="2729" r="3587" b="761"/>
          <a:stretch/>
        </p:blipFill>
        <p:spPr>
          <a:xfrm>
            <a:off x="1" y="-6966"/>
            <a:ext cx="9135161" cy="6810048"/>
          </a:xfrm>
          <a:prstGeom prst="rect">
            <a:avLst/>
          </a:prstGeom>
          <a:noFill/>
          <a:ln>
            <a:noFill/>
          </a:ln>
        </p:spPr>
      </p:pic>
      <p:sp>
        <p:nvSpPr>
          <p:cNvPr id="37" name="Shape 37"/>
          <p:cNvSpPr/>
          <p:nvPr/>
        </p:nvSpPr>
        <p:spPr>
          <a:xfrm>
            <a:off x="0" y="0"/>
            <a:ext cx="79375" cy="6918854"/>
          </a:xfrm>
          <a:prstGeom prst="rect">
            <a:avLst/>
          </a:prstGeom>
          <a:solidFill>
            <a:srgbClr val="AF282C">
              <a:alpha val="80000"/>
            </a:srgbClr>
          </a:solidFill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880" b="0" i="0" u="none" strike="noStrike" cap="none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8" name="Shape 38"/>
          <p:cNvSpPr txBox="1">
            <a:spLocks noGrp="1"/>
          </p:cNvSpPr>
          <p:nvPr>
            <p:ph type="body" idx="1"/>
          </p:nvPr>
        </p:nvSpPr>
        <p:spPr>
          <a:xfrm>
            <a:off x="2271118" y="2622098"/>
            <a:ext cx="4572000" cy="1436688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ctr" rtl="0">
              <a:spcBef>
                <a:spcPts val="1000"/>
              </a:spcBef>
              <a:buClr>
                <a:srgbClr val="A21727"/>
              </a:buClr>
              <a:buFont typeface="Arial"/>
              <a:buChar char="●"/>
              <a:defRPr sz="5000" b="0" i="0" u="none" strike="noStrike" cap="none">
                <a:solidFill>
                  <a:srgbClr val="A21727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742920" marR="0" lvl="1" indent="-146020" algn="l" rtl="0">
              <a:spcBef>
                <a:spcPts val="480"/>
              </a:spcBef>
              <a:buClr>
                <a:srgbClr val="595959"/>
              </a:buClr>
              <a:buSzPct val="100000"/>
              <a:buFont typeface="Arial"/>
              <a:buChar char="–"/>
              <a:defRPr sz="2400" b="0" i="0" u="none" strike="noStrike" cap="none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1142954" marR="0" lvl="2" indent="-114253" algn="l" rtl="0">
              <a:spcBef>
                <a:spcPts val="400"/>
              </a:spcBef>
              <a:buClr>
                <a:srgbClr val="595959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600136" marR="0" lvl="3" indent="-139635" algn="l" rtl="0">
              <a:spcBef>
                <a:spcPts val="320"/>
              </a:spcBef>
              <a:buClr>
                <a:srgbClr val="595959"/>
              </a:buClr>
              <a:buSzPct val="100000"/>
              <a:buFont typeface="Arial"/>
              <a:buChar char="–"/>
              <a:defRPr sz="1600" b="0" i="0" u="none" strike="noStrike" cap="none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2057318" marR="0" lvl="4" indent="-165018" algn="l" rtl="0">
              <a:spcBef>
                <a:spcPts val="240"/>
              </a:spcBef>
              <a:buClr>
                <a:srgbClr val="595959"/>
              </a:buClr>
              <a:buSzPct val="100000"/>
              <a:buFont typeface="Arial"/>
              <a:buChar char="»"/>
              <a:defRPr sz="1200" b="0" i="0" u="none" strike="noStrike" cap="none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514499" marR="0" lvl="5" indent="-114199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681" marR="0" lvl="6" indent="-114181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8863" marR="0" lvl="7" indent="-114163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045" marR="0" lvl="8" indent="-114144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cxnSp>
        <p:nvCxnSpPr>
          <p:cNvPr id="39" name="Shape 39"/>
          <p:cNvCxnSpPr/>
          <p:nvPr/>
        </p:nvCxnSpPr>
        <p:spPr>
          <a:xfrm rot="10800000" flipH="1">
            <a:off x="2271118" y="3944937"/>
            <a:ext cx="4572000" cy="5292"/>
          </a:xfrm>
          <a:prstGeom prst="straightConnector1">
            <a:avLst/>
          </a:prstGeom>
          <a:noFill/>
          <a:ln w="9525" cap="flat" cmpd="sng">
            <a:solidFill>
              <a:srgbClr val="B01C3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40" name="Shape 40"/>
          <p:cNvSpPr txBox="1">
            <a:spLocks noGrp="1"/>
          </p:cNvSpPr>
          <p:nvPr>
            <p:ph type="body" idx="2"/>
          </p:nvPr>
        </p:nvSpPr>
        <p:spPr>
          <a:xfrm>
            <a:off x="1620329" y="6552021"/>
            <a:ext cx="744141" cy="2540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l" rtl="0">
              <a:spcBef>
                <a:spcPts val="150"/>
              </a:spcBef>
              <a:buClr>
                <a:srgbClr val="A21727"/>
              </a:buClr>
              <a:buFont typeface="Arial"/>
              <a:buChar char="●"/>
              <a:defRPr sz="750" b="1" i="0" u="none" strike="noStrike" cap="none">
                <a:solidFill>
                  <a:srgbClr val="A21727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742920" marR="0" lvl="1" indent="-146020" algn="l" rtl="0">
              <a:spcBef>
                <a:spcPts val="480"/>
              </a:spcBef>
              <a:buClr>
                <a:srgbClr val="595959"/>
              </a:buClr>
              <a:buSzPct val="100000"/>
              <a:buFont typeface="Arial"/>
              <a:buChar char="–"/>
              <a:defRPr sz="2400" b="0" i="0" u="none" strike="noStrike" cap="none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1142954" marR="0" lvl="2" indent="-114253" algn="l" rtl="0">
              <a:spcBef>
                <a:spcPts val="400"/>
              </a:spcBef>
              <a:buClr>
                <a:srgbClr val="595959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600136" marR="0" lvl="3" indent="-139635" algn="l" rtl="0">
              <a:spcBef>
                <a:spcPts val="320"/>
              </a:spcBef>
              <a:buClr>
                <a:srgbClr val="595959"/>
              </a:buClr>
              <a:buSzPct val="100000"/>
              <a:buFont typeface="Arial"/>
              <a:buChar char="–"/>
              <a:defRPr sz="1600" b="0" i="0" u="none" strike="noStrike" cap="none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2057318" marR="0" lvl="4" indent="-165018" algn="l" rtl="0">
              <a:spcBef>
                <a:spcPts val="240"/>
              </a:spcBef>
              <a:buClr>
                <a:srgbClr val="595959"/>
              </a:buClr>
              <a:buSzPct val="100000"/>
              <a:buFont typeface="Arial"/>
              <a:buChar char="»"/>
              <a:defRPr sz="1200" b="0" i="0" u="none" strike="noStrike" cap="none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514499" marR="0" lvl="5" indent="-114199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681" marR="0" lvl="6" indent="-114181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8863" marR="0" lvl="7" indent="-114163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045" marR="0" lvl="8" indent="-114144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1" name="Shape 41"/>
          <p:cNvSpPr txBox="1">
            <a:spLocks noGrp="1"/>
          </p:cNvSpPr>
          <p:nvPr>
            <p:ph type="body" idx="3"/>
          </p:nvPr>
        </p:nvSpPr>
        <p:spPr>
          <a:xfrm>
            <a:off x="2589754" y="6552021"/>
            <a:ext cx="744141" cy="2540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l" rtl="0">
              <a:spcBef>
                <a:spcPts val="150"/>
              </a:spcBef>
              <a:buClr>
                <a:srgbClr val="A21727"/>
              </a:buClr>
              <a:buFont typeface="Arial"/>
              <a:buChar char="●"/>
              <a:defRPr sz="750" b="1" i="0" u="none" strike="noStrike" cap="none">
                <a:solidFill>
                  <a:srgbClr val="A21727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742920" marR="0" lvl="1" indent="-146020" algn="l" rtl="0">
              <a:spcBef>
                <a:spcPts val="480"/>
              </a:spcBef>
              <a:buClr>
                <a:srgbClr val="595959"/>
              </a:buClr>
              <a:buSzPct val="100000"/>
              <a:buFont typeface="Arial"/>
              <a:buChar char="–"/>
              <a:defRPr sz="2400" b="0" i="0" u="none" strike="noStrike" cap="none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1142954" marR="0" lvl="2" indent="-114253" algn="l" rtl="0">
              <a:spcBef>
                <a:spcPts val="400"/>
              </a:spcBef>
              <a:buClr>
                <a:srgbClr val="595959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600136" marR="0" lvl="3" indent="-139635" algn="l" rtl="0">
              <a:spcBef>
                <a:spcPts val="320"/>
              </a:spcBef>
              <a:buClr>
                <a:srgbClr val="595959"/>
              </a:buClr>
              <a:buSzPct val="100000"/>
              <a:buFont typeface="Arial"/>
              <a:buChar char="–"/>
              <a:defRPr sz="1600" b="0" i="0" u="none" strike="noStrike" cap="none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2057318" marR="0" lvl="4" indent="-165018" algn="l" rtl="0">
              <a:spcBef>
                <a:spcPts val="240"/>
              </a:spcBef>
              <a:buClr>
                <a:srgbClr val="595959"/>
              </a:buClr>
              <a:buSzPct val="100000"/>
              <a:buFont typeface="Arial"/>
              <a:buChar char="»"/>
              <a:defRPr sz="1200" b="0" i="0" u="none" strike="noStrike" cap="none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514499" marR="0" lvl="5" indent="-114199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681" marR="0" lvl="6" indent="-114181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8863" marR="0" lvl="7" indent="-114163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045" marR="0" lvl="8" indent="-114144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2" name="Shape 42"/>
          <p:cNvSpPr txBox="1">
            <a:spLocks noGrp="1"/>
          </p:cNvSpPr>
          <p:nvPr>
            <p:ph type="body" idx="4"/>
          </p:nvPr>
        </p:nvSpPr>
        <p:spPr>
          <a:xfrm>
            <a:off x="3559360" y="6552021"/>
            <a:ext cx="744141" cy="2540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l" rtl="0">
              <a:spcBef>
                <a:spcPts val="150"/>
              </a:spcBef>
              <a:buClr>
                <a:srgbClr val="A21727"/>
              </a:buClr>
              <a:buFont typeface="Arial"/>
              <a:buChar char="●"/>
              <a:defRPr sz="750" b="1" i="0" u="none" strike="noStrike" cap="none">
                <a:solidFill>
                  <a:srgbClr val="A21727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742920" marR="0" lvl="1" indent="-146020" algn="l" rtl="0">
              <a:spcBef>
                <a:spcPts val="480"/>
              </a:spcBef>
              <a:buClr>
                <a:srgbClr val="595959"/>
              </a:buClr>
              <a:buSzPct val="100000"/>
              <a:buFont typeface="Arial"/>
              <a:buChar char="–"/>
              <a:defRPr sz="2400" b="0" i="0" u="none" strike="noStrike" cap="none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1142954" marR="0" lvl="2" indent="-114253" algn="l" rtl="0">
              <a:spcBef>
                <a:spcPts val="400"/>
              </a:spcBef>
              <a:buClr>
                <a:srgbClr val="595959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600136" marR="0" lvl="3" indent="-139635" algn="l" rtl="0">
              <a:spcBef>
                <a:spcPts val="320"/>
              </a:spcBef>
              <a:buClr>
                <a:srgbClr val="595959"/>
              </a:buClr>
              <a:buSzPct val="100000"/>
              <a:buFont typeface="Arial"/>
              <a:buChar char="–"/>
              <a:defRPr sz="1600" b="0" i="0" u="none" strike="noStrike" cap="none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2057318" marR="0" lvl="4" indent="-165018" algn="l" rtl="0">
              <a:spcBef>
                <a:spcPts val="240"/>
              </a:spcBef>
              <a:buClr>
                <a:srgbClr val="595959"/>
              </a:buClr>
              <a:buSzPct val="100000"/>
              <a:buFont typeface="Arial"/>
              <a:buChar char="»"/>
              <a:defRPr sz="1200" b="0" i="0" u="none" strike="noStrike" cap="none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514499" marR="0" lvl="5" indent="-114199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681" marR="0" lvl="6" indent="-114181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8863" marR="0" lvl="7" indent="-114163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045" marR="0" lvl="8" indent="-114144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3" name="Shape 43"/>
          <p:cNvSpPr txBox="1"/>
          <p:nvPr/>
        </p:nvSpPr>
        <p:spPr>
          <a:xfrm>
            <a:off x="6538348" y="6548036"/>
            <a:ext cx="2605653" cy="207749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US" sz="750" b="1" i="0" u="none" strike="noStrike" cap="none" dirty="0">
                <a:solidFill>
                  <a:srgbClr val="A21727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©UNIVERSITY OF UTAH HEALTH, 2017</a:t>
            </a:r>
          </a:p>
        </p:txBody>
      </p:sp>
      <p:pic>
        <p:nvPicPr>
          <p:cNvPr id="44" name="Shape 4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572087" y="4267200"/>
            <a:ext cx="1962435" cy="51522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88079076"/>
      </p:ext>
    </p:extLst>
  </p:cSld>
  <p:clrMapOvr>
    <a:masterClrMapping/>
  </p:clrMapOvr>
  <p:transition spd="med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Photo and Footer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Shape 46"/>
          <p:cNvSpPr/>
          <p:nvPr/>
        </p:nvSpPr>
        <p:spPr>
          <a:xfrm>
            <a:off x="0" y="0"/>
            <a:ext cx="79375" cy="6918854"/>
          </a:xfrm>
          <a:prstGeom prst="rect">
            <a:avLst/>
          </a:prstGeom>
          <a:solidFill>
            <a:srgbClr val="AF282C">
              <a:alpha val="80000"/>
            </a:srgbClr>
          </a:solidFill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880" b="0" i="0" u="none" strike="noStrike" cap="none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53" name="Shape 53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381001" y="6431280"/>
            <a:ext cx="1112744" cy="29254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661857442"/>
      </p:ext>
    </p:extLst>
  </p:cSld>
  <p:clrMapOvr>
    <a:masterClrMapping/>
  </p:clrMapOvr>
  <p:transition spd="med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le and Two Column Text/Title and One Column with Photo"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Shape 65"/>
          <p:cNvSpPr txBox="1">
            <a:spLocks noGrp="1"/>
          </p:cNvSpPr>
          <p:nvPr>
            <p:ph type="title"/>
          </p:nvPr>
        </p:nvSpPr>
        <p:spPr>
          <a:xfrm>
            <a:off x="690563" y="578735"/>
            <a:ext cx="7996238" cy="549537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buClr>
                <a:srgbClr val="B01C32"/>
              </a:buClr>
              <a:buFont typeface="Century Gothic"/>
              <a:buNone/>
              <a:defRPr sz="2800" b="0" i="0" u="none" strike="noStrike" cap="none">
                <a:solidFill>
                  <a:srgbClr val="B01C3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66" name="Shape 66"/>
          <p:cNvSpPr/>
          <p:nvPr/>
        </p:nvSpPr>
        <p:spPr>
          <a:xfrm>
            <a:off x="0" y="0"/>
            <a:ext cx="79375" cy="6918854"/>
          </a:xfrm>
          <a:prstGeom prst="rect">
            <a:avLst/>
          </a:prstGeom>
          <a:solidFill>
            <a:srgbClr val="AF282C">
              <a:alpha val="80000"/>
            </a:srgbClr>
          </a:solidFill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880" b="0" i="0" u="none" strike="noStrike" cap="none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7" name="Shape 67"/>
          <p:cNvSpPr txBox="1">
            <a:spLocks noGrp="1"/>
          </p:cNvSpPr>
          <p:nvPr>
            <p:ph type="body" idx="1"/>
          </p:nvPr>
        </p:nvSpPr>
        <p:spPr>
          <a:xfrm>
            <a:off x="690563" y="1762390"/>
            <a:ext cx="3787393" cy="4459003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342886" marR="0" lvl="0" indent="-165086" algn="l" rtl="0">
              <a:spcBef>
                <a:spcPts val="560"/>
              </a:spcBef>
              <a:buClr>
                <a:srgbClr val="595959"/>
              </a:buClr>
              <a:buSzPct val="100000"/>
              <a:buFont typeface="Arial"/>
              <a:buChar char="•"/>
              <a:defRPr sz="2800" b="0" i="0" u="none" strike="noStrike" cap="none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742920" marR="0" lvl="1" indent="-146020" algn="l" rtl="0">
              <a:spcBef>
                <a:spcPts val="480"/>
              </a:spcBef>
              <a:buClr>
                <a:srgbClr val="595959"/>
              </a:buClr>
              <a:buSzPct val="100000"/>
              <a:buFont typeface="Arial"/>
              <a:buChar char="–"/>
              <a:defRPr sz="2400" b="0" i="0" u="none" strike="noStrike" cap="none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1142954" marR="0" lvl="2" indent="-114253" algn="l" rtl="0">
              <a:spcBef>
                <a:spcPts val="400"/>
              </a:spcBef>
              <a:buClr>
                <a:srgbClr val="595959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600136" marR="0" lvl="3" indent="-126935" algn="l" rtl="0">
              <a:spcBef>
                <a:spcPts val="360"/>
              </a:spcBef>
              <a:buClr>
                <a:srgbClr val="595959"/>
              </a:buClr>
              <a:buSzPct val="100000"/>
              <a:buFont typeface="Arial"/>
              <a:buChar char="–"/>
              <a:defRPr sz="1800" b="0" i="0" u="none" strike="noStrike" cap="none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2057318" marR="0" lvl="4" indent="-126918" algn="l" rtl="0">
              <a:spcBef>
                <a:spcPts val="360"/>
              </a:spcBef>
              <a:buClr>
                <a:srgbClr val="595959"/>
              </a:buClr>
              <a:buSzPct val="100000"/>
              <a:buFont typeface="Arial"/>
              <a:buChar char="»"/>
              <a:defRPr sz="1800" b="0" i="0" u="none" strike="noStrike" cap="none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514499" marR="0" lvl="5" indent="-126899" algn="l" rtl="0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681" marR="0" lvl="6" indent="-126881" algn="l" rtl="0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8863" marR="0" lvl="7" indent="-126863" algn="l" rtl="0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045" marR="0" lvl="8" indent="-126844" algn="l" rtl="0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72" name="Shape 72"/>
          <p:cNvSpPr txBox="1">
            <a:spLocks noGrp="1"/>
          </p:cNvSpPr>
          <p:nvPr>
            <p:ph type="body" idx="5"/>
          </p:nvPr>
        </p:nvSpPr>
        <p:spPr>
          <a:xfrm>
            <a:off x="4899408" y="1762390"/>
            <a:ext cx="3787393" cy="4459003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342886" marR="0" lvl="0" indent="-165086" algn="l" rtl="0">
              <a:spcBef>
                <a:spcPts val="560"/>
              </a:spcBef>
              <a:buClr>
                <a:srgbClr val="595959"/>
              </a:buClr>
              <a:buSzPct val="100000"/>
              <a:buFont typeface="Arial"/>
              <a:buChar char="•"/>
              <a:defRPr sz="2800" b="0" i="0" u="none" strike="noStrike" cap="none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742920" marR="0" lvl="1" indent="-146020" algn="l" rtl="0">
              <a:spcBef>
                <a:spcPts val="480"/>
              </a:spcBef>
              <a:buClr>
                <a:srgbClr val="595959"/>
              </a:buClr>
              <a:buSzPct val="100000"/>
              <a:buFont typeface="Arial"/>
              <a:buChar char="–"/>
              <a:defRPr sz="2400" b="0" i="0" u="none" strike="noStrike" cap="none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1142954" marR="0" lvl="2" indent="-114253" algn="l" rtl="0">
              <a:spcBef>
                <a:spcPts val="400"/>
              </a:spcBef>
              <a:buClr>
                <a:srgbClr val="595959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600136" marR="0" lvl="3" indent="-126935" algn="l" rtl="0">
              <a:spcBef>
                <a:spcPts val="360"/>
              </a:spcBef>
              <a:buClr>
                <a:srgbClr val="595959"/>
              </a:buClr>
              <a:buSzPct val="100000"/>
              <a:buFont typeface="Arial"/>
              <a:buChar char="–"/>
              <a:defRPr sz="1800" b="0" i="0" u="none" strike="noStrike" cap="none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2057318" marR="0" lvl="4" indent="-126918" algn="l" rtl="0">
              <a:spcBef>
                <a:spcPts val="360"/>
              </a:spcBef>
              <a:buClr>
                <a:srgbClr val="595959"/>
              </a:buClr>
              <a:buSzPct val="100000"/>
              <a:buFont typeface="Arial"/>
              <a:buChar char="»"/>
              <a:defRPr sz="1800" b="0" i="0" u="none" strike="noStrike" cap="none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514499" marR="0" lvl="5" indent="-126899" algn="l" rtl="0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681" marR="0" lvl="6" indent="-126881" algn="l" rtl="0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8863" marR="0" lvl="7" indent="-126863" algn="l" rtl="0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045" marR="0" lvl="8" indent="-126844" algn="l" rtl="0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pic>
        <p:nvPicPr>
          <p:cNvPr id="75" name="Shape 75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381001" y="6431280"/>
            <a:ext cx="1112744" cy="29254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773118306"/>
      </p:ext>
    </p:extLst>
  </p:cSld>
  <p:clrMapOvr>
    <a:masterClrMapping/>
  </p:clrMapOvr>
  <p:transition spd="med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le and Photo Collage"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Shape 77"/>
          <p:cNvSpPr txBox="1">
            <a:spLocks noGrp="1"/>
          </p:cNvSpPr>
          <p:nvPr>
            <p:ph type="title"/>
          </p:nvPr>
        </p:nvSpPr>
        <p:spPr>
          <a:xfrm>
            <a:off x="690563" y="578735"/>
            <a:ext cx="7996238" cy="549537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buClr>
                <a:srgbClr val="B01C32"/>
              </a:buClr>
              <a:buFont typeface="Century Gothic"/>
              <a:buNone/>
              <a:defRPr sz="2800" b="0" i="0" u="none" strike="noStrike" cap="none">
                <a:solidFill>
                  <a:srgbClr val="B01C3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78" name="Shape 78"/>
          <p:cNvSpPr/>
          <p:nvPr/>
        </p:nvSpPr>
        <p:spPr>
          <a:xfrm>
            <a:off x="0" y="0"/>
            <a:ext cx="79375" cy="6918854"/>
          </a:xfrm>
          <a:prstGeom prst="rect">
            <a:avLst/>
          </a:prstGeom>
          <a:solidFill>
            <a:srgbClr val="AF282C">
              <a:alpha val="80000"/>
            </a:srgbClr>
          </a:solidFill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880" b="0" i="0" u="none" strike="noStrike" cap="none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82" name="Shape 82"/>
          <p:cNvCxnSpPr/>
          <p:nvPr/>
        </p:nvCxnSpPr>
        <p:spPr>
          <a:xfrm>
            <a:off x="1610321" y="6547115"/>
            <a:ext cx="7954367" cy="0"/>
          </a:xfrm>
          <a:prstGeom prst="straightConnector1">
            <a:avLst/>
          </a:prstGeom>
          <a:noFill/>
          <a:ln w="12700" cap="flat" cmpd="sng">
            <a:solidFill>
              <a:srgbClr val="A21727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83" name="Shape 83"/>
          <p:cNvSpPr/>
          <p:nvPr/>
        </p:nvSpPr>
        <p:spPr>
          <a:xfrm>
            <a:off x="-203657" y="1348889"/>
            <a:ext cx="9580602" cy="4862859"/>
          </a:xfrm>
          <a:prstGeom prst="rect">
            <a:avLst/>
          </a:prstGeom>
          <a:solidFill>
            <a:srgbClr val="A21727"/>
          </a:solidFill>
          <a:ln>
            <a:noFill/>
          </a:ln>
          <a:effectLst>
            <a:outerShdw blurRad="40000" dist="23000" dir="5400000" rotWithShape="0">
              <a:srgbClr val="000000">
                <a:alpha val="34901"/>
              </a:srgbClr>
            </a:outerShdw>
          </a:effectLst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5" name="Shape 85"/>
          <p:cNvSpPr txBox="1"/>
          <p:nvPr/>
        </p:nvSpPr>
        <p:spPr>
          <a:xfrm>
            <a:off x="6538348" y="6548036"/>
            <a:ext cx="2605653" cy="207749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US" sz="750" b="1" i="0" u="none" strike="noStrike" cap="none" dirty="0">
                <a:solidFill>
                  <a:srgbClr val="A21727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©UNIVERSITY OF UTAH HEALTH, 2017</a:t>
            </a:r>
          </a:p>
        </p:txBody>
      </p:sp>
      <p:pic>
        <p:nvPicPr>
          <p:cNvPr id="86" name="Shape 86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381001" y="6431280"/>
            <a:ext cx="1112744" cy="29254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135370339"/>
      </p:ext>
    </p:extLst>
  </p:cSld>
  <p:clrMapOvr>
    <a:masterClrMapping/>
  </p:clrMapOvr>
  <p:transition spd="med"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Quote Slide">
    <p:bg>
      <p:bgPr>
        <a:gradFill>
          <a:gsLst>
            <a:gs pos="0">
              <a:srgbClr val="333333"/>
            </a:gs>
            <a:gs pos="60000">
              <a:srgbClr val="333333"/>
            </a:gs>
            <a:gs pos="100000">
              <a:srgbClr val="1E1E1E"/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Shape 90"/>
          <p:cNvSpPr txBox="1">
            <a:spLocks noGrp="1"/>
          </p:cNvSpPr>
          <p:nvPr>
            <p:ph type="body" idx="1"/>
          </p:nvPr>
        </p:nvSpPr>
        <p:spPr>
          <a:xfrm>
            <a:off x="563789" y="2887927"/>
            <a:ext cx="8024813" cy="11430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l" rtl="0">
              <a:spcBef>
                <a:spcPts val="560"/>
              </a:spcBef>
              <a:buClr>
                <a:schemeClr val="lt1"/>
              </a:buClr>
              <a:buFont typeface="Arial"/>
              <a:buChar char="●"/>
              <a:defRPr sz="2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742920" marR="0" lvl="1" indent="-146020" algn="l" rtl="0">
              <a:spcBef>
                <a:spcPts val="480"/>
              </a:spcBef>
              <a:buClr>
                <a:srgbClr val="595959"/>
              </a:buClr>
              <a:buSzPct val="100000"/>
              <a:buFont typeface="Arial"/>
              <a:buChar char="–"/>
              <a:defRPr sz="2400" b="0" i="0" u="none" strike="noStrike" cap="none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1142954" marR="0" lvl="2" indent="-114253" algn="l" rtl="0">
              <a:spcBef>
                <a:spcPts val="400"/>
              </a:spcBef>
              <a:buClr>
                <a:srgbClr val="595959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600136" marR="0" lvl="3" indent="-139635" algn="l" rtl="0">
              <a:spcBef>
                <a:spcPts val="320"/>
              </a:spcBef>
              <a:buClr>
                <a:srgbClr val="595959"/>
              </a:buClr>
              <a:buSzPct val="100000"/>
              <a:buFont typeface="Arial"/>
              <a:buChar char="–"/>
              <a:defRPr sz="1600" b="0" i="0" u="none" strike="noStrike" cap="none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2057318" marR="0" lvl="4" indent="-165018" algn="l" rtl="0">
              <a:spcBef>
                <a:spcPts val="240"/>
              </a:spcBef>
              <a:buClr>
                <a:srgbClr val="595959"/>
              </a:buClr>
              <a:buSzPct val="100000"/>
              <a:buFont typeface="Arial"/>
              <a:buChar char="»"/>
              <a:defRPr sz="1200" b="0" i="0" u="none" strike="noStrike" cap="none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514499" marR="0" lvl="5" indent="-114199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681" marR="0" lvl="6" indent="-114181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8863" marR="0" lvl="7" indent="-114163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045" marR="0" lvl="8" indent="-114144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91" name="Shape 91"/>
          <p:cNvSpPr txBox="1">
            <a:spLocks noGrp="1"/>
          </p:cNvSpPr>
          <p:nvPr>
            <p:ph type="body" idx="2"/>
          </p:nvPr>
        </p:nvSpPr>
        <p:spPr>
          <a:xfrm>
            <a:off x="4575968" y="4255824"/>
            <a:ext cx="4012407" cy="305593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r" rtl="0">
              <a:spcBef>
                <a:spcPts val="225"/>
              </a:spcBef>
              <a:buClr>
                <a:schemeClr val="lt1"/>
              </a:buClr>
              <a:buFont typeface="Arial"/>
              <a:buChar char="●"/>
              <a:defRPr sz="1125" b="0" i="1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742920" marR="0" lvl="1" indent="-146020" algn="l" rtl="0">
              <a:spcBef>
                <a:spcPts val="480"/>
              </a:spcBef>
              <a:buClr>
                <a:srgbClr val="595959"/>
              </a:buClr>
              <a:buSzPct val="100000"/>
              <a:buFont typeface="Arial"/>
              <a:buChar char="–"/>
              <a:defRPr sz="2400" b="0" i="0" u="none" strike="noStrike" cap="none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1142954" marR="0" lvl="2" indent="-114253" algn="l" rtl="0">
              <a:spcBef>
                <a:spcPts val="400"/>
              </a:spcBef>
              <a:buClr>
                <a:srgbClr val="595959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600136" marR="0" lvl="3" indent="-139635" algn="l" rtl="0">
              <a:spcBef>
                <a:spcPts val="320"/>
              </a:spcBef>
              <a:buClr>
                <a:srgbClr val="595959"/>
              </a:buClr>
              <a:buSzPct val="100000"/>
              <a:buFont typeface="Arial"/>
              <a:buChar char="–"/>
              <a:defRPr sz="1600" b="0" i="0" u="none" strike="noStrike" cap="none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2057318" marR="0" lvl="4" indent="-165018" algn="l" rtl="0">
              <a:spcBef>
                <a:spcPts val="240"/>
              </a:spcBef>
              <a:buClr>
                <a:srgbClr val="595959"/>
              </a:buClr>
              <a:buSzPct val="100000"/>
              <a:buFont typeface="Arial"/>
              <a:buChar char="»"/>
              <a:defRPr sz="1200" b="0" i="0" u="none" strike="noStrike" cap="none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514499" marR="0" lvl="5" indent="-114199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681" marR="0" lvl="6" indent="-114181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8863" marR="0" lvl="7" indent="-114163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045" marR="0" lvl="8" indent="-114144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92" name="Shape 92"/>
          <p:cNvSpPr txBox="1">
            <a:spLocks noGrp="1"/>
          </p:cNvSpPr>
          <p:nvPr>
            <p:ph type="body" idx="3"/>
          </p:nvPr>
        </p:nvSpPr>
        <p:spPr>
          <a:xfrm>
            <a:off x="1620478" y="6555771"/>
            <a:ext cx="744471" cy="2540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l" rtl="0">
              <a:spcBef>
                <a:spcPts val="150"/>
              </a:spcBef>
              <a:buClr>
                <a:schemeClr val="lt1"/>
              </a:buClr>
              <a:buFont typeface="Arial"/>
              <a:buChar char="●"/>
              <a:defRPr sz="750" b="1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742920" marR="0" lvl="1" indent="-146020" algn="l" rtl="0">
              <a:spcBef>
                <a:spcPts val="480"/>
              </a:spcBef>
              <a:buClr>
                <a:srgbClr val="595959"/>
              </a:buClr>
              <a:buSzPct val="100000"/>
              <a:buFont typeface="Arial"/>
              <a:buChar char="–"/>
              <a:defRPr sz="2400" b="0" i="0" u="none" strike="noStrike" cap="none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1142954" marR="0" lvl="2" indent="-114253" algn="l" rtl="0">
              <a:spcBef>
                <a:spcPts val="400"/>
              </a:spcBef>
              <a:buClr>
                <a:srgbClr val="595959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600136" marR="0" lvl="3" indent="-139635" algn="l" rtl="0">
              <a:spcBef>
                <a:spcPts val="320"/>
              </a:spcBef>
              <a:buClr>
                <a:srgbClr val="595959"/>
              </a:buClr>
              <a:buSzPct val="100000"/>
              <a:buFont typeface="Arial"/>
              <a:buChar char="–"/>
              <a:defRPr sz="1600" b="0" i="0" u="none" strike="noStrike" cap="none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2057318" marR="0" lvl="4" indent="-165018" algn="l" rtl="0">
              <a:spcBef>
                <a:spcPts val="240"/>
              </a:spcBef>
              <a:buClr>
                <a:srgbClr val="595959"/>
              </a:buClr>
              <a:buSzPct val="100000"/>
              <a:buFont typeface="Arial"/>
              <a:buChar char="»"/>
              <a:defRPr sz="1200" b="0" i="0" u="none" strike="noStrike" cap="none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514499" marR="0" lvl="5" indent="-114199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681" marR="0" lvl="6" indent="-114181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8863" marR="0" lvl="7" indent="-114163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045" marR="0" lvl="8" indent="-114144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93" name="Shape 93"/>
          <p:cNvSpPr txBox="1">
            <a:spLocks noGrp="1"/>
          </p:cNvSpPr>
          <p:nvPr>
            <p:ph type="body" idx="4"/>
          </p:nvPr>
        </p:nvSpPr>
        <p:spPr>
          <a:xfrm>
            <a:off x="2589754" y="6555771"/>
            <a:ext cx="744471" cy="2540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l" rtl="0">
              <a:spcBef>
                <a:spcPts val="150"/>
              </a:spcBef>
              <a:buClr>
                <a:schemeClr val="lt1"/>
              </a:buClr>
              <a:buFont typeface="Arial"/>
              <a:buChar char="●"/>
              <a:defRPr sz="750" b="1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742920" marR="0" lvl="1" indent="-146020" algn="l" rtl="0">
              <a:spcBef>
                <a:spcPts val="480"/>
              </a:spcBef>
              <a:buClr>
                <a:srgbClr val="595959"/>
              </a:buClr>
              <a:buSzPct val="100000"/>
              <a:buFont typeface="Arial"/>
              <a:buChar char="–"/>
              <a:defRPr sz="2400" b="0" i="0" u="none" strike="noStrike" cap="none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1142954" marR="0" lvl="2" indent="-114253" algn="l" rtl="0">
              <a:spcBef>
                <a:spcPts val="400"/>
              </a:spcBef>
              <a:buClr>
                <a:srgbClr val="595959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600136" marR="0" lvl="3" indent="-139635" algn="l" rtl="0">
              <a:spcBef>
                <a:spcPts val="320"/>
              </a:spcBef>
              <a:buClr>
                <a:srgbClr val="595959"/>
              </a:buClr>
              <a:buSzPct val="100000"/>
              <a:buFont typeface="Arial"/>
              <a:buChar char="–"/>
              <a:defRPr sz="1600" b="0" i="0" u="none" strike="noStrike" cap="none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2057318" marR="0" lvl="4" indent="-165018" algn="l" rtl="0">
              <a:spcBef>
                <a:spcPts val="240"/>
              </a:spcBef>
              <a:buClr>
                <a:srgbClr val="595959"/>
              </a:buClr>
              <a:buSzPct val="100000"/>
              <a:buFont typeface="Arial"/>
              <a:buChar char="»"/>
              <a:defRPr sz="1200" b="0" i="0" u="none" strike="noStrike" cap="none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514499" marR="0" lvl="5" indent="-114199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681" marR="0" lvl="6" indent="-114181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8863" marR="0" lvl="7" indent="-114163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045" marR="0" lvl="8" indent="-114144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94" name="Shape 94"/>
          <p:cNvSpPr txBox="1">
            <a:spLocks noGrp="1"/>
          </p:cNvSpPr>
          <p:nvPr>
            <p:ph type="body" idx="5"/>
          </p:nvPr>
        </p:nvSpPr>
        <p:spPr>
          <a:xfrm>
            <a:off x="3559030" y="6555771"/>
            <a:ext cx="744471" cy="2540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l" rtl="0">
              <a:spcBef>
                <a:spcPts val="150"/>
              </a:spcBef>
              <a:buClr>
                <a:schemeClr val="lt1"/>
              </a:buClr>
              <a:buFont typeface="Arial"/>
              <a:buChar char="●"/>
              <a:defRPr sz="750" b="1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742920" marR="0" lvl="1" indent="-146020" algn="l" rtl="0">
              <a:spcBef>
                <a:spcPts val="480"/>
              </a:spcBef>
              <a:buClr>
                <a:srgbClr val="595959"/>
              </a:buClr>
              <a:buSzPct val="100000"/>
              <a:buFont typeface="Arial"/>
              <a:buChar char="–"/>
              <a:defRPr sz="2400" b="0" i="0" u="none" strike="noStrike" cap="none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1142954" marR="0" lvl="2" indent="-114253" algn="l" rtl="0">
              <a:spcBef>
                <a:spcPts val="400"/>
              </a:spcBef>
              <a:buClr>
                <a:srgbClr val="595959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600136" marR="0" lvl="3" indent="-139635" algn="l" rtl="0">
              <a:spcBef>
                <a:spcPts val="320"/>
              </a:spcBef>
              <a:buClr>
                <a:srgbClr val="595959"/>
              </a:buClr>
              <a:buSzPct val="100000"/>
              <a:buFont typeface="Arial"/>
              <a:buChar char="–"/>
              <a:defRPr sz="1600" b="0" i="0" u="none" strike="noStrike" cap="none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2057318" marR="0" lvl="4" indent="-165018" algn="l" rtl="0">
              <a:spcBef>
                <a:spcPts val="240"/>
              </a:spcBef>
              <a:buClr>
                <a:srgbClr val="595959"/>
              </a:buClr>
              <a:buSzPct val="100000"/>
              <a:buFont typeface="Arial"/>
              <a:buChar char="»"/>
              <a:defRPr sz="1200" b="0" i="0" u="none" strike="noStrike" cap="none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514499" marR="0" lvl="5" indent="-114199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681" marR="0" lvl="6" indent="-114181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8863" marR="0" lvl="7" indent="-114163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045" marR="0" lvl="8" indent="-114144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cxnSp>
        <p:nvCxnSpPr>
          <p:cNvPr id="95" name="Shape 95"/>
          <p:cNvCxnSpPr/>
          <p:nvPr/>
        </p:nvCxnSpPr>
        <p:spPr>
          <a:xfrm>
            <a:off x="1610321" y="6547115"/>
            <a:ext cx="7954367" cy="0"/>
          </a:xfrm>
          <a:prstGeom prst="straightConnector1">
            <a:avLst/>
          </a:prstGeom>
          <a:noFill/>
          <a:ln w="12700" cap="flat" cmpd="sng">
            <a:solidFill>
              <a:schemeClr val="lt1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96" name="Shape 96"/>
          <p:cNvSpPr/>
          <p:nvPr/>
        </p:nvSpPr>
        <p:spPr>
          <a:xfrm>
            <a:off x="0" y="1"/>
            <a:ext cx="79375" cy="6858000"/>
          </a:xfrm>
          <a:prstGeom prst="rect">
            <a:avLst/>
          </a:prstGeom>
          <a:solidFill>
            <a:srgbClr val="AF282C">
              <a:alpha val="80000"/>
            </a:srgbClr>
          </a:solidFill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880" b="0" i="0" u="none" strike="noStrike" cap="none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7" name="Shape 97"/>
          <p:cNvSpPr txBox="1">
            <a:spLocks noGrp="1"/>
          </p:cNvSpPr>
          <p:nvPr>
            <p:ph type="body" idx="6"/>
          </p:nvPr>
        </p:nvSpPr>
        <p:spPr>
          <a:xfrm>
            <a:off x="4303501" y="6238875"/>
            <a:ext cx="4840500" cy="30824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l" rtl="0">
              <a:spcBef>
                <a:spcPts val="150"/>
              </a:spcBef>
              <a:buClr>
                <a:schemeClr val="lt1"/>
              </a:buClr>
              <a:buFont typeface="Arial"/>
              <a:buChar char="●"/>
              <a:defRPr sz="75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742920" marR="0" lvl="1" indent="-146020" algn="l" rtl="0">
              <a:spcBef>
                <a:spcPts val="480"/>
              </a:spcBef>
              <a:buClr>
                <a:srgbClr val="595959"/>
              </a:buClr>
              <a:buSzPct val="100000"/>
              <a:buFont typeface="Arial"/>
              <a:buChar char="–"/>
              <a:defRPr sz="2400" b="0" i="0" u="none" strike="noStrike" cap="none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1142954" marR="0" lvl="2" indent="-114253" algn="l" rtl="0">
              <a:spcBef>
                <a:spcPts val="400"/>
              </a:spcBef>
              <a:buClr>
                <a:srgbClr val="595959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600136" marR="0" lvl="3" indent="-139635" algn="l" rtl="0">
              <a:spcBef>
                <a:spcPts val="320"/>
              </a:spcBef>
              <a:buClr>
                <a:srgbClr val="595959"/>
              </a:buClr>
              <a:buSzPct val="100000"/>
              <a:buFont typeface="Arial"/>
              <a:buChar char="–"/>
              <a:defRPr sz="1600" b="0" i="0" u="none" strike="noStrike" cap="none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2057318" marR="0" lvl="4" indent="-165018" algn="l" rtl="0">
              <a:spcBef>
                <a:spcPts val="240"/>
              </a:spcBef>
              <a:buClr>
                <a:srgbClr val="595959"/>
              </a:buClr>
              <a:buSzPct val="100000"/>
              <a:buFont typeface="Arial"/>
              <a:buChar char="»"/>
              <a:defRPr sz="1200" b="0" i="0" u="none" strike="noStrike" cap="none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514499" marR="0" lvl="5" indent="-114199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681" marR="0" lvl="6" indent="-114181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8863" marR="0" lvl="7" indent="-114163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045" marR="0" lvl="8" indent="-114144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98" name="Shape 98"/>
          <p:cNvSpPr txBox="1"/>
          <p:nvPr/>
        </p:nvSpPr>
        <p:spPr>
          <a:xfrm>
            <a:off x="6538348" y="6548036"/>
            <a:ext cx="2605653" cy="207749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US" sz="750" b="1" i="0" u="none" strike="noStrike" cap="none" dirty="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©UNIVERSITY OF UTAH HEALTH, 2017</a:t>
            </a:r>
          </a:p>
        </p:txBody>
      </p:sp>
      <p:pic>
        <p:nvPicPr>
          <p:cNvPr id="99" name="Shape 9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381000" y="6431280"/>
            <a:ext cx="1094109" cy="28731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286624270"/>
      </p:ext>
    </p:extLst>
  </p:cSld>
  <p:clrMapOvr>
    <a:masterClrMapping/>
  </p:clrMapOvr>
  <p:transition spd="med"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slideLayout" Target="../slideLayouts/slideLayout25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93279481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  <p:sldLayoutId id="2147483696" r:id="rId12"/>
    <p:sldLayoutId id="2147483710" r:id="rId13"/>
  </p:sldLayoutIdLst>
  <p:transition spd="med">
    <p:fade/>
  </p:transition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 eaLnBrk="1" hangingPunct="1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 eaLnBrk="1" hangingPunct="1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 eaLnBrk="1" hangingPunct="1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 eaLnBrk="1" hangingPunct="1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 eaLnBrk="1" hangingPunct="1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 eaLnBrk="1" hangingPunct="1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 eaLnBrk="1" hangingPunct="1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 eaLnBrk="1" hangingPunct="1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 eaLnBrk="1" hangingPunct="1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 eaLnBrk="1" hangingPunct="1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 eaLnBrk="1" hangingPunct="1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 eaLnBrk="1" hangingPunct="1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 eaLnBrk="1" hangingPunct="1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 eaLnBrk="1" hangingPunct="1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 eaLnBrk="1" hangingPunct="1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 eaLnBrk="1" hangingPunct="1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 eaLnBrk="1" hangingPunct="1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 eaLnBrk="1" hangingPunct="1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 eaLnBrk="1" hangingPunct="1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347705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8" r:id="rId1"/>
    <p:sldLayoutId id="2147483699" r:id="rId2"/>
    <p:sldLayoutId id="2147483700" r:id="rId3"/>
    <p:sldLayoutId id="2147483701" r:id="rId4"/>
    <p:sldLayoutId id="2147483702" r:id="rId5"/>
    <p:sldLayoutId id="2147483703" r:id="rId6"/>
    <p:sldLayoutId id="2147483704" r:id="rId7"/>
    <p:sldLayoutId id="2147483705" r:id="rId8"/>
    <p:sldLayoutId id="2147483706" r:id="rId9"/>
    <p:sldLayoutId id="2147483707" r:id="rId10"/>
    <p:sldLayoutId id="2147483708" r:id="rId11"/>
    <p:sldLayoutId id="2147483709" r:id="rId12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ftr="0" dt="0"/>
  <p:txStyles>
    <p:titleStyle>
      <a:lvl1pPr algn="l" defTabSz="457182" rtl="0" eaLnBrk="1" latinLnBrk="0" hangingPunct="1">
        <a:spcBef>
          <a:spcPct val="0"/>
        </a:spcBef>
        <a:buNone/>
        <a:defRPr sz="2800" b="0" i="0" kern="1200" cap="all" baseline="0">
          <a:solidFill>
            <a:srgbClr val="B01C32"/>
          </a:solidFill>
          <a:latin typeface="Century Gothic" charset="0"/>
          <a:ea typeface="+mj-ea"/>
          <a:cs typeface="Avenir Roman"/>
        </a:defRPr>
      </a:lvl1pPr>
    </p:titleStyle>
    <p:bodyStyle>
      <a:lvl1pPr marL="342886" indent="-342886" algn="l" defTabSz="457182" rtl="0" eaLnBrk="1" latinLnBrk="0" hangingPunct="1">
        <a:spcBef>
          <a:spcPct val="20000"/>
        </a:spcBef>
        <a:buFont typeface="Arial"/>
        <a:buChar char="•"/>
        <a:defRPr sz="2800" b="0" i="0" kern="1200" baseline="0">
          <a:solidFill>
            <a:schemeClr val="tx1">
              <a:lumMod val="65000"/>
              <a:lumOff val="35000"/>
            </a:schemeClr>
          </a:solidFill>
          <a:latin typeface="Century Gothic" charset="0"/>
          <a:ea typeface="+mn-ea"/>
          <a:cs typeface="Avenir Roman"/>
        </a:defRPr>
      </a:lvl1pPr>
      <a:lvl2pPr marL="742920" indent="-285739" algn="l" defTabSz="457182" rtl="0" eaLnBrk="1" latinLnBrk="0" hangingPunct="1">
        <a:spcBef>
          <a:spcPct val="20000"/>
        </a:spcBef>
        <a:buFont typeface="Arial"/>
        <a:buChar char="–"/>
        <a:defRPr sz="2400" b="0" i="0" kern="1200" baseline="0">
          <a:solidFill>
            <a:schemeClr val="tx1">
              <a:lumMod val="65000"/>
              <a:lumOff val="35000"/>
            </a:schemeClr>
          </a:solidFill>
          <a:latin typeface="Century Gothic" charset="0"/>
          <a:ea typeface="+mn-ea"/>
          <a:cs typeface="Avenir Roman"/>
        </a:defRPr>
      </a:lvl2pPr>
      <a:lvl3pPr marL="1142954" indent="-228591" algn="l" defTabSz="457182" rtl="0" eaLnBrk="1" latinLnBrk="0" hangingPunct="1">
        <a:spcBef>
          <a:spcPct val="20000"/>
        </a:spcBef>
        <a:buFont typeface="Arial"/>
        <a:buChar char="•"/>
        <a:defRPr sz="2000" b="0" i="0" kern="1200" baseline="0">
          <a:solidFill>
            <a:schemeClr val="tx1">
              <a:lumMod val="65000"/>
              <a:lumOff val="35000"/>
            </a:schemeClr>
          </a:solidFill>
          <a:latin typeface="Century Gothic" charset="0"/>
          <a:ea typeface="Century Gothic" charset="0"/>
          <a:cs typeface="Century Gothic" charset="0"/>
        </a:defRPr>
      </a:lvl3pPr>
      <a:lvl4pPr marL="1600136" indent="-228591" algn="l" defTabSz="457182" rtl="0" eaLnBrk="1" latinLnBrk="0" hangingPunct="1">
        <a:spcBef>
          <a:spcPct val="20000"/>
        </a:spcBef>
        <a:buFont typeface="Arial"/>
        <a:buChar char="–"/>
        <a:defRPr sz="1600" b="0" i="0" kern="1200" baseline="0">
          <a:solidFill>
            <a:schemeClr val="tx1">
              <a:lumMod val="65000"/>
              <a:lumOff val="35000"/>
            </a:schemeClr>
          </a:solidFill>
          <a:latin typeface="Century Gothic" charset="0"/>
          <a:ea typeface="+mn-ea"/>
          <a:cs typeface="Avenir Roman"/>
        </a:defRPr>
      </a:lvl4pPr>
      <a:lvl5pPr marL="2057318" indent="-228591" algn="l" defTabSz="457182" rtl="0" eaLnBrk="1" latinLnBrk="0" hangingPunct="1">
        <a:spcBef>
          <a:spcPct val="20000"/>
        </a:spcBef>
        <a:buFont typeface="Arial"/>
        <a:buChar char="»"/>
        <a:defRPr sz="1200" b="0" i="0" kern="1200" baseline="0">
          <a:solidFill>
            <a:schemeClr val="tx1">
              <a:lumMod val="65000"/>
              <a:lumOff val="35000"/>
            </a:schemeClr>
          </a:solidFill>
          <a:latin typeface="Century Gothic" charset="0"/>
          <a:ea typeface="+mn-ea"/>
          <a:cs typeface="Avenir Roman"/>
        </a:defRPr>
      </a:lvl5pPr>
      <a:lvl6pPr marL="2514499" indent="-228591" algn="l" defTabSz="457182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681" indent="-228591" algn="l" defTabSz="457182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863" indent="-228591" algn="l" defTabSz="457182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045" indent="-228591" algn="l" defTabSz="457182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18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2" algn="l" defTabSz="45718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63" algn="l" defTabSz="45718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45" algn="l" defTabSz="45718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27" algn="l" defTabSz="45718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09" algn="l" defTabSz="45718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90" algn="l" defTabSz="45718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272" algn="l" defTabSz="45718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454" algn="l" defTabSz="45718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522">
          <p15:clr>
            <a:srgbClr val="F26B43"/>
          </p15:clr>
        </p15:guide>
        <p15:guide id="2" orient="horz" pos="4992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tiff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tiff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04395" y="1688951"/>
            <a:ext cx="8788998" cy="1911501"/>
          </a:xfrm>
        </p:spPr>
        <p:txBody>
          <a:bodyPr>
            <a:noAutofit/>
          </a:bodyPr>
          <a:lstStyle/>
          <a:p>
            <a:r>
              <a:rPr lang="en-US" sz="3600" dirty="0"/>
              <a:t>Cancer Registry Collaboration with Cancer Control Program on a  Population-Based Survey of Utah Cancer Survivors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54315" y="3964894"/>
            <a:ext cx="6858000" cy="2446791"/>
          </a:xfrm>
        </p:spPr>
        <p:txBody>
          <a:bodyPr>
            <a:normAutofit fontScale="62500" lnSpcReduction="20000"/>
          </a:bodyPr>
          <a:lstStyle/>
          <a:p>
            <a:endParaRPr lang="en-US" sz="2600" dirty="0"/>
          </a:p>
          <a:p>
            <a:r>
              <a:rPr lang="en-US" sz="2600" dirty="0"/>
              <a:t>Kimberly Herget, MStat</a:t>
            </a:r>
          </a:p>
          <a:p>
            <a:r>
              <a:rPr lang="en-US" sz="2600" dirty="0"/>
              <a:t>Utah Cancer Registry</a:t>
            </a:r>
          </a:p>
          <a:p>
            <a:endParaRPr lang="en-US" sz="2600" dirty="0"/>
          </a:p>
          <a:p>
            <a:r>
              <a:rPr lang="en-US" sz="2600" dirty="0"/>
              <a:t>NAACCR/IACR Annual Conference, June 2019</a:t>
            </a:r>
          </a:p>
          <a:p>
            <a:endParaRPr lang="en-US" sz="2600" dirty="0"/>
          </a:p>
          <a:p>
            <a:pPr lvl="0">
              <a:spcBef>
                <a:spcPts val="0"/>
              </a:spcBef>
              <a:buSzPct val="25000"/>
            </a:pPr>
            <a:r>
              <a:rPr lang="en-US" sz="2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Acknowledgement: </a:t>
            </a:r>
          </a:p>
          <a:p>
            <a:pPr lvl="0">
              <a:spcBef>
                <a:spcPts val="0"/>
              </a:spcBef>
              <a:buSzPct val="25000"/>
            </a:pPr>
            <a:r>
              <a:rPr lang="en-US" sz="2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Supported by the Centers for Disease Control and Prevention National Program of Cancer Registries under cooperative agreement NU58DP006320.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25594890"/>
      </p:ext>
    </p:extLst>
  </p:cSld>
  <p:clrMapOvr>
    <a:masterClrMapping/>
  </p:clrMapOvr>
  <p:transition spd="med"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Questionnaire Design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type="body" idx="1"/>
          </p:nvPr>
        </p:nvSpPr>
        <p:spPr>
          <a:xfrm>
            <a:off x="724431" y="1468868"/>
            <a:ext cx="7962370" cy="4807352"/>
          </a:xfrm>
        </p:spPr>
        <p:txBody>
          <a:bodyPr/>
          <a:lstStyle/>
          <a:p>
            <a:r>
              <a:rPr lang="en-US" dirty="0"/>
              <a:t>Input from relevant partners	</a:t>
            </a:r>
          </a:p>
          <a:p>
            <a:pPr lvl="1"/>
            <a:r>
              <a:rPr lang="en-US" dirty="0"/>
              <a:t>Utah Department of Health</a:t>
            </a:r>
          </a:p>
          <a:p>
            <a:pPr lvl="1"/>
            <a:r>
              <a:rPr lang="en-US" dirty="0"/>
              <a:t>Utah Cancer Action Network</a:t>
            </a:r>
          </a:p>
          <a:p>
            <a:pPr lvl="1"/>
            <a:r>
              <a:rPr lang="en-US" dirty="0"/>
              <a:t>Huntsman Cancer Institute (National Cancer Institute designated Cancer Center) </a:t>
            </a:r>
          </a:p>
          <a:p>
            <a:r>
              <a:rPr lang="en-US" dirty="0"/>
              <a:t>Used many questions from BRFSS</a:t>
            </a:r>
          </a:p>
          <a:p>
            <a:r>
              <a:rPr lang="en-US" dirty="0"/>
              <a:t>Other questions were taken from validated survey instruments</a:t>
            </a:r>
          </a:p>
          <a:p>
            <a:r>
              <a:rPr lang="en-US" dirty="0"/>
              <a:t>Include questions relevant to the state cancer plan goals</a:t>
            </a:r>
          </a:p>
        </p:txBody>
      </p:sp>
    </p:spTree>
    <p:extLst>
      <p:ext uri="{BB962C8B-B14F-4D97-AF65-F5344CB8AC3E}">
        <p14:creationId xmlns:p14="http://schemas.microsoft.com/office/powerpoint/2010/main" val="1817014872"/>
      </p:ext>
    </p:extLst>
  </p:cSld>
  <p:clrMapOvr>
    <a:masterClrMapping/>
  </p:clrMapOvr>
  <p:transition spd="med">
    <p:fad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Questionnaire Topic Areas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type="body" idx="1"/>
          </p:nvPr>
        </p:nvSpPr>
        <p:spPr/>
        <p:txBody>
          <a:bodyPr>
            <a:noAutofit/>
          </a:bodyPr>
          <a:lstStyle/>
          <a:p>
            <a:r>
              <a:rPr lang="en-US" sz="1800" dirty="0"/>
              <a:t>General health status</a:t>
            </a:r>
          </a:p>
          <a:p>
            <a:r>
              <a:rPr lang="en-US" sz="1800" dirty="0"/>
              <a:t>Health behaviors</a:t>
            </a:r>
          </a:p>
          <a:p>
            <a:pPr lvl="1"/>
            <a:r>
              <a:rPr lang="en-US" sz="1800" dirty="0"/>
              <a:t>Smoking status</a:t>
            </a:r>
          </a:p>
          <a:p>
            <a:pPr lvl="1"/>
            <a:r>
              <a:rPr lang="en-US" sz="1800" dirty="0"/>
              <a:t>Physical activity</a:t>
            </a:r>
          </a:p>
          <a:p>
            <a:r>
              <a:rPr lang="en-US" sz="1800" dirty="0"/>
              <a:t>Life satisfaction</a:t>
            </a:r>
          </a:p>
          <a:p>
            <a:r>
              <a:rPr lang="en-US" sz="1800" dirty="0"/>
              <a:t>Limitations due to physical, emotional, or mental health problems</a:t>
            </a:r>
          </a:p>
          <a:p>
            <a:r>
              <a:rPr lang="en-US" sz="1800" dirty="0"/>
              <a:t>Pain management</a:t>
            </a:r>
          </a:p>
          <a:p>
            <a:r>
              <a:rPr lang="en-US" sz="1800" dirty="0">
                <a:latin typeface="Century Gothic" panose="020B0502020202020204" pitchFamily="34" charset="0"/>
              </a:rPr>
              <a:t>Treatment</a:t>
            </a:r>
          </a:p>
          <a:p>
            <a:pPr lvl="1"/>
            <a:r>
              <a:rPr lang="en-US" sz="1800" dirty="0">
                <a:latin typeface="Century Gothic" panose="020B0502020202020204" pitchFamily="34" charset="0"/>
              </a:rPr>
              <a:t>Insurance payment for all/part of treatment</a:t>
            </a:r>
          </a:p>
          <a:p>
            <a:pPr lvl="1"/>
            <a:r>
              <a:rPr lang="en-US" sz="1800" dirty="0">
                <a:latin typeface="Century Gothic" panose="020B0502020202020204" pitchFamily="34" charset="0"/>
              </a:rPr>
              <a:t>Survivorship care plan distribution</a:t>
            </a:r>
          </a:p>
          <a:p>
            <a:pPr lvl="1"/>
            <a:r>
              <a:rPr lang="en-US" sz="1800" dirty="0">
                <a:latin typeface="Century Gothic" panose="020B0502020202020204" pitchFamily="34" charset="0"/>
              </a:rPr>
              <a:t>Enrollment in clinical trials</a:t>
            </a:r>
          </a:p>
          <a:p>
            <a:r>
              <a:rPr lang="en-US" sz="1800" dirty="0">
                <a:latin typeface="Century Gothic" panose="020B0502020202020204" pitchFamily="34" charset="0"/>
              </a:rPr>
              <a:t>Caregivers</a:t>
            </a:r>
          </a:p>
          <a:p>
            <a:r>
              <a:rPr lang="en-US" sz="1800" dirty="0">
                <a:latin typeface="Century Gothic" panose="020B0502020202020204" pitchFamily="34" charset="0"/>
              </a:rPr>
              <a:t>Health screenings</a:t>
            </a:r>
          </a:p>
        </p:txBody>
      </p:sp>
    </p:spTree>
    <p:extLst>
      <p:ext uri="{BB962C8B-B14F-4D97-AF65-F5344CB8AC3E}">
        <p14:creationId xmlns:p14="http://schemas.microsoft.com/office/powerpoint/2010/main" val="3272274288"/>
      </p:ext>
    </p:extLst>
  </p:cSld>
  <p:clrMapOvr>
    <a:masterClrMapping/>
  </p:clrMapOvr>
  <p:transition spd="med">
    <p:fad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Survey Methods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55000" lnSpcReduction="20000"/>
          </a:bodyPr>
          <a:lstStyle/>
          <a:p>
            <a:pPr marL="0" indent="0">
              <a:spcBef>
                <a:spcPts val="600"/>
              </a:spcBef>
              <a:buNone/>
            </a:pPr>
            <a:r>
              <a:rPr lang="en-US" b="1" dirty="0"/>
              <a:t>Eligibility</a:t>
            </a:r>
          </a:p>
          <a:p>
            <a:pPr>
              <a:spcBef>
                <a:spcPts val="600"/>
              </a:spcBef>
            </a:pPr>
            <a:r>
              <a:rPr lang="en-US" dirty="0"/>
              <a:t>Aged 18 or older at diagnosis</a:t>
            </a:r>
          </a:p>
          <a:p>
            <a:pPr>
              <a:spcBef>
                <a:spcPts val="600"/>
              </a:spcBef>
            </a:pPr>
            <a:r>
              <a:rPr lang="en-US" dirty="0"/>
              <a:t>Diagnosed as a resident of Utah between 2012 and 2016</a:t>
            </a:r>
          </a:p>
          <a:p>
            <a:pPr>
              <a:spcBef>
                <a:spcPts val="600"/>
              </a:spcBef>
            </a:pPr>
            <a:r>
              <a:rPr lang="en-US" dirty="0"/>
              <a:t>SEER-reportable invasive or benign brain/CNS tumor</a:t>
            </a:r>
          </a:p>
          <a:p>
            <a:pPr>
              <a:spcBef>
                <a:spcPts val="600"/>
              </a:spcBef>
            </a:pPr>
            <a:r>
              <a:rPr lang="en-US" dirty="0"/>
              <a:t>Living in Utah in 2018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en-US" b="1" dirty="0"/>
              <a:t>Sampling strategy</a:t>
            </a:r>
          </a:p>
          <a:p>
            <a:pPr>
              <a:spcBef>
                <a:spcPts val="600"/>
              </a:spcBef>
            </a:pPr>
            <a:r>
              <a:rPr lang="en-US" dirty="0"/>
              <a:t>Sampled randomly from the Utah Cancer Registry</a:t>
            </a:r>
          </a:p>
          <a:p>
            <a:pPr>
              <a:spcBef>
                <a:spcPts val="600"/>
              </a:spcBef>
            </a:pPr>
            <a:r>
              <a:rPr lang="en-US" dirty="0"/>
              <a:t>Identified 807 potential participants </a:t>
            </a:r>
          </a:p>
          <a:p>
            <a:pPr>
              <a:spcBef>
                <a:spcPts val="600"/>
              </a:spcBef>
            </a:pPr>
            <a:r>
              <a:rPr lang="en-US" dirty="0"/>
              <a:t>Oversampled in areas with low health insurance coverage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en-US" b="1" dirty="0"/>
              <a:t>Recruitment and data collection</a:t>
            </a:r>
          </a:p>
          <a:p>
            <a:pPr>
              <a:spcBef>
                <a:spcPts val="600"/>
              </a:spcBef>
            </a:pPr>
            <a:r>
              <a:rPr lang="en-US" dirty="0"/>
              <a:t>$2 incentive for all participants sent with introductory letter</a:t>
            </a:r>
          </a:p>
          <a:p>
            <a:pPr>
              <a:spcBef>
                <a:spcPts val="600"/>
              </a:spcBef>
            </a:pPr>
            <a:r>
              <a:rPr lang="en-US" dirty="0"/>
              <a:t>Participants aged 18 to 79 years sent a letter with link to an online survey</a:t>
            </a:r>
          </a:p>
          <a:p>
            <a:pPr>
              <a:spcBef>
                <a:spcPts val="600"/>
              </a:spcBef>
            </a:pPr>
            <a:r>
              <a:rPr lang="en-US" dirty="0"/>
              <a:t>Participants aged ≥80 years sent a paper questionnaire</a:t>
            </a:r>
          </a:p>
          <a:p>
            <a:pPr>
              <a:spcBef>
                <a:spcPts val="600"/>
              </a:spcBef>
            </a:pPr>
            <a:r>
              <a:rPr lang="en-US" dirty="0"/>
              <a:t>Non respondents were followed up by both phone and mail</a:t>
            </a:r>
          </a:p>
        </p:txBody>
      </p:sp>
    </p:spTree>
    <p:extLst>
      <p:ext uri="{BB962C8B-B14F-4D97-AF65-F5344CB8AC3E}">
        <p14:creationId xmlns:p14="http://schemas.microsoft.com/office/powerpoint/2010/main" val="454556939"/>
      </p:ext>
    </p:extLst>
  </p:cSld>
  <p:clrMapOvr>
    <a:masterClrMapping/>
  </p:clrMapOvr>
  <p:transition spd="med">
    <p:fad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5997" y="805543"/>
            <a:ext cx="8355732" cy="54244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3917863"/>
      </p:ext>
    </p:extLst>
  </p:cSld>
  <p:clrMapOvr>
    <a:masterClrMapping/>
  </p:clrMapOvr>
  <p:transition spd="med">
    <p:fad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7800" indent="0">
              <a:buNone/>
            </a:pPr>
            <a:r>
              <a:rPr lang="en-US" sz="5400" dirty="0"/>
              <a:t>Results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42438088"/>
      </p:ext>
    </p:extLst>
  </p:cSld>
  <p:clrMapOvr>
    <a:masterClrMapping/>
  </p:clrMapOvr>
  <p:transition spd="med">
    <p:fad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Table 1. Survey response and participant characteristics, 2018</a:t>
            </a: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69481844"/>
              </p:ext>
            </p:extLst>
          </p:nvPr>
        </p:nvGraphicFramePr>
        <p:xfrm>
          <a:off x="367054" y="1367070"/>
          <a:ext cx="8643256" cy="415219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733799">
                  <a:extLst>
                    <a:ext uri="{9D8B030D-6E8A-4147-A177-3AD203B41FA5}">
                      <a16:colId xmlns:a16="http://schemas.microsoft.com/office/drawing/2014/main" val="1143927913"/>
                    </a:ext>
                  </a:extLst>
                </a:gridCol>
                <a:gridCol w="1687286">
                  <a:extLst>
                    <a:ext uri="{9D8B030D-6E8A-4147-A177-3AD203B41FA5}">
                      <a16:colId xmlns:a16="http://schemas.microsoft.com/office/drawing/2014/main" val="2955531662"/>
                    </a:ext>
                  </a:extLst>
                </a:gridCol>
                <a:gridCol w="1593567">
                  <a:extLst>
                    <a:ext uri="{9D8B030D-6E8A-4147-A177-3AD203B41FA5}">
                      <a16:colId xmlns:a16="http://schemas.microsoft.com/office/drawing/2014/main" val="1903079870"/>
                    </a:ext>
                  </a:extLst>
                </a:gridCol>
                <a:gridCol w="1628604">
                  <a:extLst>
                    <a:ext uri="{9D8B030D-6E8A-4147-A177-3AD203B41FA5}">
                      <a16:colId xmlns:a16="http://schemas.microsoft.com/office/drawing/2014/main" val="1581443850"/>
                    </a:ext>
                  </a:extLst>
                </a:gridCol>
              </a:tblGrid>
              <a:tr h="217774">
                <a:tc>
                  <a:txBody>
                    <a:bodyPr/>
                    <a:lstStyle/>
                    <a:p>
                      <a:pPr algn="l" fontAlgn="b"/>
                      <a:r>
                        <a:rPr lang="en-US" sz="1700" u="none" strike="noStrike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  <a:endParaRPr lang="en-US" sz="1700" b="0" i="0" u="none" strike="noStrike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7025" marR="7025" marT="70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700" u="none" strike="noStrike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Eligible Sample</a:t>
                      </a:r>
                      <a:endParaRPr lang="en-US" sz="1700" b="0" i="0" u="none" strike="noStrike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7025" marR="7025" marT="70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700" u="none" strike="noStrike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Respondent</a:t>
                      </a:r>
                      <a:endParaRPr lang="en-US" sz="1700" b="0" i="0" u="none" strike="noStrike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7025" marR="7025" marT="70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700" u="none" strike="noStrike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Response Rate</a:t>
                      </a:r>
                      <a:r>
                        <a:rPr lang="en-US" sz="1700" u="none" strike="noStrike" baseline="30000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1</a:t>
                      </a:r>
                      <a:endParaRPr lang="en-US" sz="1700" b="0" i="0" u="none" strike="noStrike" baseline="3000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7025" marR="7025" marT="70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64727318"/>
                  </a:ext>
                </a:extLst>
              </a:tr>
              <a:tr h="224799">
                <a:tc>
                  <a:txBody>
                    <a:bodyPr/>
                    <a:lstStyle/>
                    <a:p>
                      <a:pPr algn="l" fontAlgn="b"/>
                      <a:r>
                        <a:rPr lang="en-US" sz="1700" u="none" strike="noStrike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  <a:endParaRPr lang="en-US" sz="1700" b="0" i="0" u="none" strike="noStrike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7025" marR="7025" marT="7025" marB="0" anchor="b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700" u="none" strike="noStrike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n</a:t>
                      </a:r>
                      <a:endParaRPr lang="en-US" sz="1700" b="0" i="0" u="none" strike="noStrike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7025" marR="7025" marT="7025" marB="0" anchor="b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700" u="none" strike="noStrike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n</a:t>
                      </a:r>
                      <a:endParaRPr lang="en-US" sz="1700" b="0" i="0" u="none" strike="noStrike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7025" marR="7025" marT="7025" marB="0" anchor="b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700" u="none" strike="noStrike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 %</a:t>
                      </a:r>
                      <a:endParaRPr lang="en-US" sz="1700" b="0" i="0" u="none" strike="noStrike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7025" marR="7025" marT="7025" marB="0" anchor="b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44790543"/>
                  </a:ext>
                </a:extLst>
              </a:tr>
              <a:tr h="224799"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700" u="none" strike="noStrike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Total</a:t>
                      </a:r>
                      <a:endParaRPr lang="en-US" sz="1700" b="1" i="0" u="none" strike="noStrike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7025" marR="7025" marT="70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700" u="none" strike="noStrike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807</a:t>
                      </a:r>
                      <a:endParaRPr lang="en-US" sz="1700" b="0" i="0" u="none" strike="noStrike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7025" marR="7025" marT="70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700" u="none" strike="noStrike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485</a:t>
                      </a:r>
                      <a:endParaRPr lang="en-US" sz="1700" b="0" i="0" u="none" strike="noStrike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7025" marR="7025" marT="70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700" u="none" strike="noStrike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60.7</a:t>
                      </a:r>
                      <a:endParaRPr lang="en-US" sz="1700" b="0" i="0" u="none" strike="noStrike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7025" marR="7025" marT="70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98852939"/>
                  </a:ext>
                </a:extLst>
              </a:tr>
              <a:tr h="217774"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700" u="none" strike="noStrike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Sex</a:t>
                      </a:r>
                      <a:endParaRPr lang="en-US" sz="1700" b="1" i="0" u="none" strike="noStrike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7025" marR="7025" marT="70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700" b="0" i="0" u="none" strike="noStrike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7025" marR="7025" marT="70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700" b="0" i="0" u="none" strike="noStrike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7025" marR="7025" marT="70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700" b="0" i="0" u="none" strike="noStrike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7025" marR="7025" marT="70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48959383"/>
                  </a:ext>
                </a:extLst>
              </a:tr>
              <a:tr h="189674"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1700" u="none" strike="noStrike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  Female</a:t>
                      </a:r>
                      <a:endParaRPr lang="en-US" sz="1700" b="0" i="0" u="none" strike="noStrike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7025" marR="7025" marT="7025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1700" u="none" strike="noStrike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448</a:t>
                      </a:r>
                      <a:endParaRPr lang="en-US" sz="1700" b="0" i="0" u="none" strike="noStrike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7025" marR="7025" marT="7025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700" u="none" strike="noStrike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276</a:t>
                      </a:r>
                      <a:endParaRPr lang="en-US" sz="1700" b="0" i="0" u="none" strike="noStrike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7025" marR="7025" marT="70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700" u="none" strike="noStrike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61.7</a:t>
                      </a:r>
                      <a:endParaRPr lang="en-US" sz="1700" b="0" i="0" u="none" strike="noStrike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7025" marR="7025" marT="70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65686301"/>
                  </a:ext>
                </a:extLst>
              </a:tr>
              <a:tr h="189674"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1700" u="none" strike="noStrike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  Male</a:t>
                      </a:r>
                      <a:endParaRPr lang="en-US" sz="1700" b="0" i="0" u="none" strike="noStrike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7025" marR="7025" marT="7025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1700" u="none" strike="noStrike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359</a:t>
                      </a:r>
                      <a:endParaRPr lang="en-US" sz="1700" b="0" i="0" u="none" strike="noStrike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7025" marR="7025" marT="7025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700" u="none" strike="noStrike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209</a:t>
                      </a:r>
                      <a:endParaRPr lang="en-US" sz="1700" b="0" i="0" u="none" strike="noStrike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7025" marR="7025" marT="70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700" u="none" strike="noStrike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59.4</a:t>
                      </a:r>
                      <a:endParaRPr lang="en-US" sz="1700" b="0" i="0" u="none" strike="noStrike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7025" marR="7025" marT="70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24873595"/>
                  </a:ext>
                </a:extLst>
              </a:tr>
              <a:tr h="217774"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700" u="none" strike="noStrike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Age at diagnosis</a:t>
                      </a:r>
                      <a:endParaRPr lang="en-US" sz="1700" b="1" i="0" u="none" strike="noStrike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7025" marR="7025" marT="70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700" b="0" i="0" u="none" strike="noStrike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7025" marR="7025" marT="70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700" b="0" i="0" u="none" strike="noStrike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7025" marR="7025" marT="70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700" b="0" i="0" u="none" strike="noStrike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7025" marR="7025" marT="70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34277382"/>
                  </a:ext>
                </a:extLst>
              </a:tr>
              <a:tr h="189674"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700" u="none" strike="noStrike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  18 to 39 years</a:t>
                      </a:r>
                      <a:endParaRPr lang="en-US" sz="1700" b="0" i="0" u="none" strike="noStrike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7025" marR="7025" marT="70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700" u="none" strike="noStrike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97</a:t>
                      </a:r>
                      <a:endParaRPr lang="en-US" sz="1700" b="0" i="0" u="none" strike="noStrike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7025" marR="7025" marT="70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700" u="none" strike="noStrike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43</a:t>
                      </a:r>
                      <a:endParaRPr lang="en-US" sz="1700" b="0" i="0" u="none" strike="noStrike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7025" marR="7025" marT="70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700" u="none" strike="noStrike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47.2</a:t>
                      </a:r>
                      <a:endParaRPr lang="en-US" sz="1700" b="0" i="0" u="none" strike="noStrike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7025" marR="7025" marT="70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53352053"/>
                  </a:ext>
                </a:extLst>
              </a:tr>
              <a:tr h="189674"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700" u="none" strike="noStrike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  40 to 64 years</a:t>
                      </a:r>
                      <a:endParaRPr lang="en-US" sz="1700" b="0" i="0" u="none" strike="noStrike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7025" marR="7025" marT="70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700" u="none" strike="noStrike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399</a:t>
                      </a:r>
                      <a:endParaRPr lang="en-US" sz="1700" b="0" i="0" u="none" strike="noStrike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7025" marR="7025" marT="70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700" u="none" strike="noStrike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243</a:t>
                      </a:r>
                      <a:endParaRPr lang="en-US" sz="1700" b="0" i="0" u="none" strike="noStrike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7025" marR="7025" marT="70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700" u="none" strike="noStrike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62.5</a:t>
                      </a:r>
                      <a:endParaRPr lang="en-US" sz="1700" b="0" i="0" u="none" strike="noStrike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7025" marR="7025" marT="70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61304667"/>
                  </a:ext>
                </a:extLst>
              </a:tr>
              <a:tr h="189674"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700" u="none" strike="noStrike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  65 to 95 years</a:t>
                      </a:r>
                      <a:endParaRPr lang="en-US" sz="1700" b="0" i="0" u="none" strike="noStrike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7025" marR="7025" marT="70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700" u="none" strike="noStrike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310</a:t>
                      </a:r>
                      <a:endParaRPr lang="en-US" sz="1700" b="0" i="0" u="none" strike="noStrike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7025" marR="7025" marT="70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700" u="none" strike="noStrike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199</a:t>
                      </a:r>
                      <a:endParaRPr lang="en-US" sz="1700" b="0" i="0" u="none" strike="noStrike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7025" marR="7025" marT="70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700" u="none" strike="noStrike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66.9</a:t>
                      </a:r>
                      <a:endParaRPr lang="en-US" sz="1700" b="0" i="0" u="none" strike="noStrike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7025" marR="7025" marT="70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84388152"/>
                  </a:ext>
                </a:extLst>
              </a:tr>
              <a:tr h="189674"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700" b="1" i="0" u="none" strike="noStrike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Insurance</a:t>
                      </a:r>
                      <a:r>
                        <a:rPr lang="en-US" sz="1700" b="1" i="0" u="none" strike="noStrike" baseline="0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 Area</a:t>
                      </a:r>
                      <a:endParaRPr lang="en-US" sz="1700" b="1" i="0" u="none" strike="noStrike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7025" marR="7025" marT="70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endParaRPr lang="en-US" sz="1700" b="0" i="0" u="none" strike="noStrike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7025" marR="7025" marT="70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endParaRPr lang="en-US" sz="1700" b="0" i="0" u="none" strike="noStrike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7025" marR="7025" marT="70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en-US" sz="1700" b="0" i="0" u="none" strike="noStrike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7025" marR="7025" marT="70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5567283"/>
                  </a:ext>
                </a:extLst>
              </a:tr>
              <a:tr h="189674"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700" b="1" i="0" u="none" strike="noStrike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  High</a:t>
                      </a:r>
                      <a:r>
                        <a:rPr lang="en-US" sz="1700" b="1" i="0" u="none" strike="noStrike" baseline="0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 Insurance Coverage </a:t>
                      </a:r>
                      <a:endParaRPr lang="en-US" sz="1700" b="1" i="0" u="none" strike="noStrike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7025" marR="7025" marT="70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700" b="0" i="0" u="none" strike="noStrike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292</a:t>
                      </a:r>
                    </a:p>
                  </a:txBody>
                  <a:tcPr marL="7025" marR="7025" marT="70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700" b="0" i="0" u="none" strike="noStrike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196</a:t>
                      </a:r>
                    </a:p>
                  </a:txBody>
                  <a:tcPr marL="7025" marR="7025" marT="70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700" b="0" i="0" u="none" strike="noStrike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66.2</a:t>
                      </a:r>
                    </a:p>
                  </a:txBody>
                  <a:tcPr marL="7025" marR="7025" marT="70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65793240"/>
                  </a:ext>
                </a:extLst>
              </a:tr>
              <a:tr h="189674"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700" b="1" i="0" u="none" strike="noStrike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  Low Insurance</a:t>
                      </a:r>
                      <a:r>
                        <a:rPr lang="en-US" sz="1700" b="1" i="0" u="none" strike="noStrike" baseline="0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 Coverage</a:t>
                      </a:r>
                      <a:endParaRPr lang="en-US" sz="1700" b="1" i="0" u="none" strike="noStrike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7025" marR="7025" marT="70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700" b="0" i="0" u="none" strike="noStrike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515</a:t>
                      </a:r>
                    </a:p>
                  </a:txBody>
                  <a:tcPr marL="7025" marR="7025" marT="70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700" b="0" i="0" u="none" strike="noStrike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290</a:t>
                      </a:r>
                    </a:p>
                  </a:txBody>
                  <a:tcPr marL="7025" marR="7025" marT="70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700" b="0" i="0" u="none" strike="noStrike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53.1</a:t>
                      </a:r>
                    </a:p>
                  </a:txBody>
                  <a:tcPr marL="7025" marR="7025" marT="70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49959226"/>
                  </a:ext>
                </a:extLst>
              </a:tr>
              <a:tr h="196699">
                <a:tc gridSpan="4">
                  <a:txBody>
                    <a:bodyPr/>
                    <a:lstStyle/>
                    <a:p>
                      <a:pPr algn="l" rtl="0" fontAlgn="b"/>
                      <a:endParaRPr lang="en-US" sz="1400" b="0" u="none" strike="noStrike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  <a:p>
                      <a:pPr algn="l" rtl="0" fontAlgn="b"/>
                      <a:r>
                        <a:rPr lang="en-US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1 Weighted</a:t>
                      </a:r>
                      <a:r>
                        <a:rPr lang="en-US" sz="1400" b="0" i="0" u="none" strike="noStrike" baseline="0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 to account for stratified sample and age standardized</a:t>
                      </a:r>
                      <a:endParaRPr lang="en-US" sz="1400" b="0" i="0" u="none" strike="noStrike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126449" marR="7025" marT="70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908795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49462768"/>
      </p:ext>
    </p:extLst>
  </p:cSld>
  <p:clrMapOvr>
    <a:masterClrMapping/>
  </p:clrMapOvr>
  <p:transition spd="med">
    <p:fade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Table 1 continued. Participant characteristics, 2018</a:t>
            </a: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96659833"/>
              </p:ext>
            </p:extLst>
          </p:nvPr>
        </p:nvGraphicFramePr>
        <p:xfrm>
          <a:off x="367054" y="1367070"/>
          <a:ext cx="8643256" cy="436555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019889">
                  <a:extLst>
                    <a:ext uri="{9D8B030D-6E8A-4147-A177-3AD203B41FA5}">
                      <a16:colId xmlns:a16="http://schemas.microsoft.com/office/drawing/2014/main" val="1143927913"/>
                    </a:ext>
                  </a:extLst>
                </a:gridCol>
                <a:gridCol w="1401196">
                  <a:extLst>
                    <a:ext uri="{9D8B030D-6E8A-4147-A177-3AD203B41FA5}">
                      <a16:colId xmlns:a16="http://schemas.microsoft.com/office/drawing/2014/main" val="2955531662"/>
                    </a:ext>
                  </a:extLst>
                </a:gridCol>
                <a:gridCol w="1593567">
                  <a:extLst>
                    <a:ext uri="{9D8B030D-6E8A-4147-A177-3AD203B41FA5}">
                      <a16:colId xmlns:a16="http://schemas.microsoft.com/office/drawing/2014/main" val="1903079870"/>
                    </a:ext>
                  </a:extLst>
                </a:gridCol>
                <a:gridCol w="1628604">
                  <a:extLst>
                    <a:ext uri="{9D8B030D-6E8A-4147-A177-3AD203B41FA5}">
                      <a16:colId xmlns:a16="http://schemas.microsoft.com/office/drawing/2014/main" val="1581443850"/>
                    </a:ext>
                  </a:extLst>
                </a:gridCol>
              </a:tblGrid>
              <a:tr h="217774">
                <a:tc>
                  <a:txBody>
                    <a:bodyPr/>
                    <a:lstStyle/>
                    <a:p>
                      <a:pPr algn="l" fontAlgn="b"/>
                      <a:r>
                        <a:rPr lang="en-US" sz="1700" u="none" strike="noStrike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  <a:endParaRPr lang="en-US" sz="1700" b="0" i="0" u="none" strike="noStrike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7025" marR="7025" marT="70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700" u="none" strike="noStrike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Eligible Sample</a:t>
                      </a:r>
                      <a:endParaRPr lang="en-US" sz="1700" b="0" i="0" u="none" strike="noStrike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7025" marR="7025" marT="70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700" u="none" strike="noStrike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Respondent</a:t>
                      </a:r>
                      <a:endParaRPr lang="en-US" sz="1700" b="0" i="0" u="none" strike="noStrike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7025" marR="7025" marT="70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700" u="none" strike="noStrike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Response Rate</a:t>
                      </a:r>
                      <a:r>
                        <a:rPr lang="en-US" sz="1700" u="none" strike="noStrike" baseline="30000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2</a:t>
                      </a:r>
                      <a:endParaRPr lang="en-US" sz="1700" b="0" i="0" u="none" strike="noStrike" baseline="3000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7025" marR="7025" marT="70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64727318"/>
                  </a:ext>
                </a:extLst>
              </a:tr>
              <a:tr h="224799">
                <a:tc>
                  <a:txBody>
                    <a:bodyPr/>
                    <a:lstStyle/>
                    <a:p>
                      <a:pPr algn="l" fontAlgn="b"/>
                      <a:r>
                        <a:rPr lang="en-US" sz="1700" u="none" strike="noStrike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  <a:endParaRPr lang="en-US" sz="1700" b="0" i="0" u="none" strike="noStrike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7025" marR="7025" marT="7025" marB="0" anchor="b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700" u="none" strike="noStrike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n</a:t>
                      </a:r>
                      <a:endParaRPr lang="en-US" sz="1700" b="0" i="0" u="none" strike="noStrike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7025" marR="7025" marT="7025" marB="0" anchor="b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700" u="none" strike="noStrike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n</a:t>
                      </a:r>
                      <a:endParaRPr lang="en-US" sz="1700" b="0" i="0" u="none" strike="noStrike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7025" marR="7025" marT="7025" marB="0" anchor="b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700" u="none" strike="noStrike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 %</a:t>
                      </a:r>
                      <a:endParaRPr lang="en-US" sz="1700" b="0" i="0" u="none" strike="noStrike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7025" marR="7025" marT="7025" marB="0" anchor="b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44790543"/>
                  </a:ext>
                </a:extLst>
              </a:tr>
              <a:tr h="224799"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700" u="none" strike="noStrike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Cancer Site</a:t>
                      </a:r>
                      <a:r>
                        <a:rPr lang="en-US" sz="1700" u="none" strike="noStrike" baseline="30000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1</a:t>
                      </a:r>
                      <a:endParaRPr lang="en-US" sz="1700" b="1" i="0" u="none" strike="noStrike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7025" marR="7025" marT="70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700" b="0" i="0" u="none" strike="noStrike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7025" marR="7025" marT="70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700" b="0" i="0" u="none" strike="noStrike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7025" marR="7025" marT="70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en-US" sz="1700" b="0" i="0" u="none" strike="noStrike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7025" marR="7025" marT="70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53346570"/>
                  </a:ext>
                </a:extLst>
              </a:tr>
              <a:tr h="189674"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1700" u="none" strike="noStrike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  Breast</a:t>
                      </a:r>
                      <a:endParaRPr lang="en-US" sz="1700" b="0" i="0" u="none" strike="noStrike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7025" marR="7025" marT="7025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1700" u="none" strike="noStrike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145</a:t>
                      </a:r>
                      <a:endParaRPr lang="en-US" sz="1700" b="0" i="0" u="none" strike="noStrike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7025" marR="7025" marT="7025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700" u="none" strike="noStrike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103</a:t>
                      </a:r>
                      <a:endParaRPr lang="en-US" sz="1700" b="0" i="0" u="none" strike="noStrike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7025" marR="7025" marT="70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700" u="none" strike="noStrike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72.1</a:t>
                      </a:r>
                      <a:endParaRPr lang="en-US" sz="1700" b="0" i="0" u="none" strike="noStrike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7025" marR="7025" marT="70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67106024"/>
                  </a:ext>
                </a:extLst>
              </a:tr>
              <a:tr h="189674"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1700" u="none" strike="noStrike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  Melanoma</a:t>
                      </a:r>
                      <a:endParaRPr lang="en-US" sz="1700" b="0" i="0" u="none" strike="noStrike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7025" marR="7025" marT="7025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1700" u="none" strike="noStrike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107</a:t>
                      </a:r>
                      <a:endParaRPr lang="en-US" sz="1700" b="0" i="0" u="none" strike="noStrike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7025" marR="7025" marT="7025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700" u="none" strike="noStrike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72</a:t>
                      </a:r>
                      <a:endParaRPr lang="en-US" sz="1700" b="0" i="0" u="none" strike="noStrike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7025" marR="7025" marT="70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700" u="none" strike="noStrike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65.7</a:t>
                      </a:r>
                      <a:endParaRPr lang="en-US" sz="1700" b="0" i="0" u="none" strike="noStrike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7025" marR="7025" marT="70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92544411"/>
                  </a:ext>
                </a:extLst>
              </a:tr>
              <a:tr h="189674"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1700" u="none" strike="noStrike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  Prostate</a:t>
                      </a:r>
                      <a:endParaRPr lang="en-US" sz="1700" b="0" i="0" u="none" strike="noStrike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7025" marR="7025" marT="7025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1700" u="none" strike="noStrike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138</a:t>
                      </a:r>
                      <a:endParaRPr lang="en-US" sz="1700" b="0" i="0" u="none" strike="noStrike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7025" marR="7025" marT="7025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700" u="none" strike="noStrike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86</a:t>
                      </a:r>
                      <a:endParaRPr lang="en-US" sz="1700" b="0" i="0" u="none" strike="noStrike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7025" marR="7025" marT="70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700" u="none" strike="noStrike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64.3</a:t>
                      </a:r>
                      <a:endParaRPr lang="en-US" sz="1700" b="0" i="0" u="none" strike="noStrike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7025" marR="7025" marT="70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55814110"/>
                  </a:ext>
                </a:extLst>
              </a:tr>
              <a:tr h="189674"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1700" u="none" strike="noStrike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  Colorectal</a:t>
                      </a:r>
                      <a:endParaRPr lang="en-US" sz="1700" b="0" i="0" u="none" strike="noStrike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7025" marR="7025" marT="7025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1700" u="none" strike="noStrike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70</a:t>
                      </a:r>
                      <a:endParaRPr lang="en-US" sz="1700" b="0" i="0" u="none" strike="noStrike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7025" marR="7025" marT="7025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700" u="none" strike="noStrike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36</a:t>
                      </a:r>
                      <a:endParaRPr lang="en-US" sz="1700" b="0" i="0" u="none" strike="noStrike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7025" marR="7025" marT="70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700" u="none" strike="noStrike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45.5</a:t>
                      </a:r>
                      <a:endParaRPr lang="en-US" sz="1700" b="0" i="0" u="none" strike="noStrike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7025" marR="7025" marT="70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19625156"/>
                  </a:ext>
                </a:extLst>
              </a:tr>
              <a:tr h="196699"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1700" u="none" strike="noStrike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  Brain And Central Nervous System</a:t>
                      </a:r>
                      <a:endParaRPr lang="en-US" sz="1700" b="0" i="0" u="none" strike="noStrike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7025" marR="7025" marT="7025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1700" u="none" strike="noStrike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62</a:t>
                      </a:r>
                      <a:endParaRPr lang="en-US" sz="1700" b="0" i="0" u="none" strike="noStrike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7025" marR="7025" marT="7025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700" u="none" strike="noStrike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22</a:t>
                      </a:r>
                      <a:endParaRPr lang="en-US" sz="1700" b="0" i="0" u="none" strike="noStrike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7025" marR="7025" marT="70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700" u="none" strike="noStrike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37.9</a:t>
                      </a:r>
                      <a:endParaRPr lang="en-US" sz="1700" b="0" i="0" u="none" strike="noStrike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7025" marR="7025" marT="70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59107347"/>
                  </a:ext>
                </a:extLst>
              </a:tr>
              <a:tr h="196699"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1700" b="0" i="0" u="none" strike="noStrike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 </a:t>
                      </a:r>
                      <a:r>
                        <a:rPr lang="en-US" sz="1700" b="1" i="0" u="none" strike="noStrike" baseline="0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 O</a:t>
                      </a:r>
                      <a:r>
                        <a:rPr lang="en-US" sz="1700" u="none" strike="noStrike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ther Sites</a:t>
                      </a:r>
                      <a:endParaRPr lang="en-US" sz="1700" b="0" i="0" u="none" strike="noStrike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7025" marR="7025" marT="7025" marB="0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1700" b="0" i="0" u="none" strike="noStrike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138</a:t>
                      </a:r>
                    </a:p>
                  </a:txBody>
                  <a:tcPr marL="7025" marR="7025" marT="7025" marB="0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700" b="0" i="0" u="none" strike="noStrike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86</a:t>
                      </a:r>
                    </a:p>
                  </a:txBody>
                  <a:tcPr marL="7025" marR="7025" marT="70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700" b="0" i="0" u="none" strike="noStrike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64.3</a:t>
                      </a:r>
                    </a:p>
                  </a:txBody>
                  <a:tcPr marL="7025" marR="7025" marT="70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23696898"/>
                  </a:ext>
                </a:extLst>
              </a:tr>
              <a:tr h="196699"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1700" b="1" i="0" u="none" strike="noStrike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Race</a:t>
                      </a:r>
                      <a:r>
                        <a:rPr lang="en-US" sz="1700" b="1" i="0" u="none" strike="noStrike" baseline="0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 and Ethnicity</a:t>
                      </a:r>
                      <a:endParaRPr lang="en-US" sz="1700" b="1" i="0" u="none" strike="noStrike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7025" marR="7025" marT="7025" marB="0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endParaRPr lang="en-US" sz="1700" b="0" i="0" u="none" strike="noStrike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7025" marR="7025" marT="7025" marB="0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en-US" sz="1700" b="0" i="0" u="none" strike="noStrike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7025" marR="7025" marT="70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en-US" sz="1700" b="0" i="0" u="none" strike="noStrike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7025" marR="7025" marT="70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15215714"/>
                  </a:ext>
                </a:extLst>
              </a:tr>
              <a:tr h="196699"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1700" b="1" i="0" u="none" strike="noStrike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  Non Hispanic White</a:t>
                      </a:r>
                    </a:p>
                  </a:txBody>
                  <a:tcPr marL="7025" marR="7025" marT="7025" marB="0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1700" b="0" i="0" u="none" strike="noStrike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734</a:t>
                      </a:r>
                    </a:p>
                  </a:txBody>
                  <a:tcPr marL="7025" marR="7025" marT="7025" marB="0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700" b="0" i="0" u="none" strike="noStrike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460</a:t>
                      </a:r>
                    </a:p>
                  </a:txBody>
                  <a:tcPr marL="7025" marR="7025" marT="70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700" b="0" i="0" u="none" strike="noStrike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63.2</a:t>
                      </a:r>
                    </a:p>
                  </a:txBody>
                  <a:tcPr marL="7025" marR="7025" marT="70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44939624"/>
                  </a:ext>
                </a:extLst>
              </a:tr>
              <a:tr h="196699"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1700" b="1" i="0" u="none" strike="noStrike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  Hispanic</a:t>
                      </a:r>
                    </a:p>
                  </a:txBody>
                  <a:tcPr marL="7025" marR="7025" marT="7025" marB="0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1700" b="0" i="0" u="none" strike="noStrike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55</a:t>
                      </a:r>
                    </a:p>
                  </a:txBody>
                  <a:tcPr marL="7025" marR="7025" marT="7025" marB="0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700" b="0" i="0" u="none" strike="noStrike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20</a:t>
                      </a:r>
                    </a:p>
                  </a:txBody>
                  <a:tcPr marL="7025" marR="7025" marT="70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700" b="0" i="0" u="none" strike="noStrike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40.5</a:t>
                      </a:r>
                    </a:p>
                  </a:txBody>
                  <a:tcPr marL="7025" marR="7025" marT="70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55472335"/>
                  </a:ext>
                </a:extLst>
              </a:tr>
              <a:tr h="196699"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1700" b="1" i="0" u="none" strike="noStrike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  All other races</a:t>
                      </a:r>
                    </a:p>
                  </a:txBody>
                  <a:tcPr marL="7025" marR="7025" marT="7025" marB="0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1700" b="0" i="0" u="none" strike="noStrike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18</a:t>
                      </a:r>
                    </a:p>
                  </a:txBody>
                  <a:tcPr marL="7025" marR="7025" marT="7025" marB="0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700" b="0" i="0" u="none" strike="noStrike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6</a:t>
                      </a:r>
                    </a:p>
                  </a:txBody>
                  <a:tcPr marL="7025" marR="7025" marT="70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700" b="0" i="0" u="none" strike="noStrike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26.5</a:t>
                      </a:r>
                    </a:p>
                  </a:txBody>
                  <a:tcPr marL="7025" marR="7025" marT="70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75678006"/>
                  </a:ext>
                </a:extLst>
              </a:tr>
              <a:tr h="196699">
                <a:tc gridSpan="4">
                  <a:txBody>
                    <a:bodyPr/>
                    <a:lstStyle/>
                    <a:p>
                      <a:pPr algn="l" rtl="0" fontAlgn="b"/>
                      <a:endParaRPr lang="en-US" sz="1400" b="0" u="none" strike="noStrike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  <a:p>
                      <a:pPr algn="l" rtl="0" fontAlgn="b"/>
                      <a:r>
                        <a:rPr lang="en-US" sz="1400" b="0" u="none" strike="noStrike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1Five most sampled cancer sites shown</a:t>
                      </a:r>
                    </a:p>
                    <a:p>
                      <a:pPr algn="l" rtl="0" fontAlgn="b"/>
                      <a:r>
                        <a:rPr lang="en-US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2 Weighted</a:t>
                      </a:r>
                      <a:r>
                        <a:rPr lang="en-US" sz="1400" b="0" i="0" u="none" strike="noStrike" baseline="0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 to account for stratified sample and age standardized</a:t>
                      </a:r>
                      <a:endParaRPr lang="en-US" sz="1400" b="0" i="0" u="none" strike="noStrike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126449" marR="7025" marT="70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908795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24431716"/>
      </p:ext>
    </p:extLst>
  </p:cSld>
  <p:clrMapOvr>
    <a:masterClrMapping/>
  </p:clrMapOvr>
  <p:transition spd="med">
    <p:fade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Figure 1. Overall general health reported</a:t>
            </a:r>
            <a:r>
              <a:rPr lang="en-US" baseline="30000" dirty="0"/>
              <a:t>1</a:t>
            </a:r>
            <a:endParaRPr lang="en-US" sz="2800" baseline="30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4" name="Chart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77549171"/>
              </p:ext>
            </p:extLst>
          </p:nvPr>
        </p:nvGraphicFramePr>
        <p:xfrm>
          <a:off x="690563" y="1253066"/>
          <a:ext cx="7996238" cy="532190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690562" y="6574970"/>
            <a:ext cx="754992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1 – </a:t>
            </a:r>
            <a:r>
              <a:rPr lang="en-US" dirty="0">
                <a:solidFill>
                  <a:schemeClr val="tx1"/>
                </a:solidFill>
                <a:latin typeface="Century Gothic" panose="020B0502020202020204" pitchFamily="34" charset="0"/>
              </a:rPr>
              <a:t>Weighted to account for stratified sample and age standardized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28164581"/>
      </p:ext>
    </p:extLst>
  </p:cSld>
  <p:clrMapOvr>
    <a:masterClrMapping/>
  </p:clrMapOvr>
  <p:transition spd="med">
    <p:fade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Figure 2. Pain caused by cancer or treatment</a:t>
            </a:r>
            <a:r>
              <a:rPr lang="en-US" baseline="30000" dirty="0"/>
              <a:t>1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90562" y="6408435"/>
            <a:ext cx="662463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1 – </a:t>
            </a:r>
            <a:r>
              <a:rPr lang="en-US" dirty="0">
                <a:solidFill>
                  <a:schemeClr val="tx1"/>
                </a:solidFill>
                <a:latin typeface="Century Gothic" panose="020B0502020202020204" pitchFamily="34" charset="0"/>
              </a:rPr>
              <a:t>Weighted to account for stratified sample and age adjusted</a:t>
            </a:r>
            <a:endParaRPr lang="en-US" dirty="0"/>
          </a:p>
        </p:txBody>
      </p:sp>
      <p:graphicFrame>
        <p:nvGraphicFramePr>
          <p:cNvPr id="8" name="Chart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501188347"/>
              </p:ext>
            </p:extLst>
          </p:nvPr>
        </p:nvGraphicFramePr>
        <p:xfrm>
          <a:off x="690563" y="1253065"/>
          <a:ext cx="8083323" cy="515536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142641034"/>
      </p:ext>
    </p:extLst>
  </p:cSld>
  <p:clrMapOvr>
    <a:masterClrMapping/>
  </p:clrMapOvr>
  <p:transition spd="med">
    <p:fade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Figure 3. Limitations due to physical, mental, or emotional health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90563" y="6408435"/>
            <a:ext cx="703829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1 – </a:t>
            </a:r>
            <a:r>
              <a:rPr lang="en-US" dirty="0">
                <a:solidFill>
                  <a:schemeClr val="tx1"/>
                </a:solidFill>
                <a:latin typeface="Century Gothic" panose="020B0502020202020204" pitchFamily="34" charset="0"/>
              </a:rPr>
              <a:t>Weighted to account for stratified sample and age standardized</a:t>
            </a:r>
            <a:endParaRPr lang="en-US" dirty="0"/>
          </a:p>
        </p:txBody>
      </p:sp>
      <p:graphicFrame>
        <p:nvGraphicFramePr>
          <p:cNvPr id="7" name="Chart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39365488"/>
              </p:ext>
            </p:extLst>
          </p:nvPr>
        </p:nvGraphicFramePr>
        <p:xfrm>
          <a:off x="690563" y="1253065"/>
          <a:ext cx="7996238" cy="515536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921349324"/>
      </p:ext>
    </p:extLst>
  </p:cSld>
  <p:clrMapOvr>
    <a:masterClrMapping/>
  </p:clrMapOvr>
  <p:transition spd="med"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7800" indent="0">
              <a:buNone/>
            </a:pPr>
            <a:r>
              <a:rPr lang="en-US" sz="5400" dirty="0"/>
              <a:t>Background</a:t>
            </a:r>
          </a:p>
        </p:txBody>
      </p:sp>
    </p:spTree>
    <p:extLst>
      <p:ext uri="{BB962C8B-B14F-4D97-AF65-F5344CB8AC3E}">
        <p14:creationId xmlns:p14="http://schemas.microsoft.com/office/powerpoint/2010/main" val="3076706182"/>
      </p:ext>
    </p:extLst>
  </p:cSld>
  <p:clrMapOvr>
    <a:masterClrMapping/>
  </p:clrMapOvr>
  <p:transition spd="med">
    <p:fade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7800" indent="0">
              <a:buNone/>
            </a:pPr>
            <a:r>
              <a:rPr lang="en-US" sz="5400" dirty="0"/>
              <a:t>Conclusion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30003101"/>
      </p:ext>
    </p:extLst>
  </p:cSld>
  <p:clrMapOvr>
    <a:masterClrMapping/>
  </p:clrMapOvr>
  <p:transition spd="med">
    <p:fade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Discussion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Year one of this project has given us baseline data for understanding Utah cancer survivors’ health status</a:t>
            </a:r>
          </a:p>
          <a:p>
            <a:r>
              <a:rPr lang="en-US" dirty="0"/>
              <a:t>Reported pain varies by cancer site</a:t>
            </a:r>
          </a:p>
          <a:p>
            <a:r>
              <a:rPr lang="en-US" dirty="0"/>
              <a:t>Almost half of respondents have some limitations because of their physical or mental health</a:t>
            </a:r>
          </a:p>
        </p:txBody>
      </p:sp>
    </p:spTree>
    <p:extLst>
      <p:ext uri="{BB962C8B-B14F-4D97-AF65-F5344CB8AC3E}">
        <p14:creationId xmlns:p14="http://schemas.microsoft.com/office/powerpoint/2010/main" val="2783468918"/>
      </p:ext>
    </p:extLst>
  </p:cSld>
  <p:clrMapOvr>
    <a:masterClrMapping/>
  </p:clrMapOvr>
  <p:transition spd="med">
    <p:fade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Next steps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Plan to collect data annually to assess trends</a:t>
            </a:r>
          </a:p>
          <a:p>
            <a:r>
              <a:rPr lang="en-US" dirty="0"/>
              <a:t>2019 data collection in progress</a:t>
            </a:r>
          </a:p>
          <a:p>
            <a:pPr lvl="1"/>
            <a:r>
              <a:rPr lang="en-US" dirty="0"/>
              <a:t>Oversample of Hispanic cases </a:t>
            </a:r>
          </a:p>
          <a:p>
            <a:pPr lvl="1"/>
            <a:r>
              <a:rPr lang="en-US" dirty="0"/>
              <a:t>Online and paper questionnaires now available in Spanish</a:t>
            </a:r>
          </a:p>
          <a:p>
            <a:r>
              <a:rPr lang="en-US" dirty="0"/>
              <a:t>Real time electronic death certificates will be used to avoid sending letters to deceased patients</a:t>
            </a:r>
          </a:p>
        </p:txBody>
      </p:sp>
    </p:spTree>
    <p:extLst>
      <p:ext uri="{BB962C8B-B14F-4D97-AF65-F5344CB8AC3E}">
        <p14:creationId xmlns:p14="http://schemas.microsoft.com/office/powerpoint/2010/main" val="3569953412"/>
      </p:ext>
    </p:extLst>
  </p:cSld>
  <p:clrMapOvr>
    <a:masterClrMapping/>
  </p:clrMapOvr>
  <p:transition spd="med">
    <p:fade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Lessons Learned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en-US" sz="2000" dirty="0"/>
              <a:t>High response rates can be achieved using a mixed mode protocol </a:t>
            </a:r>
          </a:p>
          <a:p>
            <a:pPr lvl="1"/>
            <a:r>
              <a:rPr lang="en-US" sz="2000" dirty="0"/>
              <a:t>online questionnaire first</a:t>
            </a:r>
          </a:p>
          <a:p>
            <a:pPr lvl="1"/>
            <a:r>
              <a:rPr lang="en-US" sz="2000" dirty="0"/>
              <a:t>mail and phone in subsequent follow-ups </a:t>
            </a:r>
          </a:p>
          <a:p>
            <a:pPr lvl="1"/>
            <a:r>
              <a:rPr lang="en-US" sz="2000" dirty="0"/>
              <a:t>prepaid incentive sent with study invitation</a:t>
            </a:r>
          </a:p>
          <a:p>
            <a:pPr lvl="0"/>
            <a:r>
              <a:rPr lang="en-US" sz="2000" dirty="0"/>
              <a:t>Pre-paid incentive requires extra administrative planning and quality control when mailing study invitations</a:t>
            </a:r>
          </a:p>
          <a:p>
            <a:r>
              <a:rPr lang="en-US" sz="2000" dirty="0"/>
              <a:t>Pre-notice letters identify bad/more current addresses before the study invitations containing the prepaid cash incentive are sent</a:t>
            </a:r>
          </a:p>
          <a:p>
            <a:r>
              <a:rPr lang="en-US" sz="2000" dirty="0"/>
              <a:t>Low response rate with benign cases as many respondents stated they ‘never had cancer’</a:t>
            </a:r>
          </a:p>
          <a:p>
            <a:pPr lvl="0"/>
            <a:endParaRPr lang="en-US" sz="2000" dirty="0"/>
          </a:p>
          <a:p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234875699"/>
      </p:ext>
    </p:extLst>
  </p:cSld>
  <p:clrMapOvr>
    <a:masterClrMapping/>
  </p:clrMapOvr>
  <p:transition spd="med">
    <p:fade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E9F422B-169F-064C-A6AF-D47784755B4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7200" y="945907"/>
            <a:ext cx="8229600" cy="5249120"/>
          </a:xfrm>
          <a:prstGeom prst="rect">
            <a:avLst/>
          </a:prstGeom>
        </p:spPr>
        <p:txBody>
          <a:bodyPr/>
          <a:lstStyle/>
          <a:p>
            <a:pPr>
              <a:lnSpc>
                <a:spcPct val="110000"/>
              </a:lnSpc>
              <a:spcAft>
                <a:spcPts val="0"/>
              </a:spcAft>
            </a:pPr>
            <a:r>
              <a:rPr lang="en-US" sz="2000" dirty="0">
                <a:latin typeface="Century Gothic" panose="020B0502020202020204" pitchFamily="34" charset="0"/>
              </a:rPr>
              <a:t>Utah Cancer Registry staff who contributed to this project:</a:t>
            </a:r>
          </a:p>
          <a:p>
            <a:pPr lvl="1">
              <a:lnSpc>
                <a:spcPct val="110000"/>
              </a:lnSpc>
              <a:spcAft>
                <a:spcPts val="0"/>
              </a:spcAft>
            </a:pPr>
            <a:r>
              <a:rPr lang="en-US" sz="1600" dirty="0">
                <a:latin typeface="Century Gothic" panose="020B0502020202020204" pitchFamily="34" charset="0"/>
              </a:rPr>
              <a:t>Judy Ou, PhD, Sandra Edwards, MS, Marjorie Carter, MS-MPH, Anne Kirchhoff, PhD, Morgan Millar PhD, Brad Belnap, BS, Carol Sweeney, PhD</a:t>
            </a:r>
          </a:p>
          <a:p>
            <a:pPr lvl="1">
              <a:lnSpc>
                <a:spcPct val="110000"/>
              </a:lnSpc>
              <a:spcAft>
                <a:spcPts val="0"/>
              </a:spcAft>
            </a:pPr>
            <a:r>
              <a:rPr lang="en-US" sz="1600" dirty="0">
                <a:latin typeface="Century Gothic" panose="020B0502020202020204" pitchFamily="34" charset="0"/>
              </a:rPr>
              <a:t>Thanks to the study staff:</a:t>
            </a:r>
            <a:br>
              <a:rPr lang="en-US" sz="1600" dirty="0">
                <a:latin typeface="Century Gothic" panose="020B0502020202020204" pitchFamily="34" charset="0"/>
              </a:rPr>
            </a:br>
            <a:r>
              <a:rPr lang="en-US" sz="1600" dirty="0">
                <a:latin typeface="Century Gothic" panose="020B0502020202020204" pitchFamily="34" charset="0"/>
              </a:rPr>
              <a:t>Kate Hak and Lori Burke</a:t>
            </a:r>
          </a:p>
          <a:p>
            <a:pPr>
              <a:lnSpc>
                <a:spcPct val="110000"/>
              </a:lnSpc>
              <a:spcAft>
                <a:spcPts val="0"/>
              </a:spcAft>
            </a:pPr>
            <a:r>
              <a:rPr lang="en-US" sz="1800" dirty="0">
                <a:latin typeface="Century Gothic" panose="020B0502020202020204" pitchFamily="34" charset="0"/>
              </a:rPr>
              <a:t>This work was supported by </a:t>
            </a:r>
            <a:r>
              <a:rPr lang="en-US" sz="1800" dirty="0">
                <a:latin typeface="Century Gothic" panose="020B0502020202020204" pitchFamily="34" charset="0"/>
                <a:ea typeface="Century Gothic"/>
                <a:cs typeface="Century Gothic"/>
                <a:sym typeface="Century Gothic"/>
              </a:rPr>
              <a:t>the Centers for Disease Control and Prevention National Program of Cancer Registries under cooperative agreement NU58DP006320-02-00.</a:t>
            </a:r>
            <a:r>
              <a:rPr lang="en-US" sz="1800" dirty="0">
                <a:latin typeface="Century Gothic" panose="020B0502020202020204" pitchFamily="34" charset="0"/>
              </a:rPr>
              <a:t> </a:t>
            </a:r>
          </a:p>
          <a:p>
            <a:pPr>
              <a:lnSpc>
                <a:spcPct val="110000"/>
              </a:lnSpc>
              <a:spcAft>
                <a:spcPts val="0"/>
              </a:spcAft>
            </a:pPr>
            <a:r>
              <a:rPr lang="en-US" sz="1800" dirty="0">
                <a:latin typeface="Century Gothic" panose="020B0502020202020204" pitchFamily="34" charset="0"/>
              </a:rPr>
              <a:t>The Utah Cancer Registry is also supported in part by:</a:t>
            </a:r>
          </a:p>
          <a:p>
            <a:pPr lvl="1">
              <a:lnSpc>
                <a:spcPct val="110000"/>
              </a:lnSpc>
              <a:spcAft>
                <a:spcPts val="0"/>
              </a:spcAft>
            </a:pPr>
            <a:r>
              <a:rPr lang="en-US" sz="1600" dirty="0">
                <a:latin typeface="Century Gothic" panose="020B0502020202020204" pitchFamily="34" charset="0"/>
              </a:rPr>
              <a:t>NCI Surveillance, Epidemiology, and End Results Program Contract  No. HHSN261201800016I</a:t>
            </a:r>
          </a:p>
          <a:p>
            <a:pPr lvl="1">
              <a:lnSpc>
                <a:spcPct val="110000"/>
              </a:lnSpc>
              <a:spcAft>
                <a:spcPts val="0"/>
              </a:spcAft>
            </a:pPr>
            <a:r>
              <a:rPr lang="en-US" sz="1600" dirty="0">
                <a:latin typeface="Century Gothic" panose="020B0502020202020204" pitchFamily="34" charset="0"/>
              </a:rPr>
              <a:t>University of Utah Health</a:t>
            </a:r>
          </a:p>
          <a:p>
            <a:pPr lvl="1">
              <a:lnSpc>
                <a:spcPct val="110000"/>
              </a:lnSpc>
              <a:spcAft>
                <a:spcPts val="0"/>
              </a:spcAft>
            </a:pPr>
            <a:r>
              <a:rPr lang="en-US" sz="1600" dirty="0">
                <a:latin typeface="Century Gothic" panose="020B0502020202020204" pitchFamily="34" charset="0"/>
              </a:rPr>
              <a:t>Huntsman Cancer Institute</a:t>
            </a:r>
            <a:r>
              <a:rPr lang="en-US" sz="1933" dirty="0">
                <a:latin typeface="Century Gothic" panose="020B0502020202020204" pitchFamily="34" charset="0"/>
              </a:rPr>
              <a:t> </a:t>
            </a:r>
          </a:p>
          <a:p>
            <a:endParaRPr lang="en-US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47589E1-E323-6B41-8332-9EFEB131368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8016" y="5048078"/>
            <a:ext cx="1738408" cy="1738408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0C0BFF81-15EF-124C-AD9C-EEF4BEFF629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23125" y="5082569"/>
            <a:ext cx="1746250" cy="1703917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B3BF2758-98B4-F745-A77A-54F6C466954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97927" y="5190586"/>
            <a:ext cx="1184300" cy="1228013"/>
          </a:xfrm>
          <a:prstGeom prst="rect">
            <a:avLst/>
          </a:prstGeom>
        </p:spPr>
      </p:pic>
      <p:pic>
        <p:nvPicPr>
          <p:cNvPr id="11" name="Picture 10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17164" y="5230226"/>
            <a:ext cx="1283336" cy="1220470"/>
          </a:xfrm>
          <a:prstGeom prst="rect">
            <a:avLst/>
          </a:prstGeom>
        </p:spPr>
      </p:pic>
      <p:sp>
        <p:nvSpPr>
          <p:cNvPr id="5" name="Title 4">
            <a:extLst>
              <a:ext uri="{FF2B5EF4-FFF2-40B4-BE49-F238E27FC236}">
                <a16:creationId xmlns:a16="http://schemas.microsoft.com/office/drawing/2014/main" id="{2E0335E7-C370-1742-BBCA-017FBFC3DF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/>
              <a:t>Acknowledgements</a:t>
            </a:r>
          </a:p>
        </p:txBody>
      </p:sp>
    </p:spTree>
    <p:extLst>
      <p:ext uri="{BB962C8B-B14F-4D97-AF65-F5344CB8AC3E}">
        <p14:creationId xmlns:p14="http://schemas.microsoft.com/office/powerpoint/2010/main" val="24845595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Cancer Patient Health Status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2800" dirty="0"/>
              <a:t>Cancer registry data does a good job of collecting information at time of diagnosis</a:t>
            </a:r>
          </a:p>
          <a:p>
            <a:r>
              <a:rPr lang="en-US" sz="2800" dirty="0"/>
              <a:t>Beyond survival time, cancer registries do not collect information on patients long term after diagnosis</a:t>
            </a:r>
          </a:p>
          <a:p>
            <a:pPr marL="17780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21061916"/>
      </p:ext>
    </p:extLst>
  </p:cSld>
  <p:clrMapOvr>
    <a:masterClrMapping/>
  </p:clrMapOvr>
  <p:transition spd="med"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Identifying Cancer Survivor Needs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2400" dirty="0"/>
              <a:t>State cancer control programs have a need for a comprehensive understanding of cancer survivors’ experiences</a:t>
            </a:r>
          </a:p>
          <a:p>
            <a:r>
              <a:rPr lang="en-US" dirty="0"/>
              <a:t>Data are needed to evaluate those programs</a:t>
            </a:r>
          </a:p>
        </p:txBody>
      </p:sp>
    </p:spTree>
    <p:extLst>
      <p:ext uri="{BB962C8B-B14F-4D97-AF65-F5344CB8AC3E}">
        <p14:creationId xmlns:p14="http://schemas.microsoft.com/office/powerpoint/2010/main" val="1550912262"/>
      </p:ext>
    </p:extLst>
  </p:cSld>
  <p:clrMapOvr>
    <a:masterClrMapping/>
  </p:clrMapOvr>
  <p:transition spd="med"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Identifying Cancer Survivor Needs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dirty="0"/>
              <a:t>Previous assessments in 2010 and 2017 via the Behavioral Risk Factor Surveillance System (BRFSS) cancer survivor module</a:t>
            </a:r>
          </a:p>
          <a:p>
            <a:pPr lvl="1"/>
            <a:r>
              <a:rPr lang="en-US" dirty="0"/>
              <a:t>Limitations of BRFSS</a:t>
            </a:r>
          </a:p>
          <a:p>
            <a:pPr lvl="2"/>
            <a:r>
              <a:rPr lang="en-US" dirty="0"/>
              <a:t>Self-reported cancer status</a:t>
            </a:r>
          </a:p>
          <a:p>
            <a:pPr lvl="2"/>
            <a:r>
              <a:rPr lang="en-US" dirty="0"/>
              <a:t>Many responders are non-melanoma skin cancer survivors</a:t>
            </a:r>
          </a:p>
          <a:p>
            <a:pPr lvl="2"/>
            <a:r>
              <a:rPr lang="en-US" dirty="0"/>
              <a:t>Anonymous so it cannot be linked to diagnostic information</a:t>
            </a:r>
          </a:p>
          <a:p>
            <a:pPr lvl="2"/>
            <a:r>
              <a:rPr lang="en-US" dirty="0"/>
              <a:t>Infrequent assessment</a:t>
            </a:r>
          </a:p>
          <a:p>
            <a:pPr>
              <a:spcBef>
                <a:spcPts val="0"/>
              </a:spcBef>
            </a:pPr>
            <a:endParaRPr lang="en-US" dirty="0"/>
          </a:p>
          <a:p>
            <a:r>
              <a:rPr lang="en-US" dirty="0"/>
              <a:t>Collaboration between Utah Cancer Registry and the Utah Department of Health’s Comprehensive Cancer Program</a:t>
            </a:r>
          </a:p>
        </p:txBody>
      </p:sp>
    </p:spTree>
    <p:extLst>
      <p:ext uri="{BB962C8B-B14F-4D97-AF65-F5344CB8AC3E}">
        <p14:creationId xmlns:p14="http://schemas.microsoft.com/office/powerpoint/2010/main" val="3970779724"/>
      </p:ext>
    </p:extLst>
  </p:cSld>
  <p:clrMapOvr>
    <a:masterClrMapping/>
  </p:clrMapOvr>
  <p:transition spd="med"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Utah State Cancer Plan Goals for Cancer Survivors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8657" y="1589892"/>
            <a:ext cx="4848722" cy="794684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32284" y="2721402"/>
            <a:ext cx="4919740" cy="657906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60550" y="3716134"/>
            <a:ext cx="4866830" cy="10267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0211981"/>
      </p:ext>
    </p:extLst>
  </p:cSld>
  <p:clrMapOvr>
    <a:masterClrMapping/>
  </p:clrMapOvr>
  <p:transition spd="med"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7800" indent="0">
              <a:buNone/>
            </a:pPr>
            <a:r>
              <a:rPr lang="en-US" sz="5400" dirty="0"/>
              <a:t>Purpose</a:t>
            </a:r>
          </a:p>
        </p:txBody>
      </p:sp>
    </p:spTree>
    <p:extLst>
      <p:ext uri="{BB962C8B-B14F-4D97-AF65-F5344CB8AC3E}">
        <p14:creationId xmlns:p14="http://schemas.microsoft.com/office/powerpoint/2010/main" val="2650057133"/>
      </p:ext>
    </p:extLst>
  </p:cSld>
  <p:clrMapOvr>
    <a:masterClrMapping/>
  </p:clrMapOvr>
  <p:transition spd="med"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3200" dirty="0"/>
              <a:t>Assess trends of Utah cancer survivors’ long term health status and needs</a:t>
            </a:r>
          </a:p>
          <a:p>
            <a:r>
              <a:rPr lang="en-US" sz="3200" dirty="0"/>
              <a:t>Provide evidence to evaluate cancer control programs</a:t>
            </a:r>
          </a:p>
        </p:txBody>
      </p:sp>
    </p:spTree>
    <p:extLst>
      <p:ext uri="{BB962C8B-B14F-4D97-AF65-F5344CB8AC3E}">
        <p14:creationId xmlns:p14="http://schemas.microsoft.com/office/powerpoint/2010/main" val="1435018724"/>
      </p:ext>
    </p:extLst>
  </p:cSld>
  <p:clrMapOvr>
    <a:masterClrMapping/>
  </p:clrMapOvr>
  <p:transition spd="med"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7800" indent="0">
              <a:buNone/>
            </a:pPr>
            <a:r>
              <a:rPr lang="en-US" sz="5400" dirty="0"/>
              <a:t>Methods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00786487"/>
      </p:ext>
    </p:extLst>
  </p:cSld>
  <p:clrMapOvr>
    <a:masterClrMapping/>
  </p:clrMapOvr>
  <p:transition spd="med">
    <p:fade/>
  </p:transition>
</p:sld>
</file>

<file path=ppt/theme/theme1.xml><?xml version="1.0" encoding="utf-8"?>
<a:theme xmlns:a="http://schemas.openxmlformats.org/drawingml/2006/main" name="UniversityHealth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UniversityHealth" id="{3D169BD0-A1B6-4B1E-809B-D19E3B00650E}" vid="{C202A3BB-E448-4C12-BED5-6DE0268FD890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UniversityHealth</Template>
  <TotalTime>4337</TotalTime>
  <Words>921</Words>
  <Application>Microsoft Office PowerPoint</Application>
  <PresentationFormat>On-screen Show (4:3)</PresentationFormat>
  <Paragraphs>222</Paragraphs>
  <Slides>24</Slides>
  <Notes>13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24</vt:i4>
      </vt:variant>
    </vt:vector>
  </HeadingPairs>
  <TitlesOfParts>
    <vt:vector size="31" baseType="lpstr">
      <vt:lpstr>Arial</vt:lpstr>
      <vt:lpstr>Calibri</vt:lpstr>
      <vt:lpstr>Century Gothic</vt:lpstr>
      <vt:lpstr>Century Gothic Bold</vt:lpstr>
      <vt:lpstr>Century Gothic Bold Italic</vt:lpstr>
      <vt:lpstr>UniversityHealth</vt:lpstr>
      <vt:lpstr>Office Theme</vt:lpstr>
      <vt:lpstr>Cancer Registry Collaboration with Cancer Control Program on a  Population-Based Survey of Utah Cancer Survivors</vt:lpstr>
      <vt:lpstr>PowerPoint Presentation</vt:lpstr>
      <vt:lpstr>Cancer Patient Health Status</vt:lpstr>
      <vt:lpstr>Identifying Cancer Survivor Needs</vt:lpstr>
      <vt:lpstr>Identifying Cancer Survivor Needs</vt:lpstr>
      <vt:lpstr>Utah State Cancer Plan Goals for Cancer Survivors</vt:lpstr>
      <vt:lpstr>PowerPoint Presentation</vt:lpstr>
      <vt:lpstr>PowerPoint Presentation</vt:lpstr>
      <vt:lpstr>PowerPoint Presentation</vt:lpstr>
      <vt:lpstr>Questionnaire Design</vt:lpstr>
      <vt:lpstr>Questionnaire Topic Areas</vt:lpstr>
      <vt:lpstr>Survey Methods</vt:lpstr>
      <vt:lpstr>PowerPoint Presentation</vt:lpstr>
      <vt:lpstr>PowerPoint Presentation</vt:lpstr>
      <vt:lpstr>Table 1. Survey response and participant characteristics, 2018</vt:lpstr>
      <vt:lpstr>Table 1 continued. Participant characteristics, 2018</vt:lpstr>
      <vt:lpstr>Figure 1. Overall general health reported1</vt:lpstr>
      <vt:lpstr>Figure 2. Pain caused by cancer or treatment1</vt:lpstr>
      <vt:lpstr>Figure 3. Limitations due to physical, mental, or emotional health</vt:lpstr>
      <vt:lpstr>PowerPoint Presentation</vt:lpstr>
      <vt:lpstr>Discussion</vt:lpstr>
      <vt:lpstr>Next steps</vt:lpstr>
      <vt:lpstr>Lessons Learned</vt:lpstr>
      <vt:lpstr>Acknowledgements</vt:lpstr>
    </vt:vector>
  </TitlesOfParts>
  <Company>Department of Internal Medicine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Cancer Survivor Experiences Project (CASES)</dc:title>
  <dc:creator>Judy Ou</dc:creator>
  <cp:lastModifiedBy>Jay Holloway</cp:lastModifiedBy>
  <cp:revision>109</cp:revision>
  <dcterms:created xsi:type="dcterms:W3CDTF">2019-03-19T19:37:18Z</dcterms:created>
  <dcterms:modified xsi:type="dcterms:W3CDTF">2019-06-13T20:10:56Z</dcterms:modified>
</cp:coreProperties>
</file>