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71" r:id="rId10"/>
    <p:sldId id="273" r:id="rId11"/>
    <p:sldId id="27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7" autoAdjust="0"/>
    <p:restoredTop sz="96205" autoAdjust="0"/>
  </p:normalViewPr>
  <p:slideViewPr>
    <p:cSldViewPr snapToGrid="0" snapToObjects="1">
      <p:cViewPr varScale="1">
        <p:scale>
          <a:sx n="88" d="100"/>
          <a:sy n="88" d="100"/>
        </p:scale>
        <p:origin x="792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2F01-C513-0E4F-BBF9-FD0652DC28D9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11B0-E15E-134D-BEBC-45C3D3E7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8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EBA8-6D89-534E-AE26-010F0AD8024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27E2-657D-BD4D-A9FA-D3FE43A7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337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1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328"/>
            <a:ext cx="8229600" cy="659023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738"/>
            <a:ext cx="8229600" cy="4762165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670"/>
            <a:ext cx="8229600" cy="1079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3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3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6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682962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57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06584"/>
            <a:ext cx="2895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606584"/>
            <a:ext cx="21336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34"/>
            <a:ext cx="3008313" cy="103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3735"/>
            <a:ext cx="5111750" cy="5476124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444760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6582"/>
            <a:ext cx="2895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06582"/>
            <a:ext cx="21336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aroon-body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eo.naaccr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14" y="347824"/>
            <a:ext cx="8860971" cy="14700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cs typeface="Frutiger LT Std 55 Roman"/>
              </a:rPr>
              <a:t>NAACCR Geocoder Alias Tables: </a:t>
            </a:r>
            <a:br>
              <a:rPr lang="en-US" sz="3600" dirty="0">
                <a:solidFill>
                  <a:schemeClr val="bg1"/>
                </a:solidFill>
                <a:cs typeface="Frutiger LT Std 55 Roman"/>
              </a:rPr>
            </a:br>
            <a:r>
              <a:rPr lang="en-US" sz="3600" dirty="0">
                <a:solidFill>
                  <a:schemeClr val="bg1"/>
                </a:solidFill>
                <a:cs typeface="Frutiger LT Std 55 Roman"/>
              </a:rPr>
              <a:t>Improving geocoding quality through the inclusion of placename aliases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799" y="2639589"/>
            <a:ext cx="7772400" cy="267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Daniel W. Goldberg, Payton Baldridge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Department of Geography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Texas A&amp;M University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 err="1">
                <a:solidFill>
                  <a:schemeClr val="bg1"/>
                </a:solidFill>
                <a:cs typeface="Frutiger LT Std 55 Roman"/>
              </a:rPr>
              <a:t>Recinda</a:t>
            </a: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Sherman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NAACCR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Pam </a:t>
            </a:r>
            <a:r>
              <a:rPr lang="en-US" sz="2000" dirty="0" err="1">
                <a:solidFill>
                  <a:schemeClr val="bg1"/>
                </a:solidFill>
                <a:cs typeface="Frutiger LT Std 55 Roman"/>
              </a:rPr>
              <a:t>Agovino</a:t>
            </a: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, Gerry Harris</a:t>
            </a:r>
            <a:br>
              <a:rPr lang="en-US" sz="2000" dirty="0">
                <a:solidFill>
                  <a:schemeClr val="bg1"/>
                </a:solidFill>
                <a:cs typeface="Frutiger LT Std 55 Roman"/>
              </a:rPr>
            </a:b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New Jersey Department of Health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62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E3F-1A3D-4D2A-9CD7-1F4B5C87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&amp;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9D26F-174D-4153-BEA2-606F5F3F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Aliases have been loaded for all states</a:t>
            </a:r>
          </a:p>
          <a:p>
            <a:pPr lvl="1"/>
            <a:r>
              <a:rPr lang="en-US" dirty="0"/>
              <a:t>Aliases are sorted by frequency/occurrence</a:t>
            </a:r>
          </a:p>
          <a:p>
            <a:pPr lvl="1"/>
            <a:r>
              <a:rPr lang="en-US" dirty="0"/>
              <a:t>Sorted most frequent to least frequent</a:t>
            </a:r>
          </a:p>
          <a:p>
            <a:r>
              <a:rPr lang="en-US" dirty="0"/>
              <a:t>Registries should select an Admin (and alert TAMU)</a:t>
            </a:r>
          </a:p>
          <a:p>
            <a:r>
              <a:rPr lang="en-US" dirty="0"/>
              <a:t>Admin should log into </a:t>
            </a:r>
            <a:r>
              <a:rPr lang="en-US" dirty="0">
                <a:hlinkClick r:id="rId2"/>
              </a:rPr>
              <a:t>https://geo.naaccr.org</a:t>
            </a:r>
            <a:endParaRPr lang="en-US" dirty="0"/>
          </a:p>
          <a:p>
            <a:r>
              <a:rPr lang="en-US" dirty="0"/>
              <a:t>Admin should start at the top of the list</a:t>
            </a:r>
          </a:p>
          <a:p>
            <a:pPr lvl="1"/>
            <a:r>
              <a:rPr lang="en-US" dirty="0"/>
              <a:t>Validate aliases they want to include for their state</a:t>
            </a:r>
          </a:p>
          <a:p>
            <a:pPr lvl="1"/>
            <a:r>
              <a:rPr lang="en-US" dirty="0"/>
              <a:t>Remove (or leave invalidated) aliases which should not be used</a:t>
            </a:r>
          </a:p>
          <a:p>
            <a:r>
              <a:rPr lang="en-US" dirty="0"/>
              <a:t>Geocoding will now use the validated aliases</a:t>
            </a:r>
          </a:p>
          <a:p>
            <a:pPr lvl="1"/>
            <a:r>
              <a:rPr lang="en-US" dirty="0"/>
              <a:t>Available in SEER*DMS</a:t>
            </a:r>
          </a:p>
          <a:p>
            <a:pPr lvl="1"/>
            <a:r>
              <a:rPr lang="en-US" dirty="0"/>
              <a:t>Available in NAACCR Web Geocoder</a:t>
            </a:r>
          </a:p>
        </p:txBody>
      </p:sp>
    </p:spTree>
    <p:extLst>
      <p:ext uri="{BB962C8B-B14F-4D97-AF65-F5344CB8AC3E}">
        <p14:creationId xmlns:p14="http://schemas.microsoft.com/office/powerpoint/2010/main" val="79414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183A-DAE8-4F74-B32D-9D8E436B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0C9D-E961-461D-B261-819421D82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Jersey State Cancer Registry</a:t>
            </a:r>
          </a:p>
          <a:p>
            <a:r>
              <a:rPr lang="en-US" dirty="0"/>
              <a:t>Geocoded </a:t>
            </a:r>
            <a:r>
              <a:rPr lang="en-US" b="1" u="sng" dirty="0"/>
              <a:t>with</a:t>
            </a:r>
            <a:r>
              <a:rPr lang="en-US" dirty="0"/>
              <a:t> and </a:t>
            </a:r>
            <a:r>
              <a:rPr lang="en-US" b="1" u="sng" dirty="0"/>
              <a:t>without</a:t>
            </a:r>
            <a:r>
              <a:rPr lang="en-US" dirty="0"/>
              <a:t> aliases</a:t>
            </a:r>
          </a:p>
          <a:p>
            <a:endParaRPr lang="en-US" dirty="0"/>
          </a:p>
          <a:p>
            <a:r>
              <a:rPr lang="en-US" dirty="0"/>
              <a:t>Potential Changes</a:t>
            </a:r>
          </a:p>
          <a:p>
            <a:pPr lvl="1"/>
            <a:r>
              <a:rPr lang="en-US" dirty="0"/>
              <a:t>Categories of output: </a:t>
            </a:r>
            <a:r>
              <a:rPr lang="en-US" b="1" u="sng" dirty="0"/>
              <a:t>Match</a:t>
            </a:r>
            <a:r>
              <a:rPr lang="en-US" dirty="0"/>
              <a:t>, </a:t>
            </a:r>
            <a:r>
              <a:rPr lang="en-US" b="1" u="sng" dirty="0"/>
              <a:t>Review</a:t>
            </a:r>
            <a:r>
              <a:rPr lang="en-US" dirty="0"/>
              <a:t>, </a:t>
            </a:r>
            <a:r>
              <a:rPr lang="en-US" b="1" u="sng" dirty="0"/>
              <a:t>Fail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Match to Review – aliases resulted in a worse geocode</a:t>
            </a:r>
          </a:p>
          <a:p>
            <a:pPr lvl="1"/>
            <a:r>
              <a:rPr lang="en-US" dirty="0"/>
              <a:t>Match to Fail – aliases resulted in the worst geocode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Review to Match – aliases resulted in a better geocode</a:t>
            </a:r>
          </a:p>
          <a:p>
            <a:pPr lvl="1"/>
            <a:r>
              <a:rPr lang="en-US" dirty="0"/>
              <a:t>Review to Fail – aliases resulted in the worst geocode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Fail to Match – aliases resulted in a better geocode</a:t>
            </a:r>
          </a:p>
          <a:p>
            <a:pPr lvl="1"/>
            <a:r>
              <a:rPr lang="en-US" dirty="0"/>
              <a:t>Fail to Review – aliases resulted in a better geocode</a:t>
            </a:r>
          </a:p>
        </p:txBody>
      </p:sp>
    </p:spTree>
    <p:extLst>
      <p:ext uri="{BB962C8B-B14F-4D97-AF65-F5344CB8AC3E}">
        <p14:creationId xmlns:p14="http://schemas.microsoft.com/office/powerpoint/2010/main" val="287340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1CF5-1307-4F2D-B5A6-94CB60B1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43E9-B718-46BB-B2EA-41339E80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739"/>
            <a:ext cx="8229600" cy="1107932"/>
          </a:xfrm>
        </p:spPr>
        <p:txBody>
          <a:bodyPr/>
          <a:lstStyle/>
          <a:p>
            <a:r>
              <a:rPr lang="en-US" dirty="0"/>
              <a:t>N = 955,839 Dx Address</a:t>
            </a:r>
          </a:p>
          <a:p>
            <a:r>
              <a:rPr lang="en-US" dirty="0"/>
              <a:t>Years = 2000 – 2017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329C1F-F367-4D4D-8387-3A0F5C7E1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74013"/>
              </p:ext>
            </p:extLst>
          </p:nvPr>
        </p:nvGraphicFramePr>
        <p:xfrm>
          <a:off x="751114" y="2334985"/>
          <a:ext cx="7336970" cy="314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94">
                  <a:extLst>
                    <a:ext uri="{9D8B030D-6E8A-4147-A177-3AD203B41FA5}">
                      <a16:colId xmlns:a16="http://schemas.microsoft.com/office/drawing/2014/main" val="216641171"/>
                    </a:ext>
                  </a:extLst>
                </a:gridCol>
                <a:gridCol w="1467394">
                  <a:extLst>
                    <a:ext uri="{9D8B030D-6E8A-4147-A177-3AD203B41FA5}">
                      <a16:colId xmlns:a16="http://schemas.microsoft.com/office/drawing/2014/main" val="1035415828"/>
                    </a:ext>
                  </a:extLst>
                </a:gridCol>
                <a:gridCol w="1467394">
                  <a:extLst>
                    <a:ext uri="{9D8B030D-6E8A-4147-A177-3AD203B41FA5}">
                      <a16:colId xmlns:a16="http://schemas.microsoft.com/office/drawing/2014/main" val="219257605"/>
                    </a:ext>
                  </a:extLst>
                </a:gridCol>
                <a:gridCol w="1467394">
                  <a:extLst>
                    <a:ext uri="{9D8B030D-6E8A-4147-A177-3AD203B41FA5}">
                      <a16:colId xmlns:a16="http://schemas.microsoft.com/office/drawing/2014/main" val="4158878129"/>
                    </a:ext>
                  </a:extLst>
                </a:gridCol>
                <a:gridCol w="1467394">
                  <a:extLst>
                    <a:ext uri="{9D8B030D-6E8A-4147-A177-3AD203B41FA5}">
                      <a16:colId xmlns:a16="http://schemas.microsoft.com/office/drawing/2014/main" val="2191607018"/>
                    </a:ext>
                  </a:extLst>
                </a:gridCol>
              </a:tblGrid>
              <a:tr h="948307">
                <a:tc>
                  <a:txBody>
                    <a:bodyPr/>
                    <a:lstStyle/>
                    <a:p>
                      <a:r>
                        <a:rPr lang="en-US" sz="2200" dirty="0"/>
                        <a:t>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Without Aliases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With Aliases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Difference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Diff%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34244635"/>
                  </a:ext>
                </a:extLst>
              </a:tr>
              <a:tr h="549416">
                <a:tc>
                  <a:txBody>
                    <a:bodyPr/>
                    <a:lstStyle/>
                    <a:p>
                      <a:r>
                        <a:rPr lang="en-US" sz="2200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757,285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776,654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u="sng" dirty="0"/>
                        <a:t>+19,369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+2.6%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07939"/>
                  </a:ext>
                </a:extLst>
              </a:tr>
              <a:tr h="549416">
                <a:tc>
                  <a:txBody>
                    <a:bodyPr/>
                    <a:lstStyle/>
                    <a:p>
                      <a:r>
                        <a:rPr lang="en-US" sz="2200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137,705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118,902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u="sng" dirty="0"/>
                        <a:t>-18,803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u="sng" dirty="0"/>
                        <a:t>-13.7%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17438"/>
                  </a:ext>
                </a:extLst>
              </a:tr>
              <a:tr h="549416">
                <a:tc>
                  <a:txBody>
                    <a:bodyPr/>
                    <a:lstStyle/>
                    <a:p>
                      <a:r>
                        <a:rPr lang="en-US" sz="2200" dirty="0"/>
                        <a:t>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60,849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60,283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58532"/>
                  </a:ext>
                </a:extLst>
              </a:tr>
              <a:tr h="549416">
                <a:tc>
                  <a:txBody>
                    <a:bodyPr/>
                    <a:lstStyle/>
                    <a:p>
                      <a:r>
                        <a:rPr lang="en-US" sz="2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955,839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955,839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9243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9513352-4A57-4A81-BD8E-4805D8029D66}"/>
              </a:ext>
            </a:extLst>
          </p:cNvPr>
          <p:cNvSpPr/>
          <p:nvPr/>
        </p:nvSpPr>
        <p:spPr>
          <a:xfrm>
            <a:off x="299035" y="5601874"/>
            <a:ext cx="854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minute per review X 18,803 reviews = 313 hours =  ~8 weeks of work saved (minimum)</a:t>
            </a:r>
          </a:p>
        </p:txBody>
      </p:sp>
    </p:spTree>
    <p:extLst>
      <p:ext uri="{BB962C8B-B14F-4D97-AF65-F5344CB8AC3E}">
        <p14:creationId xmlns:p14="http://schemas.microsoft.com/office/powerpoint/2010/main" val="200416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55D0-88DD-499F-B391-8F3AAA9C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TODO: Everyone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D43D-E05F-4DF1-89D1-6218396E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161738"/>
            <a:ext cx="8594271" cy="4762165"/>
          </a:xfrm>
        </p:spPr>
        <p:txBody>
          <a:bodyPr/>
          <a:lstStyle/>
          <a:p>
            <a:r>
              <a:rPr lang="en-US" dirty="0"/>
              <a:t>Send us your “approver”</a:t>
            </a:r>
          </a:p>
          <a:p>
            <a:r>
              <a:rPr lang="en-US" dirty="0"/>
              <a:t>Start using aliases</a:t>
            </a:r>
          </a:p>
          <a:p>
            <a:r>
              <a:rPr lang="en-US" dirty="0"/>
              <a:t>Increase match rates</a:t>
            </a:r>
          </a:p>
          <a:p>
            <a:r>
              <a:rPr lang="en-US" dirty="0"/>
              <a:t>Do less reviews (be like Kevin [from the Office, not Henry])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F785D-F744-46C4-B246-8B3C4082F178}"/>
              </a:ext>
            </a:extLst>
          </p:cNvPr>
          <p:cNvGrpSpPr/>
          <p:nvPr/>
        </p:nvGrpSpPr>
        <p:grpSpPr>
          <a:xfrm>
            <a:off x="1849891" y="3080686"/>
            <a:ext cx="5438774" cy="3592648"/>
            <a:chOff x="2013857" y="2466685"/>
            <a:chExt cx="5438774" cy="3592648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4E3DA050-44DF-43AC-B38E-399F9B6D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57" y="2466685"/>
              <a:ext cx="5438774" cy="349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5BC42D-2B36-419E-B8D4-AAE2BAE38150}"/>
                </a:ext>
              </a:extLst>
            </p:cNvPr>
            <p:cNvCxnSpPr/>
            <p:nvPr/>
          </p:nvCxnSpPr>
          <p:spPr>
            <a:xfrm>
              <a:off x="5769429" y="5415643"/>
              <a:ext cx="631371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74F623-2EF1-4C8E-B753-686EB511ABC4}"/>
                </a:ext>
              </a:extLst>
            </p:cNvPr>
            <p:cNvCxnSpPr/>
            <p:nvPr/>
          </p:nvCxnSpPr>
          <p:spPr>
            <a:xfrm>
              <a:off x="3064329" y="5720443"/>
              <a:ext cx="631371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80DC71-21FC-4725-973A-468D7551E32C}"/>
                </a:ext>
              </a:extLst>
            </p:cNvPr>
            <p:cNvCxnSpPr/>
            <p:nvPr/>
          </p:nvCxnSpPr>
          <p:spPr>
            <a:xfrm>
              <a:off x="4800601" y="5720443"/>
              <a:ext cx="631371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BF260E-11AD-46FF-A20D-A251D1E4AFDE}"/>
                </a:ext>
              </a:extLst>
            </p:cNvPr>
            <p:cNvSpPr txBox="1"/>
            <p:nvPr/>
          </p:nvSpPr>
          <p:spPr>
            <a:xfrm>
              <a:off x="5612801" y="505317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</a:rPr>
                <a:t>review lot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5E367-1C93-4EC1-8D8C-1D7B0B8CDDD1}"/>
                </a:ext>
              </a:extLst>
            </p:cNvPr>
            <p:cNvSpPr txBox="1"/>
            <p:nvPr/>
          </p:nvSpPr>
          <p:spPr>
            <a:xfrm>
              <a:off x="4633046" y="569000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</a:rPr>
                <a:t>review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79D8B7-C054-4596-8A6F-23663E40B2FD}"/>
                </a:ext>
              </a:extLst>
            </p:cNvPr>
            <p:cNvSpPr txBox="1"/>
            <p:nvPr/>
          </p:nvSpPr>
          <p:spPr>
            <a:xfrm>
              <a:off x="2013857" y="5505335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  <a:latin typeface="+mj-lt"/>
                </a:rPr>
                <a:t>geocode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59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050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Frutiger LT Std 55 Roman"/>
              </a:rPr>
              <a:t>Thanks &amp; Questions?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22814"/>
            <a:ext cx="7772400" cy="267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Daniel W. Goldberg – daniel.Goldberg@tamu.edu</a:t>
            </a:r>
            <a:br>
              <a:rPr lang="en-US" sz="2000" dirty="0">
                <a:solidFill>
                  <a:schemeClr val="bg1"/>
                </a:solidFill>
                <a:cs typeface="Frutiger LT Std 55 Roman"/>
              </a:rPr>
            </a:b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Payton Baldridge – pbaldridge@tamu.edu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Department of Geography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Texas A&amp;M University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 err="1">
                <a:solidFill>
                  <a:schemeClr val="bg1"/>
                </a:solidFill>
                <a:cs typeface="Frutiger LT Std 55 Roman"/>
              </a:rPr>
              <a:t>Recinda</a:t>
            </a: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Sherman – rsherman@naaccr.org</a:t>
            </a: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NAACCR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Pamela </a:t>
            </a:r>
            <a:r>
              <a:rPr lang="en-US" sz="2000" dirty="0" err="1">
                <a:solidFill>
                  <a:schemeClr val="bg1"/>
                </a:solidFill>
                <a:cs typeface="Frutiger LT Std 55 Roman"/>
              </a:rPr>
              <a:t>Agovino</a:t>
            </a: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– pamela.agovino@doh.nj.gov</a:t>
            </a:r>
          </a:p>
          <a:p>
            <a:r>
              <a:rPr lang="en-US" sz="2000" dirty="0" err="1">
                <a:solidFill>
                  <a:schemeClr val="bg1"/>
                </a:solidFill>
                <a:cs typeface="Frutiger LT Std 55 Roman"/>
              </a:rPr>
              <a:t>Gerrald</a:t>
            </a: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 Harris – gaharris@cinj.rutgers.edu</a:t>
            </a:r>
            <a:br>
              <a:rPr lang="en-US" sz="2000" dirty="0">
                <a:solidFill>
                  <a:schemeClr val="bg1"/>
                </a:solidFill>
                <a:cs typeface="Frutiger LT Std 55 Roman"/>
              </a:rPr>
            </a:br>
            <a:r>
              <a:rPr lang="en-US" sz="2000" dirty="0">
                <a:solidFill>
                  <a:schemeClr val="bg1"/>
                </a:solidFill>
                <a:cs typeface="Frutiger LT Std 55 Roman"/>
              </a:rPr>
              <a:t>New Jersey Department of Health/Cancer Institute of New Jersey</a:t>
            </a: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  <a:p>
            <a:endParaRPr lang="en-US" sz="20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36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BD27-7102-4978-8D76-317D17F4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8BD1-FA49-4CAF-885A-FF9C21B8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Commonly Encountered / Alternative Names for a Location</a:t>
            </a:r>
          </a:p>
          <a:p>
            <a:endParaRPr lang="en-US" dirty="0"/>
          </a:p>
          <a:p>
            <a:r>
              <a:rPr lang="en-US" dirty="0"/>
              <a:t>USPS ZIP/City Confusion</a:t>
            </a:r>
          </a:p>
          <a:p>
            <a:pPr lvl="1"/>
            <a:r>
              <a:rPr lang="en-US" dirty="0"/>
              <a:t>Green Brook, NJ ~= Dunellen, NJ (Both 08812)</a:t>
            </a:r>
          </a:p>
          <a:p>
            <a:endParaRPr lang="en-US" dirty="0"/>
          </a:p>
          <a:p>
            <a:r>
              <a:rPr lang="en-US" dirty="0"/>
              <a:t>Vanity City</a:t>
            </a:r>
          </a:p>
          <a:p>
            <a:pPr lvl="1"/>
            <a:r>
              <a:rPr lang="en-US" dirty="0"/>
              <a:t>Beverly Hills ~= Los Angeles (Some people prefer “Beverly Hills”)</a:t>
            </a:r>
          </a:p>
          <a:p>
            <a:endParaRPr lang="en-US" dirty="0"/>
          </a:p>
          <a:p>
            <a:r>
              <a:rPr lang="en-US" dirty="0"/>
              <a:t>Colloquial </a:t>
            </a:r>
          </a:p>
          <a:p>
            <a:pPr lvl="1"/>
            <a:r>
              <a:rPr lang="en-US" dirty="0"/>
              <a:t>Harlem ~= New York City ~= New York (Many people use it)</a:t>
            </a:r>
          </a:p>
          <a:p>
            <a:pPr lvl="1"/>
            <a:endParaRPr lang="en-US" dirty="0"/>
          </a:p>
          <a:p>
            <a:r>
              <a:rPr lang="en-US" dirty="0"/>
              <a:t>Misspellings/Abbreviations</a:t>
            </a:r>
          </a:p>
          <a:p>
            <a:pPr lvl="1"/>
            <a:r>
              <a:rPr lang="en-US" dirty="0"/>
              <a:t>Buena Vista Town ~= Buena Vista </a:t>
            </a:r>
            <a:r>
              <a:rPr lang="en-US" dirty="0" err="1"/>
              <a:t>Twp</a:t>
            </a:r>
            <a:r>
              <a:rPr lang="en-US" dirty="0"/>
              <a:t> ~= Buena Vista Township</a:t>
            </a:r>
          </a:p>
        </p:txBody>
      </p:sp>
    </p:spTree>
    <p:extLst>
      <p:ext uri="{BB962C8B-B14F-4D97-AF65-F5344CB8AC3E}">
        <p14:creationId xmlns:p14="http://schemas.microsoft.com/office/powerpoint/2010/main" val="3676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A9E8-66C1-4A7F-8DB3-253769BC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5A1C-6714-4F14-B193-414C7032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738"/>
            <a:ext cx="8333014" cy="4762165"/>
          </a:xfrm>
        </p:spPr>
        <p:txBody>
          <a:bodyPr/>
          <a:lstStyle/>
          <a:p>
            <a:r>
              <a:rPr lang="en-US" dirty="0"/>
              <a:t>Some Registries (e.g. NY) only accept 100% matches</a:t>
            </a:r>
          </a:p>
          <a:p>
            <a:endParaRPr lang="en-US" dirty="0"/>
          </a:p>
          <a:p>
            <a:r>
              <a:rPr lang="en-US" dirty="0"/>
              <a:t>Non-standard placenames = &lt;100% match</a:t>
            </a:r>
          </a:p>
          <a:p>
            <a:endParaRPr lang="en-US" dirty="0"/>
          </a:p>
          <a:p>
            <a:pPr lvl="1"/>
            <a:r>
              <a:rPr lang="en-US" dirty="0"/>
              <a:t>134 W 122nd St, New York, NY 10027 = 100%</a:t>
            </a:r>
          </a:p>
          <a:p>
            <a:pPr lvl="1"/>
            <a:r>
              <a:rPr lang="en-US" dirty="0"/>
              <a:t>134 W 122nd St, Harlem, NY 10027 = 96%</a:t>
            </a:r>
          </a:p>
          <a:p>
            <a:endParaRPr lang="en-US" dirty="0"/>
          </a:p>
          <a:p>
            <a:r>
              <a:rPr lang="en-US" dirty="0"/>
              <a:t>Results in </a:t>
            </a:r>
          </a:p>
          <a:p>
            <a:pPr lvl="1"/>
            <a:r>
              <a:rPr lang="en-US" dirty="0"/>
              <a:t>Many </a:t>
            </a:r>
            <a:r>
              <a:rPr lang="en-US" b="1" dirty="0"/>
              <a:t>“Review”</a:t>
            </a:r>
            <a:r>
              <a:rPr lang="en-US" dirty="0"/>
              <a:t> cases which should be labeled </a:t>
            </a:r>
            <a:r>
              <a:rPr lang="en-US" b="1" dirty="0"/>
              <a:t>“Match”</a:t>
            </a:r>
          </a:p>
          <a:p>
            <a:pPr lvl="1"/>
            <a:r>
              <a:rPr lang="en-US" dirty="0"/>
              <a:t>Unnecessarily high  </a:t>
            </a:r>
            <a:r>
              <a:rPr lang="en-US" b="1" dirty="0"/>
              <a:t>“Review”</a:t>
            </a:r>
            <a:r>
              <a:rPr lang="en-US" dirty="0"/>
              <a:t> workloads</a:t>
            </a:r>
          </a:p>
          <a:p>
            <a:pPr lvl="1"/>
            <a:r>
              <a:rPr lang="en-US" dirty="0"/>
              <a:t>Much unhappiness: </a:t>
            </a:r>
            <a:r>
              <a:rPr lang="en-US" b="1" dirty="0"/>
              <a:t>“Reviewing”</a:t>
            </a:r>
            <a:r>
              <a:rPr lang="en-US" dirty="0"/>
              <a:t> is the worst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7638-3D68-4D7B-9347-3935510E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02A06-5745-4681-9572-9C4958D6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list of acceptable aliases</a:t>
            </a:r>
          </a:p>
          <a:p>
            <a:r>
              <a:rPr lang="en-US" dirty="0"/>
              <a:t>Replace alias with official name</a:t>
            </a:r>
          </a:p>
          <a:p>
            <a:r>
              <a:rPr lang="en-US" dirty="0"/>
              <a:t>Re-score</a:t>
            </a:r>
          </a:p>
          <a:p>
            <a:endParaRPr lang="en-US" dirty="0"/>
          </a:p>
          <a:p>
            <a:r>
              <a:rPr lang="en-US" dirty="0"/>
              <a:t>Aliases must be:</a:t>
            </a:r>
          </a:p>
          <a:p>
            <a:pPr lvl="1"/>
            <a:r>
              <a:rPr lang="en-US" dirty="0"/>
              <a:t>Frequent</a:t>
            </a:r>
          </a:p>
          <a:p>
            <a:pPr lvl="1"/>
            <a:r>
              <a:rPr lang="en-US" dirty="0"/>
              <a:t>Same ZIP Code</a:t>
            </a:r>
          </a:p>
          <a:p>
            <a:pPr lvl="1"/>
            <a:r>
              <a:rPr lang="en-US" dirty="0"/>
              <a:t>Approved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2CA03-594D-4A2D-9ABD-8A28D559E21E}"/>
              </a:ext>
            </a:extLst>
          </p:cNvPr>
          <p:cNvSpPr/>
          <p:nvPr/>
        </p:nvSpPr>
        <p:spPr>
          <a:xfrm>
            <a:off x="4250872" y="3318693"/>
            <a:ext cx="3766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332C2C"/>
                </a:solidFill>
                <a:latin typeface="Arial"/>
              </a:rPr>
              <a:t>Harlem, NY 10027 </a:t>
            </a:r>
            <a:br>
              <a:rPr lang="en-US" sz="2000" dirty="0">
                <a:solidFill>
                  <a:srgbClr val="332C2C"/>
                </a:solidFill>
                <a:latin typeface="Arial"/>
              </a:rPr>
            </a:br>
            <a:br>
              <a:rPr lang="en-US" sz="2000" dirty="0">
                <a:solidFill>
                  <a:srgbClr val="332C2C"/>
                </a:solidFill>
                <a:latin typeface="Arial"/>
              </a:rPr>
            </a:br>
            <a:br>
              <a:rPr lang="en-US" sz="2000" dirty="0">
                <a:solidFill>
                  <a:srgbClr val="332C2C"/>
                </a:solidFill>
                <a:latin typeface="Arial"/>
              </a:rPr>
            </a:br>
            <a:r>
              <a:rPr lang="en-US" sz="2000" dirty="0">
                <a:solidFill>
                  <a:srgbClr val="332C2C"/>
                </a:solidFill>
                <a:latin typeface="Arial"/>
              </a:rPr>
              <a:t>New York, NY 10027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BFDC-6661-4964-B5BF-324EC21A7995}"/>
              </a:ext>
            </a:extLst>
          </p:cNvPr>
          <p:cNvSpPr/>
          <p:nvPr/>
        </p:nvSpPr>
        <p:spPr>
          <a:xfrm>
            <a:off x="4650923" y="3276120"/>
            <a:ext cx="1083129" cy="533400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77941-6E83-49E9-A42C-8F6143368B57}"/>
              </a:ext>
            </a:extLst>
          </p:cNvPr>
          <p:cNvSpPr/>
          <p:nvPr/>
        </p:nvSpPr>
        <p:spPr>
          <a:xfrm>
            <a:off x="6134102" y="3265714"/>
            <a:ext cx="821870" cy="533400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0DFB9-02BE-4AC7-B34D-118A42A7539E}"/>
              </a:ext>
            </a:extLst>
          </p:cNvPr>
          <p:cNvSpPr/>
          <p:nvPr/>
        </p:nvSpPr>
        <p:spPr>
          <a:xfrm>
            <a:off x="6406245" y="4156268"/>
            <a:ext cx="821870" cy="533400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A89E9-691E-4EF4-B16C-7CCD33047411}"/>
              </a:ext>
            </a:extLst>
          </p:cNvPr>
          <p:cNvSpPr/>
          <p:nvPr/>
        </p:nvSpPr>
        <p:spPr>
          <a:xfrm>
            <a:off x="4650923" y="4151305"/>
            <a:ext cx="1314448" cy="533400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FD4D98-0F3F-479A-98DA-E0318B30BD75}"/>
              </a:ext>
            </a:extLst>
          </p:cNvPr>
          <p:cNvCxnSpPr>
            <a:cxnSpLocks/>
          </p:cNvCxnSpPr>
          <p:nvPr/>
        </p:nvCxnSpPr>
        <p:spPr>
          <a:xfrm>
            <a:off x="5143501" y="3858986"/>
            <a:ext cx="0" cy="2923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687414-A5FA-416C-927B-3ADC54FB1800}"/>
              </a:ext>
            </a:extLst>
          </p:cNvPr>
          <p:cNvCxnSpPr>
            <a:cxnSpLocks/>
          </p:cNvCxnSpPr>
          <p:nvPr/>
        </p:nvCxnSpPr>
        <p:spPr>
          <a:xfrm>
            <a:off x="6672944" y="3858986"/>
            <a:ext cx="0" cy="2923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4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4E15-9477-449C-B0A2-7B3FA972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List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4D30-7DAA-49B3-9408-0C6B275F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1738"/>
            <a:ext cx="3858986" cy="4762165"/>
          </a:xfrm>
          <a:ln w="25400">
            <a:solidFill>
              <a:schemeClr val="accent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Historical User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 years of data</a:t>
            </a:r>
          </a:p>
          <a:p>
            <a:pPr marL="0" indent="0">
              <a:buNone/>
            </a:pPr>
            <a:r>
              <a:rPr lang="en-US" dirty="0"/>
              <a:t>Data “in the wild”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people ask for?</a:t>
            </a:r>
          </a:p>
          <a:p>
            <a:pPr marL="0" indent="0">
              <a:buNone/>
            </a:pPr>
            <a:r>
              <a:rPr lang="en-US" dirty="0"/>
              <a:t>			VS</a:t>
            </a:r>
          </a:p>
          <a:p>
            <a:pPr marL="0" indent="0">
              <a:buNone/>
            </a:pPr>
            <a:r>
              <a:rPr lang="en-US" dirty="0"/>
              <a:t>What does the data return?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8B78F-1612-4E7F-B3FB-79487BB29637}"/>
              </a:ext>
            </a:extLst>
          </p:cNvPr>
          <p:cNvSpPr txBox="1">
            <a:spLocks/>
          </p:cNvSpPr>
          <p:nvPr/>
        </p:nvSpPr>
        <p:spPr>
          <a:xfrm>
            <a:off x="4571999" y="1161739"/>
            <a:ext cx="4212771" cy="4775460"/>
          </a:xfrm>
          <a:prstGeom prst="rect">
            <a:avLst/>
          </a:prstGeom>
          <a:ln w="25400"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/>
              <a:t>Reference Data Sets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13 years (historical + current)</a:t>
            </a:r>
          </a:p>
          <a:p>
            <a:pPr marL="0" indent="0">
              <a:buNone/>
            </a:pPr>
            <a:r>
              <a:rPr lang="en-US" dirty="0"/>
              <a:t>20 data sets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Crosswalk between:</a:t>
            </a:r>
          </a:p>
          <a:p>
            <a:pPr marL="0" indent="0">
              <a:buFont typeface="Arial"/>
              <a:buNone/>
            </a:pPr>
            <a:r>
              <a:rPr lang="en-US" dirty="0"/>
              <a:t>	Address</a:t>
            </a:r>
          </a:p>
          <a:p>
            <a:pPr marL="0" indent="0">
              <a:buFont typeface="Arial"/>
              <a:buNone/>
            </a:pPr>
            <a:r>
              <a:rPr lang="en-US" dirty="0"/>
              <a:t>	City</a:t>
            </a:r>
          </a:p>
          <a:p>
            <a:pPr marL="0" indent="0">
              <a:buFont typeface="Arial"/>
              <a:buNone/>
            </a:pPr>
            <a:r>
              <a:rPr lang="en-US" dirty="0"/>
              <a:t>	Zip</a:t>
            </a:r>
          </a:p>
          <a:p>
            <a:pPr marL="0" indent="0">
              <a:buFont typeface="Arial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546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B81B-8899-4449-A520-B360C364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6E69-55E5-4BF7-A848-4B6EF4D3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78B2F-44B4-444A-86DB-F157F6B02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6" y="1161738"/>
            <a:ext cx="5159580" cy="49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CE80-1DE1-4687-8457-0C14F016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Administration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F82E-F3B0-4114-9CDB-FF89075A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7E947-1E43-48B1-9D93-1E7431DED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5533867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7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F4B8-B8C7-451E-8D93-97076C8A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List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BB13-205A-409E-ADD1-5A1EBC0B5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A3A6-20A0-4599-BA1E-CF189540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7281696" cy="49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6607-80E4-4AF5-B8F3-FD9230A9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List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6B06-D5FC-45DA-923E-14230521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784B2-1447-457B-B188-DE4E46AD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738"/>
            <a:ext cx="8169729" cy="41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542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NAACCR Geocoder Alias Tables:  Improving geocoding quality through the inclusion of placename aliases</vt:lpstr>
      <vt:lpstr>Aliases</vt:lpstr>
      <vt:lpstr>Issues</vt:lpstr>
      <vt:lpstr>Resolution</vt:lpstr>
      <vt:lpstr>Alias List Sources</vt:lpstr>
      <vt:lpstr>Example Aliases</vt:lpstr>
      <vt:lpstr>Alias Administration Management</vt:lpstr>
      <vt:lpstr>Alias List Management</vt:lpstr>
      <vt:lpstr>Alias List Management</vt:lpstr>
      <vt:lpstr>Status &amp; Process</vt:lpstr>
      <vt:lpstr>Test Case</vt:lpstr>
      <vt:lpstr>Results</vt:lpstr>
      <vt:lpstr>TODO: Everyone</vt:lpstr>
      <vt:lpstr>Thanks &amp;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AggieMap Analytics</dc:title>
  <dc:creator>daniel.goldberg</dc:creator>
  <cp:lastModifiedBy>daniel goldberg</cp:lastModifiedBy>
  <cp:revision>29</cp:revision>
  <dcterms:created xsi:type="dcterms:W3CDTF">2019-02-09T20:49:17Z</dcterms:created>
  <dcterms:modified xsi:type="dcterms:W3CDTF">2019-06-11T16:35:28Z</dcterms:modified>
</cp:coreProperties>
</file>