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1" r:id="rId3"/>
    <p:sldId id="258" r:id="rId4"/>
    <p:sldId id="260" r:id="rId5"/>
    <p:sldId id="274" r:id="rId6"/>
    <p:sldId id="262" r:id="rId7"/>
    <p:sldId id="277" r:id="rId8"/>
    <p:sldId id="263" r:id="rId9"/>
    <p:sldId id="264" r:id="rId10"/>
    <p:sldId id="267" r:id="rId11"/>
    <p:sldId id="265" r:id="rId12"/>
    <p:sldId id="268" r:id="rId13"/>
    <p:sldId id="269" r:id="rId14"/>
    <p:sldId id="272"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Damali (NIH/NCI) [E]" initials="MD([" lastIdx="4" clrIdx="0">
    <p:extLst>
      <p:ext uri="{19B8F6BF-5375-455C-9EA6-DF929625EA0E}">
        <p15:presenceInfo xmlns:p15="http://schemas.microsoft.com/office/powerpoint/2012/main" userId="S-1-5-21-12604286-656692736-1848903544-130893" providerId="AD"/>
      </p:ext>
    </p:extLst>
  </p:cmAuthor>
  <p:cmAuthor id="2" name="Glennis Andall-Brereton" initials="GA" lastIdx="2" clrIdx="1">
    <p:extLst>
      <p:ext uri="{19B8F6BF-5375-455C-9EA6-DF929625EA0E}">
        <p15:presenceInfo xmlns:p15="http://schemas.microsoft.com/office/powerpoint/2012/main" userId="Glennis Andall-Brereton" providerId="None"/>
      </p:ext>
    </p:extLst>
  </p:cmAuthor>
  <p:cmAuthor id="3" name="Quesnel-Crooks, Ms. Sarah (CAR)" initials="QMS(" lastIdx="2" clrIdx="2">
    <p:extLst>
      <p:ext uri="{19B8F6BF-5375-455C-9EA6-DF929625EA0E}">
        <p15:presenceInfo xmlns:p15="http://schemas.microsoft.com/office/powerpoint/2012/main" userId="S::quesnesa@CARPHA.ORG::182b8bbd-36f1-4a73-a6c2-3a7c8e961a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731"/>
    <a:srgbClr val="9E5112"/>
    <a:srgbClr val="854E05"/>
    <a:srgbClr val="8A4500"/>
    <a:srgbClr val="6C3600"/>
    <a:srgbClr val="663300"/>
    <a:srgbClr val="996633"/>
    <a:srgbClr val="993300"/>
    <a:srgbClr val="9900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301" autoAdjust="0"/>
  </p:normalViewPr>
  <p:slideViewPr>
    <p:cSldViewPr snapToGrid="0">
      <p:cViewPr>
        <p:scale>
          <a:sx n="64" d="100"/>
          <a:sy n="64" d="100"/>
        </p:scale>
        <p:origin x="6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quesnesa\Documents\CARPHA\Cancer%20registry\Meetings_Workshops\2019%20NAACCR%20IACR%20Joint%20Conference\Abstracts\Guyana\Guyana_2012-2013_Incidence%20by%20region%20UPDATEDX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quesnesa\Documents\CARPHA\Cancer%20registry\Meetings_Workshops\2019%20NAACCR%20IACR%20Joint%20Conference\Abstracts\Guyana\Guyana_2012-2013_Incidence%20by%20region%20UPDATEDX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400" dirty="0"/>
              <a:t>Incident Cancer Cases per 100,000 population, 2012-2013</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191058174246721E-2"/>
          <c:y val="0.12095761907009914"/>
          <c:w val="0.93399838203638563"/>
          <c:h val="0.78543625485028268"/>
        </c:manualLayout>
      </c:layout>
      <c:barChart>
        <c:barDir val="col"/>
        <c:grouping val="clustered"/>
        <c:varyColors val="0"/>
        <c:ser>
          <c:idx val="0"/>
          <c:order val="0"/>
          <c:tx>
            <c:strRef>
              <c:f>'Guyana Tables'!$A$22</c:f>
              <c:strCache>
                <c:ptCount val="1"/>
                <c:pt idx="0">
                  <c:v>Guyana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'Guyana Tables'!$B$21:$D$21</c:f>
              <c:strCache>
                <c:ptCount val="3"/>
                <c:pt idx="0">
                  <c:v>MALES</c:v>
                </c:pt>
                <c:pt idx="1">
                  <c:v>FEMALES</c:v>
                </c:pt>
                <c:pt idx="2">
                  <c:v>TOTAL</c:v>
                </c:pt>
              </c:strCache>
            </c:strRef>
          </c:cat>
          <c:val>
            <c:numRef>
              <c:f>'Guyana Tables'!$B$32:$D$32</c:f>
              <c:numCache>
                <c:formatCode>0.0</c:formatCode>
                <c:ptCount val="3"/>
                <c:pt idx="0">
                  <c:v>97.63182313309396</c:v>
                </c:pt>
                <c:pt idx="1">
                  <c:v>129.81474077035853</c:v>
                </c:pt>
                <c:pt idx="2">
                  <c:v>117.54389487987898</c:v>
                </c:pt>
              </c:numCache>
            </c:numRef>
          </c:val>
          <c:extLst>
            <c:ext xmlns:c16="http://schemas.microsoft.com/office/drawing/2014/chart" uri="{C3380CC4-5D6E-409C-BE32-E72D297353CC}">
              <c16:uniqueId val="{00000000-99F6-40C1-B651-2CA77F652637}"/>
            </c:ext>
          </c:extLst>
        </c:ser>
        <c:ser>
          <c:idx val="1"/>
          <c:order val="1"/>
          <c:tx>
            <c:strRef>
              <c:f>'Guyana Tables'!$A$23</c:f>
              <c:strCache>
                <c:ptCount val="1"/>
                <c:pt idx="0">
                  <c:v>Rural West Guyana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'Guyana Tables'!$B$21:$D$21</c:f>
              <c:strCache>
                <c:ptCount val="3"/>
                <c:pt idx="0">
                  <c:v>MALES</c:v>
                </c:pt>
                <c:pt idx="1">
                  <c:v>FEMALES</c:v>
                </c:pt>
                <c:pt idx="2">
                  <c:v>TOTAL</c:v>
                </c:pt>
              </c:strCache>
            </c:strRef>
          </c:cat>
          <c:val>
            <c:numRef>
              <c:f>'Guyana Tables'!$B$33:$D$33</c:f>
              <c:numCache>
                <c:formatCode>0.0</c:formatCode>
                <c:ptCount val="3"/>
                <c:pt idx="0">
                  <c:v>44.51525233119348</c:v>
                </c:pt>
                <c:pt idx="1">
                  <c:v>69.85588988641949</c:v>
                </c:pt>
                <c:pt idx="2">
                  <c:v>56.557608842659192</c:v>
                </c:pt>
              </c:numCache>
            </c:numRef>
          </c:val>
          <c:extLst>
            <c:ext xmlns:c16="http://schemas.microsoft.com/office/drawing/2014/chart" uri="{C3380CC4-5D6E-409C-BE32-E72D297353CC}">
              <c16:uniqueId val="{00000001-99F6-40C1-B651-2CA77F652637}"/>
            </c:ext>
          </c:extLst>
        </c:ser>
        <c:dLbls>
          <c:dLblPos val="outEnd"/>
          <c:showLegendKey val="0"/>
          <c:showVal val="1"/>
          <c:showCatName val="0"/>
          <c:showSerName val="0"/>
          <c:showPercent val="0"/>
          <c:showBubbleSize val="0"/>
        </c:dLbls>
        <c:gapWidth val="219"/>
        <c:overlap val="-27"/>
        <c:axId val="1336770495"/>
        <c:axId val="1633535695"/>
      </c:barChart>
      <c:catAx>
        <c:axId val="133677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33535695"/>
        <c:crosses val="autoZero"/>
        <c:auto val="1"/>
        <c:lblAlgn val="ctr"/>
        <c:lblOffset val="100"/>
        <c:noMultiLvlLbl val="0"/>
      </c:catAx>
      <c:valAx>
        <c:axId val="1633535695"/>
        <c:scaling>
          <c:orientation val="minMax"/>
          <c:max val="14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36770495"/>
        <c:crosses val="autoZero"/>
        <c:crossBetween val="between"/>
        <c:majorUnit val="20"/>
        <c:minorUnit val="4"/>
      </c:valAx>
      <c:spPr>
        <a:noFill/>
        <a:ln>
          <a:noFill/>
        </a:ln>
        <a:effectLst/>
      </c:spPr>
    </c:plotArea>
    <c:legend>
      <c:legendPos val="b"/>
      <c:layout>
        <c:manualLayout>
          <c:xMode val="edge"/>
          <c:yMode val="edge"/>
          <c:x val="0.21990699589834314"/>
          <c:y val="0.16747923976449677"/>
          <c:w val="0.18190536398404189"/>
          <c:h val="0.12281561144391188"/>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r>
              <a:rPr lang="en-US" sz="2000" dirty="0"/>
              <a:t>Guyana</a:t>
            </a:r>
          </a:p>
        </c:rich>
      </c:tx>
      <c:overlay val="0"/>
      <c:spPr>
        <a:noFill/>
        <a:ln>
          <a:noFill/>
        </a:ln>
        <a:effectLst/>
      </c:spPr>
      <c:txPr>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4"/>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B1A-49E5-9054-EB242F3962C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B1A-49E5-9054-EB242F3962C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B1A-49E5-9054-EB242F3962C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B1A-49E5-9054-EB242F3962C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B1A-49E5-9054-EB242F3962C7}"/>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B1A-49E5-9054-EB242F3962C7}"/>
              </c:ext>
            </c:extLst>
          </c:dPt>
          <c:dLbls>
            <c:dLbl>
              <c:idx val="0"/>
              <c:layout>
                <c:manualLayout>
                  <c:x val="-0.1145150326552663"/>
                  <c:y val="-3.0348742184163162E-2"/>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567388888888888"/>
                      <c:h val="0.11940329861111111"/>
                    </c:manualLayout>
                  </c15:layout>
                </c:ext>
                <c:ext xmlns:c16="http://schemas.microsoft.com/office/drawing/2014/chart" uri="{C3380CC4-5D6E-409C-BE32-E72D297353CC}">
                  <c16:uniqueId val="{00000001-EB1A-49E5-9054-EB242F3962C7}"/>
                </c:ext>
              </c:extLst>
            </c:dLbl>
            <c:dLbl>
              <c:idx val="1"/>
              <c:layout>
                <c:manualLayout>
                  <c:x val="-4.3230370370370454E-2"/>
                  <c:y val="0.10129218750000001"/>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843111111111114"/>
                      <c:h val="0.13579739583333333"/>
                    </c:manualLayout>
                  </c15:layout>
                </c:ext>
                <c:ext xmlns:c16="http://schemas.microsoft.com/office/drawing/2014/chart" uri="{C3380CC4-5D6E-409C-BE32-E72D297353CC}">
                  <c16:uniqueId val="{00000003-EB1A-49E5-9054-EB242F3962C7}"/>
                </c:ext>
              </c:extLst>
            </c:dLbl>
            <c:dLbl>
              <c:idx val="2"/>
              <c:layout>
                <c:manualLayout>
                  <c:x val="-0.12525799216491734"/>
                  <c:y val="-7.9144793171913187E-8"/>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4312624071612147"/>
                      <c:h val="0.11443513965494451"/>
                    </c:manualLayout>
                  </c15:layout>
                </c:ext>
                <c:ext xmlns:c16="http://schemas.microsoft.com/office/drawing/2014/chart" uri="{C3380CC4-5D6E-409C-BE32-E72D297353CC}">
                  <c16:uniqueId val="{00000005-EB1A-49E5-9054-EB242F3962C7}"/>
                </c:ext>
              </c:extLst>
            </c:dLbl>
            <c:dLbl>
              <c:idx val="3"/>
              <c:spPr>
                <a:noFill/>
                <a:ln>
                  <a:noFill/>
                </a:ln>
                <a:effectLst/>
              </c:spPr>
              <c:txPr>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EB1A-49E5-9054-EB242F3962C7}"/>
                </c:ext>
              </c:extLst>
            </c:dLbl>
            <c:dLbl>
              <c:idx val="4"/>
              <c:layout>
                <c:manualLayout>
                  <c:x val="0"/>
                  <c:y val="-0.15239201388888893"/>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B1A-49E5-9054-EB242F3962C7}"/>
                </c:ext>
              </c:extLst>
            </c:dLbl>
            <c:dLbl>
              <c:idx val="5"/>
              <c:layout>
                <c:manualLayout>
                  <c:x val="0.15287037037037035"/>
                  <c:y val="-2.021099337273174E-17"/>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960944444444444"/>
                      <c:h val="9.2736458333333327E-2"/>
                    </c:manualLayout>
                  </c15:layout>
                </c:ext>
                <c:ext xmlns:c16="http://schemas.microsoft.com/office/drawing/2014/chart" uri="{C3380CC4-5D6E-409C-BE32-E72D297353CC}">
                  <c16:uniqueId val="{0000000B-EB1A-49E5-9054-EB242F3962C7}"/>
                </c:ext>
              </c:extLst>
            </c:dLbl>
            <c:spPr>
              <a:noFill/>
              <a:ln>
                <a:noFill/>
              </a:ln>
              <a:effectLst/>
            </c:spPr>
            <c:txPr>
              <a:bodyPr rot="0" spcFirstLastPara="1" vertOverflow="ellipsis" vert="horz" wrap="square" anchor="ctr" anchorCtr="1"/>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'Guyana Tables'!$F$4:$F$9</c:f>
              <c:strCache>
                <c:ptCount val="6"/>
                <c:pt idx="0">
                  <c:v>Female genital</c:v>
                </c:pt>
                <c:pt idx="1">
                  <c:v>Digestive organs</c:v>
                </c:pt>
                <c:pt idx="2">
                  <c:v>Male genital </c:v>
                </c:pt>
                <c:pt idx="3">
                  <c:v>Breast </c:v>
                </c:pt>
                <c:pt idx="4">
                  <c:v>Other and unspecified </c:v>
                </c:pt>
                <c:pt idx="5">
                  <c:v>All other</c:v>
                </c:pt>
              </c:strCache>
            </c:strRef>
          </c:cat>
          <c:val>
            <c:numRef>
              <c:f>'Guyana Tables'!$I$4:$I$9</c:f>
              <c:numCache>
                <c:formatCode>General</c:formatCode>
                <c:ptCount val="6"/>
                <c:pt idx="0">
                  <c:v>221</c:v>
                </c:pt>
                <c:pt idx="1">
                  <c:v>170</c:v>
                </c:pt>
                <c:pt idx="2">
                  <c:v>137</c:v>
                </c:pt>
                <c:pt idx="3">
                  <c:v>108</c:v>
                </c:pt>
                <c:pt idx="4">
                  <c:v>103</c:v>
                </c:pt>
                <c:pt idx="5">
                  <c:v>139</c:v>
                </c:pt>
              </c:numCache>
            </c:numRef>
          </c:val>
          <c:extLst>
            <c:ext xmlns:c16="http://schemas.microsoft.com/office/drawing/2014/chart" uri="{C3380CC4-5D6E-409C-BE32-E72D297353CC}">
              <c16:uniqueId val="{0000000C-EB1A-49E5-9054-EB242F3962C7}"/>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sz="105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r>
              <a:rPr lang="en-US" sz="2000" dirty="0"/>
              <a:t>Rural West Guyana</a:t>
            </a:r>
          </a:p>
        </c:rich>
      </c:tx>
      <c:overlay val="0"/>
      <c:spPr>
        <a:noFill/>
        <a:ln>
          <a:noFill/>
        </a:ln>
        <a:effectLst/>
      </c:spPr>
      <c:txPr>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2"/>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66C-4558-ABFE-D9BBE176AE1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66C-4558-ABFE-D9BBE176AE1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66C-4558-ABFE-D9BBE176AE12}"/>
              </c:ext>
            </c:extLst>
          </c:dPt>
          <c:dPt>
            <c:idx val="3"/>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66C-4558-ABFE-D9BBE176AE12}"/>
              </c:ext>
            </c:extLst>
          </c:dPt>
          <c:dPt>
            <c:idx val="4"/>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66C-4558-ABFE-D9BBE176AE1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66C-4558-ABFE-D9BBE176AE12}"/>
              </c:ext>
            </c:extLst>
          </c:dPt>
          <c:dLbls>
            <c:dLbl>
              <c:idx val="0"/>
              <c:layout>
                <c:manualLayout>
                  <c:x val="-1.3432479004321617E-2"/>
                  <c:y val="-0.23929242696967817"/>
                </c:manualLayout>
              </c:layout>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316425925925926"/>
                      <c:h val="0.17793888888888887"/>
                    </c:manualLayout>
                  </c15:layout>
                </c:ext>
                <c:ext xmlns:c16="http://schemas.microsoft.com/office/drawing/2014/chart" uri="{C3380CC4-5D6E-409C-BE32-E72D297353CC}">
                  <c16:uniqueId val="{00000001-966C-4558-ABFE-D9BBE176AE12}"/>
                </c:ext>
              </c:extLst>
            </c:dLbl>
            <c:dLbl>
              <c:idx val="1"/>
              <c:layout>
                <c:manualLayout>
                  <c:x val="0.32127657407407406"/>
                  <c:y val="-2.5894097222238391E-4"/>
                </c:manualLayout>
              </c:layout>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045993551113996"/>
                      <c:h val="9.6878291928734858E-2"/>
                    </c:manualLayout>
                  </c15:layout>
                </c:ext>
                <c:ext xmlns:c16="http://schemas.microsoft.com/office/drawing/2014/chart" uri="{C3380CC4-5D6E-409C-BE32-E72D297353CC}">
                  <c16:uniqueId val="{00000003-966C-4558-ABFE-D9BBE176AE12}"/>
                </c:ext>
              </c:extLst>
            </c:dLbl>
            <c:dLbl>
              <c:idx val="2"/>
              <c:layout>
                <c:manualLayout>
                  <c:x val="3.6040445425851497E-2"/>
                  <c:y val="0"/>
                </c:manualLayout>
              </c:layout>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966C-4558-ABFE-D9BBE176AE12}"/>
                </c:ext>
              </c:extLst>
            </c:dLbl>
            <c:dLbl>
              <c:idx val="3"/>
              <c:layout>
                <c:manualLayout>
                  <c:x val="1.9218518518518519E-3"/>
                  <c:y val="2.5939062499999919E-2"/>
                </c:manualLayout>
              </c:layout>
              <c:spPr>
                <a:solidFill>
                  <a:prstClr val="white">
                    <a:lumMod val="95000"/>
                  </a:prstClr>
                </a:solid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966C-4558-ABFE-D9BBE176AE12}"/>
                </c:ext>
              </c:extLst>
            </c:dLbl>
            <c:dLbl>
              <c:idx val="4"/>
              <c:layout>
                <c:manualLayout>
                  <c:x val="5.8829814814814814E-2"/>
                  <c:y val="-1.1024305555555556E-2"/>
                </c:manualLayout>
              </c:layout>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966C-4558-ABFE-D9BBE176AE12}"/>
                </c:ext>
              </c:extLst>
            </c:dLbl>
            <c:dLbl>
              <c:idx val="5"/>
              <c:layout>
                <c:manualLayout>
                  <c:x val="8.0923888888888892E-2"/>
                  <c:y val="1.8092534722222213E-2"/>
                </c:manualLayout>
              </c:layout>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966C-4558-ABFE-D9BBE176AE12}"/>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'Guyana Tables'!$A$4:$A$9</c:f>
              <c:strCache>
                <c:ptCount val="6"/>
                <c:pt idx="0">
                  <c:v>Female genital</c:v>
                </c:pt>
                <c:pt idx="1">
                  <c:v>Digestive organs</c:v>
                </c:pt>
                <c:pt idx="2">
                  <c:v>Male genital </c:v>
                </c:pt>
                <c:pt idx="3">
                  <c:v>Other and unspecified </c:v>
                </c:pt>
                <c:pt idx="4">
                  <c:v>Breast </c:v>
                </c:pt>
                <c:pt idx="5">
                  <c:v>All other</c:v>
                </c:pt>
              </c:strCache>
            </c:strRef>
          </c:cat>
          <c:val>
            <c:numRef>
              <c:f>'Guyana Tables'!$D$4:$D$9</c:f>
              <c:numCache>
                <c:formatCode>General</c:formatCode>
                <c:ptCount val="6"/>
                <c:pt idx="0">
                  <c:v>21</c:v>
                </c:pt>
                <c:pt idx="1">
                  <c:v>6</c:v>
                </c:pt>
                <c:pt idx="2">
                  <c:v>6</c:v>
                </c:pt>
                <c:pt idx="3">
                  <c:v>5</c:v>
                </c:pt>
                <c:pt idx="4">
                  <c:v>3</c:v>
                </c:pt>
                <c:pt idx="5">
                  <c:v>5</c:v>
                </c:pt>
              </c:numCache>
            </c:numRef>
          </c:val>
          <c:extLst>
            <c:ext xmlns:c16="http://schemas.microsoft.com/office/drawing/2014/chart" uri="{C3380CC4-5D6E-409C-BE32-E72D297353CC}">
              <c16:uniqueId val="{0000000C-966C-4558-ABFE-D9BBE176AE12}"/>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4BB97-F4BA-4581-A2BC-60EE1E6ED7E1}" type="datetimeFigureOut">
              <a:rPr lang="en-TT" smtClean="0"/>
              <a:t>10/06/2019</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DD7CC-5FDB-4409-8883-559FE8BD206A}" type="slidenum">
              <a:rPr lang="en-TT" smtClean="0"/>
              <a:t>‹#›</a:t>
            </a:fld>
            <a:endParaRPr lang="en-TT"/>
          </a:p>
        </p:txBody>
      </p:sp>
    </p:spTree>
    <p:extLst>
      <p:ext uri="{BB962C8B-B14F-4D97-AF65-F5344CB8AC3E}">
        <p14:creationId xmlns:p14="http://schemas.microsoft.com/office/powerpoint/2010/main" val="228447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1</a:t>
            </a:fld>
            <a:endParaRPr lang="en-TT"/>
          </a:p>
        </p:txBody>
      </p:sp>
    </p:spTree>
    <p:extLst>
      <p:ext uri="{BB962C8B-B14F-4D97-AF65-F5344CB8AC3E}">
        <p14:creationId xmlns:p14="http://schemas.microsoft.com/office/powerpoint/2010/main" val="329788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3ECDD7CC-5FDB-4409-8883-559FE8BD206A}" type="slidenum">
              <a:rPr lang="en-TT" smtClean="0"/>
              <a:t>10</a:t>
            </a:fld>
            <a:endParaRPr lang="en-TT"/>
          </a:p>
        </p:txBody>
      </p:sp>
    </p:spTree>
    <p:extLst>
      <p:ext uri="{BB962C8B-B14F-4D97-AF65-F5344CB8AC3E}">
        <p14:creationId xmlns:p14="http://schemas.microsoft.com/office/powerpoint/2010/main" val="417576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a:solidFill>
                  <a:schemeClr val="tx1"/>
                </a:solidFill>
                <a:effectLst/>
                <a:latin typeface="+mn-lt"/>
                <a:ea typeface="+mn-ea"/>
                <a:cs typeface="+mn-cs"/>
              </a:rPr>
              <a:t>For 2012-2013, 5.2% of the cases in the Registry were registered from rural West Guyana using this approach (n=46).</a:t>
            </a:r>
          </a:p>
          <a:p>
            <a:endParaRPr lang="en-US" sz="2000" kern="1200" dirty="0">
              <a:solidFill>
                <a:schemeClr val="tx1"/>
              </a:solidFill>
              <a:effectLst/>
              <a:latin typeface="+mn-lt"/>
              <a:ea typeface="+mn-ea"/>
              <a:cs typeface="+mn-cs"/>
            </a:endParaRPr>
          </a:p>
          <a:p>
            <a:r>
              <a:rPr lang="en-US" sz="2000" kern="1200" dirty="0">
                <a:solidFill>
                  <a:schemeClr val="tx1"/>
                </a:solidFill>
                <a:effectLst/>
                <a:latin typeface="+mn-lt"/>
                <a:ea typeface="+mn-ea"/>
                <a:cs typeface="+mn-cs"/>
              </a:rPr>
              <a:t>For 2012-2013, the i</a:t>
            </a:r>
            <a:r>
              <a:rPr lang="en-US" sz="2000" dirty="0"/>
              <a:t>ncident cancer cases per 100,000 population in rural west Guyana were roughly half of that observed nationally.</a:t>
            </a:r>
            <a:endParaRPr lang="en-TT" sz="2000" dirty="0"/>
          </a:p>
        </p:txBody>
      </p:sp>
      <p:sp>
        <p:nvSpPr>
          <p:cNvPr id="4" name="Slide Number Placeholder 3"/>
          <p:cNvSpPr>
            <a:spLocks noGrp="1"/>
          </p:cNvSpPr>
          <p:nvPr>
            <p:ph type="sldNum" sz="quarter" idx="5"/>
          </p:nvPr>
        </p:nvSpPr>
        <p:spPr/>
        <p:txBody>
          <a:bodyPr/>
          <a:lstStyle/>
          <a:p>
            <a:fld id="{3ECDD7CC-5FDB-4409-8883-559FE8BD206A}" type="slidenum">
              <a:rPr lang="en-TT" smtClean="0"/>
              <a:t>11</a:t>
            </a:fld>
            <a:endParaRPr lang="en-TT"/>
          </a:p>
        </p:txBody>
      </p:sp>
    </p:spTree>
    <p:extLst>
      <p:ext uri="{BB962C8B-B14F-4D97-AF65-F5344CB8AC3E}">
        <p14:creationId xmlns:p14="http://schemas.microsoft.com/office/powerpoint/2010/main" val="179151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sz="2000" dirty="0"/>
              <a:t>These pie charts illustrate the site breakdown of registered cancer cases.</a:t>
            </a:r>
          </a:p>
          <a:p>
            <a:endParaRPr lang="en-TT" sz="2000" dirty="0"/>
          </a:p>
          <a:p>
            <a:r>
              <a:rPr lang="en-TT" sz="2000" dirty="0"/>
              <a:t>In Rural West Guyana, </a:t>
            </a:r>
            <a:r>
              <a:rPr lang="en-US" sz="2000" kern="1200" dirty="0">
                <a:solidFill>
                  <a:schemeClr val="tx1"/>
                </a:solidFill>
                <a:effectLst/>
                <a:latin typeface="+mn-lt"/>
                <a:ea typeface="+mn-ea"/>
                <a:cs typeface="+mn-cs"/>
              </a:rPr>
              <a:t>almost half of all incident cases were cancer of the female genital organs; compared to quarter of incident cases at the National level; while the proportion of total incident cases which were breast cancer cases at the National level was double that observed in rural west Guyana.</a:t>
            </a:r>
            <a:endParaRPr lang="en-TT" sz="2000" dirty="0"/>
          </a:p>
        </p:txBody>
      </p:sp>
      <p:sp>
        <p:nvSpPr>
          <p:cNvPr id="4" name="Slide Number Placeholder 3"/>
          <p:cNvSpPr>
            <a:spLocks noGrp="1"/>
          </p:cNvSpPr>
          <p:nvPr>
            <p:ph type="sldNum" sz="quarter" idx="5"/>
          </p:nvPr>
        </p:nvSpPr>
        <p:spPr/>
        <p:txBody>
          <a:bodyPr/>
          <a:lstStyle/>
          <a:p>
            <a:fld id="{3ECDD7CC-5FDB-4409-8883-559FE8BD206A}" type="slidenum">
              <a:rPr lang="en-TT" smtClean="0"/>
              <a:t>12</a:t>
            </a:fld>
            <a:endParaRPr lang="en-TT"/>
          </a:p>
        </p:txBody>
      </p:sp>
    </p:spTree>
    <p:extLst>
      <p:ext uri="{BB962C8B-B14F-4D97-AF65-F5344CB8AC3E}">
        <p14:creationId xmlns:p14="http://schemas.microsoft.com/office/powerpoint/2010/main" val="223250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3ECDD7CC-5FDB-4409-8883-559FE8BD206A}" type="slidenum">
              <a:rPr lang="en-TT" smtClean="0"/>
              <a:t>13</a:t>
            </a:fld>
            <a:endParaRPr lang="en-TT"/>
          </a:p>
        </p:txBody>
      </p:sp>
    </p:spTree>
    <p:extLst>
      <p:ext uri="{BB962C8B-B14F-4D97-AF65-F5344CB8AC3E}">
        <p14:creationId xmlns:p14="http://schemas.microsoft.com/office/powerpoint/2010/main" val="1593648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E3E4AA4D-1B47-42F6-90AA-DDA32DC11AF8}" type="slidenum">
              <a:rPr lang="en-TT" smtClean="0"/>
              <a:t>14</a:t>
            </a:fld>
            <a:endParaRPr lang="en-TT"/>
          </a:p>
        </p:txBody>
      </p:sp>
    </p:spTree>
    <p:extLst>
      <p:ext uri="{BB962C8B-B14F-4D97-AF65-F5344CB8AC3E}">
        <p14:creationId xmlns:p14="http://schemas.microsoft.com/office/powerpoint/2010/main" val="313345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sz="2000" b="0" i="0" kern="1200" dirty="0">
                <a:solidFill>
                  <a:schemeClr val="tx1"/>
                </a:solidFill>
                <a:effectLst/>
                <a:latin typeface="+mn-lt"/>
                <a:ea typeface="+mn-ea"/>
                <a:cs typeface="+mn-cs"/>
              </a:rPr>
              <a:t>Kaieteur Falls is the world's largest single drop waterfall by the volume of water flowing over it. </a:t>
            </a:r>
            <a:r>
              <a:rPr lang="en-TT" sz="2000" dirty="0"/>
              <a:t>The waterfall has a drop of 741 feet compared to Niagara </a:t>
            </a:r>
            <a:r>
              <a:rPr lang="en-TT" sz="2000" dirty="0" err="1"/>
              <a:t>Fallls</a:t>
            </a:r>
            <a:r>
              <a:rPr lang="en-TT" sz="2000" dirty="0"/>
              <a:t> which has a drop of only 167 feet. Located in rural west Guyana  </a:t>
            </a:r>
            <a:r>
              <a:rPr lang="en-TT" sz="2000" dirty="0">
                <a:sym typeface="Wingdings" panose="05000000000000000000" pitchFamily="2" charset="2"/>
              </a:rPr>
              <a:t></a:t>
            </a:r>
            <a:endParaRPr lang="en-TT" sz="2000" dirty="0"/>
          </a:p>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15</a:t>
            </a:fld>
            <a:endParaRPr lang="en-TT"/>
          </a:p>
        </p:txBody>
      </p:sp>
    </p:spTree>
    <p:extLst>
      <p:ext uri="{BB962C8B-B14F-4D97-AF65-F5344CB8AC3E}">
        <p14:creationId xmlns:p14="http://schemas.microsoft.com/office/powerpoint/2010/main" val="429082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E3E4AA4D-1B47-42F6-90AA-DDA32DC11AF8}" type="slidenum">
              <a:rPr lang="en-TT" smtClean="0"/>
              <a:t>2</a:t>
            </a:fld>
            <a:endParaRPr lang="en-TT"/>
          </a:p>
        </p:txBody>
      </p:sp>
    </p:spTree>
    <p:extLst>
      <p:ext uri="{BB962C8B-B14F-4D97-AF65-F5344CB8AC3E}">
        <p14:creationId xmlns:p14="http://schemas.microsoft.com/office/powerpoint/2010/main" val="15470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a:solidFill>
                  <a:schemeClr val="tx1"/>
                </a:solidFill>
                <a:effectLst/>
                <a:latin typeface="+mn-lt"/>
                <a:ea typeface="+mn-ea"/>
                <a:cs typeface="+mn-cs"/>
              </a:rPr>
              <a:t>Guyana is located on the NE coast of South America and is the only English-speaking country in SA. Guyana has a population of ~ 750,000 and was reclassified by the World Bank in July 2016 from a lower-middle income country to an upper-middle income country, with the discovery of substantial oil reserves in 2015. This has important long term implications for health budgets and spending that have not yet been realized; the change in income classification however, immediately makes Guyana not eligible for ‘low-income opportunities’.</a:t>
            </a:r>
          </a:p>
          <a:p>
            <a:endParaRPr lang="en-US" sz="2000" kern="1200" dirty="0">
              <a:solidFill>
                <a:schemeClr val="tx1"/>
              </a:solidFill>
              <a:effectLst/>
              <a:latin typeface="+mn-lt"/>
              <a:ea typeface="+mn-ea"/>
              <a:cs typeface="+mn-cs"/>
            </a:endParaRPr>
          </a:p>
          <a:p>
            <a:endParaRPr lang="en-TT" sz="2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ECDD7CC-5FDB-4409-8883-559FE8BD206A}" type="slidenum">
              <a:rPr lang="en-TT" smtClean="0"/>
              <a:t>3</a:t>
            </a:fld>
            <a:endParaRPr lang="en-TT"/>
          </a:p>
        </p:txBody>
      </p:sp>
    </p:spTree>
    <p:extLst>
      <p:ext uri="{BB962C8B-B14F-4D97-AF65-F5344CB8AC3E}">
        <p14:creationId xmlns:p14="http://schemas.microsoft.com/office/powerpoint/2010/main" val="289162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4</a:t>
            </a:fld>
            <a:endParaRPr lang="en-TT"/>
          </a:p>
        </p:txBody>
      </p:sp>
    </p:spTree>
    <p:extLst>
      <p:ext uri="{BB962C8B-B14F-4D97-AF65-F5344CB8AC3E}">
        <p14:creationId xmlns:p14="http://schemas.microsoft.com/office/powerpoint/2010/main" val="187799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5</a:t>
            </a:fld>
            <a:endParaRPr lang="en-TT"/>
          </a:p>
        </p:txBody>
      </p:sp>
    </p:spTree>
    <p:extLst>
      <p:ext uri="{BB962C8B-B14F-4D97-AF65-F5344CB8AC3E}">
        <p14:creationId xmlns:p14="http://schemas.microsoft.com/office/powerpoint/2010/main" val="37359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T" sz="2000" dirty="0"/>
              <a:t>These highland areas are covered by dense forest lands and mountain ranges and marked also by series of hills and rivers. Despite the large landmass of the Hinterland regions as compared to the Coastland, they are sparely populated due to the barriers set by the geographical terrains. The population in these regions is ~ 82,000, which represent 10.9 percent of the total population. The name Guyana means “land of many waters” in a native Amerindian language referring to the many rivers running through the country</a:t>
            </a:r>
          </a:p>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6</a:t>
            </a:fld>
            <a:endParaRPr lang="en-TT"/>
          </a:p>
        </p:txBody>
      </p:sp>
    </p:spTree>
    <p:extLst>
      <p:ext uri="{BB962C8B-B14F-4D97-AF65-F5344CB8AC3E}">
        <p14:creationId xmlns:p14="http://schemas.microsoft.com/office/powerpoint/2010/main" val="147412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T" sz="2000" dirty="0"/>
              <a:t>Life expectancy by region is not available but overall, life expectancy for Guyana is low - </a:t>
            </a:r>
            <a:r>
              <a:rPr lang="en-TT" sz="2000" b="0" i="0" kern="1200" dirty="0">
                <a:solidFill>
                  <a:schemeClr val="tx1"/>
                </a:solidFill>
                <a:effectLst/>
                <a:latin typeface="+mn-lt"/>
                <a:ea typeface="+mn-ea"/>
                <a:cs typeface="+mn-cs"/>
              </a:rPr>
              <a:t>total life expectancy is 66.2 which gives Guyana a World Life Expectancy ranking of 135 (out of 195 countries).</a:t>
            </a:r>
            <a:endParaRPr lang="en-TT" sz="2000" dirty="0"/>
          </a:p>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7</a:t>
            </a:fld>
            <a:endParaRPr lang="en-TT"/>
          </a:p>
        </p:txBody>
      </p:sp>
    </p:spTree>
    <p:extLst>
      <p:ext uri="{BB962C8B-B14F-4D97-AF65-F5344CB8AC3E}">
        <p14:creationId xmlns:p14="http://schemas.microsoft.com/office/powerpoint/2010/main" val="26010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sz="2000" dirty="0"/>
          </a:p>
        </p:txBody>
      </p:sp>
      <p:sp>
        <p:nvSpPr>
          <p:cNvPr id="4" name="Slide Number Placeholder 3"/>
          <p:cNvSpPr>
            <a:spLocks noGrp="1"/>
          </p:cNvSpPr>
          <p:nvPr>
            <p:ph type="sldNum" sz="quarter" idx="5"/>
          </p:nvPr>
        </p:nvSpPr>
        <p:spPr/>
        <p:txBody>
          <a:bodyPr/>
          <a:lstStyle/>
          <a:p>
            <a:fld id="{3ECDD7CC-5FDB-4409-8883-559FE8BD206A}" type="slidenum">
              <a:rPr lang="en-TT" smtClean="0"/>
              <a:t>8</a:t>
            </a:fld>
            <a:endParaRPr lang="en-TT"/>
          </a:p>
        </p:txBody>
      </p:sp>
    </p:spTree>
    <p:extLst>
      <p:ext uri="{BB962C8B-B14F-4D97-AF65-F5344CB8AC3E}">
        <p14:creationId xmlns:p14="http://schemas.microsoft.com/office/powerpoint/2010/main" val="315105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3ECDD7CC-5FDB-4409-8883-559FE8BD206A}" type="slidenum">
              <a:rPr lang="en-TT" smtClean="0"/>
              <a:t>9</a:t>
            </a:fld>
            <a:endParaRPr lang="en-TT"/>
          </a:p>
        </p:txBody>
      </p:sp>
    </p:spTree>
    <p:extLst>
      <p:ext uri="{BB962C8B-B14F-4D97-AF65-F5344CB8AC3E}">
        <p14:creationId xmlns:p14="http://schemas.microsoft.com/office/powerpoint/2010/main" val="418649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4966-851E-4E6D-BB32-79FBAB34D5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a:extLst>
              <a:ext uri="{FF2B5EF4-FFF2-40B4-BE49-F238E27FC236}">
                <a16:creationId xmlns:a16="http://schemas.microsoft.com/office/drawing/2014/main" id="{CEDA3149-EF8F-4DC5-BE35-01A435539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T"/>
          </a:p>
        </p:txBody>
      </p:sp>
      <p:sp>
        <p:nvSpPr>
          <p:cNvPr id="4" name="Date Placeholder 3">
            <a:extLst>
              <a:ext uri="{FF2B5EF4-FFF2-40B4-BE49-F238E27FC236}">
                <a16:creationId xmlns:a16="http://schemas.microsoft.com/office/drawing/2014/main" id="{D68CCF7C-99EF-4999-B8A8-C7D3F7EBC124}"/>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5" name="Footer Placeholder 4">
            <a:extLst>
              <a:ext uri="{FF2B5EF4-FFF2-40B4-BE49-F238E27FC236}">
                <a16:creationId xmlns:a16="http://schemas.microsoft.com/office/drawing/2014/main" id="{E8E0C2C0-EB51-43CC-AFCC-3276F2AA3685}"/>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8930470D-67C8-4347-AE19-7362E384AE1D}"/>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502856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38A0-CD20-4738-8CEB-D9EC00A25C7C}"/>
              </a:ext>
            </a:extLst>
          </p:cNvPr>
          <p:cNvSpPr>
            <a:spLocks noGrp="1"/>
          </p:cNvSpPr>
          <p:nvPr>
            <p:ph type="title"/>
          </p:nvPr>
        </p:nvSpPr>
        <p:spPr/>
        <p:txBody>
          <a:bodyPr/>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B7C9A329-E7DC-485B-95F6-5D54B359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7667AEE9-1D8F-4028-9E26-BD21E5BA9E23}"/>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5" name="Footer Placeholder 4">
            <a:extLst>
              <a:ext uri="{FF2B5EF4-FFF2-40B4-BE49-F238E27FC236}">
                <a16:creationId xmlns:a16="http://schemas.microsoft.com/office/drawing/2014/main" id="{910F9E87-9293-4A33-A81F-EF7D1CFF0C06}"/>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93203F29-A72D-4218-839C-7D0B4823F315}"/>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266541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6EBD31-766D-4A32-99B5-3073D57B16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79B05D8A-F62A-4F4A-8E9F-CBF868D783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9C082163-FA41-463B-82C6-6F45C679B686}"/>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5" name="Footer Placeholder 4">
            <a:extLst>
              <a:ext uri="{FF2B5EF4-FFF2-40B4-BE49-F238E27FC236}">
                <a16:creationId xmlns:a16="http://schemas.microsoft.com/office/drawing/2014/main" id="{16C6AD79-7FC1-42A1-B0A0-B82D281B463A}"/>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9B9D5A96-B286-48B6-AA08-C2D1707947AD}"/>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127425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AF5C-3ABC-4693-BE81-E0E6BF420A04}"/>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5D1F607E-3F36-4A60-BFC8-1585C929FE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0DB9F5A8-79DA-4C31-B850-8F6E2B5A9E70}"/>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5" name="Footer Placeholder 4">
            <a:extLst>
              <a:ext uri="{FF2B5EF4-FFF2-40B4-BE49-F238E27FC236}">
                <a16:creationId xmlns:a16="http://schemas.microsoft.com/office/drawing/2014/main" id="{5C998D3A-B5E7-421D-9BFE-E4BED7A50327}"/>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65937AE0-27F5-4338-AFEA-17E0B1FADF75}"/>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10061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CDE0-6DFA-4E0D-BF90-485A821A20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T"/>
          </a:p>
        </p:txBody>
      </p:sp>
      <p:sp>
        <p:nvSpPr>
          <p:cNvPr id="3" name="Text Placeholder 2">
            <a:extLst>
              <a:ext uri="{FF2B5EF4-FFF2-40B4-BE49-F238E27FC236}">
                <a16:creationId xmlns:a16="http://schemas.microsoft.com/office/drawing/2014/main" id="{10BE3A08-8BB3-40FE-BFBF-0F3D1DD01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27FCB-9589-4615-801B-6CD3343B6D61}"/>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5" name="Footer Placeholder 4">
            <a:extLst>
              <a:ext uri="{FF2B5EF4-FFF2-40B4-BE49-F238E27FC236}">
                <a16:creationId xmlns:a16="http://schemas.microsoft.com/office/drawing/2014/main" id="{D46800CD-C0BA-49D8-ADC7-49E5C2EE4554}"/>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CE5E9299-D750-4047-B0D0-CB3E6DD1BB56}"/>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31176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085D-3B2C-496E-B7BB-D17C80464A52}"/>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B6DCA712-400D-4443-956B-128FAFE826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a:extLst>
              <a:ext uri="{FF2B5EF4-FFF2-40B4-BE49-F238E27FC236}">
                <a16:creationId xmlns:a16="http://schemas.microsoft.com/office/drawing/2014/main" id="{65707A14-4930-4401-9357-41FBEE56B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a:extLst>
              <a:ext uri="{FF2B5EF4-FFF2-40B4-BE49-F238E27FC236}">
                <a16:creationId xmlns:a16="http://schemas.microsoft.com/office/drawing/2014/main" id="{4D622F34-7166-470C-B19E-D413078540F1}"/>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6" name="Footer Placeholder 5">
            <a:extLst>
              <a:ext uri="{FF2B5EF4-FFF2-40B4-BE49-F238E27FC236}">
                <a16:creationId xmlns:a16="http://schemas.microsoft.com/office/drawing/2014/main" id="{56E3DB09-179F-4983-BAEF-F8121E0A4609}"/>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85315003-A4D4-4EC2-B428-7F5711CA4BE9}"/>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384070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226D-5A8B-4DF1-9C37-9D28FD7D2AAA}"/>
              </a:ext>
            </a:extLst>
          </p:cNvPr>
          <p:cNvSpPr>
            <a:spLocks noGrp="1"/>
          </p:cNvSpPr>
          <p:nvPr>
            <p:ph type="title"/>
          </p:nvPr>
        </p:nvSpPr>
        <p:spPr>
          <a:xfrm>
            <a:off x="839788" y="365125"/>
            <a:ext cx="10515600" cy="1325563"/>
          </a:xfrm>
        </p:spPr>
        <p:txBody>
          <a:bodyPr/>
          <a:lstStyle/>
          <a:p>
            <a:r>
              <a:rPr lang="en-US"/>
              <a:t>Click to edit Master title style</a:t>
            </a:r>
            <a:endParaRPr lang="en-TT"/>
          </a:p>
        </p:txBody>
      </p:sp>
      <p:sp>
        <p:nvSpPr>
          <p:cNvPr id="3" name="Text Placeholder 2">
            <a:extLst>
              <a:ext uri="{FF2B5EF4-FFF2-40B4-BE49-F238E27FC236}">
                <a16:creationId xmlns:a16="http://schemas.microsoft.com/office/drawing/2014/main" id="{F2BDDFD2-19B4-4550-A379-EBE82E215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00FB7-A0F2-40B6-B551-FB2FC8B37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a:extLst>
              <a:ext uri="{FF2B5EF4-FFF2-40B4-BE49-F238E27FC236}">
                <a16:creationId xmlns:a16="http://schemas.microsoft.com/office/drawing/2014/main" id="{D23FBE98-E745-422F-9BD3-391E4DAC8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28692C-B5B6-4301-8892-5B6C73CEF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a:extLst>
              <a:ext uri="{FF2B5EF4-FFF2-40B4-BE49-F238E27FC236}">
                <a16:creationId xmlns:a16="http://schemas.microsoft.com/office/drawing/2014/main" id="{20E82463-1096-42F6-A99B-33DD1B2FB51A}"/>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8" name="Footer Placeholder 7">
            <a:extLst>
              <a:ext uri="{FF2B5EF4-FFF2-40B4-BE49-F238E27FC236}">
                <a16:creationId xmlns:a16="http://schemas.microsoft.com/office/drawing/2014/main" id="{8D821346-758C-4777-B747-D915F8D3DA25}"/>
              </a:ext>
            </a:extLst>
          </p:cNvPr>
          <p:cNvSpPr>
            <a:spLocks noGrp="1"/>
          </p:cNvSpPr>
          <p:nvPr>
            <p:ph type="ftr" sz="quarter" idx="11"/>
          </p:nvPr>
        </p:nvSpPr>
        <p:spPr/>
        <p:txBody>
          <a:bodyPr/>
          <a:lstStyle/>
          <a:p>
            <a:endParaRPr lang="en-TT"/>
          </a:p>
        </p:txBody>
      </p:sp>
      <p:sp>
        <p:nvSpPr>
          <p:cNvPr id="9" name="Slide Number Placeholder 8">
            <a:extLst>
              <a:ext uri="{FF2B5EF4-FFF2-40B4-BE49-F238E27FC236}">
                <a16:creationId xmlns:a16="http://schemas.microsoft.com/office/drawing/2014/main" id="{F310EC03-52EF-4BFE-85B6-EA2134E89182}"/>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290265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D7CC-7763-4F4D-A246-A65144956232}"/>
              </a:ext>
            </a:extLst>
          </p:cNvPr>
          <p:cNvSpPr>
            <a:spLocks noGrp="1"/>
          </p:cNvSpPr>
          <p:nvPr>
            <p:ph type="title"/>
          </p:nvPr>
        </p:nvSpPr>
        <p:spPr/>
        <p:txBody>
          <a:bodyPr/>
          <a:lstStyle/>
          <a:p>
            <a:r>
              <a:rPr lang="en-US"/>
              <a:t>Click to edit Master title style</a:t>
            </a:r>
            <a:endParaRPr lang="en-TT"/>
          </a:p>
        </p:txBody>
      </p:sp>
      <p:sp>
        <p:nvSpPr>
          <p:cNvPr id="3" name="Date Placeholder 2">
            <a:extLst>
              <a:ext uri="{FF2B5EF4-FFF2-40B4-BE49-F238E27FC236}">
                <a16:creationId xmlns:a16="http://schemas.microsoft.com/office/drawing/2014/main" id="{8E8EBEC8-677D-4631-8CFB-15DEE88F5E55}"/>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4" name="Footer Placeholder 3">
            <a:extLst>
              <a:ext uri="{FF2B5EF4-FFF2-40B4-BE49-F238E27FC236}">
                <a16:creationId xmlns:a16="http://schemas.microsoft.com/office/drawing/2014/main" id="{77FA13F4-853C-42E9-84CA-3284418AB19C}"/>
              </a:ext>
            </a:extLst>
          </p:cNvPr>
          <p:cNvSpPr>
            <a:spLocks noGrp="1"/>
          </p:cNvSpPr>
          <p:nvPr>
            <p:ph type="ftr" sz="quarter" idx="11"/>
          </p:nvPr>
        </p:nvSpPr>
        <p:spPr/>
        <p:txBody>
          <a:bodyPr/>
          <a:lstStyle/>
          <a:p>
            <a:endParaRPr lang="en-TT"/>
          </a:p>
        </p:txBody>
      </p:sp>
      <p:sp>
        <p:nvSpPr>
          <p:cNvPr id="5" name="Slide Number Placeholder 4">
            <a:extLst>
              <a:ext uri="{FF2B5EF4-FFF2-40B4-BE49-F238E27FC236}">
                <a16:creationId xmlns:a16="http://schemas.microsoft.com/office/drawing/2014/main" id="{682AFB11-0C36-4858-B609-228B3415BAEA}"/>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58281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7DE01-FF7F-4B67-877C-168FFEC87573}"/>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3" name="Footer Placeholder 2">
            <a:extLst>
              <a:ext uri="{FF2B5EF4-FFF2-40B4-BE49-F238E27FC236}">
                <a16:creationId xmlns:a16="http://schemas.microsoft.com/office/drawing/2014/main" id="{97B2528C-E187-470B-8335-DE1AFBBDFDD8}"/>
              </a:ext>
            </a:extLst>
          </p:cNvPr>
          <p:cNvSpPr>
            <a:spLocks noGrp="1"/>
          </p:cNvSpPr>
          <p:nvPr>
            <p:ph type="ftr" sz="quarter" idx="11"/>
          </p:nvPr>
        </p:nvSpPr>
        <p:spPr/>
        <p:txBody>
          <a:bodyPr/>
          <a:lstStyle/>
          <a:p>
            <a:endParaRPr lang="en-TT"/>
          </a:p>
        </p:txBody>
      </p:sp>
      <p:sp>
        <p:nvSpPr>
          <p:cNvPr id="4" name="Slide Number Placeholder 3">
            <a:extLst>
              <a:ext uri="{FF2B5EF4-FFF2-40B4-BE49-F238E27FC236}">
                <a16:creationId xmlns:a16="http://schemas.microsoft.com/office/drawing/2014/main" id="{F9A7A297-11FC-4344-9F51-4AD41E6F5FE0}"/>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310149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AB0C-B184-48B6-B2F4-C0951AF16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Content Placeholder 2">
            <a:extLst>
              <a:ext uri="{FF2B5EF4-FFF2-40B4-BE49-F238E27FC236}">
                <a16:creationId xmlns:a16="http://schemas.microsoft.com/office/drawing/2014/main" id="{5AE9D027-5952-414B-BB26-FF83AD94B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a:extLst>
              <a:ext uri="{FF2B5EF4-FFF2-40B4-BE49-F238E27FC236}">
                <a16:creationId xmlns:a16="http://schemas.microsoft.com/office/drawing/2014/main" id="{3B1F6B9A-5D5C-44BD-B5CD-3E4DE76BD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D33EBA-C662-4195-AEE2-96B4CA29744E}"/>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6" name="Footer Placeholder 5">
            <a:extLst>
              <a:ext uri="{FF2B5EF4-FFF2-40B4-BE49-F238E27FC236}">
                <a16:creationId xmlns:a16="http://schemas.microsoft.com/office/drawing/2014/main" id="{F2F95DC1-CB74-45C5-B418-7EF8DA95B598}"/>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BAA6FFB5-A1AD-4F92-BFDE-EE00367250B8}"/>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77532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E58A-3F71-4C2A-8923-EC909903C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Picture Placeholder 2">
            <a:extLst>
              <a:ext uri="{FF2B5EF4-FFF2-40B4-BE49-F238E27FC236}">
                <a16:creationId xmlns:a16="http://schemas.microsoft.com/office/drawing/2014/main" id="{DF70BD1F-B690-4A4E-B9C0-88C9D89C0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a:extLst>
              <a:ext uri="{FF2B5EF4-FFF2-40B4-BE49-F238E27FC236}">
                <a16:creationId xmlns:a16="http://schemas.microsoft.com/office/drawing/2014/main" id="{256B1D78-10B9-4B5D-ADED-D8DBD6CC9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FD600-6C76-475C-8B95-40998D903724}"/>
              </a:ext>
            </a:extLst>
          </p:cNvPr>
          <p:cNvSpPr>
            <a:spLocks noGrp="1"/>
          </p:cNvSpPr>
          <p:nvPr>
            <p:ph type="dt" sz="half" idx="10"/>
          </p:nvPr>
        </p:nvSpPr>
        <p:spPr/>
        <p:txBody>
          <a:bodyPr/>
          <a:lstStyle/>
          <a:p>
            <a:fld id="{6B4F9CD9-22A6-40AC-B239-B45D5655B662}" type="datetimeFigureOut">
              <a:rPr lang="en-TT" smtClean="0"/>
              <a:t>10/06/2019</a:t>
            </a:fld>
            <a:endParaRPr lang="en-TT"/>
          </a:p>
        </p:txBody>
      </p:sp>
      <p:sp>
        <p:nvSpPr>
          <p:cNvPr id="6" name="Footer Placeholder 5">
            <a:extLst>
              <a:ext uri="{FF2B5EF4-FFF2-40B4-BE49-F238E27FC236}">
                <a16:creationId xmlns:a16="http://schemas.microsoft.com/office/drawing/2014/main" id="{8EC2E15E-D007-48F4-A536-8D1778F7C869}"/>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F4A94EF9-AC6B-4AC9-B4E0-8132A031C9E6}"/>
              </a:ext>
            </a:extLst>
          </p:cNvPr>
          <p:cNvSpPr>
            <a:spLocks noGrp="1"/>
          </p:cNvSpPr>
          <p:nvPr>
            <p:ph type="sldNum" sz="quarter" idx="12"/>
          </p:nvPr>
        </p:nvSpPr>
        <p:spPr/>
        <p:txBody>
          <a:bodyPr/>
          <a:lstStyle/>
          <a:p>
            <a:fld id="{68C30AF6-B1D3-4120-AFAF-519649E07270}" type="slidenum">
              <a:rPr lang="en-TT" smtClean="0"/>
              <a:t>‹#›</a:t>
            </a:fld>
            <a:endParaRPr lang="en-TT"/>
          </a:p>
        </p:txBody>
      </p:sp>
    </p:spTree>
    <p:extLst>
      <p:ext uri="{BB962C8B-B14F-4D97-AF65-F5344CB8AC3E}">
        <p14:creationId xmlns:p14="http://schemas.microsoft.com/office/powerpoint/2010/main" val="364542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B88EC-A153-44B4-BC5C-F9531AA3A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a:extLst>
              <a:ext uri="{FF2B5EF4-FFF2-40B4-BE49-F238E27FC236}">
                <a16:creationId xmlns:a16="http://schemas.microsoft.com/office/drawing/2014/main" id="{7630C226-0E7D-4A6A-900D-AA03AE8F9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73D1A3F2-DA45-41D6-AFD8-F7BF77C3C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F9CD9-22A6-40AC-B239-B45D5655B662}" type="datetimeFigureOut">
              <a:rPr lang="en-TT" smtClean="0"/>
              <a:t>10/06/2019</a:t>
            </a:fld>
            <a:endParaRPr lang="en-TT"/>
          </a:p>
        </p:txBody>
      </p:sp>
      <p:sp>
        <p:nvSpPr>
          <p:cNvPr id="5" name="Footer Placeholder 4">
            <a:extLst>
              <a:ext uri="{FF2B5EF4-FFF2-40B4-BE49-F238E27FC236}">
                <a16:creationId xmlns:a16="http://schemas.microsoft.com/office/drawing/2014/main" id="{D10A0EAC-F6C9-43E9-9268-2AB6BCC93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a:extLst>
              <a:ext uri="{FF2B5EF4-FFF2-40B4-BE49-F238E27FC236}">
                <a16:creationId xmlns:a16="http://schemas.microsoft.com/office/drawing/2014/main" id="{1F6E9DBC-C0D2-4460-89E7-22B6CEE61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30AF6-B1D3-4120-AFAF-519649E07270}" type="slidenum">
              <a:rPr lang="en-TT" smtClean="0"/>
              <a:t>‹#›</a:t>
            </a:fld>
            <a:endParaRPr lang="en-TT"/>
          </a:p>
        </p:txBody>
      </p:sp>
    </p:spTree>
    <p:extLst>
      <p:ext uri="{BB962C8B-B14F-4D97-AF65-F5344CB8AC3E}">
        <p14:creationId xmlns:p14="http://schemas.microsoft.com/office/powerpoint/2010/main" val="2129264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fif"/><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tanding next to a body of water&#10;&#10;Description automatically generated">
            <a:extLst>
              <a:ext uri="{FF2B5EF4-FFF2-40B4-BE49-F238E27FC236}">
                <a16:creationId xmlns:a16="http://schemas.microsoft.com/office/drawing/2014/main" id="{599A995D-5F3A-4403-8BB2-F2315A9230D9}"/>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111363A0-DE10-4C5C-827C-9CE8FB380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E1052D-8E21-4201-84B1-86D03A0083EC}"/>
              </a:ext>
            </a:extLst>
          </p:cNvPr>
          <p:cNvSpPr>
            <a:spLocks noGrp="1"/>
          </p:cNvSpPr>
          <p:nvPr>
            <p:ph type="ctrTitle"/>
          </p:nvPr>
        </p:nvSpPr>
        <p:spPr>
          <a:xfrm>
            <a:off x="674237" y="758284"/>
            <a:ext cx="3657600" cy="3196570"/>
          </a:xfrm>
        </p:spPr>
        <p:txBody>
          <a:bodyPr>
            <a:normAutofit/>
          </a:bodyPr>
          <a:lstStyle/>
          <a:p>
            <a:r>
              <a:rPr lang="en-US" sz="3700" dirty="0"/>
              <a:t>Overcoming challenges related to cancer case identification in rural West Guyana </a:t>
            </a:r>
            <a:endParaRPr lang="en-TT" sz="3700" dirty="0"/>
          </a:p>
        </p:txBody>
      </p:sp>
      <p:sp>
        <p:nvSpPr>
          <p:cNvPr id="3" name="Subtitle 2">
            <a:extLst>
              <a:ext uri="{FF2B5EF4-FFF2-40B4-BE49-F238E27FC236}">
                <a16:creationId xmlns:a16="http://schemas.microsoft.com/office/drawing/2014/main" id="{CD29C999-66C8-4D90-8F5B-0D5DE387A9AF}"/>
              </a:ext>
            </a:extLst>
          </p:cNvPr>
          <p:cNvSpPr>
            <a:spLocks noGrp="1"/>
          </p:cNvSpPr>
          <p:nvPr>
            <p:ph type="subTitle" idx="1"/>
          </p:nvPr>
        </p:nvSpPr>
        <p:spPr>
          <a:xfrm>
            <a:off x="417790" y="4171430"/>
            <a:ext cx="4133461" cy="1268078"/>
          </a:xfrm>
        </p:spPr>
        <p:txBody>
          <a:bodyPr>
            <a:normAutofit/>
          </a:bodyPr>
          <a:lstStyle/>
          <a:p>
            <a:pPr>
              <a:spcBef>
                <a:spcPts val="300"/>
              </a:spcBef>
            </a:pPr>
            <a:r>
              <a:rPr lang="en-TT" sz="1800" dirty="0">
                <a:solidFill>
                  <a:schemeClr val="tx2"/>
                </a:solidFill>
              </a:rPr>
              <a:t>Sarah Crooks</a:t>
            </a:r>
          </a:p>
          <a:p>
            <a:pPr>
              <a:spcBef>
                <a:spcPts val="300"/>
              </a:spcBef>
            </a:pPr>
            <a:r>
              <a:rPr lang="en-TT" sz="1800" dirty="0">
                <a:solidFill>
                  <a:schemeClr val="tx2"/>
                </a:solidFill>
              </a:rPr>
              <a:t>IARC Caribbean Cancer Registry Hub</a:t>
            </a:r>
          </a:p>
          <a:p>
            <a:pPr>
              <a:spcBef>
                <a:spcPts val="300"/>
              </a:spcBef>
            </a:pPr>
            <a:r>
              <a:rPr lang="en-TT" sz="1800" dirty="0">
                <a:solidFill>
                  <a:schemeClr val="tx2"/>
                </a:solidFill>
              </a:rPr>
              <a:t>Caribbean Public Health Agency (CARPHA)</a:t>
            </a:r>
          </a:p>
          <a:p>
            <a:pPr>
              <a:spcBef>
                <a:spcPts val="300"/>
              </a:spcBef>
            </a:pPr>
            <a:r>
              <a:rPr lang="en-TT" sz="1800" dirty="0">
                <a:solidFill>
                  <a:schemeClr val="tx2"/>
                </a:solidFill>
              </a:rPr>
              <a:t>Trinidad and Tobago</a:t>
            </a:r>
          </a:p>
        </p:txBody>
      </p:sp>
      <p:cxnSp>
        <p:nvCxnSpPr>
          <p:cNvPr id="37" name="Straight Connector 36">
            <a:extLst>
              <a:ext uri="{FF2B5EF4-FFF2-40B4-BE49-F238E27FC236}">
                <a16:creationId xmlns:a16="http://schemas.microsoft.com/office/drawing/2014/main" id="{35A1A9B2-DA9A-487B-8B22-CFE8E073CC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w="22225">
            <a:solidFill>
              <a:srgbClr val="45533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4E8862-B197-4CC6-96DD-9A93FA916D25}"/>
              </a:ext>
            </a:extLst>
          </p:cNvPr>
          <p:cNvSpPr txBox="1"/>
          <p:nvPr/>
        </p:nvSpPr>
        <p:spPr>
          <a:xfrm>
            <a:off x="674237" y="5547796"/>
            <a:ext cx="3439866" cy="738664"/>
          </a:xfrm>
          <a:prstGeom prst="rect">
            <a:avLst/>
          </a:prstGeom>
          <a:solidFill>
            <a:srgbClr val="FFFFFF">
              <a:alpha val="65098"/>
            </a:srgb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TT" sz="1400" dirty="0"/>
              <a:t>NAACCR /IACR Combined Annual Conference</a:t>
            </a:r>
          </a:p>
          <a:p>
            <a:pPr algn="ctr"/>
            <a:r>
              <a:rPr lang="en-TT" sz="1400" dirty="0"/>
              <a:t>June 11 – 13, 2019</a:t>
            </a:r>
          </a:p>
          <a:p>
            <a:pPr algn="ctr"/>
            <a:r>
              <a:rPr lang="en-TT" sz="1400" dirty="0"/>
              <a:t>Vancouver, BC, Canada</a:t>
            </a:r>
          </a:p>
        </p:txBody>
      </p:sp>
    </p:spTree>
    <p:extLst>
      <p:ext uri="{BB962C8B-B14F-4D97-AF65-F5344CB8AC3E}">
        <p14:creationId xmlns:p14="http://schemas.microsoft.com/office/powerpoint/2010/main" val="3419962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55A45E-6707-4E2E-84CD-D4C4D19FC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807" y="2600"/>
            <a:ext cx="10299193" cy="6855400"/>
          </a:xfrm>
          <a:prstGeom prst="rect">
            <a:avLst/>
          </a:prstGeom>
        </p:spPr>
      </p:pic>
      <p:sp>
        <p:nvSpPr>
          <p:cNvPr id="28" name="Rectangle 27">
            <a:extLst>
              <a:ext uri="{FF2B5EF4-FFF2-40B4-BE49-F238E27FC236}">
                <a16:creationId xmlns:a16="http://schemas.microsoft.com/office/drawing/2014/main" id="{846BCE7F-7065-4D45-B806-1AA71CD68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76250"/>
            <a:ext cx="3703320" cy="94683"/>
          </a:xfrm>
          <a:prstGeom prst="rect">
            <a:avLst/>
          </a:prstGeom>
          <a:solidFill>
            <a:srgbClr val="5F473F"/>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09C0AD23-CA51-429D-BF79-AA894B081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36585"/>
            <a:ext cx="3702134" cy="5581335"/>
          </a:xfrm>
          <a:prstGeom prst="rect">
            <a:avLst/>
          </a:prstGeom>
          <a:solidFill>
            <a:srgbClr val="5F473F"/>
          </a:solidFill>
          <a:ln w="6350" cmpd="sng">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DB0B55FE-8F90-46DC-916D-50BD58BF9323}"/>
              </a:ext>
            </a:extLst>
          </p:cNvPr>
          <p:cNvSpPr>
            <a:spLocks noGrp="1"/>
          </p:cNvSpPr>
          <p:nvPr>
            <p:ph type="title"/>
          </p:nvPr>
        </p:nvSpPr>
        <p:spPr>
          <a:xfrm>
            <a:off x="880946" y="762000"/>
            <a:ext cx="3155796" cy="3915103"/>
          </a:xfrm>
        </p:spPr>
        <p:txBody>
          <a:bodyPr vert="horz" lIns="91440" tIns="45720" rIns="91440" bIns="45720" rtlCol="0" anchor="b">
            <a:normAutofit/>
          </a:bodyPr>
          <a:lstStyle/>
          <a:p>
            <a:r>
              <a:rPr lang="en-US" sz="4000">
                <a:solidFill>
                  <a:srgbClr val="FFFFFF"/>
                </a:solidFill>
              </a:rPr>
              <a:t>2012-2013 Results</a:t>
            </a:r>
          </a:p>
        </p:txBody>
      </p:sp>
    </p:spTree>
    <p:extLst>
      <p:ext uri="{BB962C8B-B14F-4D97-AF65-F5344CB8AC3E}">
        <p14:creationId xmlns:p14="http://schemas.microsoft.com/office/powerpoint/2010/main" val="102359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80D96EF-ED30-4608-B783-E21A80437C22}"/>
              </a:ext>
            </a:extLst>
          </p:cNvPr>
          <p:cNvGraphicFramePr>
            <a:graphicFrameLocks/>
          </p:cNvGraphicFramePr>
          <p:nvPr>
            <p:extLst>
              <p:ext uri="{D42A27DB-BD31-4B8C-83A1-F6EECF244321}">
                <p14:modId xmlns:p14="http://schemas.microsoft.com/office/powerpoint/2010/main" val="148219546"/>
              </p:ext>
            </p:extLst>
          </p:nvPr>
        </p:nvGraphicFramePr>
        <p:xfrm>
          <a:off x="445478" y="316524"/>
          <a:ext cx="11160368" cy="6271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6332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CB904FE-F671-47C5-BEB5-C6E7CBBEB0E6}"/>
              </a:ext>
            </a:extLst>
          </p:cNvPr>
          <p:cNvGraphicFramePr>
            <a:graphicFrameLocks/>
          </p:cNvGraphicFramePr>
          <p:nvPr>
            <p:extLst>
              <p:ext uri="{D42A27DB-BD31-4B8C-83A1-F6EECF244321}">
                <p14:modId xmlns:p14="http://schemas.microsoft.com/office/powerpoint/2010/main" val="4138103630"/>
              </p:ext>
            </p:extLst>
          </p:nvPr>
        </p:nvGraphicFramePr>
        <p:xfrm>
          <a:off x="391200" y="688634"/>
          <a:ext cx="5400000" cy="57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BA369D75-E1F4-4EC9-9936-37108023CB1D}"/>
              </a:ext>
            </a:extLst>
          </p:cNvPr>
          <p:cNvGraphicFramePr>
            <a:graphicFrameLocks/>
          </p:cNvGraphicFramePr>
          <p:nvPr>
            <p:extLst>
              <p:ext uri="{D42A27DB-BD31-4B8C-83A1-F6EECF244321}">
                <p14:modId xmlns:p14="http://schemas.microsoft.com/office/powerpoint/2010/main" val="1102630293"/>
              </p:ext>
            </p:extLst>
          </p:nvPr>
        </p:nvGraphicFramePr>
        <p:xfrm>
          <a:off x="6400800" y="688634"/>
          <a:ext cx="5400000" cy="5760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6ABFD5E-CB58-45FE-BE57-98080932C073}"/>
              </a:ext>
            </a:extLst>
          </p:cNvPr>
          <p:cNvSpPr txBox="1"/>
          <p:nvPr/>
        </p:nvSpPr>
        <p:spPr>
          <a:xfrm>
            <a:off x="3323492" y="35169"/>
            <a:ext cx="5545015" cy="461665"/>
          </a:xfrm>
          <a:prstGeom prst="rect">
            <a:avLst/>
          </a:prstGeom>
          <a:noFill/>
        </p:spPr>
        <p:txBody>
          <a:bodyPr wrap="square" rtlCol="0">
            <a:spAutoFit/>
          </a:bodyPr>
          <a:lstStyle/>
          <a:p>
            <a:pPr algn="ctr"/>
            <a:r>
              <a:rPr lang="en-TT" sz="2400" b="1" dirty="0"/>
              <a:t>Cancer Site Breakdown, 2012-2013</a:t>
            </a:r>
          </a:p>
        </p:txBody>
      </p:sp>
    </p:spTree>
    <p:extLst>
      <p:ext uri="{BB962C8B-B14F-4D97-AF65-F5344CB8AC3E}">
        <p14:creationId xmlns:p14="http://schemas.microsoft.com/office/powerpoint/2010/main" val="349723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0806-F07D-45B4-8D0A-4AC123A561F0}"/>
              </a:ext>
            </a:extLst>
          </p:cNvPr>
          <p:cNvSpPr>
            <a:spLocks noGrp="1"/>
          </p:cNvSpPr>
          <p:nvPr>
            <p:ph type="title"/>
          </p:nvPr>
        </p:nvSpPr>
        <p:spPr>
          <a:xfrm>
            <a:off x="838200" y="365125"/>
            <a:ext cx="10515600" cy="1325563"/>
          </a:xfrm>
        </p:spPr>
        <p:txBody>
          <a:bodyPr/>
          <a:lstStyle/>
          <a:p>
            <a:r>
              <a:rPr lang="en-TT" dirty="0"/>
              <a:t>Conclusions, Recommendations and Next Steps</a:t>
            </a:r>
          </a:p>
        </p:txBody>
      </p:sp>
      <p:sp>
        <p:nvSpPr>
          <p:cNvPr id="3" name="Content Placeholder 2">
            <a:extLst>
              <a:ext uri="{FF2B5EF4-FFF2-40B4-BE49-F238E27FC236}">
                <a16:creationId xmlns:a16="http://schemas.microsoft.com/office/drawing/2014/main" id="{C957BEEA-EFAE-4A26-85AC-58A6EEFA0630}"/>
              </a:ext>
            </a:extLst>
          </p:cNvPr>
          <p:cNvSpPr>
            <a:spLocks noGrp="1"/>
          </p:cNvSpPr>
          <p:nvPr>
            <p:ph idx="1"/>
          </p:nvPr>
        </p:nvSpPr>
        <p:spPr/>
        <p:txBody>
          <a:bodyPr>
            <a:noAutofit/>
          </a:bodyPr>
          <a:lstStyle/>
          <a:p>
            <a:r>
              <a:rPr lang="en-US" dirty="0"/>
              <a:t>It is likely that not all cancer cases in the Rural West Guyanese population have been registered using this approach </a:t>
            </a:r>
          </a:p>
          <a:p>
            <a:r>
              <a:rPr lang="en-US" dirty="0"/>
              <a:t>Further efforts are required to capture missing cases, including:</a:t>
            </a:r>
          </a:p>
          <a:p>
            <a:pPr lvl="1"/>
            <a:r>
              <a:rPr lang="en-US" sz="2800" dirty="0"/>
              <a:t>Approaches which are appropriate and specific to the Region</a:t>
            </a:r>
          </a:p>
          <a:p>
            <a:pPr lvl="1"/>
            <a:r>
              <a:rPr lang="en-US" sz="2800" dirty="0"/>
              <a:t>More active and timely follow-up by the Cancer Registry</a:t>
            </a:r>
          </a:p>
          <a:p>
            <a:pPr lvl="1"/>
            <a:r>
              <a:rPr lang="en-US" sz="2800" dirty="0"/>
              <a:t>Improvements to the financial and logistical support provided by the Ministry of Health</a:t>
            </a:r>
          </a:p>
          <a:p>
            <a:r>
              <a:rPr lang="en-TT" dirty="0"/>
              <a:t>Further investigation and clinical/epidemiological research is needed to understand the different patterns observed in cancer burden of the national population vs. the hinterland population</a:t>
            </a:r>
          </a:p>
        </p:txBody>
      </p:sp>
    </p:spTree>
    <p:extLst>
      <p:ext uri="{BB962C8B-B14F-4D97-AF65-F5344CB8AC3E}">
        <p14:creationId xmlns:p14="http://schemas.microsoft.com/office/powerpoint/2010/main" val="328957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DE742-03EE-421D-A724-E954A1C72926}"/>
              </a:ext>
            </a:extLst>
          </p:cNvPr>
          <p:cNvSpPr txBox="1"/>
          <p:nvPr/>
        </p:nvSpPr>
        <p:spPr>
          <a:xfrm>
            <a:off x="1552546" y="2507006"/>
            <a:ext cx="3091336" cy="830997"/>
          </a:xfrm>
          <a:prstGeom prst="rect">
            <a:avLst/>
          </a:prstGeom>
          <a:noFill/>
        </p:spPr>
        <p:txBody>
          <a:bodyPr wrap="square" rtlCol="0">
            <a:spAutoFit/>
          </a:bodyPr>
          <a:lstStyle/>
          <a:p>
            <a:r>
              <a:rPr lang="en-TT" sz="1600" dirty="0"/>
              <a:t>Penelope Layne-Lewis</a:t>
            </a:r>
          </a:p>
          <a:p>
            <a:r>
              <a:rPr lang="en-TT" sz="1600" dirty="0"/>
              <a:t>Cancer Registrar</a:t>
            </a:r>
          </a:p>
          <a:p>
            <a:r>
              <a:rPr lang="en-TT" sz="1600" dirty="0"/>
              <a:t>National Cancer Registry, Guyana</a:t>
            </a:r>
          </a:p>
        </p:txBody>
      </p:sp>
      <p:pic>
        <p:nvPicPr>
          <p:cNvPr id="10" name="Picture 9" descr="A person smiling for the camera&#10;&#10;Description automatically generated">
            <a:extLst>
              <a:ext uri="{FF2B5EF4-FFF2-40B4-BE49-F238E27FC236}">
                <a16:creationId xmlns:a16="http://schemas.microsoft.com/office/drawing/2014/main" id="{EDE7281D-41B3-4BE7-BB0E-77D7E8137FB7}"/>
              </a:ext>
            </a:extLst>
          </p:cNvPr>
          <p:cNvPicPr>
            <a:picLocks noChangeAspect="1"/>
          </p:cNvPicPr>
          <p:nvPr/>
        </p:nvPicPr>
        <p:blipFill rotWithShape="1">
          <a:blip r:embed="rId3">
            <a:extLst>
              <a:ext uri="{28A0092B-C50C-407E-A947-70E740481C1C}">
                <a14:useLocalDpi xmlns:a14="http://schemas.microsoft.com/office/drawing/2010/main" val="0"/>
              </a:ext>
            </a:extLst>
          </a:blip>
          <a:srcRect l="233" r="10580"/>
          <a:stretch/>
        </p:blipFill>
        <p:spPr>
          <a:xfrm>
            <a:off x="6535949" y="697401"/>
            <a:ext cx="1187999" cy="1332000"/>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B1C10671-0177-4CFF-A1D6-5141CF7BDC83}"/>
              </a:ext>
            </a:extLst>
          </p:cNvPr>
          <p:cNvSpPr txBox="1"/>
          <p:nvPr/>
        </p:nvSpPr>
        <p:spPr>
          <a:xfrm>
            <a:off x="7723948" y="951655"/>
            <a:ext cx="4362544" cy="830997"/>
          </a:xfrm>
          <a:prstGeom prst="rect">
            <a:avLst/>
          </a:prstGeom>
          <a:noFill/>
        </p:spPr>
        <p:txBody>
          <a:bodyPr wrap="square" rtlCol="0">
            <a:spAutoFit/>
          </a:bodyPr>
          <a:lstStyle/>
          <a:p>
            <a:pPr lvl="0">
              <a:defRPr/>
            </a:pPr>
            <a:r>
              <a:rPr lang="en-US" sz="1600" dirty="0"/>
              <a:t>Rachel </a:t>
            </a:r>
            <a:r>
              <a:rPr lang="en-US" sz="1600" dirty="0" err="1"/>
              <a:t>Hanisch</a:t>
            </a:r>
            <a:endParaRPr lang="en-TT" sz="1600" dirty="0"/>
          </a:p>
          <a:p>
            <a:pPr lvl="0">
              <a:defRPr/>
            </a:pPr>
            <a:r>
              <a:rPr lang="en-TT" sz="1600" dirty="0"/>
              <a:t>Division of Cancer Control and Population Sciences </a:t>
            </a:r>
            <a:r>
              <a:rPr lang="en-TT" sz="1600" b="1" dirty="0"/>
              <a:t>NCI</a:t>
            </a:r>
            <a:endParaRPr lang="en-US" sz="1600" b="1" dirty="0"/>
          </a:p>
        </p:txBody>
      </p:sp>
      <p:pic>
        <p:nvPicPr>
          <p:cNvPr id="12" name="Picture 11" descr="A group of people posing for the camera&#10;&#10;Description automatically generated">
            <a:extLst>
              <a:ext uri="{FF2B5EF4-FFF2-40B4-BE49-F238E27FC236}">
                <a16:creationId xmlns:a16="http://schemas.microsoft.com/office/drawing/2014/main" id="{9E9ACFE4-4F70-45CD-BFA7-B39A6382F97B}"/>
              </a:ext>
            </a:extLst>
          </p:cNvPr>
          <p:cNvPicPr>
            <a:picLocks noChangeAspect="1"/>
          </p:cNvPicPr>
          <p:nvPr/>
        </p:nvPicPr>
        <p:blipFill rotWithShape="1">
          <a:blip r:embed="rId4">
            <a:extLst>
              <a:ext uri="{28A0092B-C50C-407E-A947-70E740481C1C}">
                <a14:useLocalDpi xmlns:a14="http://schemas.microsoft.com/office/drawing/2010/main" val="0"/>
              </a:ext>
            </a:extLst>
          </a:blip>
          <a:srcRect l="68972" t="25722" r="20819" b="53932"/>
          <a:stretch/>
        </p:blipFill>
        <p:spPr>
          <a:xfrm>
            <a:off x="364547" y="3729581"/>
            <a:ext cx="1188001" cy="1332000"/>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44804E54-968D-4F62-869D-0AE4B9EC94B7}"/>
              </a:ext>
            </a:extLst>
          </p:cNvPr>
          <p:cNvSpPr txBox="1"/>
          <p:nvPr/>
        </p:nvSpPr>
        <p:spPr>
          <a:xfrm>
            <a:off x="1552546" y="3856972"/>
            <a:ext cx="4468052" cy="1077218"/>
          </a:xfrm>
          <a:prstGeom prst="rect">
            <a:avLst/>
          </a:prstGeom>
          <a:noFill/>
        </p:spPr>
        <p:txBody>
          <a:bodyPr wrap="square" rtlCol="0">
            <a:spAutoFit/>
          </a:bodyPr>
          <a:lstStyle/>
          <a:p>
            <a:pPr lvl="0">
              <a:defRPr/>
            </a:pPr>
            <a:r>
              <a:rPr lang="en-US" sz="1600" dirty="0"/>
              <a:t>Glennis </a:t>
            </a:r>
            <a:r>
              <a:rPr lang="en-US" sz="1600" dirty="0" err="1"/>
              <a:t>Andall</a:t>
            </a:r>
            <a:r>
              <a:rPr lang="en-US" sz="1600" dirty="0"/>
              <a:t>-Brereton</a:t>
            </a:r>
            <a:endParaRPr lang="en-TT" sz="1600" dirty="0"/>
          </a:p>
          <a:p>
            <a:r>
              <a:rPr lang="en-US" sz="1600" dirty="0"/>
              <a:t>Principal Investigator,  IARC Caribbean Cancer Registry Hub</a:t>
            </a:r>
          </a:p>
          <a:p>
            <a:r>
              <a:rPr lang="en-US" sz="1600" dirty="0"/>
              <a:t>CARPHA, Trinidad &amp; Tobago</a:t>
            </a:r>
          </a:p>
        </p:txBody>
      </p:sp>
      <p:pic>
        <p:nvPicPr>
          <p:cNvPr id="16" name="Picture 15" descr="A person smiling for the camera&#10;&#10;Description automatically generated">
            <a:extLst>
              <a:ext uri="{FF2B5EF4-FFF2-40B4-BE49-F238E27FC236}">
                <a16:creationId xmlns:a16="http://schemas.microsoft.com/office/drawing/2014/main" id="{0A6DC19D-3B8E-41A0-A2BB-F078DE11E9AF}"/>
              </a:ext>
            </a:extLst>
          </p:cNvPr>
          <p:cNvPicPr>
            <a:picLocks noChangeAspect="1"/>
          </p:cNvPicPr>
          <p:nvPr/>
        </p:nvPicPr>
        <p:blipFill rotWithShape="1">
          <a:blip r:embed="rId5">
            <a:extLst>
              <a:ext uri="{28A0092B-C50C-407E-A947-70E740481C1C}">
                <a14:useLocalDpi xmlns:a14="http://schemas.microsoft.com/office/drawing/2010/main" val="0"/>
              </a:ext>
            </a:extLst>
          </a:blip>
          <a:srcRect l="1667" t="6346" b="20153"/>
          <a:stretch/>
        </p:blipFill>
        <p:spPr>
          <a:xfrm>
            <a:off x="353102" y="5292965"/>
            <a:ext cx="1187999" cy="13320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4AC186DA-2587-473E-B1A7-4EA48CE90524}"/>
              </a:ext>
            </a:extLst>
          </p:cNvPr>
          <p:cNvSpPr txBox="1"/>
          <p:nvPr/>
        </p:nvSpPr>
        <p:spPr>
          <a:xfrm>
            <a:off x="1527932" y="5543466"/>
            <a:ext cx="4517280" cy="830997"/>
          </a:xfrm>
          <a:prstGeom prst="rect">
            <a:avLst/>
          </a:prstGeom>
          <a:noFill/>
        </p:spPr>
        <p:txBody>
          <a:bodyPr wrap="square" rtlCol="0">
            <a:spAutoFit/>
          </a:bodyPr>
          <a:lstStyle/>
          <a:p>
            <a:pPr lvl="0">
              <a:defRPr/>
            </a:pPr>
            <a:r>
              <a:rPr lang="en-US" sz="1600" dirty="0"/>
              <a:t>Brenda Edwards</a:t>
            </a:r>
            <a:endParaRPr lang="en-TT" sz="1600" dirty="0"/>
          </a:p>
          <a:p>
            <a:pPr lvl="0">
              <a:defRPr/>
            </a:pPr>
            <a:r>
              <a:rPr lang="en-TT" sz="1600" dirty="0"/>
              <a:t>Senior Advisor, Office of the Director, Division of Cancer Control and Population Sciences, </a:t>
            </a:r>
            <a:r>
              <a:rPr lang="en-TT" sz="1600" b="1" dirty="0"/>
              <a:t>NCI</a:t>
            </a:r>
          </a:p>
        </p:txBody>
      </p:sp>
      <p:pic>
        <p:nvPicPr>
          <p:cNvPr id="19" name="Picture 18" descr="A person wearing a suit and tie&#10;&#10;Description automatically generated">
            <a:extLst>
              <a:ext uri="{FF2B5EF4-FFF2-40B4-BE49-F238E27FC236}">
                <a16:creationId xmlns:a16="http://schemas.microsoft.com/office/drawing/2014/main" id="{CE3CA20A-82F3-47A9-A0FB-24E977AD9847}"/>
              </a:ext>
            </a:extLst>
          </p:cNvPr>
          <p:cNvPicPr>
            <a:picLocks noChangeAspect="1"/>
          </p:cNvPicPr>
          <p:nvPr/>
        </p:nvPicPr>
        <p:blipFill rotWithShape="1">
          <a:blip r:embed="rId6">
            <a:extLst>
              <a:ext uri="{28A0092B-C50C-407E-A947-70E740481C1C}">
                <a14:useLocalDpi xmlns:a14="http://schemas.microsoft.com/office/drawing/2010/main" val="0"/>
              </a:ext>
            </a:extLst>
          </a:blip>
          <a:srcRect l="63712" t="17601" r="20868" b="56405"/>
          <a:stretch/>
        </p:blipFill>
        <p:spPr>
          <a:xfrm>
            <a:off x="6535949" y="2268924"/>
            <a:ext cx="1187999" cy="1332000"/>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7541535B-ADEB-4DC9-AE39-9401BF7CD300}"/>
              </a:ext>
            </a:extLst>
          </p:cNvPr>
          <p:cNvSpPr txBox="1"/>
          <p:nvPr/>
        </p:nvSpPr>
        <p:spPr>
          <a:xfrm>
            <a:off x="7723948" y="2273204"/>
            <a:ext cx="4238556" cy="1323439"/>
          </a:xfrm>
          <a:prstGeom prst="rect">
            <a:avLst/>
          </a:prstGeom>
          <a:noFill/>
        </p:spPr>
        <p:txBody>
          <a:bodyPr wrap="square" rtlCol="0">
            <a:spAutoFit/>
          </a:bodyPr>
          <a:lstStyle/>
          <a:p>
            <a:pPr lvl="0">
              <a:defRPr/>
            </a:pPr>
            <a:r>
              <a:rPr lang="en-US" sz="1600" dirty="0" err="1"/>
              <a:t>Damali</a:t>
            </a:r>
            <a:r>
              <a:rPr lang="en-US" sz="1600" dirty="0"/>
              <a:t> Martin</a:t>
            </a:r>
            <a:endParaRPr lang="en-TT" sz="1600" dirty="0"/>
          </a:p>
          <a:p>
            <a:r>
              <a:rPr lang="en-US" sz="1600" dirty="0"/>
              <a:t>Global Health Coordinator, Epidemiology &amp; Genomics Research Program, Division of Cancer Control and Population Sciences, </a:t>
            </a:r>
            <a:r>
              <a:rPr lang="en-US" sz="1600" b="1" dirty="0"/>
              <a:t>NCI</a:t>
            </a:r>
          </a:p>
          <a:p>
            <a:endParaRPr lang="en-TT" sz="1600" dirty="0"/>
          </a:p>
        </p:txBody>
      </p:sp>
      <p:pic>
        <p:nvPicPr>
          <p:cNvPr id="24" name="Picture 23" descr="Two people standing in front of a window&#10;&#10;Description automatically generated">
            <a:extLst>
              <a:ext uri="{FF2B5EF4-FFF2-40B4-BE49-F238E27FC236}">
                <a16:creationId xmlns:a16="http://schemas.microsoft.com/office/drawing/2014/main" id="{039D6829-F694-44D8-B731-1D6E50EE5324}"/>
              </a:ext>
            </a:extLst>
          </p:cNvPr>
          <p:cNvPicPr>
            <a:picLocks noChangeAspect="1"/>
          </p:cNvPicPr>
          <p:nvPr/>
        </p:nvPicPr>
        <p:blipFill rotWithShape="1">
          <a:blip r:embed="rId7">
            <a:extLst>
              <a:ext uri="{28A0092B-C50C-407E-A947-70E740481C1C}">
                <a14:useLocalDpi xmlns:a14="http://schemas.microsoft.com/office/drawing/2010/main" val="0"/>
              </a:ext>
            </a:extLst>
          </a:blip>
          <a:srcRect l="20268" t="1027" r="63050" b="70908"/>
          <a:stretch/>
        </p:blipFill>
        <p:spPr>
          <a:xfrm>
            <a:off x="6535997" y="3856972"/>
            <a:ext cx="1187951" cy="1332000"/>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4C534391-8E9B-4558-931F-31E58733B4A0}"/>
              </a:ext>
            </a:extLst>
          </p:cNvPr>
          <p:cNvSpPr txBox="1"/>
          <p:nvPr/>
        </p:nvSpPr>
        <p:spPr>
          <a:xfrm>
            <a:off x="7723948" y="4230584"/>
            <a:ext cx="4238556" cy="830997"/>
          </a:xfrm>
          <a:prstGeom prst="rect">
            <a:avLst/>
          </a:prstGeom>
          <a:noFill/>
        </p:spPr>
        <p:txBody>
          <a:bodyPr wrap="square" rtlCol="0">
            <a:spAutoFit/>
          </a:bodyPr>
          <a:lstStyle/>
          <a:p>
            <a:pPr lvl="0">
              <a:defRPr/>
            </a:pPr>
            <a:r>
              <a:rPr lang="en-TT" sz="1600" dirty="0"/>
              <a:t>Les </a:t>
            </a:r>
            <a:r>
              <a:rPr lang="en-TT" sz="1600" dirty="0" err="1"/>
              <a:t>Mery</a:t>
            </a:r>
            <a:endParaRPr lang="en-TT" sz="1600" dirty="0"/>
          </a:p>
          <a:p>
            <a:r>
              <a:rPr lang="en-TT" sz="1600" dirty="0"/>
              <a:t>Global Programme Manager, Cancer Surveillance Unit, </a:t>
            </a:r>
            <a:r>
              <a:rPr lang="en-TT" sz="1600" b="1" dirty="0"/>
              <a:t>IARC</a:t>
            </a:r>
          </a:p>
        </p:txBody>
      </p:sp>
      <p:pic>
        <p:nvPicPr>
          <p:cNvPr id="27" name="Picture 26" descr="Two people standing in front of a window&#10;&#10;Description automatically generated">
            <a:extLst>
              <a:ext uri="{FF2B5EF4-FFF2-40B4-BE49-F238E27FC236}">
                <a16:creationId xmlns:a16="http://schemas.microsoft.com/office/drawing/2014/main" id="{CF5C1F0F-D517-40EA-8FB1-8B79C5AC3280}"/>
              </a:ext>
            </a:extLst>
          </p:cNvPr>
          <p:cNvPicPr>
            <a:picLocks noChangeAspect="1"/>
          </p:cNvPicPr>
          <p:nvPr/>
        </p:nvPicPr>
        <p:blipFill rotWithShape="1">
          <a:blip r:embed="rId7">
            <a:extLst>
              <a:ext uri="{28A0092B-C50C-407E-A947-70E740481C1C}">
                <a14:useLocalDpi xmlns:a14="http://schemas.microsoft.com/office/drawing/2010/main" val="0"/>
              </a:ext>
            </a:extLst>
          </a:blip>
          <a:srcRect l="59630" t="4545" r="22494" b="65386"/>
          <a:stretch/>
        </p:blipFill>
        <p:spPr>
          <a:xfrm>
            <a:off x="364595" y="703306"/>
            <a:ext cx="1187951" cy="13320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xtBox 27">
            <a:extLst>
              <a:ext uri="{FF2B5EF4-FFF2-40B4-BE49-F238E27FC236}">
                <a16:creationId xmlns:a16="http://schemas.microsoft.com/office/drawing/2014/main" id="{98179A33-5351-4992-84FD-55ABF42AFC05}"/>
              </a:ext>
            </a:extLst>
          </p:cNvPr>
          <p:cNvSpPr txBox="1"/>
          <p:nvPr/>
        </p:nvSpPr>
        <p:spPr>
          <a:xfrm>
            <a:off x="1552546" y="824792"/>
            <a:ext cx="4468052" cy="1077218"/>
          </a:xfrm>
          <a:prstGeom prst="rect">
            <a:avLst/>
          </a:prstGeom>
          <a:noFill/>
        </p:spPr>
        <p:txBody>
          <a:bodyPr wrap="square" rtlCol="0">
            <a:spAutoFit/>
          </a:bodyPr>
          <a:lstStyle/>
          <a:p>
            <a:pPr lvl="0">
              <a:defRPr/>
            </a:pPr>
            <a:r>
              <a:rPr lang="en-US" sz="1600" dirty="0"/>
              <a:t>Sarah Crooks </a:t>
            </a:r>
          </a:p>
          <a:p>
            <a:pPr lvl="0">
              <a:defRPr/>
            </a:pPr>
            <a:r>
              <a:rPr lang="en-US" sz="1600" dirty="0" err="1"/>
              <a:t>Programme</a:t>
            </a:r>
            <a:r>
              <a:rPr lang="en-US" sz="1600" dirty="0"/>
              <a:t> Coordinator,  IARC Caribbean Cancer Registry Hub</a:t>
            </a:r>
          </a:p>
          <a:p>
            <a:r>
              <a:rPr lang="en-US" sz="1600" dirty="0"/>
              <a:t>CARPHA, Trinidad &amp; Tobago</a:t>
            </a:r>
          </a:p>
        </p:txBody>
      </p:sp>
      <p:sp>
        <p:nvSpPr>
          <p:cNvPr id="29" name="Title 28">
            <a:extLst>
              <a:ext uri="{FF2B5EF4-FFF2-40B4-BE49-F238E27FC236}">
                <a16:creationId xmlns:a16="http://schemas.microsoft.com/office/drawing/2014/main" id="{DFCECAF5-7EFF-408F-BFCF-92E9F817542C}"/>
              </a:ext>
            </a:extLst>
          </p:cNvPr>
          <p:cNvSpPr>
            <a:spLocks noGrp="1"/>
          </p:cNvSpPr>
          <p:nvPr>
            <p:ph type="title"/>
          </p:nvPr>
        </p:nvSpPr>
        <p:spPr>
          <a:xfrm>
            <a:off x="353102" y="97996"/>
            <a:ext cx="11584788" cy="506163"/>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TT" sz="4000" dirty="0"/>
              <a:t>Authors</a:t>
            </a:r>
            <a:endParaRPr lang="en-TT" dirty="0"/>
          </a:p>
        </p:txBody>
      </p:sp>
      <p:pic>
        <p:nvPicPr>
          <p:cNvPr id="21" name="Picture 20" descr="A group of people posing for a photo&#10;&#10;Description automatically generated">
            <a:extLst>
              <a:ext uri="{FF2B5EF4-FFF2-40B4-BE49-F238E27FC236}">
                <a16:creationId xmlns:a16="http://schemas.microsoft.com/office/drawing/2014/main" id="{76D20D9E-601E-4697-ACB3-324BFFF7635D}"/>
              </a:ext>
            </a:extLst>
          </p:cNvPr>
          <p:cNvPicPr>
            <a:picLocks noChangeAspect="1"/>
          </p:cNvPicPr>
          <p:nvPr/>
        </p:nvPicPr>
        <p:blipFill rotWithShape="1">
          <a:blip r:embed="rId8">
            <a:extLst>
              <a:ext uri="{28A0092B-C50C-407E-A947-70E740481C1C}">
                <a14:useLocalDpi xmlns:a14="http://schemas.microsoft.com/office/drawing/2010/main" val="0"/>
              </a:ext>
            </a:extLst>
          </a:blip>
          <a:srcRect l="76386" t="54188" r="5625" b="32137"/>
          <a:stretch/>
        </p:blipFill>
        <p:spPr>
          <a:xfrm>
            <a:off x="364547" y="2211155"/>
            <a:ext cx="1188002" cy="13320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377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ree, train, outdoor, nature&#10;&#10;Description automatically generated">
            <a:extLst>
              <a:ext uri="{FF2B5EF4-FFF2-40B4-BE49-F238E27FC236}">
                <a16:creationId xmlns:a16="http://schemas.microsoft.com/office/drawing/2014/main" id="{A3E7796D-B1AC-4748-A9F6-2B16EF3956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515" b="1216"/>
          <a:stretch/>
        </p:blipFill>
        <p:spPr>
          <a:xfrm>
            <a:off x="20" y="10"/>
            <a:ext cx="12191980" cy="6857990"/>
          </a:xfrm>
          <a:prstGeom prst="rect">
            <a:avLst/>
          </a:prstGeom>
        </p:spPr>
      </p:pic>
      <p:sp>
        <p:nvSpPr>
          <p:cNvPr id="6" name="TextBox 5">
            <a:extLst>
              <a:ext uri="{FF2B5EF4-FFF2-40B4-BE49-F238E27FC236}">
                <a16:creationId xmlns:a16="http://schemas.microsoft.com/office/drawing/2014/main" id="{213AF93E-8B3F-43F4-80C6-ADE9208BDEC6}"/>
              </a:ext>
            </a:extLst>
          </p:cNvPr>
          <p:cNvSpPr txBox="1"/>
          <p:nvPr/>
        </p:nvSpPr>
        <p:spPr>
          <a:xfrm>
            <a:off x="0" y="6096000"/>
            <a:ext cx="12192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TT" dirty="0"/>
              <a:t>Thank you. Any Questions?</a:t>
            </a:r>
          </a:p>
        </p:txBody>
      </p:sp>
    </p:spTree>
    <p:extLst>
      <p:ext uri="{BB962C8B-B14F-4D97-AF65-F5344CB8AC3E}">
        <p14:creationId xmlns:p14="http://schemas.microsoft.com/office/powerpoint/2010/main" val="183425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F11D-AAC9-47EF-B7FD-4A56E2495A51}"/>
              </a:ext>
            </a:extLst>
          </p:cNvPr>
          <p:cNvSpPr>
            <a:spLocks noGrp="1"/>
          </p:cNvSpPr>
          <p:nvPr>
            <p:ph type="title"/>
          </p:nvPr>
        </p:nvSpPr>
        <p:spPr>
          <a:xfrm>
            <a:off x="821516" y="640263"/>
            <a:ext cx="6713140" cy="1344975"/>
          </a:xfrm>
        </p:spPr>
        <p:txBody>
          <a:bodyPr>
            <a:normAutofit/>
          </a:bodyPr>
          <a:lstStyle/>
          <a:p>
            <a:r>
              <a:rPr lang="en-TT" sz="4000" dirty="0"/>
              <a:t>The IARC Caribbean Cancer Registry Hub</a:t>
            </a:r>
          </a:p>
        </p:txBody>
      </p:sp>
      <p:pic>
        <p:nvPicPr>
          <p:cNvPr id="13" name="Picture 12" descr="A group of people posing for the camera&#10;&#10;Description automatically generated">
            <a:extLst>
              <a:ext uri="{FF2B5EF4-FFF2-40B4-BE49-F238E27FC236}">
                <a16:creationId xmlns:a16="http://schemas.microsoft.com/office/drawing/2014/main" id="{C0A6777A-B9A2-4AAA-B8C7-F764765E31E5}"/>
              </a:ext>
            </a:extLst>
          </p:cNvPr>
          <p:cNvPicPr>
            <a:picLocks noChangeAspect="1"/>
          </p:cNvPicPr>
          <p:nvPr/>
        </p:nvPicPr>
        <p:blipFill rotWithShape="1">
          <a:blip r:embed="rId3">
            <a:extLst>
              <a:ext uri="{28A0092B-C50C-407E-A947-70E740481C1C}">
                <a14:useLocalDpi xmlns:a14="http://schemas.microsoft.com/office/drawing/2010/main" val="0"/>
              </a:ext>
            </a:extLst>
          </a:blip>
          <a:srcRect l="70513" t="24384" r="21030" b="50000"/>
          <a:stretch/>
        </p:blipFill>
        <p:spPr>
          <a:xfrm>
            <a:off x="9545896" y="4834245"/>
            <a:ext cx="812112" cy="1383674"/>
          </a:xfrm>
          <a:prstGeom prst="rect">
            <a:avLst/>
          </a:prstGeom>
        </p:spPr>
      </p:pic>
      <p:sp>
        <p:nvSpPr>
          <p:cNvPr id="3" name="Content Placeholder 2">
            <a:extLst>
              <a:ext uri="{FF2B5EF4-FFF2-40B4-BE49-F238E27FC236}">
                <a16:creationId xmlns:a16="http://schemas.microsoft.com/office/drawing/2014/main" id="{9B9DFAA9-F3FF-4AEC-BB55-3AD72C8A2E0E}"/>
              </a:ext>
            </a:extLst>
          </p:cNvPr>
          <p:cNvSpPr>
            <a:spLocks noGrp="1"/>
          </p:cNvSpPr>
          <p:nvPr>
            <p:ph idx="1"/>
          </p:nvPr>
        </p:nvSpPr>
        <p:spPr>
          <a:xfrm>
            <a:off x="821514" y="2121762"/>
            <a:ext cx="6723145" cy="4394785"/>
          </a:xfrm>
        </p:spPr>
        <p:txBody>
          <a:bodyPr>
            <a:normAutofit/>
          </a:bodyPr>
          <a:lstStyle/>
          <a:p>
            <a:r>
              <a:rPr lang="en-GB" sz="2000" dirty="0">
                <a:ea typeface="Tahoma" panose="020B0604030504040204" pitchFamily="34" charset="0"/>
                <a:cs typeface="Tahoma" panose="020B0604030504040204" pitchFamily="34" charset="0"/>
              </a:rPr>
              <a:t>One of six regional IARC Hubs worldwide</a:t>
            </a:r>
          </a:p>
          <a:p>
            <a:r>
              <a:rPr lang="en-GB" sz="2000" dirty="0">
                <a:ea typeface="Tahoma" panose="020B0604030504040204" pitchFamily="34" charset="0"/>
                <a:cs typeface="Tahoma" panose="020B0604030504040204" pitchFamily="34" charset="0"/>
              </a:rPr>
              <a:t>Became operational in 2015</a:t>
            </a:r>
          </a:p>
          <a:p>
            <a:r>
              <a:rPr lang="en-GB" sz="2000" dirty="0">
                <a:ea typeface="Tahoma" panose="020B0604030504040204" pitchFamily="34" charset="0"/>
                <a:cs typeface="Tahoma" panose="020B0604030504040204" pitchFamily="34" charset="0"/>
              </a:rPr>
              <a:t>Based at the Caribbean Public Health Agency (CARPHA), in Port of Spain, Trinidad &amp; Tobago</a:t>
            </a:r>
          </a:p>
          <a:p>
            <a:r>
              <a:rPr lang="en-GB" sz="2000" dirty="0">
                <a:ea typeface="Tahoma" panose="020B0604030504040204" pitchFamily="34" charset="0"/>
                <a:cs typeface="Tahoma" panose="020B0604030504040204" pitchFamily="34" charset="0"/>
              </a:rPr>
              <a:t>Operations managed by 3 CARPHA staff members with technical and financial support provided by multiple partners (NCI, NAACCR, IARC, CDC, PAHO)</a:t>
            </a:r>
          </a:p>
          <a:p>
            <a:r>
              <a:rPr lang="en-TT" sz="2000" dirty="0"/>
              <a:t>MISSION: To improve the availability, use and dissemination of high-quality cancer data to inform cancer control in the Caribbean region</a:t>
            </a:r>
          </a:p>
          <a:p>
            <a:r>
              <a:rPr lang="en-TT" sz="2000" dirty="0"/>
              <a:t>Recent site visit to Guyana completed (May 2019)</a:t>
            </a:r>
          </a:p>
        </p:txBody>
      </p:sp>
      <p:pic>
        <p:nvPicPr>
          <p:cNvPr id="9" name="Picture 8" descr="A screenshot of a cell phone&#10;&#10;Description automatically generated">
            <a:extLst>
              <a:ext uri="{FF2B5EF4-FFF2-40B4-BE49-F238E27FC236}">
                <a16:creationId xmlns:a16="http://schemas.microsoft.com/office/drawing/2014/main" id="{043DA0FD-FCF7-41CB-A219-DB34A76B1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030" y="3749040"/>
            <a:ext cx="3742087" cy="1085205"/>
          </a:xfrm>
          <a:prstGeom prst="rect">
            <a:avLst/>
          </a:prstGeom>
        </p:spPr>
      </p:pic>
      <p:pic>
        <p:nvPicPr>
          <p:cNvPr id="18" name="Picture 17" descr="A large lawn in front of a house&#10;&#10;Description automatically generated">
            <a:extLst>
              <a:ext uri="{FF2B5EF4-FFF2-40B4-BE49-F238E27FC236}">
                <a16:creationId xmlns:a16="http://schemas.microsoft.com/office/drawing/2014/main" id="{757DF5EA-8847-405D-8F20-4C0A4EF55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289" y="523422"/>
            <a:ext cx="3859011" cy="2585538"/>
          </a:xfrm>
          <a:prstGeom prst="rect">
            <a:avLst/>
          </a:prstGeom>
        </p:spPr>
      </p:pic>
    </p:spTree>
    <p:extLst>
      <p:ext uri="{BB962C8B-B14F-4D97-AF65-F5344CB8AC3E}">
        <p14:creationId xmlns:p14="http://schemas.microsoft.com/office/powerpoint/2010/main" val="2383479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F72758-C1D8-45F9-8980-ACA7C8DB95E1}"/>
              </a:ext>
            </a:extLst>
          </p:cNvPr>
          <p:cNvSpPr>
            <a:spLocks noGrp="1"/>
          </p:cNvSpPr>
          <p:nvPr>
            <p:ph type="title"/>
          </p:nvPr>
        </p:nvSpPr>
        <p:spPr>
          <a:xfrm>
            <a:off x="8174735" y="640082"/>
            <a:ext cx="3377183" cy="2009334"/>
          </a:xfrm>
          <a:noFill/>
        </p:spPr>
        <p:txBody>
          <a:bodyPr vert="horz" lIns="91440" tIns="45720" rIns="91440" bIns="45720" rtlCol="0" anchor="b">
            <a:normAutofit/>
          </a:bodyPr>
          <a:lstStyle/>
          <a:p>
            <a:r>
              <a:rPr lang="en-US" dirty="0">
                <a:solidFill>
                  <a:schemeClr val="accent6">
                    <a:lumMod val="50000"/>
                  </a:schemeClr>
                </a:solidFill>
              </a:rPr>
              <a:t>Co-operative Republic of Guyana </a:t>
            </a:r>
          </a:p>
        </p:txBody>
      </p:sp>
      <p:pic>
        <p:nvPicPr>
          <p:cNvPr id="5" name="Picture 4" descr="A picture containing building, dome&#10;&#10;Description automatically generated">
            <a:extLst>
              <a:ext uri="{FF2B5EF4-FFF2-40B4-BE49-F238E27FC236}">
                <a16:creationId xmlns:a16="http://schemas.microsoft.com/office/drawing/2014/main" id="{992C76BA-5D46-4F8F-8D85-9CF5D9BC6A1E}"/>
              </a:ext>
            </a:extLst>
          </p:cNvPr>
          <p:cNvPicPr>
            <a:picLocks noChangeAspect="1"/>
          </p:cNvPicPr>
          <p:nvPr/>
        </p:nvPicPr>
        <p:blipFill rotWithShape="1">
          <a:blip r:embed="rId3">
            <a:extLst>
              <a:ext uri="{28A0092B-C50C-407E-A947-70E740481C1C}">
                <a14:useLocalDpi xmlns:a14="http://schemas.microsoft.com/office/drawing/2010/main" val="0"/>
              </a:ext>
            </a:extLst>
          </a:blip>
          <a:srcRect t="3506" r="2" b="5477"/>
          <a:stretch/>
        </p:blipFill>
        <p:spPr>
          <a:xfrm>
            <a:off x="20" y="10"/>
            <a:ext cx="7534636" cy="6857990"/>
          </a:xfrm>
          <a:prstGeom prst="rect">
            <a:avLst/>
          </a:prstGeom>
        </p:spPr>
      </p:pic>
      <p:pic>
        <p:nvPicPr>
          <p:cNvPr id="4" name="Picture 3">
            <a:extLst>
              <a:ext uri="{FF2B5EF4-FFF2-40B4-BE49-F238E27FC236}">
                <a16:creationId xmlns:a16="http://schemas.microsoft.com/office/drawing/2014/main" id="{EA8AD89F-1086-4FF3-8887-7DADA331293E}"/>
              </a:ext>
            </a:extLst>
          </p:cNvPr>
          <p:cNvPicPr>
            <a:picLocks noChangeAspect="1"/>
          </p:cNvPicPr>
          <p:nvPr/>
        </p:nvPicPr>
        <p:blipFill>
          <a:blip r:embed="rId4"/>
          <a:stretch>
            <a:fillRect/>
          </a:stretch>
        </p:blipFill>
        <p:spPr>
          <a:xfrm>
            <a:off x="5308513" y="2967129"/>
            <a:ext cx="6372358" cy="33621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6903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B25C-8722-406B-A8E2-FC4E4434EACE}"/>
              </a:ext>
            </a:extLst>
          </p:cNvPr>
          <p:cNvSpPr>
            <a:spLocks noGrp="1"/>
          </p:cNvSpPr>
          <p:nvPr>
            <p:ph type="title"/>
          </p:nvPr>
        </p:nvSpPr>
        <p:spPr/>
        <p:txBody>
          <a:bodyPr/>
          <a:lstStyle/>
          <a:p>
            <a:r>
              <a:rPr lang="en-US" dirty="0"/>
              <a:t>THE GUYANA CANCER REGISTRY</a:t>
            </a:r>
            <a:endParaRPr lang="en-TT" dirty="0"/>
          </a:p>
        </p:txBody>
      </p:sp>
      <p:sp>
        <p:nvSpPr>
          <p:cNvPr id="3" name="Content Placeholder 2">
            <a:extLst>
              <a:ext uri="{FF2B5EF4-FFF2-40B4-BE49-F238E27FC236}">
                <a16:creationId xmlns:a16="http://schemas.microsoft.com/office/drawing/2014/main" id="{892426AC-303F-4F95-A2F4-700DE7A040BD}"/>
              </a:ext>
            </a:extLst>
          </p:cNvPr>
          <p:cNvSpPr>
            <a:spLocks noGrp="1"/>
          </p:cNvSpPr>
          <p:nvPr>
            <p:ph idx="1"/>
          </p:nvPr>
        </p:nvSpPr>
        <p:spPr>
          <a:xfrm>
            <a:off x="838200" y="1825625"/>
            <a:ext cx="6594231" cy="4351338"/>
          </a:xfrm>
        </p:spPr>
        <p:txBody>
          <a:bodyPr>
            <a:normAutofit/>
          </a:bodyPr>
          <a:lstStyle/>
          <a:p>
            <a:r>
              <a:rPr lang="en-US" sz="2400" dirty="0"/>
              <a:t>Established by the Ministry of Health in May 2000</a:t>
            </a:r>
          </a:p>
          <a:p>
            <a:r>
              <a:rPr lang="en-US" sz="2400" dirty="0"/>
              <a:t>Located in the capital, Georgetown</a:t>
            </a:r>
          </a:p>
          <a:p>
            <a:r>
              <a:rPr lang="en-US" sz="2400" dirty="0"/>
              <a:t>Population-based cancer registry </a:t>
            </a:r>
          </a:p>
          <a:p>
            <a:r>
              <a:rPr lang="en-US" sz="2400" dirty="0"/>
              <a:t>Cancer is not a reportable disease, but there is willingness from both public and private institutions to report cases to the Registry</a:t>
            </a:r>
          </a:p>
          <a:p>
            <a:r>
              <a:rPr lang="en-US" sz="2400" dirty="0"/>
              <a:t>Combination of active and passive data collection</a:t>
            </a:r>
          </a:p>
        </p:txBody>
      </p:sp>
      <p:pic>
        <p:nvPicPr>
          <p:cNvPr id="9" name="Picture 8">
            <a:extLst>
              <a:ext uri="{FF2B5EF4-FFF2-40B4-BE49-F238E27FC236}">
                <a16:creationId xmlns:a16="http://schemas.microsoft.com/office/drawing/2014/main" id="{DAD3DABC-77FE-43BA-B908-A02633C6A825}"/>
              </a:ext>
            </a:extLst>
          </p:cNvPr>
          <p:cNvPicPr>
            <a:picLocks noChangeAspect="1"/>
          </p:cNvPicPr>
          <p:nvPr/>
        </p:nvPicPr>
        <p:blipFill rotWithShape="1">
          <a:blip r:embed="rId3">
            <a:extLst>
              <a:ext uri="{28A0092B-C50C-407E-A947-70E740481C1C}">
                <a14:useLocalDpi xmlns:a14="http://schemas.microsoft.com/office/drawing/2010/main" val="0"/>
              </a:ext>
            </a:extLst>
          </a:blip>
          <a:srcRect l="73217" t="54532" r="327" b="29736"/>
          <a:stretch/>
        </p:blipFill>
        <p:spPr>
          <a:xfrm>
            <a:off x="8731285" y="1825625"/>
            <a:ext cx="1372448" cy="1203767"/>
          </a:xfrm>
          <a:prstGeom prst="rect">
            <a:avLst/>
          </a:prstGeom>
        </p:spPr>
      </p:pic>
      <p:sp>
        <p:nvSpPr>
          <p:cNvPr id="10" name="TextBox 9">
            <a:extLst>
              <a:ext uri="{FF2B5EF4-FFF2-40B4-BE49-F238E27FC236}">
                <a16:creationId xmlns:a16="http://schemas.microsoft.com/office/drawing/2014/main" id="{763B15E1-1726-4DCB-8F6E-9E8E8240B51B}"/>
              </a:ext>
            </a:extLst>
          </p:cNvPr>
          <p:cNvSpPr txBox="1"/>
          <p:nvPr/>
        </p:nvSpPr>
        <p:spPr>
          <a:xfrm>
            <a:off x="6928310" y="3022258"/>
            <a:ext cx="4978398" cy="1200329"/>
          </a:xfrm>
          <a:prstGeom prst="rect">
            <a:avLst/>
          </a:prstGeom>
          <a:noFill/>
        </p:spPr>
        <p:txBody>
          <a:bodyPr wrap="square" rtlCol="0">
            <a:spAutoFit/>
          </a:bodyPr>
          <a:lstStyle/>
          <a:p>
            <a:pPr algn="ctr"/>
            <a:r>
              <a:rPr lang="en-TT" dirty="0"/>
              <a:t>Penelope Layne-Lewis</a:t>
            </a:r>
          </a:p>
          <a:p>
            <a:pPr algn="ctr"/>
            <a:r>
              <a:rPr lang="en-TT" dirty="0"/>
              <a:t>Cancer Registrar</a:t>
            </a:r>
          </a:p>
          <a:p>
            <a:pPr algn="ctr"/>
            <a:r>
              <a:rPr lang="en-TT" dirty="0"/>
              <a:t>National Cancer Registry, Guyana</a:t>
            </a:r>
          </a:p>
          <a:p>
            <a:pPr algn="ctr"/>
            <a:r>
              <a:rPr lang="en-TT" dirty="0"/>
              <a:t>(May 2000 – Present)</a:t>
            </a:r>
          </a:p>
        </p:txBody>
      </p:sp>
      <p:sp>
        <p:nvSpPr>
          <p:cNvPr id="11" name="TextBox 10">
            <a:extLst>
              <a:ext uri="{FF2B5EF4-FFF2-40B4-BE49-F238E27FC236}">
                <a16:creationId xmlns:a16="http://schemas.microsoft.com/office/drawing/2014/main" id="{77C20246-79F8-4876-8F68-C150381C4E04}"/>
              </a:ext>
            </a:extLst>
          </p:cNvPr>
          <p:cNvSpPr txBox="1"/>
          <p:nvPr/>
        </p:nvSpPr>
        <p:spPr>
          <a:xfrm>
            <a:off x="838200" y="5342400"/>
            <a:ext cx="10515599"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a:t>Challenge: Accessing case registry information for cancer patients in rural West Guyana</a:t>
            </a:r>
            <a:endParaRPr lang="en-TT" sz="2800" b="1" dirty="0"/>
          </a:p>
        </p:txBody>
      </p:sp>
    </p:spTree>
    <p:extLst>
      <p:ext uri="{BB962C8B-B14F-4D97-AF65-F5344CB8AC3E}">
        <p14:creationId xmlns:p14="http://schemas.microsoft.com/office/powerpoint/2010/main" val="7922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1FED-FBC6-43AE-8743-164684468671}"/>
              </a:ext>
            </a:extLst>
          </p:cNvPr>
          <p:cNvSpPr>
            <a:spLocks noGrp="1"/>
          </p:cNvSpPr>
          <p:nvPr>
            <p:ph type="title"/>
          </p:nvPr>
        </p:nvSpPr>
        <p:spPr/>
        <p:txBody>
          <a:bodyPr/>
          <a:lstStyle/>
          <a:p>
            <a:r>
              <a:rPr lang="en-TT" dirty="0"/>
              <a:t>Rural West Guyana/ The Hinterland</a:t>
            </a:r>
          </a:p>
        </p:txBody>
      </p:sp>
      <p:sp>
        <p:nvSpPr>
          <p:cNvPr id="3" name="Content Placeholder 2">
            <a:extLst>
              <a:ext uri="{FF2B5EF4-FFF2-40B4-BE49-F238E27FC236}">
                <a16:creationId xmlns:a16="http://schemas.microsoft.com/office/drawing/2014/main" id="{E64135C2-FC85-476B-A889-0B0C04EB5F65}"/>
              </a:ext>
            </a:extLst>
          </p:cNvPr>
          <p:cNvSpPr>
            <a:spLocks noGrp="1"/>
          </p:cNvSpPr>
          <p:nvPr>
            <p:ph idx="1"/>
          </p:nvPr>
        </p:nvSpPr>
        <p:spPr>
          <a:xfrm>
            <a:off x="838200" y="1825625"/>
            <a:ext cx="6362810" cy="4351338"/>
          </a:xfrm>
        </p:spPr>
        <p:txBody>
          <a:bodyPr/>
          <a:lstStyle/>
          <a:p>
            <a:r>
              <a:rPr lang="en-TT" dirty="0"/>
              <a:t>Guyana is divided into 10 administrative regions</a:t>
            </a:r>
          </a:p>
          <a:p>
            <a:r>
              <a:rPr lang="en-TT" dirty="0"/>
              <a:t>The Hinterland regions of Guyana comprise about two-thirds of the land area of Guyana</a:t>
            </a:r>
          </a:p>
          <a:p>
            <a:r>
              <a:rPr lang="en-TT" dirty="0"/>
              <a:t>They include: </a:t>
            </a:r>
          </a:p>
          <a:p>
            <a:pPr lvl="1"/>
            <a:r>
              <a:rPr lang="en-TT" dirty="0" err="1"/>
              <a:t>Barima-Waini</a:t>
            </a:r>
            <a:r>
              <a:rPr lang="en-TT" dirty="0"/>
              <a:t> (Region 1)</a:t>
            </a:r>
          </a:p>
          <a:p>
            <a:pPr lvl="1"/>
            <a:r>
              <a:rPr lang="en-TT" dirty="0" err="1"/>
              <a:t>Cuyuni-Mazaruni</a:t>
            </a:r>
            <a:r>
              <a:rPr lang="en-TT" dirty="0"/>
              <a:t> (Region 7)</a:t>
            </a:r>
          </a:p>
          <a:p>
            <a:pPr lvl="1"/>
            <a:r>
              <a:rPr lang="en-TT" dirty="0"/>
              <a:t>Potaro-</a:t>
            </a:r>
            <a:r>
              <a:rPr lang="en-TT" dirty="0" err="1"/>
              <a:t>Siparuni</a:t>
            </a:r>
            <a:r>
              <a:rPr lang="en-TT" dirty="0"/>
              <a:t> (Region 8) and </a:t>
            </a:r>
          </a:p>
          <a:p>
            <a:pPr lvl="1"/>
            <a:r>
              <a:rPr lang="en-TT" dirty="0"/>
              <a:t>Upper </a:t>
            </a:r>
            <a:r>
              <a:rPr lang="en-TT" dirty="0" err="1"/>
              <a:t>Takatu</a:t>
            </a:r>
            <a:r>
              <a:rPr lang="en-TT" dirty="0"/>
              <a:t>-Upper Essequibo (Region 9)</a:t>
            </a:r>
          </a:p>
        </p:txBody>
      </p:sp>
      <p:grpSp>
        <p:nvGrpSpPr>
          <p:cNvPr id="4" name="Group 3">
            <a:extLst>
              <a:ext uri="{FF2B5EF4-FFF2-40B4-BE49-F238E27FC236}">
                <a16:creationId xmlns:a16="http://schemas.microsoft.com/office/drawing/2014/main" id="{C1FA4196-76D2-4F32-95E3-F66C1D85E019}"/>
              </a:ext>
            </a:extLst>
          </p:cNvPr>
          <p:cNvGrpSpPr/>
          <p:nvPr/>
        </p:nvGrpSpPr>
        <p:grpSpPr>
          <a:xfrm>
            <a:off x="6757408" y="938402"/>
            <a:ext cx="5258746" cy="5218096"/>
            <a:chOff x="9272953" y="2238710"/>
            <a:chExt cx="2919027" cy="3556869"/>
          </a:xfrm>
        </p:grpSpPr>
        <p:pic>
          <p:nvPicPr>
            <p:cNvPr id="5" name="Picture 4" descr="A picture containing text&#10;&#10;Description automatically generated">
              <a:extLst>
                <a:ext uri="{FF2B5EF4-FFF2-40B4-BE49-F238E27FC236}">
                  <a16:creationId xmlns:a16="http://schemas.microsoft.com/office/drawing/2014/main" id="{D5BAFB3E-3219-469E-A475-8C9A7570E080}"/>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287903" y="2238710"/>
              <a:ext cx="2904077" cy="3556869"/>
            </a:xfrm>
            <a:prstGeom prst="rect">
              <a:avLst/>
            </a:prstGeom>
          </p:spPr>
        </p:pic>
        <p:sp>
          <p:nvSpPr>
            <p:cNvPr id="6" name="Rectangle 5">
              <a:extLst>
                <a:ext uri="{FF2B5EF4-FFF2-40B4-BE49-F238E27FC236}">
                  <a16:creationId xmlns:a16="http://schemas.microsoft.com/office/drawing/2014/main" id="{9C23F2C9-7044-4029-BE58-EBC2612C87FF}"/>
                </a:ext>
              </a:extLst>
            </p:cNvPr>
            <p:cNvSpPr/>
            <p:nvPr/>
          </p:nvSpPr>
          <p:spPr>
            <a:xfrm>
              <a:off x="9272953" y="3927231"/>
              <a:ext cx="1128641" cy="1242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 name="Rectangle 6">
              <a:extLst>
                <a:ext uri="{FF2B5EF4-FFF2-40B4-BE49-F238E27FC236}">
                  <a16:creationId xmlns:a16="http://schemas.microsoft.com/office/drawing/2014/main" id="{73040729-40EF-4889-8586-9DF241456D24}"/>
                </a:ext>
              </a:extLst>
            </p:cNvPr>
            <p:cNvSpPr/>
            <p:nvPr/>
          </p:nvSpPr>
          <p:spPr>
            <a:xfrm>
              <a:off x="10386646" y="4431323"/>
              <a:ext cx="117231" cy="140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grpSp>
      <p:sp>
        <p:nvSpPr>
          <p:cNvPr id="8" name="Oval 7">
            <a:extLst>
              <a:ext uri="{FF2B5EF4-FFF2-40B4-BE49-F238E27FC236}">
                <a16:creationId xmlns:a16="http://schemas.microsoft.com/office/drawing/2014/main" id="{4858A774-9452-41D6-A4B1-B66D3BEEFA31}"/>
              </a:ext>
            </a:extLst>
          </p:cNvPr>
          <p:cNvSpPr/>
          <p:nvPr/>
        </p:nvSpPr>
        <p:spPr>
          <a:xfrm>
            <a:off x="10485614" y="2052026"/>
            <a:ext cx="108000" cy="108000"/>
          </a:xfrm>
          <a:prstGeom prst="ellipse">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TT">
              <a:solidFill>
                <a:schemeClr val="accent1"/>
              </a:solidFill>
            </a:endParaRPr>
          </a:p>
        </p:txBody>
      </p:sp>
      <p:sp>
        <p:nvSpPr>
          <p:cNvPr id="9" name="TextBox 8">
            <a:extLst>
              <a:ext uri="{FF2B5EF4-FFF2-40B4-BE49-F238E27FC236}">
                <a16:creationId xmlns:a16="http://schemas.microsoft.com/office/drawing/2014/main" id="{6AFB7B3F-F332-4957-AB9B-826A26D5D6DB}"/>
              </a:ext>
            </a:extLst>
          </p:cNvPr>
          <p:cNvSpPr txBox="1"/>
          <p:nvPr/>
        </p:nvSpPr>
        <p:spPr>
          <a:xfrm>
            <a:off x="10298113" y="1651916"/>
            <a:ext cx="1571479" cy="400110"/>
          </a:xfrm>
          <a:prstGeom prst="rect">
            <a:avLst/>
          </a:prstGeom>
          <a:noFill/>
        </p:spPr>
        <p:txBody>
          <a:bodyPr wrap="square" rtlCol="0">
            <a:spAutoFit/>
          </a:bodyPr>
          <a:lstStyle/>
          <a:p>
            <a:r>
              <a:rPr lang="en-TT" sz="2000" dirty="0">
                <a:solidFill>
                  <a:schemeClr val="accent1"/>
                </a:solidFill>
              </a:rPr>
              <a:t>Georgetown</a:t>
            </a:r>
          </a:p>
        </p:txBody>
      </p:sp>
      <p:cxnSp>
        <p:nvCxnSpPr>
          <p:cNvPr id="10" name="Straight Arrow Connector 9">
            <a:extLst>
              <a:ext uri="{FF2B5EF4-FFF2-40B4-BE49-F238E27FC236}">
                <a16:creationId xmlns:a16="http://schemas.microsoft.com/office/drawing/2014/main" id="{212C3C77-094F-4C56-AAB1-FD5850BF9F88}"/>
              </a:ext>
            </a:extLst>
          </p:cNvPr>
          <p:cNvCxnSpPr>
            <a:cxnSpLocks/>
          </p:cNvCxnSpPr>
          <p:nvPr/>
        </p:nvCxnSpPr>
        <p:spPr>
          <a:xfrm flipV="1">
            <a:off x="7329996" y="1720702"/>
            <a:ext cx="1460705" cy="2895871"/>
          </a:xfrm>
          <a:prstGeom prst="straightConnector1">
            <a:avLst/>
          </a:prstGeom>
          <a:ln>
            <a:solidFill>
              <a:srgbClr val="7F4731"/>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506E1F1E-802C-435B-82F4-A81EE14A2ABA}"/>
              </a:ext>
            </a:extLst>
          </p:cNvPr>
          <p:cNvCxnSpPr>
            <a:cxnSpLocks/>
          </p:cNvCxnSpPr>
          <p:nvPr/>
        </p:nvCxnSpPr>
        <p:spPr>
          <a:xfrm flipV="1">
            <a:off x="7329996" y="2757296"/>
            <a:ext cx="1827239" cy="1859277"/>
          </a:xfrm>
          <a:prstGeom prst="straightConnector1">
            <a:avLst/>
          </a:prstGeom>
          <a:ln>
            <a:solidFill>
              <a:srgbClr val="7F4731"/>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385D80D1-DEFC-460B-930E-F585D0F38C29}"/>
              </a:ext>
            </a:extLst>
          </p:cNvPr>
          <p:cNvCxnSpPr>
            <a:cxnSpLocks/>
          </p:cNvCxnSpPr>
          <p:nvPr/>
        </p:nvCxnSpPr>
        <p:spPr>
          <a:xfrm flipV="1">
            <a:off x="7329996" y="3628292"/>
            <a:ext cx="2288647" cy="988281"/>
          </a:xfrm>
          <a:prstGeom prst="straightConnector1">
            <a:avLst/>
          </a:prstGeom>
          <a:ln>
            <a:solidFill>
              <a:srgbClr val="7F4731"/>
            </a:solidFill>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25716533-8E42-42F0-9ABC-DDE2087A7BB7}"/>
              </a:ext>
            </a:extLst>
          </p:cNvPr>
          <p:cNvCxnSpPr>
            <a:cxnSpLocks/>
          </p:cNvCxnSpPr>
          <p:nvPr/>
        </p:nvCxnSpPr>
        <p:spPr>
          <a:xfrm>
            <a:off x="7329996" y="4616573"/>
            <a:ext cx="2388401" cy="501573"/>
          </a:xfrm>
          <a:prstGeom prst="straightConnector1">
            <a:avLst/>
          </a:prstGeom>
          <a:ln>
            <a:solidFill>
              <a:srgbClr val="7F4731"/>
            </a:solidFill>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5144090A-E620-45D9-B3F6-C722FD60E39D}"/>
              </a:ext>
            </a:extLst>
          </p:cNvPr>
          <p:cNvSpPr txBox="1"/>
          <p:nvPr/>
        </p:nvSpPr>
        <p:spPr>
          <a:xfrm>
            <a:off x="5932819" y="4616573"/>
            <a:ext cx="2205373" cy="369332"/>
          </a:xfrm>
          <a:prstGeom prst="rect">
            <a:avLst/>
          </a:prstGeom>
          <a:noFill/>
          <a:ln>
            <a:noFill/>
          </a:ln>
        </p:spPr>
        <p:txBody>
          <a:bodyPr wrap="square" rtlCol="0">
            <a:spAutoFit/>
          </a:bodyPr>
          <a:lstStyle/>
          <a:p>
            <a:r>
              <a:rPr lang="en-TT" dirty="0">
                <a:solidFill>
                  <a:srgbClr val="7F4731"/>
                </a:solidFill>
              </a:rPr>
              <a:t>Rural West Guyana</a:t>
            </a:r>
          </a:p>
        </p:txBody>
      </p:sp>
    </p:spTree>
    <p:extLst>
      <p:ext uri="{BB962C8B-B14F-4D97-AF65-F5344CB8AC3E}">
        <p14:creationId xmlns:p14="http://schemas.microsoft.com/office/powerpoint/2010/main" val="70696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103C4-5157-4AE2-9544-4C80D448D231}"/>
              </a:ext>
            </a:extLst>
          </p:cNvPr>
          <p:cNvSpPr>
            <a:spLocks noGrp="1"/>
          </p:cNvSpPr>
          <p:nvPr>
            <p:ph idx="1"/>
          </p:nvPr>
        </p:nvSpPr>
        <p:spPr>
          <a:xfrm>
            <a:off x="544876" y="1825368"/>
            <a:ext cx="3697510" cy="3785419"/>
          </a:xfrm>
        </p:spPr>
        <p:txBody>
          <a:bodyPr>
            <a:normAutofit/>
          </a:bodyPr>
          <a:lstStyle/>
          <a:p>
            <a:pPr>
              <a:buClr>
                <a:srgbClr val="7D5954"/>
              </a:buClr>
            </a:pPr>
            <a:r>
              <a:rPr lang="en-US" sz="2400" b="1" dirty="0"/>
              <a:t>Rural West Guyana </a:t>
            </a:r>
            <a:r>
              <a:rPr lang="en-US" sz="2400" dirty="0"/>
              <a:t>is characterized by dense forests, rivers, and mountain ranges.</a:t>
            </a:r>
          </a:p>
          <a:p>
            <a:pPr>
              <a:buClr>
                <a:srgbClr val="7D5954"/>
              </a:buClr>
            </a:pPr>
            <a:r>
              <a:rPr lang="en-US" sz="2400" dirty="0"/>
              <a:t>It is sparsely populated - 10.9% of the total population resides here. </a:t>
            </a:r>
          </a:p>
          <a:p>
            <a:pPr>
              <a:buClr>
                <a:srgbClr val="7D5954"/>
              </a:buClr>
            </a:pPr>
            <a:r>
              <a:rPr lang="en-US" sz="2400" dirty="0"/>
              <a:t>Access is limited and requires transport by plane, boat or on foot.</a:t>
            </a:r>
          </a:p>
        </p:txBody>
      </p:sp>
      <p:sp>
        <p:nvSpPr>
          <p:cNvPr id="40" name="Rectangle 39">
            <a:extLst>
              <a:ext uri="{FF2B5EF4-FFF2-40B4-BE49-F238E27FC236}">
                <a16:creationId xmlns:a16="http://schemas.microsoft.com/office/drawing/2014/main" id="{7F6BC633-BCFD-419F-A30B-200BB6166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9">
            <a:extLst>
              <a:ext uri="{FF2B5EF4-FFF2-40B4-BE49-F238E27FC236}">
                <a16:creationId xmlns:a16="http://schemas.microsoft.com/office/drawing/2014/main" id="{7AA8700D-9C83-444C-9091-0955AFA95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riding on the back of a boat in the water&#10;&#10;Description automatically generated">
            <a:extLst>
              <a:ext uri="{FF2B5EF4-FFF2-40B4-BE49-F238E27FC236}">
                <a16:creationId xmlns:a16="http://schemas.microsoft.com/office/drawing/2014/main" id="{44289AE3-B4F7-4B7D-9FD0-5F56A5BC67D6}"/>
              </a:ext>
            </a:extLst>
          </p:cNvPr>
          <p:cNvPicPr>
            <a:picLocks noChangeAspect="1"/>
          </p:cNvPicPr>
          <p:nvPr/>
        </p:nvPicPr>
        <p:blipFill rotWithShape="1">
          <a:blip r:embed="rId3">
            <a:extLst>
              <a:ext uri="{28A0092B-C50C-407E-A947-70E740481C1C}">
                <a14:useLocalDpi xmlns:a14="http://schemas.microsoft.com/office/drawing/2010/main" val="0"/>
              </a:ext>
            </a:extLst>
          </a:blip>
          <a:srcRect l="7749" r="17951" b="6"/>
          <a:stretch/>
        </p:blipFill>
        <p:spPr>
          <a:xfrm>
            <a:off x="5414729" y="827678"/>
            <a:ext cx="2222786" cy="1996780"/>
          </a:xfrm>
          <a:prstGeom prst="rect">
            <a:avLst/>
          </a:prstGeom>
        </p:spPr>
      </p:pic>
      <p:sp>
        <p:nvSpPr>
          <p:cNvPr id="44" name="Rectangle 43">
            <a:extLst>
              <a:ext uri="{FF2B5EF4-FFF2-40B4-BE49-F238E27FC236}">
                <a16:creationId xmlns:a16="http://schemas.microsoft.com/office/drawing/2014/main" id="{D5381C78-BF51-4665-924C-516ED3B90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8981" y="826280"/>
            <a:ext cx="1229471" cy="1998177"/>
          </a:xfrm>
          <a:prstGeom prst="rect">
            <a:avLst/>
          </a:prstGeom>
          <a:solidFill>
            <a:srgbClr val="7D5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view of a mountain&#10;&#10;Description automatically generated">
            <a:extLst>
              <a:ext uri="{FF2B5EF4-FFF2-40B4-BE49-F238E27FC236}">
                <a16:creationId xmlns:a16="http://schemas.microsoft.com/office/drawing/2014/main" id="{80965F0E-8990-4B3F-8069-4DE99B787D58}"/>
              </a:ext>
            </a:extLst>
          </p:cNvPr>
          <p:cNvPicPr>
            <a:picLocks noChangeAspect="1"/>
          </p:cNvPicPr>
          <p:nvPr/>
        </p:nvPicPr>
        <p:blipFill rotWithShape="1">
          <a:blip r:embed="rId4">
            <a:extLst>
              <a:ext uri="{28A0092B-C50C-407E-A947-70E740481C1C}">
                <a14:useLocalDpi xmlns:a14="http://schemas.microsoft.com/office/drawing/2010/main" val="0"/>
              </a:ext>
            </a:extLst>
          </a:blip>
          <a:srcRect l="36097" t="-85" r="14572" b="84"/>
          <a:stretch/>
        </p:blipFill>
        <p:spPr>
          <a:xfrm>
            <a:off x="5414729" y="2989903"/>
            <a:ext cx="3603723" cy="2922096"/>
          </a:xfrm>
          <a:prstGeom prst="rect">
            <a:avLst/>
          </a:prstGeom>
        </p:spPr>
      </p:pic>
      <p:pic>
        <p:nvPicPr>
          <p:cNvPr id="5" name="Picture 4" descr="A close up of a map&#10;&#10;Description automatically generated">
            <a:extLst>
              <a:ext uri="{FF2B5EF4-FFF2-40B4-BE49-F238E27FC236}">
                <a16:creationId xmlns:a16="http://schemas.microsoft.com/office/drawing/2014/main" id="{B989D696-2732-467D-AB02-2E24F0C6F965}"/>
              </a:ext>
            </a:extLst>
          </p:cNvPr>
          <p:cNvPicPr>
            <a:picLocks noChangeAspect="1"/>
          </p:cNvPicPr>
          <p:nvPr/>
        </p:nvPicPr>
        <p:blipFill rotWithShape="1">
          <a:blip r:embed="rId5">
            <a:extLst>
              <a:ext uri="{28A0092B-C50C-407E-A947-70E740481C1C}">
                <a14:useLocalDpi xmlns:a14="http://schemas.microsoft.com/office/drawing/2010/main" val="0"/>
              </a:ext>
            </a:extLst>
          </a:blip>
          <a:srcRect l="33918" r="20558" b="3"/>
          <a:stretch/>
        </p:blipFill>
        <p:spPr>
          <a:xfrm>
            <a:off x="9173937" y="827678"/>
            <a:ext cx="2315724" cy="5086759"/>
          </a:xfrm>
          <a:prstGeom prst="rect">
            <a:avLst/>
          </a:prstGeom>
        </p:spPr>
      </p:pic>
      <p:sp>
        <p:nvSpPr>
          <p:cNvPr id="6" name="Rectangle 5">
            <a:extLst>
              <a:ext uri="{FF2B5EF4-FFF2-40B4-BE49-F238E27FC236}">
                <a16:creationId xmlns:a16="http://schemas.microsoft.com/office/drawing/2014/main" id="{F75DA92F-6D18-4667-8BE7-E897468537E8}"/>
              </a:ext>
            </a:extLst>
          </p:cNvPr>
          <p:cNvSpPr/>
          <p:nvPr/>
        </p:nvSpPr>
        <p:spPr>
          <a:xfrm>
            <a:off x="7788981" y="826280"/>
            <a:ext cx="1229471" cy="1996780"/>
          </a:xfrm>
          <a:prstGeom prst="rect">
            <a:avLst/>
          </a:prstGeom>
          <a:solidFill>
            <a:srgbClr val="7F47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Tree>
    <p:extLst>
      <p:ext uri="{BB962C8B-B14F-4D97-AF65-F5344CB8AC3E}">
        <p14:creationId xmlns:p14="http://schemas.microsoft.com/office/powerpoint/2010/main" val="205617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127E2863-6CBD-4EBA-8883-530024126DAF}"/>
              </a:ext>
            </a:extLst>
          </p:cNvPr>
          <p:cNvSpPr txBox="1">
            <a:spLocks/>
          </p:cNvSpPr>
          <p:nvPr/>
        </p:nvSpPr>
        <p:spPr>
          <a:xfrm>
            <a:off x="980726" y="4404021"/>
            <a:ext cx="6204984" cy="1344975"/>
          </a:xfrm>
          <a:prstGeom prst="rect">
            <a:avLst/>
          </a:prstGeom>
          <a:solidFill>
            <a:srgbClr val="7F4731"/>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a:spcBef>
                <a:spcPct val="0"/>
              </a:spcBef>
              <a:spcAft>
                <a:spcPts val="600"/>
              </a:spcAft>
              <a:buNone/>
            </a:pPr>
            <a:r>
              <a:rPr lang="en-US" sz="2000" kern="1200" dirty="0">
                <a:solidFill>
                  <a:schemeClr val="bg1"/>
                </a:solidFill>
                <a:latin typeface="+mj-lt"/>
                <a:ea typeface="+mj-ea"/>
                <a:cs typeface="+mj-cs"/>
              </a:rPr>
              <a:t>Life expectancy for Guyana</a:t>
            </a:r>
          </a:p>
          <a:p>
            <a:pPr marL="742950" lvl="1" indent="-285750" algn="ctr">
              <a:spcBef>
                <a:spcPct val="0"/>
              </a:spcBef>
              <a:spcAft>
                <a:spcPts val="600"/>
              </a:spcAft>
              <a:buNone/>
              <a:tabLst>
                <a:tab pos="3411538" algn="l"/>
              </a:tabLst>
            </a:pPr>
            <a:r>
              <a:rPr lang="en-US" sz="2000" kern="1200" dirty="0">
                <a:solidFill>
                  <a:schemeClr val="bg1"/>
                </a:solidFill>
                <a:latin typeface="+mj-lt"/>
                <a:ea typeface="+mj-ea"/>
                <a:cs typeface="+mj-cs"/>
              </a:rPr>
              <a:t>Males: 64 years</a:t>
            </a:r>
          </a:p>
          <a:p>
            <a:pPr marL="742950" lvl="1" indent="-285750" algn="ctr">
              <a:spcBef>
                <a:spcPct val="0"/>
              </a:spcBef>
              <a:spcAft>
                <a:spcPts val="600"/>
              </a:spcAft>
              <a:buNone/>
            </a:pPr>
            <a:r>
              <a:rPr lang="en-US" sz="2000" kern="1200" dirty="0">
                <a:solidFill>
                  <a:schemeClr val="bg1"/>
                </a:solidFill>
                <a:latin typeface="+mj-lt"/>
                <a:ea typeface="+mj-ea"/>
                <a:cs typeface="+mj-cs"/>
              </a:rPr>
              <a:t>Females: 69 years </a:t>
            </a:r>
          </a:p>
        </p:txBody>
      </p:sp>
      <p:sp>
        <p:nvSpPr>
          <p:cNvPr id="11" name="TextBox 10">
            <a:extLst>
              <a:ext uri="{FF2B5EF4-FFF2-40B4-BE49-F238E27FC236}">
                <a16:creationId xmlns:a16="http://schemas.microsoft.com/office/drawing/2014/main" id="{3616686F-ED1F-4E5A-BBD6-3740DAEF2D93}"/>
              </a:ext>
            </a:extLst>
          </p:cNvPr>
          <p:cNvSpPr txBox="1"/>
          <p:nvPr/>
        </p:nvSpPr>
        <p:spPr>
          <a:xfrm>
            <a:off x="980726" y="1015466"/>
            <a:ext cx="6204984" cy="3626917"/>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Populations here are largely indigenous Amerindians and are disproportionally affected by poverty and poor health outcomes, including cancers.</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r>
              <a:rPr lang="en-US" sz="2400" dirty="0"/>
              <a:t>2009 study found high rates of cervical cancer and high-grade dysplasia in Indigenous Guyanese women (</a:t>
            </a:r>
            <a:r>
              <a:rPr lang="en-US" sz="2400" dirty="0" err="1"/>
              <a:t>Kightlinger</a:t>
            </a:r>
            <a:r>
              <a:rPr lang="en-US" sz="2400" dirty="0"/>
              <a:t> et al.)</a:t>
            </a:r>
          </a:p>
        </p:txBody>
      </p:sp>
      <p:pic>
        <p:nvPicPr>
          <p:cNvPr id="9" name="Picture 8" descr="A person standing in a field&#10;&#10;Description automatically generated">
            <a:extLst>
              <a:ext uri="{FF2B5EF4-FFF2-40B4-BE49-F238E27FC236}">
                <a16:creationId xmlns:a16="http://schemas.microsoft.com/office/drawing/2014/main" id="{F7AD9B78-3EB6-4328-9DE1-996AC01107E0}"/>
              </a:ext>
            </a:extLst>
          </p:cNvPr>
          <p:cNvPicPr>
            <a:picLocks noChangeAspect="1"/>
          </p:cNvPicPr>
          <p:nvPr/>
        </p:nvPicPr>
        <p:blipFill rotWithShape="1">
          <a:blip r:embed="rId3">
            <a:extLst>
              <a:ext uri="{28A0092B-C50C-407E-A947-70E740481C1C}">
                <a14:useLocalDpi xmlns:a14="http://schemas.microsoft.com/office/drawing/2010/main" val="0"/>
              </a:ext>
            </a:extLst>
          </a:blip>
          <a:srcRect t="2876" b="12405"/>
          <a:stretch/>
        </p:blipFill>
        <p:spPr>
          <a:xfrm>
            <a:off x="7829551" y="306909"/>
            <a:ext cx="4042409" cy="2286000"/>
          </a:xfrm>
          <a:prstGeom prst="rect">
            <a:avLst/>
          </a:prstGeom>
          <a:solidFill>
            <a:srgbClr val="000000">
              <a:shade val="95000"/>
            </a:srgbClr>
          </a:solidFill>
        </p:spPr>
      </p:pic>
      <p:pic>
        <p:nvPicPr>
          <p:cNvPr id="5" name="Content Placeholder 4" descr="A person holding a baby&#10;&#10;Description automatically generated">
            <a:extLst>
              <a:ext uri="{FF2B5EF4-FFF2-40B4-BE49-F238E27FC236}">
                <a16:creationId xmlns:a16="http://schemas.microsoft.com/office/drawing/2014/main" id="{B6CBCBCE-C323-4798-92BA-21FB663E1FE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5802"/>
          <a:stretch/>
        </p:blipFill>
        <p:spPr>
          <a:xfrm>
            <a:off x="7829551" y="2828925"/>
            <a:ext cx="4042410" cy="3388994"/>
          </a:xfrm>
          <a:prstGeom prst="rect">
            <a:avLst/>
          </a:prstGeom>
        </p:spPr>
      </p:pic>
    </p:spTree>
    <p:extLst>
      <p:ext uri="{BB962C8B-B14F-4D97-AF65-F5344CB8AC3E}">
        <p14:creationId xmlns:p14="http://schemas.microsoft.com/office/powerpoint/2010/main" val="2684492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990A-D2C9-4EFA-BAC4-4231F7E8B0E7}"/>
              </a:ext>
            </a:extLst>
          </p:cNvPr>
          <p:cNvSpPr>
            <a:spLocks noGrp="1"/>
          </p:cNvSpPr>
          <p:nvPr>
            <p:ph type="title" idx="4294967295"/>
          </p:nvPr>
        </p:nvSpPr>
        <p:spPr>
          <a:xfrm>
            <a:off x="648929" y="629266"/>
            <a:ext cx="3651467" cy="1676603"/>
          </a:xfrm>
        </p:spPr>
        <p:txBody>
          <a:bodyPr vert="horz" lIns="91440" tIns="45720" rIns="91440" bIns="45720" rtlCol="0" anchor="ctr">
            <a:normAutofit/>
          </a:bodyPr>
          <a:lstStyle/>
          <a:p>
            <a:r>
              <a:rPr lang="en-US" sz="3400"/>
              <a:t>Obtaining case information from rural West Guyana </a:t>
            </a:r>
          </a:p>
        </p:txBody>
      </p:sp>
      <p:sp>
        <p:nvSpPr>
          <p:cNvPr id="3" name="Content Placeholder 2">
            <a:extLst>
              <a:ext uri="{FF2B5EF4-FFF2-40B4-BE49-F238E27FC236}">
                <a16:creationId xmlns:a16="http://schemas.microsoft.com/office/drawing/2014/main" id="{63482C03-2AAA-45FC-88CD-0C1F1BF2DE7C}"/>
              </a:ext>
            </a:extLst>
          </p:cNvPr>
          <p:cNvSpPr>
            <a:spLocks noGrp="1"/>
          </p:cNvSpPr>
          <p:nvPr>
            <p:ph idx="4294967295"/>
          </p:nvPr>
        </p:nvSpPr>
        <p:spPr>
          <a:xfrm>
            <a:off x="648931" y="2438400"/>
            <a:ext cx="3651466" cy="3785419"/>
          </a:xfrm>
        </p:spPr>
        <p:txBody>
          <a:bodyPr vert="horz" lIns="91440" tIns="45720" rIns="91440" bIns="45720" rtlCol="0">
            <a:normAutofit/>
          </a:bodyPr>
          <a:lstStyle/>
          <a:p>
            <a:r>
              <a:rPr lang="en-US" sz="1800"/>
              <a:t>Cases from rural West Guyana are referred by regional health care providers or Regional Hospitals to the Georgetown Public Hospital Cooperation (GPHC), the largest hospital in Guyana. </a:t>
            </a:r>
          </a:p>
          <a:p>
            <a:r>
              <a:rPr lang="en-US" sz="1800"/>
              <a:t>At GPHC, medical records and pathology reports for these patients are made available to the Cancer Registry</a:t>
            </a:r>
          </a:p>
          <a:p>
            <a:r>
              <a:rPr lang="en-US" sz="1800"/>
              <a:t>These include little information other than the cancer diagnosis itself.</a:t>
            </a:r>
          </a:p>
        </p:txBody>
      </p:sp>
      <p:pic>
        <p:nvPicPr>
          <p:cNvPr id="5" name="Picture 4" descr="A group of people in front of a building&#10;&#10;Description automatically generated">
            <a:extLst>
              <a:ext uri="{FF2B5EF4-FFF2-40B4-BE49-F238E27FC236}">
                <a16:creationId xmlns:a16="http://schemas.microsoft.com/office/drawing/2014/main" id="{6DA679FF-4023-4EEA-B00B-7F6F96B96BB0}"/>
              </a:ext>
            </a:extLst>
          </p:cNvPr>
          <p:cNvPicPr>
            <a:picLocks noChangeAspect="1"/>
          </p:cNvPicPr>
          <p:nvPr/>
        </p:nvPicPr>
        <p:blipFill rotWithShape="1">
          <a:blip r:embed="rId3">
            <a:extLst>
              <a:ext uri="{28A0092B-C50C-407E-A947-70E740481C1C}">
                <a14:useLocalDpi xmlns:a14="http://schemas.microsoft.com/office/drawing/2010/main" val="0"/>
              </a:ext>
            </a:extLst>
          </a:blip>
          <a:srcRect l="9772" r="16713" b="-1"/>
          <a:stretch/>
        </p:blipFill>
        <p:spPr>
          <a:xfrm>
            <a:off x="4639056" y="10"/>
            <a:ext cx="7552944" cy="6857990"/>
          </a:xfrm>
          <a:prstGeom prst="rect">
            <a:avLst/>
          </a:prstGeom>
          <a:effectLst/>
        </p:spPr>
      </p:pic>
    </p:spTree>
    <p:extLst>
      <p:ext uri="{BB962C8B-B14F-4D97-AF65-F5344CB8AC3E}">
        <p14:creationId xmlns:p14="http://schemas.microsoft.com/office/powerpoint/2010/main" val="48873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C2E6-7C0C-462B-ACB4-60212DAE96A8}"/>
              </a:ext>
            </a:extLst>
          </p:cNvPr>
          <p:cNvSpPr>
            <a:spLocks noGrp="1"/>
          </p:cNvSpPr>
          <p:nvPr>
            <p:ph type="title"/>
          </p:nvPr>
        </p:nvSpPr>
        <p:spPr>
          <a:xfrm>
            <a:off x="648929" y="629266"/>
            <a:ext cx="6586491" cy="1676603"/>
          </a:xfrm>
        </p:spPr>
        <p:txBody>
          <a:bodyPr>
            <a:normAutofit/>
          </a:bodyPr>
          <a:lstStyle/>
          <a:p>
            <a:r>
              <a:rPr lang="en-US"/>
              <a:t>Information retrieval system </a:t>
            </a:r>
            <a:endParaRPr lang="en-TT" dirty="0"/>
          </a:p>
        </p:txBody>
      </p:sp>
      <p:sp>
        <p:nvSpPr>
          <p:cNvPr id="3" name="Content Placeholder 2">
            <a:extLst>
              <a:ext uri="{FF2B5EF4-FFF2-40B4-BE49-F238E27FC236}">
                <a16:creationId xmlns:a16="http://schemas.microsoft.com/office/drawing/2014/main" id="{C1FB67BF-B736-4240-B548-E739E91143C8}"/>
              </a:ext>
            </a:extLst>
          </p:cNvPr>
          <p:cNvSpPr>
            <a:spLocks noGrp="1"/>
          </p:cNvSpPr>
          <p:nvPr>
            <p:ph idx="1"/>
          </p:nvPr>
        </p:nvSpPr>
        <p:spPr>
          <a:xfrm>
            <a:off x="648930" y="2438400"/>
            <a:ext cx="6586489" cy="3785419"/>
          </a:xfrm>
        </p:spPr>
        <p:txBody>
          <a:bodyPr>
            <a:normAutofit/>
          </a:bodyPr>
          <a:lstStyle/>
          <a:p>
            <a:r>
              <a:rPr lang="en-US" sz="2000"/>
              <a:t>This was piloted in 2008 with assistance from Remote Area Medical (RAM), a non-profit organization that works to deliver health care to under-served, isolated communities in the United States and globally</a:t>
            </a:r>
          </a:p>
          <a:p>
            <a:r>
              <a:rPr lang="en-US" sz="2000"/>
              <a:t>The system established attempts to collect key demographic information missing for cases from remote areas.</a:t>
            </a:r>
          </a:p>
          <a:p>
            <a:r>
              <a:rPr lang="en-US" sz="2000"/>
              <a:t>The Registry first contacts the appropriate Regional Hospital, which in turn contacts the “Toschao” or the Head of each community to request the missing information.</a:t>
            </a:r>
          </a:p>
          <a:p>
            <a:r>
              <a:rPr lang="en-US" sz="2000"/>
              <a:t>The corresponding records are then updated accordingly.</a:t>
            </a:r>
            <a:endParaRPr lang="en-TT" sz="2000"/>
          </a:p>
        </p:txBody>
      </p:sp>
      <p:pic>
        <p:nvPicPr>
          <p:cNvPr id="5" name="Picture 4">
            <a:extLst>
              <a:ext uri="{FF2B5EF4-FFF2-40B4-BE49-F238E27FC236}">
                <a16:creationId xmlns:a16="http://schemas.microsoft.com/office/drawing/2014/main" id="{DABC9AB5-B25A-473A-87B5-B400DB8B9EFC}"/>
              </a:ext>
            </a:extLst>
          </p:cNvPr>
          <p:cNvPicPr>
            <a:picLocks noChangeAspect="1"/>
          </p:cNvPicPr>
          <p:nvPr/>
        </p:nvPicPr>
        <p:blipFill rotWithShape="1">
          <a:blip r:embed="rId3">
            <a:extLst>
              <a:ext uri="{28A0092B-C50C-407E-A947-70E740481C1C}">
                <a14:useLocalDpi xmlns:a14="http://schemas.microsoft.com/office/drawing/2010/main" val="0"/>
              </a:ext>
            </a:extLst>
          </a:blip>
          <a:srcRect r="-1" b="11973"/>
          <a:stretch/>
        </p:blipFill>
        <p:spPr>
          <a:xfrm>
            <a:off x="7556408" y="10"/>
            <a:ext cx="4635591" cy="6857990"/>
          </a:xfrm>
          <a:prstGeom prst="rect">
            <a:avLst/>
          </a:prstGeom>
          <a:effectLst/>
        </p:spPr>
      </p:pic>
    </p:spTree>
    <p:extLst>
      <p:ext uri="{BB962C8B-B14F-4D97-AF65-F5344CB8AC3E}">
        <p14:creationId xmlns:p14="http://schemas.microsoft.com/office/powerpoint/2010/main" val="1761615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1133</Words>
  <Application>Microsoft Office PowerPoint</Application>
  <PresentationFormat>Widescreen</PresentationFormat>
  <Paragraphs>123</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Overcoming challenges related to cancer case identification in rural West Guyana </vt:lpstr>
      <vt:lpstr>The IARC Caribbean Cancer Registry Hub</vt:lpstr>
      <vt:lpstr>Co-operative Republic of Guyana </vt:lpstr>
      <vt:lpstr>THE GUYANA CANCER REGISTRY</vt:lpstr>
      <vt:lpstr>Rural West Guyana/ The Hinterland</vt:lpstr>
      <vt:lpstr>PowerPoint Presentation</vt:lpstr>
      <vt:lpstr>PowerPoint Presentation</vt:lpstr>
      <vt:lpstr>Obtaining case information from rural West Guyana </vt:lpstr>
      <vt:lpstr>Information retrieval system </vt:lpstr>
      <vt:lpstr>2012-2013 Results</vt:lpstr>
      <vt:lpstr>PowerPoint Presentation</vt:lpstr>
      <vt:lpstr>PowerPoint Presentation</vt:lpstr>
      <vt:lpstr>Conclusions, Recommendations and Next Steps</vt:lpstr>
      <vt:lpstr>Authors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Overcoming challenges related to cancer case identification in rural West Guyana</dc:title>
  <dc:creator>Quesnel-Crooks, Ms. Sarah (CAR)</dc:creator>
  <cp:lastModifiedBy>Quesnel-Crooks, Ms. Sarah (CAR)</cp:lastModifiedBy>
  <cp:revision>8</cp:revision>
  <dcterms:created xsi:type="dcterms:W3CDTF">2019-06-04T19:09:02Z</dcterms:created>
  <dcterms:modified xsi:type="dcterms:W3CDTF">2019-06-10T12:53:23Z</dcterms:modified>
</cp:coreProperties>
</file>