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  <p:sldMasterId id="2147483831" r:id="rId2"/>
    <p:sldMasterId id="2147483846" r:id="rId3"/>
  </p:sldMasterIdLst>
  <p:notesMasterIdLst>
    <p:notesMasterId r:id="rId22"/>
  </p:notesMasterIdLst>
  <p:handoutMasterIdLst>
    <p:handoutMasterId r:id="rId23"/>
  </p:handoutMasterIdLst>
  <p:sldIdLst>
    <p:sldId id="378" r:id="rId4"/>
    <p:sldId id="744" r:id="rId5"/>
    <p:sldId id="753" r:id="rId6"/>
    <p:sldId id="724" r:id="rId7"/>
    <p:sldId id="751" r:id="rId8"/>
    <p:sldId id="757" r:id="rId9"/>
    <p:sldId id="763" r:id="rId10"/>
    <p:sldId id="758" r:id="rId11"/>
    <p:sldId id="759" r:id="rId12"/>
    <p:sldId id="745" r:id="rId13"/>
    <p:sldId id="748" r:id="rId14"/>
    <p:sldId id="755" r:id="rId15"/>
    <p:sldId id="746" r:id="rId16"/>
    <p:sldId id="747" r:id="rId17"/>
    <p:sldId id="737" r:id="rId18"/>
    <p:sldId id="711" r:id="rId19"/>
    <p:sldId id="760" r:id="rId20"/>
    <p:sldId id="721" r:id="rId21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51253"/>
    <a:srgbClr val="0000FF"/>
    <a:srgbClr val="FFFF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76804" autoAdjust="0"/>
  </p:normalViewPr>
  <p:slideViewPr>
    <p:cSldViewPr>
      <p:cViewPr>
        <p:scale>
          <a:sx n="68" d="100"/>
          <a:sy n="68" d="100"/>
        </p:scale>
        <p:origin x="10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5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Mumbai Hub Actvity by year, 2012 – 2018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Courses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Site visits 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0</c:v>
                </c:pt>
                <c:pt idx="3">
                  <c:v>6</c:v>
                </c:pt>
                <c:pt idx="4">
                  <c:v>1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69180968"/>
        <c:axId val="669186456"/>
      </c:lineChart>
      <c:catAx>
        <c:axId val="669180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186456"/>
        <c:crosses val="autoZero"/>
        <c:auto val="1"/>
        <c:lblAlgn val="ctr"/>
        <c:lblOffset val="100"/>
        <c:noMultiLvlLbl val="0"/>
      </c:catAx>
      <c:valAx>
        <c:axId val="6691864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69180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DF72C1-32A8-43C5-95EE-9B0983610FA4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929D6FF-176C-4D61-B2EB-58A9660809E5}">
      <dgm:prSet phldrT="[Text]"/>
      <dgm:spPr/>
      <dgm:t>
        <a:bodyPr/>
        <a:lstStyle/>
        <a:p>
          <a:r>
            <a:rPr lang="en-GB" dirty="0" smtClean="0"/>
            <a:t>National Cancer Centre – China 		 </a:t>
          </a:r>
          <a:endParaRPr lang="en-GB" dirty="0"/>
        </a:p>
      </dgm:t>
    </dgm:pt>
    <dgm:pt modelId="{6724F658-F5A6-4389-B078-006F973D5ADE}" type="parTrans" cxnId="{48A0E175-2FF6-4512-B229-18BCEB98DB97}">
      <dgm:prSet/>
      <dgm:spPr/>
      <dgm:t>
        <a:bodyPr/>
        <a:lstStyle/>
        <a:p>
          <a:endParaRPr lang="en-GB"/>
        </a:p>
      </dgm:t>
    </dgm:pt>
    <dgm:pt modelId="{4E8F0ED1-615A-4D4E-B9C6-64719C737B7F}" type="sibTrans" cxnId="{48A0E175-2FF6-4512-B229-18BCEB98DB97}">
      <dgm:prSet/>
      <dgm:spPr/>
      <dgm:t>
        <a:bodyPr/>
        <a:lstStyle/>
        <a:p>
          <a:endParaRPr lang="en-GB"/>
        </a:p>
      </dgm:t>
    </dgm:pt>
    <dgm:pt modelId="{985B1865-1246-4F52-B41F-DEC35957F9C4}">
      <dgm:prSet phldrT="[Text]"/>
      <dgm:spPr/>
      <dgm:t>
        <a:bodyPr/>
        <a:lstStyle/>
        <a:p>
          <a:r>
            <a:rPr lang="en-GB" dirty="0" smtClean="0"/>
            <a:t>National Cancer Institute – Thailand</a:t>
          </a:r>
          <a:endParaRPr lang="en-GB" dirty="0"/>
        </a:p>
      </dgm:t>
    </dgm:pt>
    <dgm:pt modelId="{18948BEE-FD97-4552-BC68-30101226AF11}" type="parTrans" cxnId="{17D1F1F2-50F9-453D-80E6-854E7DBBDB04}">
      <dgm:prSet/>
      <dgm:spPr/>
      <dgm:t>
        <a:bodyPr/>
        <a:lstStyle/>
        <a:p>
          <a:endParaRPr lang="en-GB"/>
        </a:p>
      </dgm:t>
    </dgm:pt>
    <dgm:pt modelId="{FA035978-3CC9-4988-A6F9-B02BCB5CC411}" type="sibTrans" cxnId="{17D1F1F2-50F9-453D-80E6-854E7DBBDB04}">
      <dgm:prSet/>
      <dgm:spPr/>
      <dgm:t>
        <a:bodyPr/>
        <a:lstStyle/>
        <a:p>
          <a:endParaRPr lang="en-GB"/>
        </a:p>
      </dgm:t>
    </dgm:pt>
    <dgm:pt modelId="{68DCD79A-5A6B-456C-84AF-437CC2AB959E}">
      <dgm:prSet phldrT="[Text]"/>
      <dgm:spPr/>
      <dgm:t>
        <a:bodyPr/>
        <a:lstStyle/>
        <a:p>
          <a:r>
            <a:rPr lang="en-GB" dirty="0" smtClean="0"/>
            <a:t>National Cancer Centre – Japan </a:t>
          </a:r>
          <a:endParaRPr lang="en-GB" dirty="0"/>
        </a:p>
      </dgm:t>
    </dgm:pt>
    <dgm:pt modelId="{A31ECA8B-F659-430D-9E00-473DEE199481}" type="parTrans" cxnId="{C7ECB1FF-22A3-4F66-8901-F2A819F40736}">
      <dgm:prSet/>
      <dgm:spPr/>
      <dgm:t>
        <a:bodyPr/>
        <a:lstStyle/>
        <a:p>
          <a:endParaRPr lang="en-GB"/>
        </a:p>
      </dgm:t>
    </dgm:pt>
    <dgm:pt modelId="{8A3F0C07-D99D-4C80-AF4E-CA76D5151324}" type="sibTrans" cxnId="{C7ECB1FF-22A3-4F66-8901-F2A819F40736}">
      <dgm:prSet/>
      <dgm:spPr/>
      <dgm:t>
        <a:bodyPr/>
        <a:lstStyle/>
        <a:p>
          <a:endParaRPr lang="en-GB"/>
        </a:p>
      </dgm:t>
    </dgm:pt>
    <dgm:pt modelId="{8111E75D-B82A-489F-9764-1773F8F79437}">
      <dgm:prSet phldrT="[Text]"/>
      <dgm:spPr/>
      <dgm:t>
        <a:bodyPr/>
        <a:lstStyle/>
        <a:p>
          <a:r>
            <a:rPr lang="en-GB" dirty="0" smtClean="0"/>
            <a:t>National Cancer Centre – Korea </a:t>
          </a:r>
          <a:endParaRPr lang="en-GB" dirty="0"/>
        </a:p>
      </dgm:t>
    </dgm:pt>
    <dgm:pt modelId="{92209E88-3D4A-4EFB-8BC1-FDEA0181A94D}" type="parTrans" cxnId="{EB314460-C4B5-4E81-817B-D2CDC09108B4}">
      <dgm:prSet/>
      <dgm:spPr/>
      <dgm:t>
        <a:bodyPr/>
        <a:lstStyle/>
        <a:p>
          <a:endParaRPr lang="en-GB"/>
        </a:p>
      </dgm:t>
    </dgm:pt>
    <dgm:pt modelId="{9F753F51-846D-4763-B1FC-3E5ED19E138E}" type="sibTrans" cxnId="{EB314460-C4B5-4E81-817B-D2CDC09108B4}">
      <dgm:prSet/>
      <dgm:spPr/>
      <dgm:t>
        <a:bodyPr/>
        <a:lstStyle/>
        <a:p>
          <a:endParaRPr lang="en-GB"/>
        </a:p>
      </dgm:t>
    </dgm:pt>
    <dgm:pt modelId="{C3B85D83-CC7D-4176-9056-2B534D9AEDF7}">
      <dgm:prSet/>
      <dgm:spPr/>
      <dgm:t>
        <a:bodyPr/>
        <a:lstStyle/>
        <a:p>
          <a:r>
            <a:rPr lang="en-GB" dirty="0" smtClean="0"/>
            <a:t>Cancer Institute of Iran </a:t>
          </a:r>
          <a:endParaRPr lang="en-GB" dirty="0"/>
        </a:p>
      </dgm:t>
    </dgm:pt>
    <dgm:pt modelId="{6A6CD036-E1CB-44DD-A8AA-A432C58A5F5D}" type="parTrans" cxnId="{53F6539D-DE2F-4D1A-853F-DC0C6E3651FC}">
      <dgm:prSet/>
      <dgm:spPr/>
      <dgm:t>
        <a:bodyPr/>
        <a:lstStyle/>
        <a:p>
          <a:endParaRPr lang="en-GB"/>
        </a:p>
      </dgm:t>
    </dgm:pt>
    <dgm:pt modelId="{0CBA11D2-9633-499A-B8BE-9F9DA4A01EFA}" type="sibTrans" cxnId="{53F6539D-DE2F-4D1A-853F-DC0C6E3651FC}">
      <dgm:prSet/>
      <dgm:spPr/>
      <dgm:t>
        <a:bodyPr/>
        <a:lstStyle/>
        <a:p>
          <a:endParaRPr lang="en-GB"/>
        </a:p>
      </dgm:t>
    </dgm:pt>
    <dgm:pt modelId="{0319A6AA-0E7F-4E16-A672-ED6D23F1302A}" type="pres">
      <dgm:prSet presAssocID="{13DF72C1-32A8-43C5-95EE-9B0983610F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E1AC528-987C-435E-B83F-2593ECCCE3F6}" type="pres">
      <dgm:prSet presAssocID="{3929D6FF-176C-4D61-B2EB-58A9660809E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2E8D72E-00B1-41FB-8F95-E4CD6F889835}" type="pres">
      <dgm:prSet presAssocID="{4E8F0ED1-615A-4D4E-B9C6-64719C737B7F}" presName="sibTrans" presStyleCnt="0"/>
      <dgm:spPr/>
    </dgm:pt>
    <dgm:pt modelId="{47DA01D8-DC93-46F6-B2A1-17EBE06DA26A}" type="pres">
      <dgm:prSet presAssocID="{985B1865-1246-4F52-B41F-DEC35957F9C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363DC8-048B-4AB6-81A8-03CB6A082FBA}" type="pres">
      <dgm:prSet presAssocID="{FA035978-3CC9-4988-A6F9-B02BCB5CC411}" presName="sibTrans" presStyleCnt="0"/>
      <dgm:spPr/>
    </dgm:pt>
    <dgm:pt modelId="{D5472E06-F2AB-4FC9-92EC-39FFD4B58D48}" type="pres">
      <dgm:prSet presAssocID="{68DCD79A-5A6B-456C-84AF-437CC2AB959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8D24AA-BD7F-4D3D-93E3-30A209B3920D}" type="pres">
      <dgm:prSet presAssocID="{8A3F0C07-D99D-4C80-AF4E-CA76D5151324}" presName="sibTrans" presStyleCnt="0"/>
      <dgm:spPr/>
    </dgm:pt>
    <dgm:pt modelId="{1C9EA8A9-CBA9-43EA-AC7C-599247B849E5}" type="pres">
      <dgm:prSet presAssocID="{8111E75D-B82A-489F-9764-1773F8F7943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3CD3C8-F9D9-4444-94E1-787623E839CC}" type="pres">
      <dgm:prSet presAssocID="{9F753F51-846D-4763-B1FC-3E5ED19E138E}" presName="sibTrans" presStyleCnt="0"/>
      <dgm:spPr/>
    </dgm:pt>
    <dgm:pt modelId="{C85CAF4E-C8EC-4B48-9BE0-7C2666DE5B5B}" type="pres">
      <dgm:prSet presAssocID="{C3B85D83-CC7D-4176-9056-2B534D9AEDF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3DFE96B-494D-4C42-8F0B-E71571BE3546}" type="presOf" srcId="{13DF72C1-32A8-43C5-95EE-9B0983610FA4}" destId="{0319A6AA-0E7F-4E16-A672-ED6D23F1302A}" srcOrd="0" destOrd="0" presId="urn:microsoft.com/office/officeart/2005/8/layout/default"/>
    <dgm:cxn modelId="{F84B3DAC-AA9C-4E28-AD7B-FDE866F55315}" type="presOf" srcId="{C3B85D83-CC7D-4176-9056-2B534D9AEDF7}" destId="{C85CAF4E-C8EC-4B48-9BE0-7C2666DE5B5B}" srcOrd="0" destOrd="0" presId="urn:microsoft.com/office/officeart/2005/8/layout/default"/>
    <dgm:cxn modelId="{53F6539D-DE2F-4D1A-853F-DC0C6E3651FC}" srcId="{13DF72C1-32A8-43C5-95EE-9B0983610FA4}" destId="{C3B85D83-CC7D-4176-9056-2B534D9AEDF7}" srcOrd="4" destOrd="0" parTransId="{6A6CD036-E1CB-44DD-A8AA-A432C58A5F5D}" sibTransId="{0CBA11D2-9633-499A-B8BE-9F9DA4A01EFA}"/>
    <dgm:cxn modelId="{042FA75A-E392-4E86-873E-001AD0AAE26B}" type="presOf" srcId="{985B1865-1246-4F52-B41F-DEC35957F9C4}" destId="{47DA01D8-DC93-46F6-B2A1-17EBE06DA26A}" srcOrd="0" destOrd="0" presId="urn:microsoft.com/office/officeart/2005/8/layout/default"/>
    <dgm:cxn modelId="{97B2EAF8-BB00-4147-B876-2B6FB9D2DAED}" type="presOf" srcId="{8111E75D-B82A-489F-9764-1773F8F79437}" destId="{1C9EA8A9-CBA9-43EA-AC7C-599247B849E5}" srcOrd="0" destOrd="0" presId="urn:microsoft.com/office/officeart/2005/8/layout/default"/>
    <dgm:cxn modelId="{48A0E175-2FF6-4512-B229-18BCEB98DB97}" srcId="{13DF72C1-32A8-43C5-95EE-9B0983610FA4}" destId="{3929D6FF-176C-4D61-B2EB-58A9660809E5}" srcOrd="0" destOrd="0" parTransId="{6724F658-F5A6-4389-B078-006F973D5ADE}" sibTransId="{4E8F0ED1-615A-4D4E-B9C6-64719C737B7F}"/>
    <dgm:cxn modelId="{17D1F1F2-50F9-453D-80E6-854E7DBBDB04}" srcId="{13DF72C1-32A8-43C5-95EE-9B0983610FA4}" destId="{985B1865-1246-4F52-B41F-DEC35957F9C4}" srcOrd="1" destOrd="0" parTransId="{18948BEE-FD97-4552-BC68-30101226AF11}" sibTransId="{FA035978-3CC9-4988-A6F9-B02BCB5CC411}"/>
    <dgm:cxn modelId="{EB314460-C4B5-4E81-817B-D2CDC09108B4}" srcId="{13DF72C1-32A8-43C5-95EE-9B0983610FA4}" destId="{8111E75D-B82A-489F-9764-1773F8F79437}" srcOrd="3" destOrd="0" parTransId="{92209E88-3D4A-4EFB-8BC1-FDEA0181A94D}" sibTransId="{9F753F51-846D-4763-B1FC-3E5ED19E138E}"/>
    <dgm:cxn modelId="{1F7CAD0D-50F3-4E43-9576-5EB09BA41E53}" type="presOf" srcId="{68DCD79A-5A6B-456C-84AF-437CC2AB959E}" destId="{D5472E06-F2AB-4FC9-92EC-39FFD4B58D48}" srcOrd="0" destOrd="0" presId="urn:microsoft.com/office/officeart/2005/8/layout/default"/>
    <dgm:cxn modelId="{C7ECB1FF-22A3-4F66-8901-F2A819F40736}" srcId="{13DF72C1-32A8-43C5-95EE-9B0983610FA4}" destId="{68DCD79A-5A6B-456C-84AF-437CC2AB959E}" srcOrd="2" destOrd="0" parTransId="{A31ECA8B-F659-430D-9E00-473DEE199481}" sibTransId="{8A3F0C07-D99D-4C80-AF4E-CA76D5151324}"/>
    <dgm:cxn modelId="{8DC7B732-12D7-4E00-BD9F-8FABE397B4AD}" type="presOf" srcId="{3929D6FF-176C-4D61-B2EB-58A9660809E5}" destId="{DE1AC528-987C-435E-B83F-2593ECCCE3F6}" srcOrd="0" destOrd="0" presId="urn:microsoft.com/office/officeart/2005/8/layout/default"/>
    <dgm:cxn modelId="{8FD6A586-BABA-42ED-A0A0-503236F473E8}" type="presParOf" srcId="{0319A6AA-0E7F-4E16-A672-ED6D23F1302A}" destId="{DE1AC528-987C-435E-B83F-2593ECCCE3F6}" srcOrd="0" destOrd="0" presId="urn:microsoft.com/office/officeart/2005/8/layout/default"/>
    <dgm:cxn modelId="{D633BB33-287E-431B-8D08-CE3E788A860E}" type="presParOf" srcId="{0319A6AA-0E7F-4E16-A672-ED6D23F1302A}" destId="{12E8D72E-00B1-41FB-8F95-E4CD6F889835}" srcOrd="1" destOrd="0" presId="urn:microsoft.com/office/officeart/2005/8/layout/default"/>
    <dgm:cxn modelId="{A68519A4-EB13-4CE9-9C34-487041C5AC65}" type="presParOf" srcId="{0319A6AA-0E7F-4E16-A672-ED6D23F1302A}" destId="{47DA01D8-DC93-46F6-B2A1-17EBE06DA26A}" srcOrd="2" destOrd="0" presId="urn:microsoft.com/office/officeart/2005/8/layout/default"/>
    <dgm:cxn modelId="{D3A10879-0B55-46F8-8E8A-D4CE5EBB0129}" type="presParOf" srcId="{0319A6AA-0E7F-4E16-A672-ED6D23F1302A}" destId="{7A363DC8-048B-4AB6-81A8-03CB6A082FBA}" srcOrd="3" destOrd="0" presId="urn:microsoft.com/office/officeart/2005/8/layout/default"/>
    <dgm:cxn modelId="{B4388915-CFBF-4AE6-BEC3-46B0C28F1A01}" type="presParOf" srcId="{0319A6AA-0E7F-4E16-A672-ED6D23F1302A}" destId="{D5472E06-F2AB-4FC9-92EC-39FFD4B58D48}" srcOrd="4" destOrd="0" presId="urn:microsoft.com/office/officeart/2005/8/layout/default"/>
    <dgm:cxn modelId="{A72AE1E0-B072-41D9-8A9B-FC365E1E2532}" type="presParOf" srcId="{0319A6AA-0E7F-4E16-A672-ED6D23F1302A}" destId="{1B8D24AA-BD7F-4D3D-93E3-30A209B3920D}" srcOrd="5" destOrd="0" presId="urn:microsoft.com/office/officeart/2005/8/layout/default"/>
    <dgm:cxn modelId="{D83DEF0D-82BB-4FE8-BE2C-FBF81E02DE77}" type="presParOf" srcId="{0319A6AA-0E7F-4E16-A672-ED6D23F1302A}" destId="{1C9EA8A9-CBA9-43EA-AC7C-599247B849E5}" srcOrd="6" destOrd="0" presId="urn:microsoft.com/office/officeart/2005/8/layout/default"/>
    <dgm:cxn modelId="{6F4A8FE4-4FA8-4F47-AD8F-78844CF04565}" type="presParOf" srcId="{0319A6AA-0E7F-4E16-A672-ED6D23F1302A}" destId="{F13CD3C8-F9D9-4444-94E1-787623E839CC}" srcOrd="7" destOrd="0" presId="urn:microsoft.com/office/officeart/2005/8/layout/default"/>
    <dgm:cxn modelId="{72D9A1C5-629C-4659-AD9E-98C215B2B5E4}" type="presParOf" srcId="{0319A6AA-0E7F-4E16-A672-ED6D23F1302A}" destId="{C85CAF4E-C8EC-4B48-9BE0-7C2666DE5B5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AC528-987C-435E-B83F-2593ECCCE3F6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National Cancer Centre – China 		 </a:t>
          </a:r>
          <a:endParaRPr lang="en-GB" sz="2100" kern="1200" dirty="0"/>
        </a:p>
      </dsp:txBody>
      <dsp:txXfrm>
        <a:off x="916483" y="1984"/>
        <a:ext cx="2030015" cy="1218009"/>
      </dsp:txXfrm>
    </dsp:sp>
    <dsp:sp modelId="{47DA01D8-DC93-46F6-B2A1-17EBE06DA26A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National Cancer Institute – Thailand</a:t>
          </a:r>
          <a:endParaRPr lang="en-GB" sz="2100" kern="1200" dirty="0"/>
        </a:p>
      </dsp:txBody>
      <dsp:txXfrm>
        <a:off x="3149500" y="1984"/>
        <a:ext cx="2030015" cy="1218009"/>
      </dsp:txXfrm>
    </dsp:sp>
    <dsp:sp modelId="{D5472E06-F2AB-4FC9-92EC-39FFD4B58D48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National Cancer Centre – Japan </a:t>
          </a:r>
          <a:endParaRPr lang="en-GB" sz="2100" kern="1200" dirty="0"/>
        </a:p>
      </dsp:txBody>
      <dsp:txXfrm>
        <a:off x="916483" y="1422995"/>
        <a:ext cx="2030015" cy="1218009"/>
      </dsp:txXfrm>
    </dsp:sp>
    <dsp:sp modelId="{1C9EA8A9-CBA9-43EA-AC7C-599247B849E5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National Cancer Centre – Korea </a:t>
          </a:r>
          <a:endParaRPr lang="en-GB" sz="2100" kern="1200" dirty="0"/>
        </a:p>
      </dsp:txBody>
      <dsp:txXfrm>
        <a:off x="3149500" y="1422995"/>
        <a:ext cx="2030015" cy="1218009"/>
      </dsp:txXfrm>
    </dsp:sp>
    <dsp:sp modelId="{C85CAF4E-C8EC-4B48-9BE0-7C2666DE5B5B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Cancer Institute of Iran </a:t>
          </a:r>
          <a:endParaRPr lang="en-GB" sz="2100" kern="1200" dirty="0"/>
        </a:p>
      </dsp:txBody>
      <dsp:txXfrm>
        <a:off x="2032992" y="2844006"/>
        <a:ext cx="2030015" cy="121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0.05932</cdr:x>
      <cdr:y>0.14458</cdr:y>
    </cdr:from>
    <cdr:to>
      <cdr:x>0.34746</cdr:x>
      <cdr:y>0.31325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70" y="864120"/>
          <a:ext cx="2448340" cy="100814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800" dirty="0" smtClean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rPr>
            <a:t>Courses: 	26 </a:t>
          </a:r>
        </a:p>
        <a:p xmlns:a="http://schemas.openxmlformats.org/drawingml/2006/main">
          <a:r>
            <a:rPr lang="en-GB" sz="2800" dirty="0" smtClean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rPr>
            <a:t>Site visits:	18 </a:t>
          </a:r>
          <a:endParaRPr lang="en-GB" sz="2800" dirty="0">
            <a:solidFill>
              <a:schemeClr val="accent6">
                <a:lumMod val="75000"/>
              </a:schemeClr>
            </a:solidFill>
            <a:latin typeface="Gill Sans MT" panose="020B0502020104020203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242"/>
            <a:ext cx="2946400" cy="49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9F8C4E-FD0F-4D91-A485-7139E2FA1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370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5710"/>
            <a:ext cx="5438775" cy="44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242"/>
            <a:ext cx="2946400" cy="49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C6297A9-BE68-42FE-8420-34E9AE2076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49543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335897-7810-4EC6-8820-D2141F24CFF9}" type="slidenum">
              <a:rPr lang="en-GB" altLang="en-US" smtClean="0"/>
              <a:pPr/>
              <a:t>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1661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846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6297A9-BE68-42FE-8420-34E9AE207610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3472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61E93C-48C3-4C1A-AD08-B7F2A1643D80}" type="slidenum">
              <a:rPr lang="en-GB" altLang="en-US" smtClean="0">
                <a:solidFill>
                  <a:srgbClr val="000000"/>
                </a:solidFill>
                <a:cs typeface="Tahoma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en-US" dirty="0" smtClean="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6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042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41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73023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868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123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6297A9-BE68-42FE-8420-34E9AE207610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4376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6297A9-BE68-42FE-8420-34E9AE207610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837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1219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684213" y="3424238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1pPr>
            <a:lvl2pPr algn="ctr"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2pPr>
            <a:lvl3pPr algn="ctr"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3pPr>
            <a:lvl4pPr algn="ctr"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4pPr>
            <a:lvl5pPr algn="ctr"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fr-FR" dirty="0">
                <a:solidFill>
                  <a:srgbClr val="8A8AE7">
                    <a:lumMod val="50000"/>
                  </a:srgbClr>
                </a:solidFill>
                <a:latin typeface="Gill Sans MT" panose="020B0502020104020203" pitchFamily="34" charset="0"/>
              </a:rPr>
              <a:t>International Agency for Research on Cancer</a:t>
            </a:r>
            <a:br>
              <a:rPr lang="en-GB" altLang="fr-FR" dirty="0">
                <a:solidFill>
                  <a:srgbClr val="8A8AE7">
                    <a:lumMod val="50000"/>
                  </a:srgbClr>
                </a:solidFill>
                <a:latin typeface="Gill Sans MT" panose="020B0502020104020203" pitchFamily="34" charset="0"/>
              </a:rPr>
            </a:br>
            <a:r>
              <a:rPr lang="en-GB" altLang="fr-FR" dirty="0">
                <a:solidFill>
                  <a:srgbClr val="8A8AE7">
                    <a:lumMod val="50000"/>
                  </a:srgbClr>
                </a:solidFill>
                <a:latin typeface="Gill Sans MT" panose="020B0502020104020203" pitchFamily="34" charset="0"/>
              </a:rPr>
              <a:t>Lyon, France</a:t>
            </a:r>
            <a:endParaRPr lang="en-US" altLang="fr-FR" dirty="0">
              <a:solidFill>
                <a:srgbClr val="8A8AE7">
                  <a:lumMod val="50000"/>
                </a:srgbClr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30" descr="C:\Users\drayr\Desktop\IARC Background flags Layers Maroc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09550"/>
            <a:ext cx="86868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967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F00EEF-1F5D-4FB1-8214-06232DF90689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8847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260350"/>
            <a:ext cx="2003425" cy="54610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2613" y="260350"/>
            <a:ext cx="5861050" cy="54610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1491BB-A90D-4941-A1CB-B6593885BBC4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76682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684213" y="3424238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1pPr>
            <a:lvl2pPr algn="ctr"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2pPr>
            <a:lvl3pPr algn="ctr"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3pPr>
            <a:lvl4pPr algn="ctr"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4pPr>
            <a:lvl5pPr algn="ctr"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400" dirty="0">
                <a:solidFill>
                  <a:srgbClr val="F79646">
                    <a:lumMod val="50000"/>
                  </a:srgbClr>
                </a:solidFill>
                <a:latin typeface="Gill Sans MT" panose="020B0502020104020203" pitchFamily="34" charset="0"/>
              </a:rPr>
              <a:t>Centre international de </a:t>
            </a:r>
            <a:r>
              <a:rPr lang="en-GB" altLang="en-US" sz="2400" dirty="0" err="1">
                <a:solidFill>
                  <a:srgbClr val="F79646">
                    <a:lumMod val="50000"/>
                  </a:srgbClr>
                </a:solidFill>
                <a:latin typeface="Gill Sans MT" panose="020B0502020104020203" pitchFamily="34" charset="0"/>
              </a:rPr>
              <a:t>Recherche</a:t>
            </a:r>
            <a:r>
              <a:rPr lang="en-GB" altLang="en-US" sz="2400" dirty="0">
                <a:solidFill>
                  <a:srgbClr val="F79646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GB" altLang="en-US" sz="2400" dirty="0" err="1">
                <a:solidFill>
                  <a:srgbClr val="F79646">
                    <a:lumMod val="50000"/>
                  </a:srgbClr>
                </a:solidFill>
                <a:latin typeface="Gill Sans MT" panose="020B0502020104020203" pitchFamily="34" charset="0"/>
              </a:rPr>
              <a:t>sur</a:t>
            </a:r>
            <a:r>
              <a:rPr lang="en-GB" altLang="en-US" sz="2400" dirty="0">
                <a:solidFill>
                  <a:srgbClr val="F79646">
                    <a:lumMod val="50000"/>
                  </a:srgbClr>
                </a:solidFill>
                <a:latin typeface="Gill Sans MT" panose="020B0502020104020203" pitchFamily="34" charset="0"/>
              </a:rPr>
              <a:t> le Cancer</a:t>
            </a:r>
            <a:br>
              <a:rPr lang="en-GB" altLang="en-US" sz="2400" dirty="0">
                <a:solidFill>
                  <a:srgbClr val="F79646">
                    <a:lumMod val="50000"/>
                  </a:srgbClr>
                </a:solidFill>
                <a:latin typeface="Gill Sans MT" panose="020B0502020104020203" pitchFamily="34" charset="0"/>
              </a:rPr>
            </a:br>
            <a:r>
              <a:rPr lang="en-GB" altLang="en-US" sz="2400" dirty="0">
                <a:solidFill>
                  <a:srgbClr val="F79646">
                    <a:lumMod val="50000"/>
                  </a:srgbClr>
                </a:solidFill>
                <a:latin typeface="Gill Sans MT" panose="020B0502020104020203" pitchFamily="34" charset="0"/>
              </a:rPr>
              <a:t>Lyon, France</a:t>
            </a:r>
            <a:endParaRPr lang="en-US" altLang="en-US" sz="2400" dirty="0">
              <a:solidFill>
                <a:srgbClr val="F79646">
                  <a:lumMod val="50000"/>
                </a:srgbClr>
              </a:solidFill>
              <a:latin typeface="Gill Sans MT" panose="020B0502020104020203" pitchFamily="34" charset="0"/>
            </a:endParaRPr>
          </a:p>
        </p:txBody>
      </p:sp>
      <p:pic>
        <p:nvPicPr>
          <p:cNvPr id="7170" name="Picture 2" descr="C:\Users\drayr\Desktop\IARC Background Template flags Layers Maroc 201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15806"/>
            <a:ext cx="8690607" cy="18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3261090" y="6327972"/>
            <a:ext cx="3325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Saint-Maurice, 28-29 </a:t>
            </a:r>
            <a:r>
              <a:rPr lang="en-GB" sz="14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novembre</a:t>
            </a:r>
            <a:r>
              <a:rPr lang="en-GB" sz="1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2016 </a:t>
            </a:r>
            <a:endParaRPr lang="en-US" sz="1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03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D7902-57D7-4FE8-AD9C-49089900716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02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4200" y="1600200"/>
            <a:ext cx="3930650" cy="4121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600200"/>
            <a:ext cx="3932238" cy="4121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CCCEB-9FF2-4B12-AF93-2207A59B476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01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DE96B-E9AF-43A1-8824-1DB95D18B596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24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4429-493B-4C7A-9634-03872DA88EE1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05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0B3BA-E423-450A-865E-FCAC6D624BC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68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173C9-6332-4BC0-A369-E08E57984B1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1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8224B1-F3AC-4CDF-9460-5D4DA7107651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99590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553F-A785-4B81-B04F-6F411D8E24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9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3718E-021A-4473-9063-7E001C0FDE2A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0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EA78B-6284-4DA3-B272-D17D447FAEF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24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260350"/>
            <a:ext cx="2003425" cy="54610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2613" y="260350"/>
            <a:ext cx="5861050" cy="54610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51011-0EB6-4E68-B81A-04C7F2EC3536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91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0B3BA-E423-450A-865E-FCAC6D624BC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71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0B3BA-E423-450A-865E-FCAC6D624BC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90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8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93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00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ABC658-F3EE-4801-B500-9BC5172C42F0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59585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63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78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83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99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38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99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D124-DB6C-444E-95B5-1DD5BBD477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957-5CD7-407E-B2F1-62F97F87D717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3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4200" y="1600200"/>
            <a:ext cx="3930650" cy="4121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600200"/>
            <a:ext cx="3932238" cy="4121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E4FCD6-29D5-46D0-886E-28EF393D7FD6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6245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05C593-0B8C-4F98-A524-749B79AFD401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2455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6EF572-5872-4B58-BEB5-3C4B16E78473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573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D58197-3A7E-466D-9F76-3C500A0BA03C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6189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892061-B2E1-4277-A42C-58310949AC06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1060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fr-FR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53DCD6-33DF-4FDE-9537-7344C4E1CB3D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1210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82613" y="26035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3092D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dirty="0" smtClean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092D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A5F978-5E13-403F-9559-2C973574DABD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600200"/>
            <a:ext cx="8015288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dirty="0" smtClean="0"/>
              <a:t>Click to edit Master text styles</a:t>
            </a:r>
          </a:p>
          <a:p>
            <a:pPr lvl="1"/>
            <a:r>
              <a:rPr lang="en-US" altLang="fr-FR" dirty="0" smtClean="0"/>
              <a:t>Second level</a:t>
            </a:r>
          </a:p>
          <a:p>
            <a:pPr lvl="2"/>
            <a:r>
              <a:rPr lang="en-US" altLang="fr-FR" dirty="0" smtClean="0"/>
              <a:t>Third level</a:t>
            </a:r>
          </a:p>
          <a:p>
            <a:pPr lvl="3"/>
            <a:r>
              <a:rPr lang="en-US" altLang="fr-FR" dirty="0" smtClean="0"/>
              <a:t>Fourth level</a:t>
            </a:r>
          </a:p>
          <a:p>
            <a:pPr lvl="4"/>
            <a:r>
              <a:rPr lang="en-US" altLang="fr-FR" dirty="0" smtClean="0"/>
              <a:t>Fifth level</a:t>
            </a:r>
          </a:p>
        </p:txBody>
      </p:sp>
      <p:pic>
        <p:nvPicPr>
          <p:cNvPr id="4101" name="Picture 24" descr="IARC-WHO-EN-R Arial final light blue 16 09 200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164263"/>
            <a:ext cx="29352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1F1F99"/>
          </a:solidFill>
          <a:latin typeface="Gill Sans MT" panose="020B0502020104020203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1F1F99"/>
          </a:solidFill>
          <a:latin typeface="Tahoma" pitchFamily="34" charset="0"/>
          <a:cs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1F1F99"/>
          </a:solidFill>
          <a:latin typeface="Tahoma" pitchFamily="34" charset="0"/>
          <a:cs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1F1F99"/>
          </a:solidFill>
          <a:latin typeface="Tahoma" pitchFamily="34" charset="0"/>
          <a:cs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1F1F99"/>
          </a:solidFill>
          <a:latin typeface="Tahom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9pPr>
    </p:titleStyle>
    <p:bodyStyle>
      <a:lvl1pPr marL="444500" indent="-4445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rgbClr val="1F1F99"/>
          </a:solidFill>
          <a:latin typeface="Gill Sans MT" panose="020B0502020104020203" pitchFamily="34" charset="0"/>
          <a:ea typeface="+mn-ea"/>
          <a:cs typeface="+mn-cs"/>
        </a:defRPr>
      </a:lvl1pPr>
      <a:lvl2pPr marL="990600" indent="-366713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1F1F99"/>
          </a:solidFill>
          <a:latin typeface="Gill Sans MT" panose="020B0502020104020203" pitchFamily="34" charset="0"/>
          <a:cs typeface="+mn-cs"/>
        </a:defRPr>
      </a:lvl2pPr>
      <a:lvl3pPr marL="1435100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1F1F99"/>
          </a:solidFill>
          <a:latin typeface="Gill Sans MT" panose="020B0502020104020203" pitchFamily="34" charset="0"/>
          <a:cs typeface="+mn-cs"/>
        </a:defRPr>
      </a:lvl3pPr>
      <a:lvl4pPr marL="1879600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1F1F99"/>
          </a:solidFill>
          <a:latin typeface="Gill Sans MT" panose="020B0502020104020203" pitchFamily="34" charset="0"/>
          <a:cs typeface="+mn-cs"/>
        </a:defRPr>
      </a:lvl4pPr>
      <a:lvl5pPr marL="2287588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1F1F99"/>
          </a:solidFill>
          <a:latin typeface="Gill Sans MT" panose="020B0502020104020203" pitchFamily="34" charset="0"/>
          <a:cs typeface="+mn-cs"/>
        </a:defRPr>
      </a:lvl5pPr>
      <a:lvl6pPr marL="2744788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3201988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659188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4116388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Logo light FR Backgrou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157913"/>
            <a:ext cx="295592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82613" y="26035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3092D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eaLnBrk="1" hangingPunct="1">
              <a:defRPr/>
            </a:pPr>
            <a:fld id="{7F80B3BA-E423-450A-865E-FCAC6D624BC1}" type="slidenum">
              <a:rPr lang="en-US" alt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 eaLnBrk="1" hangingPunct="1"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600200"/>
            <a:ext cx="8015288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10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aseline="0">
          <a:solidFill>
            <a:srgbClr val="000099"/>
          </a:solidFill>
          <a:latin typeface="Gill Sans MT" panose="020B0502020104020203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FF"/>
          </a:solidFill>
          <a:latin typeface="Tahoma" pitchFamily="34" charset="0"/>
          <a:cs typeface="Tahoma" pitchFamily="34" charset="0"/>
        </a:defRPr>
      </a:lvl9pPr>
    </p:titleStyle>
    <p:bodyStyle>
      <a:lvl1pPr marL="444500" indent="-4445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 baseline="0">
          <a:solidFill>
            <a:srgbClr val="000099"/>
          </a:solidFill>
          <a:latin typeface="Gill Sans MT" panose="020B0502020104020203" pitchFamily="34" charset="0"/>
          <a:ea typeface="+mn-ea"/>
          <a:cs typeface="+mn-cs"/>
        </a:defRPr>
      </a:lvl1pPr>
      <a:lvl2pPr marL="990600" indent="-3667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 baseline="0">
          <a:solidFill>
            <a:srgbClr val="000099"/>
          </a:solidFill>
          <a:latin typeface="Gill Sans MT" panose="020B0502020104020203" pitchFamily="34" charset="0"/>
          <a:cs typeface="+mn-cs"/>
        </a:defRPr>
      </a:lvl2pPr>
      <a:lvl3pPr marL="1435100" indent="-2651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baseline="0">
          <a:solidFill>
            <a:srgbClr val="000099"/>
          </a:solidFill>
          <a:latin typeface="Gill Sans MT" panose="020B0502020104020203" pitchFamily="34" charset="0"/>
          <a:cs typeface="+mn-cs"/>
        </a:defRPr>
      </a:lvl3pPr>
      <a:lvl4pPr marL="1879600" indent="-2651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baseline="0">
          <a:solidFill>
            <a:srgbClr val="000099"/>
          </a:solidFill>
          <a:latin typeface="Gill Sans MT" panose="020B0502020104020203" pitchFamily="34" charset="0"/>
          <a:cs typeface="+mn-cs"/>
        </a:defRPr>
      </a:lvl4pPr>
      <a:lvl5pPr marL="2287588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baseline="0">
          <a:solidFill>
            <a:srgbClr val="000099"/>
          </a:solidFill>
          <a:latin typeface="Gill Sans MT" panose="020B0502020104020203" pitchFamily="34" charset="0"/>
          <a:cs typeface="+mn-cs"/>
        </a:defRPr>
      </a:lvl5pPr>
      <a:lvl6pPr marL="2744788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3201988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659188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4116388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4E9D124-DB6C-444E-95B5-1DD5BBD4770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08/06/2019</a:t>
            </a:fld>
            <a:endParaRPr lang="en-GB" smtClean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mtClean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554957-5CD7-407E-B2F1-62F97F87D71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mtClean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02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ho.org/" TargetMode="External"/><Relationship Id="rId13" Type="http://schemas.openxmlformats.org/officeDocument/2006/relationships/image" Target="../media/image36.png"/><Relationship Id="rId18" Type="http://schemas.openxmlformats.org/officeDocument/2006/relationships/image" Target="../media/image41.emf"/><Relationship Id="rId26" Type="http://schemas.openxmlformats.org/officeDocument/2006/relationships/hyperlink" Target="http://www.encr.com.fr/" TargetMode="External"/><Relationship Id="rId3" Type="http://schemas.openxmlformats.org/officeDocument/2006/relationships/image" Target="../media/image28.jpeg"/><Relationship Id="rId21" Type="http://schemas.openxmlformats.org/officeDocument/2006/relationships/image" Target="../media/image44.png"/><Relationship Id="rId7" Type="http://schemas.openxmlformats.org/officeDocument/2006/relationships/image" Target="../media/image32.png"/><Relationship Id="rId12" Type="http://schemas.openxmlformats.org/officeDocument/2006/relationships/image" Target="../media/image13.jpg"/><Relationship Id="rId17" Type="http://schemas.openxmlformats.org/officeDocument/2006/relationships/image" Target="../media/image40.jp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5" Type="http://schemas.openxmlformats.org/officeDocument/2006/relationships/image" Target="../media/image30.jpeg"/><Relationship Id="rId15" Type="http://schemas.openxmlformats.org/officeDocument/2006/relationships/image" Target="../media/image38.jpeg"/><Relationship Id="rId23" Type="http://schemas.openxmlformats.org/officeDocument/2006/relationships/image" Target="../media/image46.png"/><Relationship Id="rId28" Type="http://schemas.openxmlformats.org/officeDocument/2006/relationships/image" Target="../media/image17.jpeg"/><Relationship Id="rId10" Type="http://schemas.openxmlformats.org/officeDocument/2006/relationships/image" Target="../media/image34.png"/><Relationship Id="rId19" Type="http://schemas.openxmlformats.org/officeDocument/2006/relationships/image" Target="../media/image42.emf"/><Relationship Id="rId4" Type="http://schemas.openxmlformats.org/officeDocument/2006/relationships/image" Target="../media/image29.jpeg"/><Relationship Id="rId9" Type="http://schemas.openxmlformats.org/officeDocument/2006/relationships/image" Target="../media/image33.jpeg"/><Relationship Id="rId14" Type="http://schemas.openxmlformats.org/officeDocument/2006/relationships/image" Target="../media/image37.jpeg"/><Relationship Id="rId22" Type="http://schemas.openxmlformats.org/officeDocument/2006/relationships/image" Target="../media/image45.png"/><Relationship Id="rId27" Type="http://schemas.openxmlformats.org/officeDocument/2006/relationships/image" Target="../media/image49.png"/><Relationship Id="rId30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7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00" y="3692433"/>
            <a:ext cx="780288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Gill Sans MT" panose="020B0502020104020203" pitchFamily="34" charset="0"/>
              </a:rPr>
              <a:t>`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553" y="2078833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3092D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F1F99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333FF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en-GB" b="1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IACR Regional Hub for Cancer Registration: South, South-East and Eastern Asia – Mumbai </a:t>
            </a:r>
            <a:endParaRPr lang="en-GB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Subtitle 7"/>
          <p:cNvSpPr txBox="1">
            <a:spLocks/>
          </p:cNvSpPr>
          <p:nvPr/>
        </p:nvSpPr>
        <p:spPr bwMode="auto">
          <a:xfrm>
            <a:off x="-10160" y="4159793"/>
            <a:ext cx="9144000" cy="79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sz="2800" b="1" dirty="0" smtClean="0">
                <a:latin typeface="Gill Sans MT" pitchFamily="34" charset="0"/>
              </a:rPr>
              <a:t>Les Mery</a:t>
            </a:r>
            <a:endParaRPr lang="pt-BR" sz="2800" b="1" baseline="30000" dirty="0" smtClean="0">
              <a:latin typeface="Gill Sans M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5720" y="5517290"/>
            <a:ext cx="6408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kern="100" dirty="0" smtClean="0">
                <a:latin typeface="Gill Sans MT" panose="020B0502020104020203" pitchFamily="34" charset="0"/>
                <a:ea typeface="MS Mincho"/>
                <a:cs typeface="Times New Roman" panose="02020603050405020304" pitchFamily="18" charset="0"/>
              </a:rPr>
              <a:t>NAACCR / IACR Combined Annual </a:t>
            </a:r>
            <a:r>
              <a:rPr lang="en-GB" kern="100" dirty="0">
                <a:latin typeface="Gill Sans MT" panose="020B0502020104020203" pitchFamily="34" charset="0"/>
                <a:ea typeface="MS Mincho"/>
                <a:cs typeface="Times New Roman" panose="02020603050405020304" pitchFamily="18" charset="0"/>
              </a:rPr>
              <a:t>Scientific </a:t>
            </a:r>
            <a:r>
              <a:rPr lang="en-GB" kern="100" dirty="0" smtClean="0">
                <a:latin typeface="Gill Sans MT" panose="020B0502020104020203" pitchFamily="34" charset="0"/>
                <a:ea typeface="MS Mincho"/>
                <a:cs typeface="Times New Roman" panose="02020603050405020304" pitchFamily="18" charset="0"/>
              </a:rPr>
              <a:t>Conference </a:t>
            </a:r>
            <a:r>
              <a:rPr lang="en-US" kern="100" dirty="0" smtClean="0">
                <a:latin typeface="Gill Sans MT" panose="020B0502020104020203" pitchFamily="34" charset="0"/>
                <a:ea typeface="MS Mincho"/>
                <a:cs typeface="Times New Roman" panose="02020603050405020304" pitchFamily="18" charset="0"/>
              </a:rPr>
              <a:t>2019</a:t>
            </a:r>
          </a:p>
          <a:p>
            <a:pPr algn="r">
              <a:spcAft>
                <a:spcPts val="0"/>
              </a:spcAft>
            </a:pPr>
            <a:r>
              <a:rPr lang="en-US" kern="100" dirty="0" smtClean="0">
                <a:latin typeface="Gill Sans MT" panose="020B0502020104020203" pitchFamily="34" charset="0"/>
                <a:ea typeface="MS Mincho"/>
                <a:cs typeface="Times New Roman" panose="02020603050405020304" pitchFamily="18" charset="0"/>
              </a:rPr>
              <a:t>Vancouver, Canada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 txBox="1">
            <a:spLocks/>
          </p:cNvSpPr>
          <p:nvPr/>
        </p:nvSpPr>
        <p:spPr bwMode="auto">
          <a:xfrm>
            <a:off x="121160" y="1007132"/>
            <a:ext cx="5256730" cy="15567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 charset="0"/>
              </a:defRPr>
            </a:lvl1pPr>
            <a:lvl2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7175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514350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771525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1028700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>
              <a:buClr>
                <a:srgbClr val="FF0000"/>
              </a:buClr>
              <a:buSzPct val="80000"/>
            </a:pPr>
            <a:r>
              <a:rPr lang="en-US" sz="3600" b="1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IARC GICR Collaborating Centre</a:t>
            </a:r>
          </a:p>
          <a:p>
            <a:pPr>
              <a:buClr>
                <a:srgbClr val="FF0000"/>
              </a:buClr>
              <a:buSzPct val="80000"/>
            </a:pPr>
            <a:r>
              <a:rPr lang="en-US" sz="2800" dirty="0">
                <a:solidFill>
                  <a:srgbClr val="0070C0"/>
                </a:solidFill>
                <a:latin typeface="Gill Sans MT" panose="020B0502020104020203" pitchFamily="34" charset="0"/>
              </a:rPr>
              <a:t>Associate Professor Young-</a:t>
            </a:r>
            <a:r>
              <a:rPr lang="en-US" sz="2800" dirty="0" err="1">
                <a:solidFill>
                  <a:srgbClr val="0070C0"/>
                </a:solidFill>
                <a:latin typeface="Gill Sans MT" panose="020B0502020104020203" pitchFamily="34" charset="0"/>
              </a:rPr>
              <a:t>Joo</a:t>
            </a:r>
            <a:r>
              <a:rPr lang="en-US" sz="2800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Won</a:t>
            </a:r>
          </a:p>
          <a:p>
            <a:pPr>
              <a:buClr>
                <a:srgbClr val="FF0000"/>
              </a:buClr>
              <a:buSzPct val="80000"/>
            </a:pPr>
            <a:r>
              <a:rPr lang="en-US" altLang="en-US" sz="2800" kern="0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National Cancer Centre Korea </a:t>
            </a:r>
            <a:endParaRPr lang="en-US" altLang="en-US" sz="4000" kern="0" dirty="0">
              <a:latin typeface="Gill Sans MT" panose="020B0502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161" y="5270618"/>
            <a:ext cx="8895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Collaboration with the Korean Graduate School of Cancer Control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915" y="3093950"/>
            <a:ext cx="8917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Funding support for the establishment of first IARC GICR Regional Summer School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915" y="4131126"/>
            <a:ext cx="8917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Development of curriculum for Master’s degree in Cancer Registration and Global Certification 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534"/>
          <a:stretch/>
        </p:blipFill>
        <p:spPr>
          <a:xfrm>
            <a:off x="5378838" y="5733320"/>
            <a:ext cx="3660097" cy="1072845"/>
          </a:xfrm>
          <a:prstGeom prst="rect">
            <a:avLst/>
          </a:prstGeom>
        </p:spPr>
      </p:pic>
      <p:pic>
        <p:nvPicPr>
          <p:cNvPr id="15" name="Picture 14" descr="National Cancer Center - Kore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5" y="166322"/>
            <a:ext cx="2304320" cy="70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29000" r="12987" b="40550"/>
          <a:stretch/>
        </p:blipFill>
        <p:spPr>
          <a:xfrm>
            <a:off x="3561958" y="0"/>
            <a:ext cx="5580336" cy="15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 txBox="1">
            <a:spLocks/>
          </p:cNvSpPr>
          <p:nvPr/>
        </p:nvSpPr>
        <p:spPr bwMode="auto">
          <a:xfrm>
            <a:off x="179390" y="44530"/>
            <a:ext cx="8836977" cy="15567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 charset="0"/>
              </a:defRPr>
            </a:lvl1pPr>
            <a:lvl2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7175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514350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771525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1028700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>
              <a:buClr>
                <a:srgbClr val="FF0000"/>
              </a:buClr>
              <a:buSzPct val="80000"/>
            </a:pPr>
            <a:r>
              <a:rPr lang="en-US" sz="3600" b="1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IARC GICR Collaborating Centre</a:t>
            </a:r>
          </a:p>
          <a:p>
            <a:pPr>
              <a:buClr>
                <a:srgbClr val="FF0000"/>
              </a:buClr>
              <a:buSzPct val="80000"/>
            </a:pPr>
            <a:r>
              <a:rPr lang="en-US" sz="2800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Dr Tomohiro Matsuda</a:t>
            </a:r>
          </a:p>
          <a:p>
            <a:pPr>
              <a:buClr>
                <a:srgbClr val="FF0000"/>
              </a:buClr>
              <a:buSzPct val="80000"/>
            </a:pPr>
            <a:r>
              <a:rPr lang="en-US" sz="2800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National Cancer Centre</a:t>
            </a:r>
          </a:p>
          <a:p>
            <a:pPr>
              <a:buClr>
                <a:srgbClr val="FF0000"/>
              </a:buClr>
              <a:buSzPct val="80000"/>
            </a:pPr>
            <a:r>
              <a:rPr lang="en-US" sz="2800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Japan </a:t>
            </a:r>
            <a:endParaRPr lang="en-GB" sz="2800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>
              <a:buClr>
                <a:srgbClr val="FF0000"/>
              </a:buClr>
              <a:buSzPct val="80000"/>
            </a:pPr>
            <a:endParaRPr lang="en-US" altLang="en-US" sz="4000" kern="0" dirty="0">
              <a:latin typeface="Gill Sans MT" panose="020B0502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7097" y="1970337"/>
            <a:ext cx="4020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Technical consultancies and training support to registries in the region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21649" r="20861" b="33200"/>
          <a:stretch/>
        </p:blipFill>
        <p:spPr>
          <a:xfrm>
            <a:off x="4145390" y="620610"/>
            <a:ext cx="4896684" cy="26994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7097" y="3429000"/>
            <a:ext cx="8917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In-kind funding for the development of E-learning material and education certification programme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7097" y="4419163"/>
            <a:ext cx="8917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Led for collaborative research project with Cambodia, Philippines and Vietnam to help build capacity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7097" y="5482206"/>
            <a:ext cx="8917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Development of first Asian Cancer Registry Network </a:t>
            </a:r>
            <a:endParaRPr lang="en-GB" sz="2800" dirty="0">
              <a:latin typeface="Gill Sans MT" panose="020B05020201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534"/>
          <a:stretch/>
        </p:blipFill>
        <p:spPr>
          <a:xfrm>
            <a:off x="6441653" y="5979224"/>
            <a:ext cx="2702347" cy="7921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20" y="6224887"/>
            <a:ext cx="3323712" cy="32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215" y="116540"/>
            <a:ext cx="8218715" cy="1143000"/>
          </a:xfrm>
        </p:spPr>
        <p:txBody>
          <a:bodyPr/>
          <a:lstStyle/>
          <a:p>
            <a:pPr algn="l"/>
            <a:r>
              <a:rPr lang="en-GB" altLang="en-US" sz="3600" b="1" dirty="0">
                <a:solidFill>
                  <a:srgbClr val="0070C0"/>
                </a:solidFill>
                <a:cs typeface="Arial" pitchFamily="34" charset="0"/>
                <a:sym typeface="Arial" pitchFamily="34" charset="0"/>
              </a:rPr>
              <a:t>Basic cancer registration course</a:t>
            </a:r>
            <a:br>
              <a:rPr lang="en-GB" altLang="en-US" sz="3600" b="1" dirty="0">
                <a:solidFill>
                  <a:srgbClr val="0070C0"/>
                </a:solidFill>
                <a:cs typeface="Arial" pitchFamily="34" charset="0"/>
                <a:sym typeface="Arial" pitchFamily="34" charset="0"/>
              </a:rPr>
            </a:br>
            <a:r>
              <a:rPr lang="en-GB" altLang="en-US" sz="3600" b="1" dirty="0">
                <a:solidFill>
                  <a:srgbClr val="0070C0"/>
                </a:solidFill>
                <a:cs typeface="Arial" pitchFamily="34" charset="0"/>
                <a:sym typeface="Arial" pitchFamily="34" charset="0"/>
              </a:rPr>
              <a:t>Yangon, June 2017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2" y="1545997"/>
            <a:ext cx="5583098" cy="41873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8416" y="1881506"/>
            <a:ext cx="460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827556" y="1624907"/>
            <a:ext cx="32404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Gill Sans MT" panose="020B0502020104020203" pitchFamily="34" charset="0"/>
              </a:rPr>
              <a:t>Led by the National Cancer Institute of Thailand, together with the Myanmar Government, the National Cancer Centre in Japan and IARC, a Basic Cancer Registration course was held in </a:t>
            </a:r>
            <a:r>
              <a:rPr lang="en-GB" sz="2000" dirty="0" smtClean="0">
                <a:latin typeface="Gill Sans MT" panose="020B0502020104020203" pitchFamily="34" charset="0"/>
              </a:rPr>
              <a:t>Yangon</a:t>
            </a:r>
          </a:p>
          <a:p>
            <a:endParaRPr lang="en-GB" sz="200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Gill Sans MT" panose="020B0502020104020203" pitchFamily="34" charset="0"/>
              </a:rPr>
              <a:t>Approximately 100 participants </a:t>
            </a:r>
            <a:r>
              <a:rPr lang="en-GB" sz="2000" dirty="0">
                <a:latin typeface="Gill Sans MT" panose="020B0502020104020203" pitchFamily="34" charset="0"/>
              </a:rPr>
              <a:t>from across the country </a:t>
            </a:r>
            <a:r>
              <a:rPr lang="en-GB" sz="2000" dirty="0" smtClean="0">
                <a:latin typeface="Gill Sans MT" panose="020B0502020104020203" pitchFamily="34" charset="0"/>
              </a:rPr>
              <a:t>attended </a:t>
            </a:r>
            <a:endParaRPr lang="en-GB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 txBox="1">
            <a:spLocks/>
          </p:cNvSpPr>
          <p:nvPr/>
        </p:nvSpPr>
        <p:spPr bwMode="auto">
          <a:xfrm>
            <a:off x="179390" y="44530"/>
            <a:ext cx="7807457" cy="9670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 charset="0"/>
              </a:defRPr>
            </a:lvl1pPr>
            <a:lvl2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7175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514350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771525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1028700" algn="l" defTabSz="257175" rtl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>
              <a:buClr>
                <a:srgbClr val="FF0000"/>
              </a:buClr>
              <a:buSzPct val="80000"/>
            </a:pPr>
            <a:r>
              <a:rPr lang="en-US" sz="3600" b="1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GICR Partner Country Profile: </a:t>
            </a:r>
          </a:p>
          <a:p>
            <a:pPr>
              <a:buClr>
                <a:srgbClr val="FF0000"/>
              </a:buClr>
              <a:buSzPct val="80000"/>
            </a:pPr>
            <a:r>
              <a:rPr lang="en-US" sz="2800" smtClean="0">
                <a:solidFill>
                  <a:srgbClr val="0070C0"/>
                </a:solidFill>
                <a:latin typeface="Gill Sans MT" panose="020B0502020104020203" pitchFamily="34" charset="0"/>
              </a:rPr>
              <a:t>Malaysia </a:t>
            </a:r>
            <a:r>
              <a:rPr lang="en-US" sz="2800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– </a:t>
            </a:r>
            <a:r>
              <a:rPr lang="en-GB" sz="2800" dirty="0">
                <a:solidFill>
                  <a:srgbClr val="0070C0"/>
                </a:solidFill>
                <a:latin typeface="Gill Sans MT" panose="020B0502020104020203" pitchFamily="34" charset="0"/>
              </a:rPr>
              <a:t>Dr </a:t>
            </a:r>
            <a:r>
              <a:rPr lang="en-GB" sz="2800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Azizah </a:t>
            </a:r>
            <a:r>
              <a:rPr lang="en-GB" sz="2800" dirty="0">
                <a:solidFill>
                  <a:srgbClr val="0070C0"/>
                </a:solidFill>
                <a:latin typeface="Gill Sans MT" panose="020B0502020104020203" pitchFamily="34" charset="0"/>
              </a:rPr>
              <a:t>Ab </a:t>
            </a:r>
            <a:r>
              <a:rPr lang="en-GB" sz="2800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Manan</a:t>
            </a:r>
            <a:endParaRPr lang="en-US" altLang="en-US" sz="4000" kern="0" dirty="0">
              <a:latin typeface="Gill Sans MT" panose="020B0502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3216" y="1306454"/>
            <a:ext cx="39307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Quality control and publication plan for National Cancer Registry 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GB" sz="2800" dirty="0" smtClean="0">
              <a:latin typeface="Gill Sans MT" panose="020B0502020104020203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Study site to examine lung cancer outcomes 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GB" sz="2800" dirty="0" smtClean="0">
              <a:latin typeface="Gill Sans MT" panose="020B0502020104020203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2800" dirty="0" err="1" smtClean="0">
                <a:latin typeface="Gill Sans MT" panose="020B0502020104020203" pitchFamily="34" charset="0"/>
              </a:rPr>
              <a:t>GICRNet</a:t>
            </a:r>
            <a:r>
              <a:rPr lang="en-GB" sz="2800" dirty="0" smtClean="0">
                <a:latin typeface="Gill Sans MT" panose="020B0502020104020203" pitchFamily="34" charset="0"/>
              </a:rPr>
              <a:t> trainer in Data </a:t>
            </a:r>
            <a:r>
              <a:rPr lang="en-GB" sz="2800" dirty="0">
                <a:latin typeface="Gill Sans MT" panose="020B0502020104020203" pitchFamily="34" charset="0"/>
              </a:rPr>
              <a:t>Quality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51" y="124424"/>
            <a:ext cx="1789392" cy="1169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" y="1020418"/>
            <a:ext cx="3851900" cy="546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534"/>
          <a:stretch/>
        </p:blipFill>
        <p:spPr>
          <a:xfrm>
            <a:off x="5403732" y="5740617"/>
            <a:ext cx="3635203" cy="1065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6687"/>
          <a:stretch/>
        </p:blipFill>
        <p:spPr>
          <a:xfrm>
            <a:off x="35586" y="1605970"/>
            <a:ext cx="5184504" cy="410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22787" y="3048001"/>
            <a:ext cx="8672052" cy="2261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787" y="713017"/>
            <a:ext cx="8672052" cy="11256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827" y="-87312"/>
            <a:ext cx="884496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667" b="1" dirty="0">
                <a:solidFill>
                  <a:srgbClr val="0070C0"/>
                </a:solidFill>
                <a:latin typeface="Calibri" panose="020F0502020204030204"/>
                <a:cs typeface="+mn-cs"/>
              </a:rPr>
              <a:t>Case study of capacity building through the GICR – Myanmar </a:t>
            </a:r>
          </a:p>
        </p:txBody>
      </p:sp>
      <p:sp>
        <p:nvSpPr>
          <p:cNvPr id="9" name="Rectangle 8"/>
          <p:cNvSpPr/>
          <p:nvPr/>
        </p:nvSpPr>
        <p:spPr>
          <a:xfrm>
            <a:off x="422787" y="1838849"/>
            <a:ext cx="8672052" cy="1209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51821"/>
              </p:ext>
            </p:extLst>
          </p:nvPr>
        </p:nvGraphicFramePr>
        <p:xfrm>
          <a:off x="59499" y="356660"/>
          <a:ext cx="9035340" cy="306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885"/>
                <a:gridCol w="4061840"/>
                <a:gridCol w="2506615"/>
              </a:tblGrid>
              <a:tr h="30695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solidFill>
                            <a:schemeClr val="tx1"/>
                          </a:solidFill>
                        </a:rPr>
                        <a:t>GICR Phases</a:t>
                      </a:r>
                      <a:endParaRPr lang="en-GB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tx1"/>
                          </a:solidFill>
                        </a:rPr>
                        <a:t>Key Activities</a:t>
                      </a:r>
                      <a:endParaRPr lang="en-GB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tx1"/>
                          </a:solidFill>
                        </a:rPr>
                        <a:t>IARC Partners*</a:t>
                      </a:r>
                      <a:endParaRPr lang="en-GB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545466" y="651741"/>
            <a:ext cx="263504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IARC Mumbai Hub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National Cancer Institute (Thailand)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Myanmar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MoH</a:t>
            </a: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International Association of Cancer Registries </a:t>
            </a:r>
          </a:p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International Atomic Energy     Agency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World Health Organization </a:t>
            </a:r>
          </a:p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National Cancer Institute (US)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National Cancer Centre (Japan) / IARC GICR Collaborating Centre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National Cancer Institute (Thailand) / IARC GICR Collaborating Centre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International Union for Cancer             Control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Bloomberg Philanthropies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Vital Strategies </a:t>
            </a:r>
          </a:p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</a:p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17" y="6093369"/>
            <a:ext cx="2992022" cy="7884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>
            <a:off x="6817" y="733707"/>
            <a:ext cx="2576052" cy="6001643"/>
            <a:chOff x="2635625" y="-364599"/>
            <a:chExt cx="3016679" cy="600164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922043" y="2203715"/>
              <a:ext cx="0" cy="1999211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2922043" y="-131671"/>
              <a:ext cx="4715" cy="863709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922043" y="949486"/>
              <a:ext cx="9425" cy="1070361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635625" y="-364599"/>
              <a:ext cx="3016679" cy="600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 fontAlgn="auto" hangingPunct="1">
                <a:spcBef>
                  <a:spcPts val="0"/>
                </a:spcBef>
                <a:spcAft>
                  <a:spcPts val="0"/>
                </a:spcAft>
                <a:buSzPct val="150000"/>
                <a:buFont typeface="Calibri" panose="020F0502020204030204" pitchFamily="34" charset="0"/>
                <a:buChar char="❶"/>
              </a:pPr>
              <a:r>
                <a:rPr lang="en-GB" sz="12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 COUNTRY ASSESSMENT</a:t>
              </a:r>
            </a:p>
            <a:p>
              <a:pPr marL="628635" lvl="1" indent="-171446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Review cancer and vital registries to determine opportunities</a:t>
              </a:r>
            </a:p>
            <a:p>
              <a:pPr marL="628635" lvl="1" indent="-171446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Identify local leaders </a:t>
              </a:r>
            </a:p>
            <a:p>
              <a:pPr marL="1200121" lvl="2" indent="-285744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GB" sz="12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  <a:p>
              <a:pPr marL="285744" indent="-285744" fontAlgn="auto" hangingPunct="1">
                <a:spcBef>
                  <a:spcPts val="0"/>
                </a:spcBef>
                <a:spcAft>
                  <a:spcPts val="0"/>
                </a:spcAft>
                <a:buSzPct val="150000"/>
                <a:buFont typeface="Calibri" panose="020F0502020204030204" pitchFamily="34" charset="0"/>
                <a:buChar char="❷"/>
              </a:pPr>
              <a:r>
                <a:rPr lang="en-GB" sz="12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 SITE VISIT </a:t>
              </a:r>
            </a:p>
            <a:p>
              <a:pPr marL="628635" lvl="1" indent="-171446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Establish the basis for an implementation plan</a:t>
              </a:r>
            </a:p>
            <a:p>
              <a:pPr marL="628635" lvl="1" indent="-171446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Meet with stakeholders to provide recommendations</a:t>
              </a:r>
            </a:p>
            <a:p>
              <a:pPr marL="1200121" lvl="2" indent="-285744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GB" sz="12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  <a:p>
              <a:pPr marL="1200121" lvl="2" indent="-285744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GB" sz="12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  <a:p>
              <a:pPr marL="285744" indent="-285744" fontAlgn="auto" hangingPunct="1">
                <a:spcBef>
                  <a:spcPts val="0"/>
                </a:spcBef>
                <a:spcAft>
                  <a:spcPts val="0"/>
                </a:spcAft>
                <a:buSzPct val="150000"/>
                <a:buFont typeface="Calibri" panose="020F0502020204030204" pitchFamily="34" charset="0"/>
                <a:buChar char="❸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 </a:t>
              </a:r>
              <a:r>
                <a:rPr lang="en-GB" sz="12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DIRECTED SUPPORT</a:t>
              </a:r>
            </a:p>
            <a:p>
              <a:pPr marL="628635" lvl="1" indent="-171446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Establish the IARC Hub as the first point of contact </a:t>
              </a:r>
            </a:p>
            <a:p>
              <a:pPr marL="628635" lvl="1" indent="-171446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Coordinate opportunities with other partners for efficiency </a:t>
              </a:r>
            </a:p>
            <a:p>
              <a:pPr marL="628635" lvl="1" indent="-171446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Promote accountability via a signed agreement and the use of a monitoring framework</a:t>
              </a:r>
            </a:p>
            <a:p>
              <a:pPr marL="1200121" lvl="2" indent="-285744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GB" sz="12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  <a:p>
              <a:pPr lvl="2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2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  <a:p>
              <a:pPr marL="285744" indent="-285744" fontAlgn="auto" hangingPunct="1">
                <a:spcBef>
                  <a:spcPts val="0"/>
                </a:spcBef>
                <a:spcAft>
                  <a:spcPts val="0"/>
                </a:spcAft>
                <a:buSzPct val="150000"/>
                <a:buFont typeface="Calibri" panose="020F0502020204030204" pitchFamily="34" charset="0"/>
                <a:buChar char="❹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  </a:t>
              </a:r>
              <a:r>
                <a:rPr lang="en-GB" sz="12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GENERATE EVIDENCE </a:t>
              </a:r>
            </a:p>
            <a:p>
              <a:pPr marL="628635" lvl="1" indent="-171446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Implement quality improvement methods</a:t>
              </a:r>
            </a:p>
            <a:p>
              <a:pPr marL="628635" lvl="1" indent="-171446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Publish data from the cancer registry </a:t>
              </a:r>
            </a:p>
            <a:p>
              <a:pPr marL="628635" lvl="1" indent="-171446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GB" sz="12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Communicate results for cancer control action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48689" y="684307"/>
            <a:ext cx="445780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  <a:buSzPct val="150000"/>
            </a:pPr>
            <a:r>
              <a:rPr lang="en-GB" sz="12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2014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Discussions with local contacts on needs – leading to a          course on basic cancer registration in Yangon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Installation and customization of IARC CanReg5 software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Agreement with the Ministry of Health and Sports (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MoH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) to launch pilot cancer registry, Naypyidaw General Hospital </a:t>
            </a: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buSzPct val="150000"/>
            </a:pPr>
            <a:r>
              <a:rPr lang="en-GB" sz="12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2015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ImPACT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Mission to review cancer control services in            Mandalay, Naypyidaw and Yangon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Debriefing with senior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MoH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staff to refine recommendations  </a:t>
            </a:r>
          </a:p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2016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Engagement with surveillance leaders to establish a plan </a:t>
            </a:r>
            <a:r>
              <a:rPr lang="en-GB" sz="1200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for 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PBCR**, Myanmar Cancer Control Leadership Forum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Elaboration of cancer registry plan, including costing and milestones at the National Cancer Control Programme Meeting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Naypyidaw PBCR staff selected as IARC ‘50 for 50’ Programme</a:t>
            </a: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buSzPct val="150000"/>
            </a:pPr>
            <a:r>
              <a:rPr lang="en-GB" sz="12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2017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IARC –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MoH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Collaborative Research Agreement finalized to become a 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GICR Partner Country 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Delivery of a national training course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Revisions to CanReg5 to include new fields and local language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Naypyidaw PBCR staff training at IARC Summer School</a:t>
            </a:r>
          </a:p>
          <a:p>
            <a:pPr fontAlgn="auto" hangingPunct="1">
              <a:spcBef>
                <a:spcPts val="0"/>
              </a:spcBef>
              <a:spcAft>
                <a:spcPts val="0"/>
              </a:spcAft>
              <a:buSzPct val="150000"/>
            </a:pPr>
            <a:r>
              <a:rPr lang="en-GB" sz="12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2018 – 2020 (</a:t>
            </a:r>
            <a:r>
              <a:rPr lang="en-GB" sz="12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PLANNED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)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Mentorship exchange with IARC - GICR Collaborating Centres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Initial data quality review of Naypyidaw PBCR </a:t>
            </a: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Networked version of CanReg5 system to other centres – Mandalay, Yangon and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Taunhhyi</a:t>
            </a:r>
            <a:endParaRPr lang="en-GB" sz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71446" indent="-171446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Assessment of feasibility for the implementation of PBCRs in other regions of the country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2787" y="5309521"/>
            <a:ext cx="8672052" cy="13431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585" y="6605308"/>
            <a:ext cx="6611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* Listed in chronological order by involvement; ** Population-Based Cancer Registry </a:t>
            </a:r>
          </a:p>
        </p:txBody>
      </p:sp>
    </p:spTree>
    <p:extLst>
      <p:ext uri="{BB962C8B-B14F-4D97-AF65-F5344CB8AC3E}">
        <p14:creationId xmlns:p14="http://schemas.microsoft.com/office/powerpoint/2010/main" val="25726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90597" y="29817"/>
            <a:ext cx="4612050" cy="68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0" indent="-571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65" lvl="1" indent="0" algn="ctr"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Mumbai Hub site visit to Myanmar,</a:t>
            </a:r>
          </a:p>
          <a:p>
            <a:pPr marL="28565" lvl="1" indent="0" algn="ctr"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August 2018 </a:t>
            </a:r>
            <a:endParaRPr lang="en-GB" altLang="en-US" sz="2000" u="sng" dirty="0" smtClean="0">
              <a:solidFill>
                <a:srgbClr val="000000"/>
              </a:solidFill>
              <a:latin typeface="Gill Sans MT" panose="020B05020201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-40493" y="3274169"/>
            <a:ext cx="4696532" cy="68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0" indent="-571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65" lvl="1" indent="0" algn="ctr"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Site visit to Singapore,</a:t>
            </a:r>
          </a:p>
          <a:p>
            <a:pPr marL="28565" lvl="1" indent="0" algn="ctr"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February 2019 </a:t>
            </a:r>
            <a:endParaRPr lang="en-GB" altLang="en-US" sz="2000" u="sng" dirty="0" smtClean="0">
              <a:solidFill>
                <a:srgbClr val="000000"/>
              </a:solidFill>
              <a:latin typeface="Gill Sans MT" panose="020B05020201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733320"/>
            <a:ext cx="3563860" cy="112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797397" y="3274169"/>
            <a:ext cx="4145584" cy="68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0" indent="-571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65" lvl="1" indent="0" algn="ctr"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Penang Cancer Registry, Malaysia</a:t>
            </a:r>
          </a:p>
          <a:p>
            <a:pPr marL="28565" lvl="1" indent="0" algn="ctr"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2017  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4940976" y="29817"/>
            <a:ext cx="4097754" cy="63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0" indent="-571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65" lvl="1" indent="0" algn="ctr">
              <a:defRPr/>
            </a:pPr>
            <a:r>
              <a:rPr lang="en-GB" altLang="en-US" sz="2000" dirty="0" smtClean="0">
                <a:solidFill>
                  <a:srgbClr val="000000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Chiang Mai Cancer Registry, Thailand March 2017</a:t>
            </a:r>
            <a:endParaRPr lang="en-GB" altLang="en-US" sz="2000" u="sng" dirty="0" smtClean="0">
              <a:solidFill>
                <a:srgbClr val="000000"/>
              </a:solidFill>
              <a:latin typeface="Gill Sans MT" panose="020B05020201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0" r="9050"/>
          <a:stretch/>
        </p:blipFill>
        <p:spPr>
          <a:xfrm rot="5400000">
            <a:off x="714939" y="3693256"/>
            <a:ext cx="2895792" cy="3390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19" y="971935"/>
            <a:ext cx="4115196" cy="19461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35247"/>
          <a:stretch/>
        </p:blipFill>
        <p:spPr>
          <a:xfrm>
            <a:off x="387638" y="969343"/>
            <a:ext cx="4017967" cy="19513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-401" t="22700" r="-2399" b="-22700"/>
          <a:stretch/>
        </p:blipFill>
        <p:spPr>
          <a:xfrm>
            <a:off x="5594527" y="3940765"/>
            <a:ext cx="2994538" cy="38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850"/>
            <a:ext cx="9144679" cy="71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49"/>
          <p:cNvSpPr>
            <a:spLocks noChangeArrowheads="1"/>
          </p:cNvSpPr>
          <p:nvPr/>
        </p:nvSpPr>
        <p:spPr bwMode="auto">
          <a:xfrm>
            <a:off x="3204049" y="1323413"/>
            <a:ext cx="2326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b="1" dirty="0">
                <a:solidFill>
                  <a:schemeClr val="bg1"/>
                </a:solidFill>
                <a:latin typeface="Gill Sans MT" panose="020B0502020104020203" pitchFamily="34" charset="0"/>
              </a:rPr>
              <a:t>Dr </a:t>
            </a:r>
            <a:r>
              <a:rPr lang="en-GB" altLang="en-US" sz="16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Hrafn</a:t>
            </a:r>
            <a:r>
              <a:rPr lang="en-GB" altLang="en-US" sz="1600" b="1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GB" altLang="en-US" sz="16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Tulinius</a:t>
            </a:r>
            <a:r>
              <a:rPr lang="en-GB" altLang="en-US" sz="1600" b="1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r>
              <a:rPr lang="en-GB" altLang="en-US" sz="1600" b="1" dirty="0">
                <a:solidFill>
                  <a:schemeClr val="bg1"/>
                </a:solidFill>
                <a:latin typeface="Gill Sans MT" panose="020B0502020104020203" pitchFamily="34" charset="0"/>
              </a:rPr>
              <a:t>(1931–2015)</a:t>
            </a:r>
          </a:p>
        </p:txBody>
      </p:sp>
      <p:sp>
        <p:nvSpPr>
          <p:cNvPr id="21" name="Rectangle 250"/>
          <p:cNvSpPr>
            <a:spLocks noChangeArrowheads="1"/>
          </p:cNvSpPr>
          <p:nvPr/>
        </p:nvSpPr>
        <p:spPr bwMode="auto">
          <a:xfrm>
            <a:off x="7443816" y="980971"/>
            <a:ext cx="1704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b="1" dirty="0">
                <a:solidFill>
                  <a:schemeClr val="bg1"/>
                </a:solidFill>
                <a:latin typeface="Gill Sans MT" panose="020B0502020104020203" pitchFamily="34" charset="0"/>
              </a:rPr>
              <a:t>Dr Calum Muir </a:t>
            </a:r>
          </a:p>
          <a:p>
            <a:r>
              <a:rPr lang="en-GB" altLang="en-US" sz="1600" b="1" dirty="0">
                <a:solidFill>
                  <a:schemeClr val="bg1"/>
                </a:solidFill>
                <a:latin typeface="Gill Sans MT" panose="020B0502020104020203" pitchFamily="34" charset="0"/>
              </a:rPr>
              <a:t>(1930–1995)</a:t>
            </a:r>
          </a:p>
        </p:txBody>
      </p:sp>
      <p:sp>
        <p:nvSpPr>
          <p:cNvPr id="22" name="TextBox 251"/>
          <p:cNvSpPr txBox="1">
            <a:spLocks noChangeArrowheads="1"/>
          </p:cNvSpPr>
          <p:nvPr/>
        </p:nvSpPr>
        <p:spPr bwMode="auto">
          <a:xfrm>
            <a:off x="323410" y="228798"/>
            <a:ext cx="75610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400" b="1" dirty="0">
                <a:solidFill>
                  <a:schemeClr val="bg1"/>
                </a:solidFill>
                <a:latin typeface="Gill Sans MT" panose="020B0502020104020203" pitchFamily="34" charset="0"/>
              </a:rPr>
              <a:t>Evolving while staying the same</a:t>
            </a:r>
            <a:r>
              <a:rPr lang="en-GB" altLang="en-US" sz="3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...</a:t>
            </a:r>
            <a:endParaRPr lang="en-GB" altLang="en-US" sz="3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5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00" y="188550"/>
            <a:ext cx="9467441" cy="585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-30607" y="260560"/>
            <a:ext cx="4602607" cy="1995724"/>
            <a:chOff x="-30607" y="260560"/>
            <a:chExt cx="4887647" cy="1995724"/>
          </a:xfrm>
        </p:grpSpPr>
        <p:sp>
          <p:nvSpPr>
            <p:cNvPr id="10" name="Rectangle 2"/>
            <p:cNvSpPr txBox="1">
              <a:spLocks noChangeArrowheads="1"/>
            </p:cNvSpPr>
            <p:nvPr/>
          </p:nvSpPr>
          <p:spPr bwMode="auto">
            <a:xfrm>
              <a:off x="-30607" y="260560"/>
              <a:ext cx="4386577" cy="62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45718" tIns="45718" rIns="45718" bIns="45718" numCol="1" anchor="ctr" anchorCtr="0" compatLnSpc="1">
              <a:prstTxWarp prst="textNoShape">
                <a:avLst/>
              </a:prstTxWarp>
              <a:noAutofit/>
            </a:bodyPr>
            <a:lstStyle>
              <a:lvl1pPr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 charset="0"/>
                </a:defRPr>
              </a:lvl1pPr>
              <a:lvl2pPr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342900"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685800"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1028700"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1371600"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hangingPunct="1">
                <a:defRPr/>
              </a:pPr>
              <a:r>
                <a:rPr lang="en-GB" sz="4800" b="1" kern="0" dirty="0">
                  <a:solidFill>
                    <a:srgbClr val="0070C0"/>
                  </a:solidFill>
                  <a:latin typeface="Gill Sans MT" panose="020B0502020104020203" pitchFamily="34" charset="0"/>
                </a:rPr>
                <a:t>Thank you!</a:t>
              </a:r>
            </a:p>
          </p:txBody>
        </p:sp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104381" y="1196690"/>
              <a:ext cx="4752659" cy="1059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45718" tIns="45718" rIns="45718" bIns="45718" numCol="1" anchor="ctr" anchorCtr="0" compatLnSpc="1">
              <a:prstTxWarp prst="textNoShape">
                <a:avLst/>
              </a:prstTxWarp>
              <a:noAutofit/>
            </a:bodyPr>
            <a:lstStyle>
              <a:lvl1pPr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 charset="0"/>
                </a:defRPr>
              </a:lvl1pPr>
              <a:lvl2pPr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342900"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685800"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1028700"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1371600" algn="l" defTabSz="342900" rtl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hangingPunct="1">
                <a:defRPr/>
              </a:pPr>
              <a:endParaRPr lang="en-GB" sz="2800" b="1" kern="0" dirty="0" smtClean="0">
                <a:solidFill>
                  <a:schemeClr val="tx1"/>
                </a:solidFill>
                <a:latin typeface="Gill Sans MT" panose="020B0502020104020203" pitchFamily="34" charset="0"/>
              </a:endParaRPr>
            </a:p>
            <a:p>
              <a:pPr hangingPunct="1">
                <a:defRPr/>
              </a:pPr>
              <a:r>
                <a:rPr lang="en-GB" sz="2400" b="1" kern="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Email:		</a:t>
              </a:r>
              <a:r>
                <a:rPr lang="en-GB" sz="2400" b="1" kern="0" dirty="0" smtClean="0">
                  <a:solidFill>
                    <a:srgbClr val="0070C0"/>
                  </a:solidFill>
                  <a:latin typeface="Gill Sans MT" panose="020B0502020104020203" pitchFamily="34" charset="0"/>
                </a:rPr>
                <a:t>meryl@iarc.fr    </a:t>
              </a:r>
            </a:p>
            <a:p>
              <a:pPr hangingPunct="1">
                <a:defRPr/>
              </a:pPr>
              <a:r>
                <a:rPr lang="en-GB" sz="2400" b="1" kern="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Website:	</a:t>
              </a:r>
              <a:r>
                <a:rPr lang="en-GB" sz="2400" b="1" kern="0" dirty="0" smtClean="0">
                  <a:solidFill>
                    <a:srgbClr val="0070C0"/>
                  </a:solidFill>
                  <a:latin typeface="Gill Sans MT" panose="020B0502020104020203" pitchFamily="34" charset="0"/>
                </a:rPr>
                <a:t>http</a:t>
              </a:r>
              <a:r>
                <a:rPr lang="en-GB" sz="2400" b="1" kern="0" dirty="0">
                  <a:solidFill>
                    <a:srgbClr val="0070C0"/>
                  </a:solidFill>
                  <a:latin typeface="Gill Sans MT" panose="020B0502020104020203" pitchFamily="34" charset="0"/>
                </a:rPr>
                <a:t>://</a:t>
              </a:r>
              <a:r>
                <a:rPr lang="en-GB" sz="2400" b="1" kern="0" dirty="0" smtClean="0">
                  <a:solidFill>
                    <a:srgbClr val="0070C0"/>
                  </a:solidFill>
                  <a:latin typeface="Gill Sans MT" panose="020B0502020104020203" pitchFamily="34" charset="0"/>
                </a:rPr>
                <a:t>gicr.iarc.fr</a:t>
              </a:r>
            </a:p>
            <a:p>
              <a:pPr hangingPunct="1">
                <a:defRPr/>
              </a:pPr>
              <a:endParaRPr lang="en-GB" sz="2800" b="1" kern="0" dirty="0">
                <a:solidFill>
                  <a:schemeClr val="tx1"/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640" y="2728231"/>
            <a:ext cx="4629380" cy="2789059"/>
            <a:chOff x="176990" y="3125912"/>
            <a:chExt cx="4629380" cy="27890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22" y="3125912"/>
              <a:ext cx="1038225" cy="6286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718" y="3125912"/>
              <a:ext cx="899133" cy="6488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376" y="3872539"/>
              <a:ext cx="2309994" cy="886628"/>
            </a:xfrm>
            <a:prstGeom prst="rect">
              <a:avLst/>
            </a:prstGeom>
          </p:spPr>
        </p:pic>
        <p:pic>
          <p:nvPicPr>
            <p:cNvPr id="26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527" y="3125912"/>
              <a:ext cx="1000224" cy="61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990" y="3987776"/>
              <a:ext cx="2319386" cy="677848"/>
            </a:xfrm>
            <a:prstGeom prst="rect">
              <a:avLst/>
            </a:prstGeom>
          </p:spPr>
        </p:pic>
        <p:pic>
          <p:nvPicPr>
            <p:cNvPr id="28" name="Picture 27" descr="PAHO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983" y="5092237"/>
              <a:ext cx="1699036" cy="60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211" y="5000816"/>
              <a:ext cx="965224" cy="77297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4663" y="4859642"/>
              <a:ext cx="1174763" cy="1055329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219637" y="332570"/>
            <a:ext cx="2833843" cy="6017559"/>
            <a:chOff x="4219637" y="332570"/>
            <a:chExt cx="2833843" cy="6017559"/>
          </a:xfrm>
        </p:grpSpPr>
        <p:grpSp>
          <p:nvGrpSpPr>
            <p:cNvPr id="14" name="Group 13"/>
            <p:cNvGrpSpPr/>
            <p:nvPr/>
          </p:nvGrpSpPr>
          <p:grpSpPr>
            <a:xfrm>
              <a:off x="4219637" y="332570"/>
              <a:ext cx="2833843" cy="6017559"/>
              <a:chOff x="4596204" y="318692"/>
              <a:chExt cx="2833843" cy="6017559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656460" y="318692"/>
                <a:ext cx="2702347" cy="6017559"/>
                <a:chOff x="4656460" y="318692"/>
                <a:chExt cx="2702347" cy="6017559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 b="11534"/>
                <a:stretch/>
              </p:blipFill>
              <p:spPr>
                <a:xfrm>
                  <a:off x="4656460" y="318692"/>
                  <a:ext cx="2702347" cy="79211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04547" y="3271102"/>
                  <a:ext cx="2548064" cy="793798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60527" y="4347608"/>
                  <a:ext cx="2551571" cy="726830"/>
                </a:xfrm>
                <a:prstGeom prst="rect">
                  <a:avLst/>
                </a:prstGeom>
                <a:ln w="38100">
                  <a:solidFill>
                    <a:schemeClr val="accent1"/>
                  </a:solidFill>
                </a:ln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45337" y="2339615"/>
                  <a:ext cx="2407550" cy="687210"/>
                </a:xfrm>
                <a:prstGeom prst="rect">
                  <a:avLst/>
                </a:prstGeom>
              </p:spPr>
            </p:pic>
            <p:pic>
              <p:nvPicPr>
                <p:cNvPr id="30" name="Picture 3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6234" y="5359392"/>
                  <a:ext cx="1806603" cy="9768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6204" y="1268699"/>
                <a:ext cx="2833843" cy="938944"/>
              </a:xfrm>
              <a:prstGeom prst="rect">
                <a:avLst/>
              </a:prstGeom>
            </p:spPr>
          </p:pic>
        </p:grpSp>
        <p:sp>
          <p:nvSpPr>
            <p:cNvPr id="36" name="Rectangle 35"/>
            <p:cNvSpPr/>
            <p:nvPr/>
          </p:nvSpPr>
          <p:spPr>
            <a:xfrm>
              <a:off x="4256613" y="4358490"/>
              <a:ext cx="2599733" cy="7642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48330" y="54233"/>
            <a:ext cx="2120660" cy="6757220"/>
            <a:chOff x="6948330" y="54233"/>
            <a:chExt cx="2120660" cy="6757220"/>
          </a:xfrm>
        </p:grpSpPr>
        <p:pic>
          <p:nvPicPr>
            <p:cNvPr id="16" name="Picture 6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488" y="5557192"/>
              <a:ext cx="899817" cy="444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228965" y="6045969"/>
              <a:ext cx="1778306" cy="3345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475424" y="4290314"/>
              <a:ext cx="1285388" cy="362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373616" y="3781939"/>
              <a:ext cx="1489004" cy="51118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1" y="4653170"/>
              <a:ext cx="547017" cy="84214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3"/>
            <a:srcRect t="10038" b="5828"/>
            <a:stretch/>
          </p:blipFill>
          <p:spPr>
            <a:xfrm>
              <a:off x="7287064" y="316741"/>
              <a:ext cx="1662109" cy="64809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521432" y="1639672"/>
              <a:ext cx="1068114" cy="9224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0487" y="6422353"/>
              <a:ext cx="744465" cy="389100"/>
            </a:xfrm>
            <a:prstGeom prst="rect">
              <a:avLst/>
            </a:prstGeom>
          </p:spPr>
        </p:pic>
        <p:pic>
          <p:nvPicPr>
            <p:cNvPr id="35" name="Picture 19" descr="ENCR">
              <a:hlinkClick r:id="rId26"/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205" y="3262411"/>
              <a:ext cx="1305670" cy="526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330" y="54233"/>
              <a:ext cx="2120660" cy="208630"/>
            </a:xfrm>
            <a:prstGeom prst="rect">
              <a:avLst/>
            </a:prstGeom>
          </p:spPr>
        </p:pic>
        <p:pic>
          <p:nvPicPr>
            <p:cNvPr id="37" name="Picture 36" descr="Image result for ESMO logo"/>
            <p:cNvPicPr/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416" y="1069498"/>
              <a:ext cx="919404" cy="5085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0487" y="2544453"/>
              <a:ext cx="668517" cy="668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56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>
            <a:spLocks/>
          </p:cNvSpPr>
          <p:nvPr/>
        </p:nvSpPr>
        <p:spPr bwMode="auto">
          <a:xfrm>
            <a:off x="179390" y="188550"/>
            <a:ext cx="4774940" cy="4559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3600" b="1" dirty="0" smtClean="0">
                <a:solidFill>
                  <a:srgbClr val="0070C0"/>
                </a:solidFill>
                <a:latin typeface="Gill Sans MT" panose="020B0502020104020203" pitchFamily="34" charset="0"/>
                <a:sym typeface="Arial" pitchFamily="34" charset="0"/>
              </a:rPr>
              <a:t>Acknowledgements </a:t>
            </a:r>
            <a:endParaRPr lang="en-US" altLang="en-US" sz="2000" dirty="0"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390" y="1124680"/>
            <a:ext cx="41765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80000"/>
            </a:pPr>
            <a:r>
              <a:rPr lang="en-GB" sz="2800" b="1" dirty="0" smtClean="0">
                <a:latin typeface="Gill Sans MT" panose="020B0502020104020203" pitchFamily="34" charset="0"/>
              </a:rPr>
              <a:t>Tata Memorial Centre Mumbai, India </a:t>
            </a:r>
          </a:p>
          <a:p>
            <a:pPr marL="914400" lvl="1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Dr Atul Budukh</a:t>
            </a:r>
          </a:p>
          <a:p>
            <a:pPr marL="914400" lvl="1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err="1" smtClean="0">
                <a:latin typeface="Gill Sans MT" panose="020B0502020104020203" pitchFamily="34" charset="0"/>
              </a:rPr>
              <a:t>Suchita</a:t>
            </a:r>
            <a:r>
              <a:rPr lang="en-GB" sz="2800" dirty="0" smtClean="0">
                <a:latin typeface="Gill Sans MT" panose="020B0502020104020203" pitchFamily="34" charset="0"/>
              </a:rPr>
              <a:t> Yadav</a:t>
            </a:r>
          </a:p>
          <a:p>
            <a:pPr marL="914400" lvl="1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Sonali </a:t>
            </a:r>
            <a:r>
              <a:rPr lang="en-GB" sz="2800" dirty="0" err="1" smtClean="0">
                <a:latin typeface="Gill Sans MT" panose="020B0502020104020203" pitchFamily="34" charset="0"/>
              </a:rPr>
              <a:t>Bagal</a:t>
            </a:r>
            <a:endParaRPr lang="en-GB" sz="2800" dirty="0" smtClean="0">
              <a:latin typeface="Gill Sans MT" panose="020B0502020104020203" pitchFamily="34" charset="0"/>
            </a:endParaRPr>
          </a:p>
          <a:p>
            <a:pPr marL="914400" lvl="1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Shraddha </a:t>
            </a:r>
            <a:r>
              <a:rPr lang="en-GB" sz="2800" dirty="0" err="1" smtClean="0">
                <a:latin typeface="Gill Sans MT" panose="020B0502020104020203" pitchFamily="34" charset="0"/>
              </a:rPr>
              <a:t>Shinde</a:t>
            </a:r>
            <a:endParaRPr lang="en-GB" sz="2800" dirty="0" smtClean="0">
              <a:latin typeface="Gill Sans MT" panose="020B0502020104020203" pitchFamily="34" charset="0"/>
            </a:endParaRPr>
          </a:p>
          <a:p>
            <a:pPr marL="914400" lvl="1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u="sng" dirty="0" smtClean="0">
                <a:latin typeface="Gill Sans MT" panose="020B0502020104020203" pitchFamily="34" charset="0"/>
              </a:rPr>
              <a:t>Dr Rajesh Dikshit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9" r="18242"/>
          <a:stretch/>
        </p:blipFill>
        <p:spPr>
          <a:xfrm>
            <a:off x="3851900" y="3496246"/>
            <a:ext cx="5159289" cy="3038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20" y="1145630"/>
            <a:ext cx="41765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80000"/>
            </a:pPr>
            <a:r>
              <a:rPr lang="en-GB" sz="2800" b="1" dirty="0" smtClean="0">
                <a:latin typeface="Gill Sans MT" panose="020B0502020104020203" pitchFamily="34" charset="0"/>
              </a:rPr>
              <a:t>IARC</a:t>
            </a:r>
          </a:p>
          <a:p>
            <a:pPr>
              <a:buSzPct val="80000"/>
            </a:pPr>
            <a:r>
              <a:rPr lang="en-GB" sz="2800" b="1" dirty="0" smtClean="0">
                <a:latin typeface="Gill Sans MT" panose="020B0502020104020203" pitchFamily="34" charset="0"/>
              </a:rPr>
              <a:t>Lyon, France </a:t>
            </a:r>
            <a:endParaRPr lang="en-GB" sz="2800" b="1" dirty="0">
              <a:latin typeface="Gill Sans MT" panose="020B0502020104020203" pitchFamily="34" charset="0"/>
            </a:endParaRPr>
          </a:p>
          <a:p>
            <a:pPr marL="914400" lvl="1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Morten Ervik </a:t>
            </a:r>
          </a:p>
          <a:p>
            <a:pPr marL="914400" lvl="1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Dr Freddie Bray </a:t>
            </a:r>
          </a:p>
        </p:txBody>
      </p:sp>
    </p:spTree>
    <p:extLst>
      <p:ext uri="{BB962C8B-B14F-4D97-AF65-F5344CB8AC3E}">
        <p14:creationId xmlns:p14="http://schemas.microsoft.com/office/powerpoint/2010/main" val="279399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731" y="620610"/>
            <a:ext cx="9295461" cy="588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>
            <a:spLocks/>
          </p:cNvSpPr>
          <p:nvPr/>
        </p:nvSpPr>
        <p:spPr bwMode="auto">
          <a:xfrm>
            <a:off x="107380" y="0"/>
            <a:ext cx="4121931" cy="4559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3600" b="1" dirty="0" smtClean="0">
                <a:solidFill>
                  <a:srgbClr val="0070C0"/>
                </a:solidFill>
                <a:latin typeface="Gill Sans MT" panose="020B0502020104020203" pitchFamily="34" charset="0"/>
                <a:sym typeface="Arial" pitchFamily="34" charset="0"/>
              </a:rPr>
              <a:t>Background</a:t>
            </a:r>
            <a:endParaRPr lang="en-US" altLang="en-US" sz="2000" dirty="0"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89" y="548600"/>
            <a:ext cx="422931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Based at the Tata Memorial Centre in Mumbai, India and launched in 2012</a:t>
            </a:r>
            <a:endParaRPr lang="en-GB" sz="2800" dirty="0">
              <a:latin typeface="Gill Sans MT" panose="020B0502020104020203" pitchFamily="34" charset="0"/>
            </a:endParaRPr>
          </a:p>
          <a:p>
            <a:pPr>
              <a:buClr>
                <a:srgbClr val="FF0000"/>
              </a:buClr>
              <a:buSzPct val="80000"/>
            </a:pPr>
            <a:endParaRPr lang="en-GB" sz="2800" dirty="0" smtClean="0">
              <a:latin typeface="Gill Sans MT" panose="020B0502020104020203" pitchFamily="34" charset="0"/>
            </a:endParaRPr>
          </a:p>
          <a:p>
            <a:pPr marL="457200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Provides support to 25 countries in South, South-East and Eastern Asia, representing nearly 50% of the world population (2012): global 7.0 billion; 3.8 billion in Mumbai Hub   </a:t>
            </a: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SzPct val="80000"/>
              <a:buFont typeface="Wingdings" panose="05000000000000000000" pitchFamily="2" charset="2"/>
              <a:buChar char="§"/>
            </a:pPr>
            <a:endParaRPr lang="en-GB" sz="2800" dirty="0" smtClean="0"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184" y="227986"/>
            <a:ext cx="4706520" cy="3755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50" y="4146045"/>
            <a:ext cx="2592249" cy="27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2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/>
          </p:cNvSpPr>
          <p:nvPr/>
        </p:nvSpPr>
        <p:spPr bwMode="auto">
          <a:xfrm>
            <a:off x="443542" y="337081"/>
            <a:ext cx="6710764" cy="7446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en-US" sz="3733" b="1" dirty="0">
                <a:solidFill>
                  <a:srgbClr val="0070C0"/>
                </a:solidFill>
                <a:latin typeface="Gill Sans MT" panose="020B0502020104020203" pitchFamily="34" charset="0"/>
                <a:cs typeface="Tahoma" pitchFamily="34" charset="0"/>
                <a:sym typeface="Tahoma" pitchFamily="34" charset="0"/>
              </a:rPr>
              <a:t>IARC Regional Hubs: Functions</a:t>
            </a:r>
            <a:endParaRPr lang="en-US" altLang="en-US" b="1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5509" y="1508787"/>
            <a:ext cx="8988491" cy="4391359"/>
            <a:chOff x="63365" y="1243127"/>
            <a:chExt cx="8658213" cy="4505583"/>
          </a:xfrm>
        </p:grpSpPr>
        <p:sp>
          <p:nvSpPr>
            <p:cNvPr id="23" name="TextBox 9"/>
            <p:cNvSpPr txBox="1">
              <a:spLocks noChangeArrowheads="1"/>
            </p:cNvSpPr>
            <p:nvPr/>
          </p:nvSpPr>
          <p:spPr bwMode="auto">
            <a:xfrm>
              <a:off x="4560280" y="4357754"/>
              <a:ext cx="3560861" cy="1105041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marL="214313" indent="-214313" defTabSz="6858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1pPr>
              <a:lvl2pPr marL="742950" indent="-285750" defTabSz="6858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2pPr>
              <a:lvl3pPr marL="1143000" indent="-228600" defTabSz="6858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3pPr>
              <a:lvl4pPr marL="1600200" indent="-228600" defTabSz="6858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4pPr>
              <a:lvl5pPr marL="2057400" indent="-228600" defTabSz="6858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9pPr>
            </a:lstStyle>
            <a:p>
              <a:pPr marL="257168" indent="-257168" eaLnBrk="1" hangingPunct="1">
                <a:buFont typeface="Wingdings" panose="05000000000000000000" pitchFamily="2" charset="2"/>
                <a:buChar char="§"/>
              </a:pPr>
              <a:r>
                <a:rPr lang="en-US" altLang="en-US" sz="2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Support cancer control interventions</a:t>
              </a:r>
              <a:endParaRPr lang="en-GB" altLang="en-US" sz="2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57168" indent="-257168" eaLnBrk="1" hangingPunct="1">
                <a:buFont typeface="Wingdings" panose="05000000000000000000" pitchFamily="2" charset="2"/>
                <a:buChar char="§"/>
              </a:pPr>
              <a:r>
                <a:rPr lang="en-US" altLang="en-US" sz="2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Stimulate research</a:t>
              </a:r>
              <a:endParaRPr lang="en-GB" altLang="en-US" sz="2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63365" y="4306902"/>
              <a:ext cx="4496915" cy="1441808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marL="214313" indent="-214313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9pPr>
            </a:lstStyle>
            <a:p>
              <a:pPr marL="257168" indent="-257168" eaLnBrk="1">
                <a:buFont typeface="Wingdings" panose="05000000000000000000" pitchFamily="2" charset="2"/>
                <a:buChar char="§"/>
              </a:pPr>
              <a:r>
                <a:rPr lang="en-US" altLang="en-US" sz="2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Foster relationships between disciplines</a:t>
              </a:r>
            </a:p>
            <a:p>
              <a:pPr marL="257168" indent="-257168" eaLnBrk="1">
                <a:buFont typeface="Wingdings" panose="05000000000000000000" pitchFamily="2" charset="2"/>
                <a:buChar char="§"/>
              </a:pPr>
              <a:r>
                <a:rPr lang="en-US" altLang="en-US" sz="2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Provide information on upcoming activities </a:t>
              </a:r>
              <a:endParaRPr lang="en-GB" altLang="en-US" sz="2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16"/>
            <p:cNvSpPr txBox="1">
              <a:spLocks noChangeArrowheads="1"/>
            </p:cNvSpPr>
            <p:nvPr/>
          </p:nvSpPr>
          <p:spPr bwMode="auto">
            <a:xfrm>
              <a:off x="4468504" y="1243127"/>
              <a:ext cx="4253074" cy="1105041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marL="214313" indent="-214313" defTabSz="6858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1pPr>
              <a:lvl2pPr marL="742950" indent="-285750" defTabSz="6858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2pPr>
              <a:lvl3pPr marL="1143000" indent="-228600" defTabSz="6858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3pPr>
              <a:lvl4pPr marL="1600200" indent="-228600" defTabSz="6858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4pPr>
              <a:lvl5pPr marL="2057400" indent="-228600" defTabSz="6858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9pPr>
            </a:lstStyle>
            <a:p>
              <a:pPr marL="257168" indent="-257168" eaLnBrk="1" hangingPunct="1">
                <a:buFont typeface="Wingdings" panose="05000000000000000000" pitchFamily="2" charset="2"/>
                <a:buChar char="§"/>
              </a:pPr>
              <a:r>
                <a:rPr lang="en-GB" altLang="en-US" sz="2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Site visits to review practices</a:t>
              </a:r>
            </a:p>
            <a:p>
              <a:pPr marL="257168" indent="-257168" eaLnBrk="1" hangingPunct="1">
                <a:buFont typeface="Wingdings" panose="05000000000000000000" pitchFamily="2" charset="2"/>
                <a:buChar char="§"/>
              </a:pPr>
              <a:r>
                <a:rPr lang="en-GB" altLang="en-US" sz="2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Consultancy and mentorship to resolve specific issues</a:t>
              </a:r>
            </a:p>
          </p:txBody>
        </p:sp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63365" y="1319091"/>
              <a:ext cx="4347100" cy="1441808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marL="214313" indent="-214313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Helvetica" panose="020B0604020202020204" pitchFamily="34" charset="0"/>
                  <a:ea typeface="MS PGothic" panose="020B0600070205080204" pitchFamily="34" charset="-128"/>
                  <a:sym typeface="Helvetica" panose="020B0604020202020204" pitchFamily="34" charset="0"/>
                </a:defRPr>
              </a:lvl9pPr>
            </a:lstStyle>
            <a:p>
              <a:pPr marL="257168" indent="-257168" eaLnBrk="1">
                <a:buFont typeface="Wingdings" panose="05000000000000000000" pitchFamily="2" charset="2"/>
                <a:buChar char="§"/>
              </a:pPr>
              <a:r>
                <a:rPr lang="en-GB" altLang="en-US" sz="2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Delivery of basic / advanced courses</a:t>
              </a:r>
            </a:p>
            <a:p>
              <a:pPr marL="257168" indent="-257168" eaLnBrk="1">
                <a:buFont typeface="Wingdings" panose="05000000000000000000" pitchFamily="2" charset="2"/>
                <a:buChar char="§"/>
              </a:pPr>
              <a:r>
                <a:rPr lang="en-GB" altLang="en-US" sz="2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Development of accompanying  resources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0968" y="2523731"/>
              <a:ext cx="5158991" cy="1855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9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>
            <a:spLocks/>
          </p:cNvSpPr>
          <p:nvPr/>
        </p:nvSpPr>
        <p:spPr bwMode="auto">
          <a:xfrm>
            <a:off x="198019" y="0"/>
            <a:ext cx="8375440" cy="116920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3600" b="1" dirty="0" smtClean="0">
                <a:solidFill>
                  <a:srgbClr val="0070C0"/>
                </a:solidFill>
                <a:latin typeface="Gill Sans MT" panose="020B0502020104020203" pitchFamily="34" charset="0"/>
                <a:sym typeface="Arial" pitchFamily="34" charset="0"/>
              </a:rPr>
              <a:t>Building Support Structures – IARC GICR Collaborating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Gill Sans MT" panose="020B0502020104020203" pitchFamily="34" charset="0"/>
                <a:sym typeface="Arial" pitchFamily="34" charset="0"/>
              </a:rPr>
              <a:t>Centres</a:t>
            </a:r>
            <a:r>
              <a:rPr lang="en-US" altLang="en-US" sz="3600" b="1" dirty="0" smtClean="0">
                <a:solidFill>
                  <a:srgbClr val="0070C0"/>
                </a:solidFill>
                <a:latin typeface="Gill Sans MT" panose="020B0502020104020203" pitchFamily="34" charset="0"/>
                <a:sym typeface="Arial" pitchFamily="34" charset="0"/>
              </a:rPr>
              <a:t>  </a:t>
            </a:r>
            <a:endParaRPr lang="en-US" altLang="en-US" sz="2000" dirty="0">
              <a:latin typeface="Gill Sans MT" panose="020B0502020104020203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56921902"/>
              </p:ext>
            </p:extLst>
          </p:nvPr>
        </p:nvGraphicFramePr>
        <p:xfrm>
          <a:off x="-612720" y="16533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6020" y="1484729"/>
            <a:ext cx="42708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Implemented as of 2017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§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Concept is to assist with the delivery of support to countries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§"/>
            </a:pPr>
            <a:endParaRPr lang="en-GB" sz="2800" dirty="0">
              <a:latin typeface="Gill Sans MT" panose="020B0502020104020203" pitchFamily="34" charset="0"/>
            </a:endParaRPr>
          </a:p>
          <a:p>
            <a:pPr marL="457200" indent="-457200">
              <a:buSzPct val="80000"/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Each centre contributes resources and is focused on specific areas </a:t>
            </a:r>
          </a:p>
          <a:p>
            <a:pPr marL="457200" indent="-457200">
              <a:buSzPct val="80000"/>
              <a:buFont typeface="Wingdings" panose="05000000000000000000" pitchFamily="2" charset="2"/>
              <a:buChar char="§"/>
            </a:pPr>
            <a:endParaRPr lang="en-GB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497081"/>
              </p:ext>
            </p:extLst>
          </p:nvPr>
        </p:nvGraphicFramePr>
        <p:xfrm>
          <a:off x="323410" y="7318"/>
          <a:ext cx="8676570" cy="6064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690"/>
                <a:gridCol w="3707880"/>
              </a:tblGrid>
              <a:tr h="703305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Principal Investigator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Institution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809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Dr Tomohiro Matsuda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Director, National Cancer Registry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National Cancer </a:t>
                      </a: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Center</a:t>
                      </a:r>
                      <a:endParaRPr lang="en-GB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Japan </a:t>
                      </a:r>
                    </a:p>
                  </a:txBody>
                  <a:tcPr/>
                </a:tc>
              </a:tr>
              <a:tr h="70330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Dr Suleeporn Sangrajrang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Deputy Director, Health System Development </a:t>
                      </a:r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National Cancer Centre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Thailand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31791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Dr </a:t>
                      </a:r>
                      <a:r>
                        <a:rPr lang="en-GB" b="1" dirty="0" err="1" smtClean="0">
                          <a:solidFill>
                            <a:schemeClr val="tx1"/>
                          </a:solidFill>
                        </a:rPr>
                        <a:t>Wenqiang</a:t>
                      </a: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 Wei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Professor and Chief of Clinical Trials Section, Department of Cancer Epidemiology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Director of National Cancer Registry Office </a:t>
                      </a:r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National Cancer </a:t>
                      </a: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Center</a:t>
                      </a:r>
                      <a:endParaRPr lang="en-GB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China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0330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Dr Young-</a:t>
                      </a:r>
                      <a:r>
                        <a:rPr lang="en-GB" b="1" dirty="0" err="1" smtClean="0">
                          <a:solidFill>
                            <a:schemeClr val="tx1"/>
                          </a:solidFill>
                        </a:rPr>
                        <a:t>Joo</a:t>
                      </a: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 Won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Head, Division of Cancer Registration and Surveillance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National Cancer </a:t>
                      </a: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Center</a:t>
                      </a:r>
                      <a:endParaRPr lang="en-GB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Republic of Korea</a:t>
                      </a:r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0330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Dr</a:t>
                      </a:r>
                      <a:r>
                        <a:rPr lang="en-GB" b="1" baseline="0" dirty="0" smtClean="0">
                          <a:solidFill>
                            <a:schemeClr val="tx1"/>
                          </a:solidFill>
                        </a:rPr>
                        <a:t> Kazem Zendehdel</a:t>
                      </a:r>
                      <a:endParaRPr lang="en-GB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Deputy of Research, Cancer Research </a:t>
                      </a: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Center</a:t>
                      </a:r>
                      <a:endParaRPr lang="en-GB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Cancer Institute of Iran, Tehran University of Medical Sciences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IR Iran </a:t>
                      </a:r>
                    </a:p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60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21645" r="20601" b="7468"/>
          <a:stretch/>
        </p:blipFill>
        <p:spPr>
          <a:xfrm>
            <a:off x="323410" y="3140960"/>
            <a:ext cx="4536630" cy="30021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4110" y="74595"/>
            <a:ext cx="367251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National </a:t>
            </a:r>
            <a:r>
              <a:rPr lang="en-GB" sz="2800" dirty="0">
                <a:latin typeface="Gill Sans MT" panose="020B0502020104020203" pitchFamily="34" charset="0"/>
              </a:rPr>
              <a:t>Cancer </a:t>
            </a:r>
            <a:r>
              <a:rPr lang="en-GB" sz="2800" dirty="0" smtClean="0">
                <a:latin typeface="Gill Sans MT" panose="020B0502020104020203" pitchFamily="34" charset="0"/>
              </a:rPr>
              <a:t>Institute, Thailand to provide basic </a:t>
            </a:r>
            <a:r>
              <a:rPr lang="en-GB" sz="2800" dirty="0">
                <a:latin typeface="Gill Sans MT" panose="020B0502020104020203" pitchFamily="34" charset="0"/>
              </a:rPr>
              <a:t>and tailored </a:t>
            </a:r>
            <a:r>
              <a:rPr lang="en-GB" sz="2800" dirty="0" smtClean="0">
                <a:latin typeface="Gill Sans MT" panose="020B0502020104020203" pitchFamily="34" charset="0"/>
              </a:rPr>
              <a:t>registry training in ASEAN countries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2800" dirty="0" smtClean="0">
              <a:latin typeface="Gill Sans MT" panose="020B05020201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Gill Sans MT" panose="020B0502020104020203" pitchFamily="34" charset="0"/>
              </a:rPr>
              <a:t>National </a:t>
            </a:r>
            <a:r>
              <a:rPr lang="en-GB" sz="2800" dirty="0">
                <a:latin typeface="Gill Sans MT" panose="020B0502020104020203" pitchFamily="34" charset="0"/>
              </a:rPr>
              <a:t>Cancer </a:t>
            </a:r>
            <a:r>
              <a:rPr lang="en-GB" sz="2800" dirty="0" smtClean="0">
                <a:latin typeface="Gill Sans MT" panose="020B0502020104020203" pitchFamily="34" charset="0"/>
              </a:rPr>
              <a:t>Centre, Japan to supporting </a:t>
            </a:r>
            <a:r>
              <a:rPr lang="en-GB" sz="2800" dirty="0">
                <a:latin typeface="Gill Sans MT" panose="020B0502020104020203" pitchFamily="34" charset="0"/>
              </a:rPr>
              <a:t>the development of analytic capacity and </a:t>
            </a:r>
            <a:r>
              <a:rPr lang="en-GB" sz="2800" dirty="0" smtClean="0">
                <a:latin typeface="Gill Sans MT" panose="020B0502020104020203" pitchFamily="34" charset="0"/>
              </a:rPr>
              <a:t>research </a:t>
            </a:r>
            <a:r>
              <a:rPr lang="en-GB" sz="2800" dirty="0">
                <a:latin typeface="Gill Sans MT" panose="020B0502020104020203" pitchFamily="34" charset="0"/>
              </a:rPr>
              <a:t>using </a:t>
            </a:r>
            <a:r>
              <a:rPr lang="en-GB" sz="2800" dirty="0" smtClean="0">
                <a:latin typeface="Gill Sans MT" panose="020B0502020104020203" pitchFamily="34" charset="0"/>
              </a:rPr>
              <a:t>registry data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latin typeface="Gill Sans MT" panose="020B05020201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" b="5688"/>
          <a:stretch/>
        </p:blipFill>
        <p:spPr>
          <a:xfrm>
            <a:off x="323410" y="74595"/>
            <a:ext cx="4464620" cy="29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005154086"/>
              </p:ext>
            </p:extLst>
          </p:nvPr>
        </p:nvGraphicFramePr>
        <p:xfrm>
          <a:off x="323410" y="44530"/>
          <a:ext cx="8497180" cy="5976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503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ARCSlideTemplate En2016">
  <a:themeElements>
    <a:clrScheme name="IARCSlideTemplateEn2011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IARCSlideTemplateEn2011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ARCSlideTemplateEn2011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RCSlideTemplateEn2011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RCSlideTemplateEn2011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SlideTemplateEn2011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SlideTemplateEn2011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SlideTemplateEn2011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SlideTemplateEn2011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SlideTemplateEn2011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SlideTemplateEn2011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SlideTemplateEn2011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ARCSlideTemplateEn.potx" id="{57C47E44-BBD7-4990-A560-95023AB67C83}" vid="{184AFB97-1487-4B8A-A345-C920255A9A40}"/>
    </a:ext>
  </a:extLst>
</a:theme>
</file>

<file path=ppt/theme/theme2.xml><?xml version="1.0" encoding="utf-8"?>
<a:theme xmlns:a="http://schemas.openxmlformats.org/drawingml/2006/main" name="IARCSlideTemplate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ARC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ARC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RC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RC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RC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ARCSlideTemplateFr.potx" id="{09D331D3-9C4B-49A7-BB8A-8D4A1524845C}" vid="{F9BBD9D6-1912-429B-9189-216843A820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PPT</Template>
  <TotalTime>37588</TotalTime>
  <Words>950</Words>
  <Application>Microsoft Office PowerPoint</Application>
  <PresentationFormat>On-screen Show (4:3)</PresentationFormat>
  <Paragraphs>191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Gill Sans MT</vt:lpstr>
      <vt:lpstr>Helvetica</vt:lpstr>
      <vt:lpstr>MS Mincho</vt:lpstr>
      <vt:lpstr>Tahoma</vt:lpstr>
      <vt:lpstr>Times New Roman</vt:lpstr>
      <vt:lpstr>Wingdings</vt:lpstr>
      <vt:lpstr>IARCSlideTemplate En2016</vt:lpstr>
      <vt:lpstr>IARCSlideTemplateFr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cancer registration course Yangon, June 2017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dray</dc:creator>
  <cp:lastModifiedBy>Les Mery</cp:lastModifiedBy>
  <cp:revision>496</cp:revision>
  <cp:lastPrinted>2017-10-12T08:52:51Z</cp:lastPrinted>
  <dcterms:created xsi:type="dcterms:W3CDTF">2011-05-26T07:56:24Z</dcterms:created>
  <dcterms:modified xsi:type="dcterms:W3CDTF">2019-06-11T14:31:08Z</dcterms:modified>
</cp:coreProperties>
</file>