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28"/>
  </p:handoutMasterIdLst>
  <p:sldIdLst>
    <p:sldId id="256" r:id="rId2"/>
    <p:sldId id="283" r:id="rId3"/>
    <p:sldId id="284" r:id="rId4"/>
    <p:sldId id="257" r:id="rId5"/>
    <p:sldId id="277" r:id="rId6"/>
    <p:sldId id="258" r:id="rId7"/>
    <p:sldId id="259" r:id="rId8"/>
    <p:sldId id="285" r:id="rId9"/>
    <p:sldId id="279" r:id="rId10"/>
    <p:sldId id="268" r:id="rId11"/>
    <p:sldId id="265" r:id="rId12"/>
    <p:sldId id="266" r:id="rId13"/>
    <p:sldId id="267" r:id="rId14"/>
    <p:sldId id="269" r:id="rId15"/>
    <p:sldId id="275" r:id="rId16"/>
    <p:sldId id="272" r:id="rId17"/>
    <p:sldId id="270" r:id="rId18"/>
    <p:sldId id="273" r:id="rId19"/>
    <p:sldId id="281" r:id="rId20"/>
    <p:sldId id="271" r:id="rId21"/>
    <p:sldId id="280" r:id="rId22"/>
    <p:sldId id="282" r:id="rId23"/>
    <p:sldId id="278" r:id="rId24"/>
    <p:sldId id="260" r:id="rId25"/>
    <p:sldId id="261" r:id="rId26"/>
    <p:sldId id="262" r:id="rId2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  <a:srgbClr val="FF9900"/>
    <a:srgbClr val="FF6600"/>
    <a:srgbClr val="CC0000"/>
    <a:srgbClr val="FFCC00"/>
    <a:srgbClr val="000099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29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97199500547868E-2"/>
          <c:y val="2.53915135608049E-2"/>
          <c:w val="0.93148271437514618"/>
          <c:h val="0.8056895728942973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Rural</c:v>
                </c:pt>
              </c:strCache>
            </c:strRef>
          </c:tx>
          <c:spPr>
            <a:solidFill>
              <a:srgbClr val="00CC66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Breast</c:v>
                </c:pt>
                <c:pt idx="1">
                  <c:v>Ovary</c:v>
                </c:pt>
                <c:pt idx="2">
                  <c:v>Endometrial</c:v>
                </c:pt>
                <c:pt idx="3">
                  <c:v>Cervix</c:v>
                </c:pt>
                <c:pt idx="4">
                  <c:v>Colon</c:v>
                </c:pt>
                <c:pt idx="5">
                  <c:v>Lung</c:v>
                </c:pt>
                <c:pt idx="6">
                  <c:v>Gastric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39.700000000000003</c:v>
                </c:pt>
                <c:pt idx="1">
                  <c:v>3.9</c:v>
                </c:pt>
                <c:pt idx="2">
                  <c:v>6.6</c:v>
                </c:pt>
                <c:pt idx="3">
                  <c:v>2</c:v>
                </c:pt>
                <c:pt idx="4">
                  <c:v>15.1</c:v>
                </c:pt>
                <c:pt idx="5">
                  <c:v>29.2</c:v>
                </c:pt>
                <c:pt idx="6">
                  <c:v>3.5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Urban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Breast</c:v>
                </c:pt>
                <c:pt idx="1">
                  <c:v>Ovary</c:v>
                </c:pt>
                <c:pt idx="2">
                  <c:v>Endometrial</c:v>
                </c:pt>
                <c:pt idx="3">
                  <c:v>Cervix</c:v>
                </c:pt>
                <c:pt idx="4">
                  <c:v>Colon</c:v>
                </c:pt>
                <c:pt idx="5">
                  <c:v>Lung</c:v>
                </c:pt>
                <c:pt idx="6">
                  <c:v>Gastric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43.2</c:v>
                </c:pt>
                <c:pt idx="1">
                  <c:v>4.2</c:v>
                </c:pt>
                <c:pt idx="2">
                  <c:v>7.1</c:v>
                </c:pt>
                <c:pt idx="3">
                  <c:v>2.1</c:v>
                </c:pt>
                <c:pt idx="4">
                  <c:v>15.4</c:v>
                </c:pt>
                <c:pt idx="5">
                  <c:v>23.8</c:v>
                </c:pt>
                <c:pt idx="6">
                  <c:v>4.2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Breast</c:v>
                </c:pt>
                <c:pt idx="1">
                  <c:v>Ovary</c:v>
                </c:pt>
                <c:pt idx="2">
                  <c:v>Endometrial</c:v>
                </c:pt>
                <c:pt idx="3">
                  <c:v>Cervix</c:v>
                </c:pt>
                <c:pt idx="4">
                  <c:v>Colon</c:v>
                </c:pt>
                <c:pt idx="5">
                  <c:v>Lung</c:v>
                </c:pt>
                <c:pt idx="6">
                  <c:v>Gastric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42.7</c:v>
                </c:pt>
                <c:pt idx="1">
                  <c:v>4.0999999999999996</c:v>
                </c:pt>
                <c:pt idx="2">
                  <c:v>7.1</c:v>
                </c:pt>
                <c:pt idx="3">
                  <c:v>2.1</c:v>
                </c:pt>
                <c:pt idx="4">
                  <c:v>15.3</c:v>
                </c:pt>
                <c:pt idx="5">
                  <c:v>24.6</c:v>
                </c:pt>
                <c:pt idx="6">
                  <c:v>4.0999999999999996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2762496"/>
        <c:axId val="37945728"/>
      </c:barChart>
      <c:catAx>
        <c:axId val="32762496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 rot="0" vert="horz" anchor="t" anchorCtr="0"/>
          <a:lstStyle/>
          <a:p>
            <a:pPr>
              <a:defRPr sz="1600"/>
            </a:pPr>
            <a:endParaRPr lang="en-US"/>
          </a:p>
        </c:txPr>
        <c:crossAx val="37945728"/>
        <c:crosses val="autoZero"/>
        <c:auto val="1"/>
        <c:lblAlgn val="ctr"/>
        <c:lblOffset val="0"/>
        <c:noMultiLvlLbl val="0"/>
      </c:catAx>
      <c:valAx>
        <c:axId val="37945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7624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358560762428961"/>
          <c:y val="0.12470003749531308"/>
          <c:w val="0.10241469816272966"/>
          <c:h val="0.1799229002624672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97199500547868E-2"/>
          <c:y val="3.9828146481689787E-2"/>
          <c:w val="0.91240972912366536"/>
          <c:h val="0.8009827938174395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Rural</c:v>
                </c:pt>
              </c:strCache>
            </c:strRef>
          </c:tx>
          <c:spPr>
            <a:solidFill>
              <a:srgbClr val="00CC66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Female</c:v>
                </c:pt>
                <c:pt idx="1">
                  <c:v>Male</c:v>
                </c:pt>
                <c:pt idx="3">
                  <c:v>&lt;40</c:v>
                </c:pt>
                <c:pt idx="4">
                  <c:v>40-64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74.5</c:v>
                </c:pt>
                <c:pt idx="1">
                  <c:v>25.5</c:v>
                </c:pt>
                <c:pt idx="3">
                  <c:v>3.1</c:v>
                </c:pt>
                <c:pt idx="4">
                  <c:v>42.1</c:v>
                </c:pt>
                <c:pt idx="5">
                  <c:v>27.1</c:v>
                </c:pt>
                <c:pt idx="6">
                  <c:v>27.7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Urban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Female</c:v>
                </c:pt>
                <c:pt idx="1">
                  <c:v>Male</c:v>
                </c:pt>
                <c:pt idx="3">
                  <c:v>&lt;40</c:v>
                </c:pt>
                <c:pt idx="4">
                  <c:v>40-64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77.7</c:v>
                </c:pt>
                <c:pt idx="1">
                  <c:v>22.3</c:v>
                </c:pt>
                <c:pt idx="3">
                  <c:v>4.0999999999999996</c:v>
                </c:pt>
                <c:pt idx="4">
                  <c:v>44.1</c:v>
                </c:pt>
                <c:pt idx="5">
                  <c:v>24.4</c:v>
                </c:pt>
                <c:pt idx="6">
                  <c:v>27.4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Sheet1!$A$2:$A$8</c:f>
              <c:strCache>
                <c:ptCount val="7"/>
                <c:pt idx="0">
                  <c:v>Female</c:v>
                </c:pt>
                <c:pt idx="1">
                  <c:v>Male</c:v>
                </c:pt>
                <c:pt idx="3">
                  <c:v>&lt;40</c:v>
                </c:pt>
                <c:pt idx="4">
                  <c:v>40-64</c:v>
                </c:pt>
                <c:pt idx="5">
                  <c:v>65-74</c:v>
                </c:pt>
                <c:pt idx="6">
                  <c:v>75+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77.3</c:v>
                </c:pt>
                <c:pt idx="1">
                  <c:v>22.7</c:v>
                </c:pt>
                <c:pt idx="3">
                  <c:v>4</c:v>
                </c:pt>
                <c:pt idx="4">
                  <c:v>43.8</c:v>
                </c:pt>
                <c:pt idx="5">
                  <c:v>24.8</c:v>
                </c:pt>
                <c:pt idx="6">
                  <c:v>27.4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981184"/>
        <c:axId val="37982976"/>
      </c:barChart>
      <c:catAx>
        <c:axId val="37981184"/>
        <c:scaling>
          <c:orientation val="minMax"/>
        </c:scaling>
        <c:delete val="0"/>
        <c:axPos val="l"/>
        <c:majorTickMark val="none"/>
        <c:minorTickMark val="none"/>
        <c:tickLblPos val="nextTo"/>
        <c:crossAx val="37982976"/>
        <c:crosses val="autoZero"/>
        <c:auto val="1"/>
        <c:lblAlgn val="ctr"/>
        <c:lblOffset val="100"/>
        <c:noMultiLvlLbl val="0"/>
      </c:catAx>
      <c:valAx>
        <c:axId val="37982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7981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358560762428961"/>
          <c:y val="0.12470003749531308"/>
          <c:w val="0.10690657088916516"/>
          <c:h val="0.2024132627952756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42115974909916"/>
          <c:y val="0"/>
          <c:w val="0.91240972912366536"/>
          <c:h val="0.8009827938174395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Rural</c:v>
                </c:pt>
              </c:strCache>
            </c:strRef>
          </c:tx>
          <c:spPr>
            <a:solidFill>
              <a:srgbClr val="00CC66"/>
            </a:solidFill>
          </c:spPr>
          <c:invertIfNegative val="0"/>
          <c:cat>
            <c:strRef>
              <c:f>Sheet1!$A$2:$A$9</c:f>
              <c:strCache>
                <c:ptCount val="8"/>
                <c:pt idx="0">
                  <c:v>White</c:v>
                </c:pt>
                <c:pt idx="1">
                  <c:v>Black </c:v>
                </c:pt>
                <c:pt idx="2">
                  <c:v>Hispanic</c:v>
                </c:pt>
                <c:pt idx="3">
                  <c:v>Asian</c:v>
                </c:pt>
                <c:pt idx="5">
                  <c:v>Low</c:v>
                </c:pt>
                <c:pt idx="6">
                  <c:v>Medium</c:v>
                </c:pt>
                <c:pt idx="7">
                  <c:v>High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77.3</c:v>
                </c:pt>
                <c:pt idx="1">
                  <c:v>2.4</c:v>
                </c:pt>
                <c:pt idx="2">
                  <c:v>15.1</c:v>
                </c:pt>
                <c:pt idx="3">
                  <c:v>3.3</c:v>
                </c:pt>
                <c:pt idx="5">
                  <c:v>38.4</c:v>
                </c:pt>
                <c:pt idx="6">
                  <c:v>43.4</c:v>
                </c:pt>
                <c:pt idx="7">
                  <c:v>18.2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Urban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Sheet1!$A$2:$A$9</c:f>
              <c:strCache>
                <c:ptCount val="8"/>
                <c:pt idx="0">
                  <c:v>White</c:v>
                </c:pt>
                <c:pt idx="1">
                  <c:v>Black </c:v>
                </c:pt>
                <c:pt idx="2">
                  <c:v>Hispanic</c:v>
                </c:pt>
                <c:pt idx="3">
                  <c:v>Asian</c:v>
                </c:pt>
                <c:pt idx="5">
                  <c:v>Low</c:v>
                </c:pt>
                <c:pt idx="6">
                  <c:v>Medium</c:v>
                </c:pt>
                <c:pt idx="7">
                  <c:v>High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59.4</c:v>
                </c:pt>
                <c:pt idx="1">
                  <c:v>7.7</c:v>
                </c:pt>
                <c:pt idx="2">
                  <c:v>17.600000000000001</c:v>
                </c:pt>
                <c:pt idx="3">
                  <c:v>14.2</c:v>
                </c:pt>
                <c:pt idx="5">
                  <c:v>24.8</c:v>
                </c:pt>
                <c:pt idx="6">
                  <c:v>34.299999999999997</c:v>
                </c:pt>
                <c:pt idx="7">
                  <c:v>40.9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Sheet1!$A$2:$A$9</c:f>
              <c:strCache>
                <c:ptCount val="8"/>
                <c:pt idx="0">
                  <c:v>White</c:v>
                </c:pt>
                <c:pt idx="1">
                  <c:v>Black </c:v>
                </c:pt>
                <c:pt idx="2">
                  <c:v>Hispanic</c:v>
                </c:pt>
                <c:pt idx="3">
                  <c:v>Asian</c:v>
                </c:pt>
                <c:pt idx="5">
                  <c:v>Low</c:v>
                </c:pt>
                <c:pt idx="6">
                  <c:v>Medium</c:v>
                </c:pt>
                <c:pt idx="7">
                  <c:v>High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61.9</c:v>
                </c:pt>
                <c:pt idx="1">
                  <c:v>6.9</c:v>
                </c:pt>
                <c:pt idx="2">
                  <c:v>17.3</c:v>
                </c:pt>
                <c:pt idx="3">
                  <c:v>12.7</c:v>
                </c:pt>
                <c:pt idx="5">
                  <c:v>26.6</c:v>
                </c:pt>
                <c:pt idx="6">
                  <c:v>35.6</c:v>
                </c:pt>
                <c:pt idx="7">
                  <c:v>37.799999999999997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745024"/>
        <c:axId val="37746560"/>
      </c:barChart>
      <c:catAx>
        <c:axId val="37745024"/>
        <c:scaling>
          <c:orientation val="minMax"/>
        </c:scaling>
        <c:delete val="0"/>
        <c:axPos val="l"/>
        <c:majorTickMark val="none"/>
        <c:minorTickMark val="none"/>
        <c:tickLblPos val="nextTo"/>
        <c:crossAx val="37746560"/>
        <c:crosses val="autoZero"/>
        <c:auto val="1"/>
        <c:lblAlgn val="ctr"/>
        <c:lblOffset val="100"/>
        <c:noMultiLvlLbl val="0"/>
      </c:catAx>
      <c:valAx>
        <c:axId val="37746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77450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2980025801859514"/>
          <c:y val="0.11979813185116567"/>
          <c:w val="0.10328261933360025"/>
          <c:h val="0.1905066002779064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97199500547868E-2"/>
          <c:y val="3.9828146481689787E-2"/>
          <c:w val="0.91240972912366536"/>
          <c:h val="0.8009827938174395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Rural</c:v>
                </c:pt>
              </c:strCache>
            </c:strRef>
          </c:tx>
          <c:spPr>
            <a:solidFill>
              <a:srgbClr val="00CC66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Private</c:v>
                </c:pt>
                <c:pt idx="1">
                  <c:v>Medicare</c:v>
                </c:pt>
                <c:pt idx="2">
                  <c:v>Medicaid</c:v>
                </c:pt>
                <c:pt idx="3">
                  <c:v>Dual Eligible</c:v>
                </c:pt>
                <c:pt idx="4">
                  <c:v>County</c:v>
                </c:pt>
                <c:pt idx="5">
                  <c:v>Uninsured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55.6</c:v>
                </c:pt>
                <c:pt idx="1">
                  <c:v>19.7</c:v>
                </c:pt>
                <c:pt idx="2">
                  <c:v>9.8000000000000007</c:v>
                </c:pt>
                <c:pt idx="3">
                  <c:v>6</c:v>
                </c:pt>
                <c:pt idx="4">
                  <c:v>0.9</c:v>
                </c:pt>
                <c:pt idx="5">
                  <c:v>1.2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Urban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Private</c:v>
                </c:pt>
                <c:pt idx="1">
                  <c:v>Medicare</c:v>
                </c:pt>
                <c:pt idx="2">
                  <c:v>Medicaid</c:v>
                </c:pt>
                <c:pt idx="3">
                  <c:v>Dual Eligible</c:v>
                </c:pt>
                <c:pt idx="4">
                  <c:v>County</c:v>
                </c:pt>
                <c:pt idx="5">
                  <c:v>Uninsured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61.9</c:v>
                </c:pt>
                <c:pt idx="1">
                  <c:v>14.8</c:v>
                </c:pt>
                <c:pt idx="2">
                  <c:v>10.199999999999999</c:v>
                </c:pt>
                <c:pt idx="3">
                  <c:v>5.3</c:v>
                </c:pt>
                <c:pt idx="4">
                  <c:v>0.9</c:v>
                </c:pt>
                <c:pt idx="5">
                  <c:v>1.5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Private</c:v>
                </c:pt>
                <c:pt idx="1">
                  <c:v>Medicare</c:v>
                </c:pt>
                <c:pt idx="2">
                  <c:v>Medicaid</c:v>
                </c:pt>
                <c:pt idx="3">
                  <c:v>Dual Eligible</c:v>
                </c:pt>
                <c:pt idx="4">
                  <c:v>County</c:v>
                </c:pt>
                <c:pt idx="5">
                  <c:v>Uninsured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61</c:v>
                </c:pt>
                <c:pt idx="1">
                  <c:v>15.5</c:v>
                </c:pt>
                <c:pt idx="2">
                  <c:v>10.1</c:v>
                </c:pt>
                <c:pt idx="3">
                  <c:v>5.5</c:v>
                </c:pt>
                <c:pt idx="4">
                  <c:v>0.9</c:v>
                </c:pt>
                <c:pt idx="5">
                  <c:v>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857152"/>
        <c:axId val="37858688"/>
      </c:barChart>
      <c:catAx>
        <c:axId val="37857152"/>
        <c:scaling>
          <c:orientation val="minMax"/>
        </c:scaling>
        <c:delete val="0"/>
        <c:axPos val="l"/>
        <c:majorTickMark val="none"/>
        <c:minorTickMark val="none"/>
        <c:tickLblPos val="nextTo"/>
        <c:crossAx val="37858688"/>
        <c:crosses val="autoZero"/>
        <c:auto val="1"/>
        <c:lblAlgn val="ctr"/>
        <c:lblOffset val="100"/>
        <c:noMultiLvlLbl val="0"/>
      </c:catAx>
      <c:valAx>
        <c:axId val="37858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78571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7358560762428961"/>
          <c:y val="0.12470003749531308"/>
          <c:w val="0.10728400636812362"/>
          <c:h val="0.1962795275590551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97199500547868E-2"/>
          <c:y val="3.9828146481689787E-2"/>
          <c:w val="0.91240972912366536"/>
          <c:h val="0.8009827938174395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Rural</c:v>
                </c:pt>
              </c:strCache>
            </c:strRef>
          </c:tx>
          <c:spPr>
            <a:solidFill>
              <a:srgbClr val="00CC66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in situ/Localized</c:v>
                </c:pt>
                <c:pt idx="1">
                  <c:v>Regional</c:v>
                </c:pt>
                <c:pt idx="2">
                  <c:v>Remote</c:v>
                </c:pt>
                <c:pt idx="4">
                  <c:v>None</c:v>
                </c:pt>
                <c:pt idx="5">
                  <c:v>Any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48.3</c:v>
                </c:pt>
                <c:pt idx="1">
                  <c:v>25.9</c:v>
                </c:pt>
                <c:pt idx="2">
                  <c:v>25.8</c:v>
                </c:pt>
                <c:pt idx="4">
                  <c:v>58.3</c:v>
                </c:pt>
                <c:pt idx="5">
                  <c:v>41.7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Urban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in situ/Localized</c:v>
                </c:pt>
                <c:pt idx="1">
                  <c:v>Regional</c:v>
                </c:pt>
                <c:pt idx="2">
                  <c:v>Remote</c:v>
                </c:pt>
                <c:pt idx="4">
                  <c:v>None</c:v>
                </c:pt>
                <c:pt idx="5">
                  <c:v>Any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50.9</c:v>
                </c:pt>
                <c:pt idx="1">
                  <c:v>25.8</c:v>
                </c:pt>
                <c:pt idx="2">
                  <c:v>23.3</c:v>
                </c:pt>
                <c:pt idx="4">
                  <c:v>61.7</c:v>
                </c:pt>
                <c:pt idx="5">
                  <c:v>38.299999999999997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cat>
            <c:strRef>
              <c:f>Sheet1!$A$2:$A$7</c:f>
              <c:strCache>
                <c:ptCount val="6"/>
                <c:pt idx="0">
                  <c:v>in situ/Localized</c:v>
                </c:pt>
                <c:pt idx="1">
                  <c:v>Regional</c:v>
                </c:pt>
                <c:pt idx="2">
                  <c:v>Remote</c:v>
                </c:pt>
                <c:pt idx="4">
                  <c:v>None</c:v>
                </c:pt>
                <c:pt idx="5">
                  <c:v>Any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50.6</c:v>
                </c:pt>
                <c:pt idx="1">
                  <c:v>25.8</c:v>
                </c:pt>
                <c:pt idx="2">
                  <c:v>23.6</c:v>
                </c:pt>
                <c:pt idx="4">
                  <c:v>61.2</c:v>
                </c:pt>
                <c:pt idx="5">
                  <c:v>38.799999999999997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075008"/>
        <c:axId val="38084992"/>
      </c:barChart>
      <c:catAx>
        <c:axId val="3807500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38084992"/>
        <c:crosses val="autoZero"/>
        <c:auto val="1"/>
        <c:lblAlgn val="ctr"/>
        <c:lblOffset val="100"/>
        <c:noMultiLvlLbl val="0"/>
      </c:catAx>
      <c:valAx>
        <c:axId val="38084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38075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949393533553329"/>
          <c:y val="0.36964944722818738"/>
          <c:w val="0.12184242084715644"/>
          <c:h val="0.21831026803467748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0.31264</cdr:x>
      <cdr:y>0.20588</cdr:y>
    </cdr:from>
    <cdr:to>
      <cdr:x>0.51628</cdr:x>
      <cdr:y>0.30882</cdr:y>
    </cdr:to>
    <cdr:sp macro="" textlink="">
      <cdr:nvSpPr>
        <cdr:cNvPr id="4" name="Oval 3"/>
        <cdr:cNvSpPr/>
      </cdr:nvSpPr>
      <cdr:spPr>
        <a:xfrm xmlns:a="http://schemas.openxmlformats.org/drawingml/2006/main">
          <a:off x="2811109" y="1066800"/>
          <a:ext cx="1831109" cy="5334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25400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0.40997</cdr:x>
      <cdr:y>0.45143</cdr:y>
    </cdr:from>
    <cdr:to>
      <cdr:x>0.52045</cdr:x>
      <cdr:y>0.55749</cdr:y>
    </cdr:to>
    <cdr:sp macro="" textlink="">
      <cdr:nvSpPr>
        <cdr:cNvPr id="2" name="Oval 1"/>
        <cdr:cNvSpPr/>
      </cdr:nvSpPr>
      <cdr:spPr>
        <a:xfrm xmlns:a="http://schemas.openxmlformats.org/drawingml/2006/main">
          <a:off x="3512648" y="2270314"/>
          <a:ext cx="946609" cy="533400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 w="25400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147DAD-E20E-4270-9FAE-365B053F5A0A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C9E47B-3B18-46C0-B79B-A6DB289A1C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53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B07CA61-A131-465D-B178-0268A9AD0D7B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5D18C77-208D-4F11-AED2-61FF15840932}" type="slidenum">
              <a:rPr lang="en-US" smtClean="0"/>
              <a:t>‹#›</a:t>
            </a:fld>
            <a:endParaRPr lang="en-US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8760" y="6172200"/>
            <a:ext cx="2099420" cy="56178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CA61-A131-465D-B178-0268A9AD0D7B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8C77-208D-4F11-AED2-61FF15840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CA61-A131-465D-B178-0268A9AD0D7B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8C77-208D-4F11-AED2-61FF15840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0131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8C77-208D-4F11-AED2-61FF15840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CA61-A131-465D-B178-0268A9AD0D7B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8C77-208D-4F11-AED2-61FF15840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CA61-A131-465D-B178-0268A9AD0D7B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8C77-208D-4F11-AED2-61FF15840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07CA61-A131-465D-B178-0268A9AD0D7B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5D18C77-208D-4F11-AED2-61FF15840932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B07CA61-A131-465D-B178-0268A9AD0D7B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5D18C77-208D-4F11-AED2-61FF15840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CA61-A131-465D-B178-0268A9AD0D7B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8C77-208D-4F11-AED2-61FF15840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CA61-A131-465D-B178-0268A9AD0D7B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8C77-208D-4F11-AED2-61FF15840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7CA61-A131-465D-B178-0268A9AD0D7B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18C77-208D-4F11-AED2-61FF158409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B07CA61-A131-465D-B178-0268A9AD0D7B}" type="datetimeFigureOut">
              <a:rPr lang="en-US" smtClean="0"/>
              <a:t>6/6/2019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5D18C77-208D-4F11-AED2-61FF158409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09800"/>
            <a:ext cx="84582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E5E9EF"/>
                </a:solidFill>
              </a:rPr>
              <a:t>Urban-Rural Variations in Quality of Care and Survival Among Cancer Patients in California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581400"/>
            <a:ext cx="6705600" cy="3276600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err="1" smtClean="0">
                <a:solidFill>
                  <a:srgbClr val="002060"/>
                </a:solidFill>
              </a:rPr>
              <a:t>Arti</a:t>
            </a:r>
            <a:r>
              <a:rPr lang="en-US" dirty="0" smtClean="0">
                <a:solidFill>
                  <a:srgbClr val="002060"/>
                </a:solidFill>
              </a:rPr>
              <a:t> Parikh-Patel, PhD MPH</a:t>
            </a:r>
          </a:p>
          <a:p>
            <a:r>
              <a:rPr lang="en-US" dirty="0" err="1" smtClean="0">
                <a:solidFill>
                  <a:srgbClr val="002060"/>
                </a:solidFill>
              </a:rPr>
              <a:t>Cyllene</a:t>
            </a:r>
            <a:r>
              <a:rPr lang="en-US" dirty="0" smtClean="0">
                <a:solidFill>
                  <a:srgbClr val="002060"/>
                </a:solidFill>
              </a:rPr>
              <a:t> Morris, DVM MPVM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Kenneth W. </a:t>
            </a:r>
            <a:r>
              <a:rPr lang="en-US" dirty="0" err="1" smtClean="0">
                <a:solidFill>
                  <a:srgbClr val="002060"/>
                </a:solidFill>
              </a:rPr>
              <a:t>Kizer</a:t>
            </a:r>
            <a:r>
              <a:rPr lang="en-US" dirty="0" smtClean="0">
                <a:solidFill>
                  <a:srgbClr val="002060"/>
                </a:solidFill>
              </a:rPr>
              <a:t>, MD MPH</a:t>
            </a:r>
          </a:p>
          <a:p>
            <a:endParaRPr lang="en-US" sz="1900" dirty="0" smtClean="0">
              <a:solidFill>
                <a:srgbClr val="002060"/>
              </a:solidFill>
            </a:endParaRPr>
          </a:p>
          <a:p>
            <a:r>
              <a:rPr lang="en-US" sz="1900" dirty="0" smtClean="0">
                <a:solidFill>
                  <a:srgbClr val="002060"/>
                </a:solidFill>
              </a:rPr>
              <a:t>California </a:t>
            </a:r>
            <a:r>
              <a:rPr lang="en-US" sz="1900" dirty="0">
                <a:solidFill>
                  <a:srgbClr val="002060"/>
                </a:solidFill>
              </a:rPr>
              <a:t>Cancer Reporting and Epidemiologic </a:t>
            </a:r>
            <a:r>
              <a:rPr lang="en-US" sz="1900" dirty="0" smtClean="0">
                <a:solidFill>
                  <a:srgbClr val="002060"/>
                </a:solidFill>
              </a:rPr>
              <a:t>Surveillance </a:t>
            </a:r>
            <a:r>
              <a:rPr lang="en-US" sz="1900" dirty="0">
                <a:solidFill>
                  <a:srgbClr val="002060"/>
                </a:solidFill>
              </a:rPr>
              <a:t>(CalCARES) </a:t>
            </a:r>
            <a:r>
              <a:rPr lang="en-US" sz="1900" dirty="0" smtClean="0">
                <a:solidFill>
                  <a:srgbClr val="002060"/>
                </a:solidFill>
              </a:rPr>
              <a:t>Program</a:t>
            </a:r>
          </a:p>
          <a:p>
            <a:r>
              <a:rPr lang="en-US" sz="1900" dirty="0" smtClean="0">
                <a:solidFill>
                  <a:srgbClr val="002060"/>
                </a:solidFill>
              </a:rPr>
              <a:t>Institute </a:t>
            </a:r>
            <a:r>
              <a:rPr lang="en-US" sz="1900" dirty="0">
                <a:solidFill>
                  <a:srgbClr val="002060"/>
                </a:solidFill>
              </a:rPr>
              <a:t>for Population Health </a:t>
            </a:r>
            <a:r>
              <a:rPr lang="en-US" sz="1900" dirty="0" smtClean="0">
                <a:solidFill>
                  <a:srgbClr val="002060"/>
                </a:solidFill>
              </a:rPr>
              <a:t>Improvement</a:t>
            </a:r>
            <a:endParaRPr lang="en-US" sz="1900" dirty="0">
              <a:solidFill>
                <a:srgbClr val="002060"/>
              </a:solidFill>
            </a:endParaRPr>
          </a:p>
          <a:p>
            <a:r>
              <a:rPr lang="en-US" sz="1900" dirty="0">
                <a:solidFill>
                  <a:srgbClr val="002060"/>
                </a:solidFill>
              </a:rPr>
              <a:t>University of California, Davis</a:t>
            </a:r>
          </a:p>
          <a:p>
            <a:endParaRPr lang="en-US" dirty="0">
              <a:solidFill>
                <a:srgbClr val="FFCC00"/>
              </a:solidFill>
            </a:endParaRPr>
          </a:p>
        </p:txBody>
      </p:sp>
      <p:pic>
        <p:nvPicPr>
          <p:cNvPr id="3074" name="Picture 2" descr="Rural Northern California - Loyalton, Californi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56488" cy="1320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588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778255428"/>
              </p:ext>
            </p:extLst>
          </p:nvPr>
        </p:nvGraphicFramePr>
        <p:xfrm>
          <a:off x="76200" y="1600200"/>
          <a:ext cx="90678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19600" y="6488281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% of </a:t>
            </a:r>
            <a:r>
              <a:rPr lang="en-US" b="1" dirty="0" smtClean="0"/>
              <a:t>total</a:t>
            </a:r>
            <a:endParaRPr lang="en-US" b="1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4800" y="838200"/>
            <a:ext cx="8698765" cy="685800"/>
          </a:xfrm>
          <a:prstGeom prst="rect">
            <a:avLst/>
          </a:prstGeom>
        </p:spPr>
        <p:txBody>
          <a:bodyPr anchor="t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/>
              <a:t>Cancer Type by Urban/Rural Residence, California, 2004-2016 (n=912,853)</a:t>
            </a:r>
            <a:endParaRPr lang="en-US" sz="2000" b="1" dirty="0"/>
          </a:p>
        </p:txBody>
      </p:sp>
      <p:sp>
        <p:nvSpPr>
          <p:cNvPr id="7" name="Oval 6"/>
          <p:cNvSpPr/>
          <p:nvPr/>
        </p:nvSpPr>
        <p:spPr>
          <a:xfrm>
            <a:off x="4724400" y="2362200"/>
            <a:ext cx="1312236" cy="6858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61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980095029"/>
              </p:ext>
            </p:extLst>
          </p:nvPr>
        </p:nvGraphicFramePr>
        <p:xfrm>
          <a:off x="240565" y="1828800"/>
          <a:ext cx="86868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038599" y="6400800"/>
            <a:ext cx="2505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% of categorical total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5307" y="1716336"/>
            <a:ext cx="761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AGE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799" y="4495800"/>
            <a:ext cx="761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SEX</a:t>
            </a:r>
          </a:p>
        </p:txBody>
      </p:sp>
      <p:sp>
        <p:nvSpPr>
          <p:cNvPr id="8" name="Oval 7"/>
          <p:cNvSpPr/>
          <p:nvPr/>
        </p:nvSpPr>
        <p:spPr>
          <a:xfrm>
            <a:off x="2725577" y="4834353"/>
            <a:ext cx="855823" cy="516523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971800" y="2590800"/>
            <a:ext cx="855823" cy="516523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228600" y="838200"/>
            <a:ext cx="8698765" cy="685800"/>
          </a:xfrm>
          <a:prstGeom prst="rect">
            <a:avLst/>
          </a:prstGeom>
        </p:spPr>
        <p:txBody>
          <a:bodyPr anchor="t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/>
              <a:t>Age Group and Sex by Urban/Rural Residence, California, 2004-2016 (n=912,853)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17002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810708703"/>
              </p:ext>
            </p:extLst>
          </p:nvPr>
        </p:nvGraphicFramePr>
        <p:xfrm>
          <a:off x="166540" y="1670115"/>
          <a:ext cx="89916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152400" y="685800"/>
            <a:ext cx="8698765" cy="685800"/>
          </a:xfrm>
          <a:prstGeom prst="rect">
            <a:avLst/>
          </a:prstGeom>
        </p:spPr>
        <p:txBody>
          <a:bodyPr anchor="t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/>
              <a:t>Race/Ethnicity and </a:t>
            </a:r>
            <a:r>
              <a:rPr lang="en-US" sz="2000" b="1" dirty="0" smtClean="0"/>
              <a:t>SES by Urban/Rural Residence, California, 2004-2016 (n=912,853)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657600" y="6248400"/>
            <a:ext cx="2505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% of categorical total</a:t>
            </a:r>
            <a:endParaRPr lang="en-US" b="1" dirty="0"/>
          </a:p>
        </p:txBody>
      </p:sp>
      <p:sp>
        <p:nvSpPr>
          <p:cNvPr id="8" name="Oval 7"/>
          <p:cNvSpPr/>
          <p:nvPr/>
        </p:nvSpPr>
        <p:spPr>
          <a:xfrm>
            <a:off x="6248400" y="5257800"/>
            <a:ext cx="2040194" cy="5334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7899" y="3445877"/>
            <a:ext cx="761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RACE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2400" y="1386880"/>
            <a:ext cx="76199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SES</a:t>
            </a:r>
          </a:p>
        </p:txBody>
      </p:sp>
    </p:spTree>
    <p:extLst>
      <p:ext uri="{BB962C8B-B14F-4D97-AF65-F5344CB8AC3E}">
        <p14:creationId xmlns:p14="http://schemas.microsoft.com/office/powerpoint/2010/main" val="2737927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234549473"/>
              </p:ext>
            </p:extLst>
          </p:nvPr>
        </p:nvGraphicFramePr>
        <p:xfrm>
          <a:off x="264909" y="1676400"/>
          <a:ext cx="8656239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262451" y="685800"/>
            <a:ext cx="8698765" cy="685800"/>
          </a:xfrm>
          <a:prstGeom prst="rect">
            <a:avLst/>
          </a:prstGeom>
        </p:spPr>
        <p:txBody>
          <a:bodyPr anchor="t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/>
              <a:t>Health Insurance </a:t>
            </a:r>
            <a:r>
              <a:rPr lang="en-US" sz="2000" b="1" dirty="0" smtClean="0"/>
              <a:t>Type by Urban/Rural Residence, California, 2004-2016 (n=912,853)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493342" y="6400800"/>
            <a:ext cx="1223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% of total</a:t>
            </a:r>
            <a:endParaRPr lang="en-US" b="1" dirty="0"/>
          </a:p>
        </p:txBody>
      </p:sp>
      <p:sp>
        <p:nvSpPr>
          <p:cNvPr id="5" name="Oval 4"/>
          <p:cNvSpPr/>
          <p:nvPr/>
        </p:nvSpPr>
        <p:spPr>
          <a:xfrm>
            <a:off x="2819400" y="4594049"/>
            <a:ext cx="1676400" cy="5334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781800" y="5257800"/>
            <a:ext cx="1600200" cy="6096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6200" y="1524000"/>
            <a:ext cx="167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/>
              <a:t>Insurance Type</a:t>
            </a:r>
            <a:endParaRPr lang="en-US" sz="1600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194363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025143034"/>
              </p:ext>
            </p:extLst>
          </p:nvPr>
        </p:nvGraphicFramePr>
        <p:xfrm>
          <a:off x="194925" y="1768286"/>
          <a:ext cx="8568075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14800" y="6374384"/>
            <a:ext cx="2505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% of categorical total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3432762"/>
            <a:ext cx="8747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 smtClean="0"/>
              <a:t>STAGE</a:t>
            </a:r>
            <a:endParaRPr lang="en-US" sz="16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38010" y="1643272"/>
            <a:ext cx="16433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u="sng" dirty="0" smtClean="0"/>
              <a:t>COMORBIDITY</a:t>
            </a:r>
            <a:endParaRPr lang="en-US" sz="1600" b="1" u="sng" dirty="0"/>
          </a:p>
        </p:txBody>
      </p:sp>
      <p:sp>
        <p:nvSpPr>
          <p:cNvPr id="8" name="Oval 7"/>
          <p:cNvSpPr/>
          <p:nvPr/>
        </p:nvSpPr>
        <p:spPr>
          <a:xfrm>
            <a:off x="5277939" y="2044511"/>
            <a:ext cx="946609" cy="53340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28600" y="838200"/>
            <a:ext cx="8698765" cy="685800"/>
          </a:xfrm>
          <a:prstGeom prst="rect">
            <a:avLst/>
          </a:prstGeom>
        </p:spPr>
        <p:txBody>
          <a:bodyPr anchor="t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/>
              <a:t>Comorbidity and Stage at Diagnosis by Urban/Rural Residence, California, 2004-2016 (n=912,853)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164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85800"/>
            <a:ext cx="8382000" cy="609600"/>
          </a:xfrm>
        </p:spPr>
        <p:txBody>
          <a:bodyPr anchor="t">
            <a:normAutofit fontScale="90000"/>
          </a:bodyPr>
          <a:lstStyle/>
          <a:p>
            <a:r>
              <a:rPr lang="en-US" sz="2000" b="1" dirty="0"/>
              <a:t>Association Between Rural Area of Residence and Risk of Death, 2004-2016 (n=912,853)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360227"/>
            <a:ext cx="6934200" cy="52681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4748087" y="1600200"/>
            <a:ext cx="0" cy="4191000"/>
          </a:xfrm>
          <a:prstGeom prst="line">
            <a:avLst/>
          </a:prstGeom>
          <a:ln w="19050">
            <a:solidFill>
              <a:schemeClr val="bg2">
                <a:lumMod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990600" y="4648198"/>
            <a:ext cx="609600" cy="34405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53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85800"/>
            <a:ext cx="8382000" cy="609600"/>
          </a:xfrm>
        </p:spPr>
        <p:txBody>
          <a:bodyPr anchor="t">
            <a:normAutofit fontScale="90000"/>
          </a:bodyPr>
          <a:lstStyle/>
          <a:p>
            <a:r>
              <a:rPr lang="en-US" sz="2000" b="1" dirty="0"/>
              <a:t>Association Between Urban/Rural Area of Residence and Concordance with Quality Measures by Cancer Type, California, 2004-2016 (n=912,853)</a:t>
            </a:r>
            <a:r>
              <a:rPr lang="en-US" sz="2000" b="1" baseline="30000" dirty="0"/>
              <a:t>1,2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199" y="6324600"/>
            <a:ext cx="7848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aseline="30000" dirty="0"/>
              <a:t>1</a:t>
            </a:r>
            <a:r>
              <a:rPr lang="en-US" sz="1400" dirty="0"/>
              <a:t>Adjusted for age, sex, race, SES, insurance type, comorbidity and stage (when appropriate)</a:t>
            </a:r>
          </a:p>
          <a:p>
            <a:r>
              <a:rPr lang="en-US" sz="1400" baseline="30000" dirty="0"/>
              <a:t>2</a:t>
            </a:r>
            <a:r>
              <a:rPr lang="en-US" sz="1400" dirty="0"/>
              <a:t>Referent group is urban area of residence at time of </a:t>
            </a:r>
            <a:r>
              <a:rPr lang="en-US" sz="1400" dirty="0" smtClean="0"/>
              <a:t>diagnosis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362557"/>
              </p:ext>
            </p:extLst>
          </p:nvPr>
        </p:nvGraphicFramePr>
        <p:xfrm>
          <a:off x="447368" y="1371600"/>
          <a:ext cx="8458200" cy="48768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638800"/>
                <a:gridCol w="1447800"/>
                <a:gridCol w="13716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Cancer Type/ Quality</a:t>
                      </a:r>
                      <a:r>
                        <a:rPr lang="en-US" baseline="0" dirty="0" smtClean="0"/>
                        <a:t> Measure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Odds Ratio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95% C.I.</a:t>
                      </a:r>
                      <a:endParaRPr lang="en-US" dirty="0"/>
                    </a:p>
                  </a:txBody>
                  <a:tcPr/>
                </a:tc>
              </a:tr>
              <a:tr h="1195965">
                <a:tc>
                  <a:txBody>
                    <a:bodyPr/>
                    <a:lstStyle/>
                    <a:p>
                      <a:r>
                        <a:rPr kumimoji="0" 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Breast 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Radiation considered or administered after breast conserving surgery for women &lt;70</a:t>
                      </a: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kumimoji="0" lang="en-US" sz="18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Radiation considered or administered after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mastectomy for women with ≥4 positive lymph nodes</a:t>
                      </a:r>
                    </a:p>
                    <a:p>
                      <a:endParaRPr lang="en-US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1.02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1.22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0.98, 1.07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1.11, 1.34</a:t>
                      </a:r>
                      <a:endParaRPr lang="en-US" dirty="0"/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Ovarian</a:t>
                      </a:r>
                      <a:endParaRPr lang="en-US" u="none" dirty="0" smtClean="0"/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Salpingo-oophorectomy with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omentectomy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debulking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cytoreductive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surgery or pelvic  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extenteration</a:t>
                      </a:r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performed in stages I-III</a:t>
                      </a:r>
                    </a:p>
                    <a:p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1.08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0.94, 1.24</a:t>
                      </a:r>
                      <a:endParaRPr lang="en-US" dirty="0"/>
                    </a:p>
                  </a:txBody>
                  <a:tcPr/>
                </a:tc>
              </a:tr>
              <a:tr h="944880">
                <a:tc>
                  <a:txBody>
                    <a:bodyPr/>
                    <a:lstStyle/>
                    <a:p>
                      <a:r>
                        <a:rPr kumimoji="0" 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Gastric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≥15 regional lymph nodes removed and   pathologically examined for AJCC stage I-III cancer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0.86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0.75, 0.97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553200" y="2895600"/>
            <a:ext cx="2286000" cy="4572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553200" y="5486400"/>
            <a:ext cx="2286000" cy="4572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26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382000" cy="685800"/>
          </a:xfrm>
        </p:spPr>
        <p:txBody>
          <a:bodyPr anchor="t">
            <a:normAutofit fontScale="90000"/>
          </a:bodyPr>
          <a:lstStyle/>
          <a:p>
            <a:r>
              <a:rPr lang="en-US" sz="2000" b="1" dirty="0"/>
              <a:t>Association Between Urban/Rural Area of Residence and Concordance with Quality Measures by Cancer Type, California, 2004-2016 (n=912,853)</a:t>
            </a:r>
            <a:r>
              <a:rPr lang="en-US" sz="2000" b="1" baseline="30000" dirty="0"/>
              <a:t>1,2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781952"/>
              </p:ext>
            </p:extLst>
          </p:nvPr>
        </p:nvGraphicFramePr>
        <p:xfrm>
          <a:off x="457200" y="1676400"/>
          <a:ext cx="8458200" cy="41452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724832"/>
                <a:gridCol w="1361768"/>
                <a:gridCol w="13716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Cancer Type/ Quality</a:t>
                      </a:r>
                      <a:r>
                        <a:rPr lang="en-US" baseline="0" dirty="0" smtClean="0"/>
                        <a:t> Measure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Odds Ratio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95% C.I.</a:t>
                      </a:r>
                      <a:endParaRPr lang="en-US" dirty="0"/>
                    </a:p>
                  </a:txBody>
                  <a:tcPr/>
                </a:tc>
              </a:tr>
              <a:tr h="1195965">
                <a:tc>
                  <a:txBody>
                    <a:bodyPr/>
                    <a:lstStyle/>
                    <a:p>
                      <a:r>
                        <a:rPr kumimoji="0" 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Cervical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of brachytherapy in patients treated with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primary radiation with curative intent</a:t>
                      </a:r>
                    </a:p>
                    <a:p>
                      <a:endParaRPr kumimoji="0"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Chemotherapy administered to patients receiving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radiation for stages IB2-IV, or to patients with + pelvic nodes, surgical margins, and/or + </a:t>
                      </a:r>
                      <a:r>
                        <a:rPr kumimoji="0"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parametrium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1.05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1.01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0.88, 1.27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0.86, 1.20</a:t>
                      </a:r>
                      <a:endParaRPr lang="en-US" dirty="0"/>
                    </a:p>
                  </a:txBody>
                  <a:tcPr/>
                </a:tc>
              </a:tr>
              <a:tr h="1219200">
                <a:tc>
                  <a:txBody>
                    <a:bodyPr/>
                    <a:lstStyle/>
                    <a:p>
                      <a:r>
                        <a:rPr kumimoji="0" 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Lung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≥10 regional lymph nodes removed and    pathologically examined for AJCC stage IA, IB, IIA or IIB resected non-small cell lung cancer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0.96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0.89, 1.04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74406" y="6248400"/>
            <a:ext cx="7503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aseline="30000" dirty="0"/>
              <a:t>1</a:t>
            </a:r>
            <a:r>
              <a:rPr lang="en-US" sz="1400" dirty="0"/>
              <a:t>Adjusted for age, sex, race, SES, insurance type, comorbidity and stage (when appropriate)</a:t>
            </a:r>
          </a:p>
          <a:p>
            <a:r>
              <a:rPr lang="en-US" sz="1400" baseline="30000" dirty="0"/>
              <a:t>2</a:t>
            </a:r>
            <a:r>
              <a:rPr lang="en-US" sz="1400" dirty="0"/>
              <a:t>Referent group is urban area of residence at time of </a:t>
            </a:r>
            <a:r>
              <a:rPr lang="en-US" sz="1400" dirty="0" smtClean="0"/>
              <a:t>diagnosis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20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382000" cy="685800"/>
          </a:xfrm>
        </p:spPr>
        <p:txBody>
          <a:bodyPr anchor="t">
            <a:normAutofit fontScale="90000"/>
          </a:bodyPr>
          <a:lstStyle/>
          <a:p>
            <a:r>
              <a:rPr lang="en-US" sz="2000" b="1" dirty="0"/>
              <a:t>Association Between Urban/Rural Area of Residence and Concordance with Quality Measures by Cancer Type, California, 2004-2016 (n=912,853)</a:t>
            </a:r>
            <a:r>
              <a:rPr lang="en-US" sz="2000" b="1" baseline="30000" dirty="0"/>
              <a:t>1,2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1473693"/>
              </p:ext>
            </p:extLst>
          </p:nvPr>
        </p:nvGraphicFramePr>
        <p:xfrm>
          <a:off x="457200" y="1676400"/>
          <a:ext cx="8458200" cy="448056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334000"/>
                <a:gridCol w="1752600"/>
                <a:gridCol w="13716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Cancer Type/ Quality</a:t>
                      </a:r>
                      <a:r>
                        <a:rPr lang="en-US" baseline="0" dirty="0" smtClean="0"/>
                        <a:t> Measure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Odds Ratio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95% C.I.</a:t>
                      </a:r>
                      <a:endParaRPr lang="en-US" dirty="0"/>
                    </a:p>
                  </a:txBody>
                  <a:tcPr/>
                </a:tc>
              </a:tr>
              <a:tr h="1195965">
                <a:tc>
                  <a:txBody>
                    <a:bodyPr/>
                    <a:lstStyle/>
                    <a:p>
                      <a:r>
                        <a:rPr kumimoji="0" 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Colon</a:t>
                      </a:r>
                      <a:endParaRPr kumimoji="0"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≥12 regional lymph nodes removed and 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pathologically examined for resected cancer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Adjuvant chemotherapy administered to patients 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under 80 with stage III cancer</a:t>
                      </a:r>
                    </a:p>
                    <a:p>
                      <a:endParaRPr lang="en-US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0.83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1.20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0.76, 0.91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0.87, 1.64</a:t>
                      </a:r>
                      <a:endParaRPr lang="en-US" dirty="0"/>
                    </a:p>
                  </a:txBody>
                  <a:tcPr/>
                </a:tc>
              </a:tr>
              <a:tr h="1195965">
                <a:tc>
                  <a:txBody>
                    <a:bodyPr/>
                    <a:lstStyle/>
                    <a:p>
                      <a:r>
                        <a:rPr kumimoji="0" lang="en-US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Endometrial 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Chemotherapy and/or radiation administered to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patients with stage IIIC or IV endometrial cancer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Endoscopic, laparoscopic, or robotic surgery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performed for stages I-III, (excluding</a:t>
                      </a:r>
                    </a:p>
                    <a:p>
                      <a:r>
                        <a:rPr kumimoji="0"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sarcoma and lymphoma),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1.10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0.95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0.94, 1.30</a:t>
                      </a:r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0.80,</a:t>
                      </a:r>
                      <a:r>
                        <a:rPr lang="en-US" baseline="0" dirty="0" smtClean="0"/>
                        <a:t> 1.13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199" y="6172622"/>
            <a:ext cx="75039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aseline="30000" dirty="0"/>
              <a:t>1</a:t>
            </a:r>
            <a:r>
              <a:rPr lang="en-US" sz="1400" dirty="0"/>
              <a:t>Adjusted for age, sex, race, SES, insurance type, comorbidity and stage (when appropriate)</a:t>
            </a:r>
          </a:p>
          <a:p>
            <a:r>
              <a:rPr lang="en-US" sz="1400" baseline="30000" dirty="0"/>
              <a:t>2</a:t>
            </a:r>
            <a:r>
              <a:rPr lang="en-US" sz="1400" dirty="0"/>
              <a:t>Referent group is urban area of residence at time of </a:t>
            </a:r>
            <a:r>
              <a:rPr lang="en-US" sz="1400" dirty="0" smtClean="0"/>
              <a:t>diagnosis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172199" y="2362200"/>
            <a:ext cx="2699327" cy="457200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921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534400" cy="455371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Rural cancer patients were significantly older, non-Hispanic white, and of lower SES compared to urban residents.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Rurality is an independent predictor of receipt of recommended radiation therapy and surgery for select cancer types.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This relationship is attenuated after controlling for demographic factors and health insurance type.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399" y="6433230"/>
            <a:ext cx="1334445" cy="357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540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55371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Although more urbanized than the nation as a whole, CA has a significant rural land mass, with rural communities spread throughout multiple counties</a:t>
            </a:r>
          </a:p>
          <a:p>
            <a:endParaRPr lang="en-US" dirty="0"/>
          </a:p>
          <a:p>
            <a:r>
              <a:rPr lang="en-US" dirty="0"/>
              <a:t>Rural Californians are older, more economically disadvantaged, and in poorer health than urban residents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Access </a:t>
            </a:r>
            <a:r>
              <a:rPr lang="en-US" dirty="0"/>
              <a:t>to care, socioeconomic status (SES), race/ethnicity, and other factors may </a:t>
            </a:r>
            <a:r>
              <a:rPr lang="en-US" dirty="0" smtClean="0"/>
              <a:t>mediate </a:t>
            </a:r>
            <a:r>
              <a:rPr lang="en-US" dirty="0"/>
              <a:t>the relationship between </a:t>
            </a:r>
            <a:r>
              <a:rPr lang="en-US" dirty="0" err="1"/>
              <a:t>rurality</a:t>
            </a:r>
            <a:r>
              <a:rPr lang="en-US" dirty="0"/>
              <a:t> and quality of cancer </a:t>
            </a:r>
            <a:r>
              <a:rPr lang="en-US" dirty="0" smtClean="0"/>
              <a:t>treatment </a:t>
            </a:r>
            <a:r>
              <a:rPr lang="en-US" dirty="0"/>
              <a:t>and outcomes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Previous research on the impact of rural place of residence on cancer treatment and outcomes has yielded inconsistent results, due in part to variation in the definition of </a:t>
            </a:r>
            <a:r>
              <a:rPr lang="en-US" dirty="0" err="1"/>
              <a:t>rurality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399" y="6433230"/>
            <a:ext cx="1334445" cy="357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69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534400" cy="4553712"/>
          </a:xfrm>
        </p:spPr>
        <p:txBody>
          <a:bodyPr>
            <a:normAutofit/>
          </a:bodyPr>
          <a:lstStyle/>
          <a:p>
            <a:r>
              <a:rPr lang="en-US" dirty="0"/>
              <a:t>Despite observed differences in quality of care, survival </a:t>
            </a:r>
            <a:r>
              <a:rPr lang="en-US" dirty="0" smtClean="0"/>
              <a:t>was </a:t>
            </a:r>
            <a:r>
              <a:rPr lang="en-US" dirty="0"/>
              <a:t>not different in urban and rural populations in California after adjustment for other demographic factors.</a:t>
            </a:r>
          </a:p>
          <a:p>
            <a:endParaRPr lang="en-US" dirty="0" smtClean="0"/>
          </a:p>
          <a:p>
            <a:r>
              <a:rPr lang="en-US" dirty="0" smtClean="0"/>
              <a:t>Further </a:t>
            </a:r>
            <a:r>
              <a:rPr lang="en-US" dirty="0"/>
              <a:t>research into the individual and structural factors underlying the association between </a:t>
            </a:r>
            <a:r>
              <a:rPr lang="en-US" dirty="0" err="1"/>
              <a:t>rurality</a:t>
            </a:r>
            <a:r>
              <a:rPr lang="en-US" dirty="0"/>
              <a:t> and receipt of recommended treatment is warranted.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399" y="6433230"/>
            <a:ext cx="1334445" cy="357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0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Strengths and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534400" cy="455371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Population-based study in a large and diverse population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Missing </a:t>
            </a:r>
            <a:r>
              <a:rPr lang="en-US" dirty="0" err="1"/>
              <a:t>tx</a:t>
            </a:r>
            <a:r>
              <a:rPr lang="en-US" dirty="0"/>
              <a:t> information; chemotherapy and radiation known to be underreported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Varying definitions of </a:t>
            </a:r>
            <a:r>
              <a:rPr lang="en-US" dirty="0" err="1" smtClean="0"/>
              <a:t>rurality</a:t>
            </a:r>
            <a:r>
              <a:rPr lang="en-US" dirty="0" smtClean="0"/>
              <a:t>; Classification of urban/rural: MSSA vs. RUCA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399" y="6433230"/>
            <a:ext cx="1334445" cy="357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66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534400" cy="455371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Incorporate structural factors into model: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635508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-physician characteristics (physician </a:t>
            </a:r>
            <a:r>
              <a:rPr lang="en-US" dirty="0" err="1" smtClean="0">
                <a:solidFill>
                  <a:schemeClr val="tx1"/>
                </a:solidFill>
              </a:rPr>
              <a:t>speciality</a:t>
            </a:r>
            <a:r>
              <a:rPr lang="en-US" dirty="0" smtClean="0">
                <a:solidFill>
                  <a:schemeClr val="tx1"/>
                </a:solidFill>
              </a:rPr>
              <a:t>, training, experience, caseload)</a:t>
            </a:r>
          </a:p>
          <a:p>
            <a:pPr marL="635508" lvl="1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635508" lvl="1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-hospital characteristics (total surgical volume, hospital type (community, teaching, etc.), certification (ACOS, COC)</a:t>
            </a:r>
          </a:p>
          <a:p>
            <a:pPr marL="635508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635508" lvl="1" indent="-34290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635508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399" y="6433230"/>
            <a:ext cx="1334445" cy="357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5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parikhpatel\AppData\Local\Microsoft\Windows\Temporary Internet Files\Content.IE5\BI142P1M\three_questions_small_business_health_insuarnc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057400"/>
            <a:ext cx="3462618" cy="294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57200" y="1240094"/>
            <a:ext cx="8229600" cy="533400"/>
          </a:xfrm>
          <a:prstGeom prst="rect">
            <a:avLst/>
          </a:prstGeom>
        </p:spPr>
        <p:txBody>
          <a:bodyPr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399" y="6433230"/>
            <a:ext cx="1334445" cy="357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86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685800"/>
          </a:xfrm>
        </p:spPr>
        <p:txBody>
          <a:bodyPr anchor="t">
            <a:normAutofit fontScale="90000"/>
          </a:bodyPr>
          <a:lstStyle/>
          <a:p>
            <a:r>
              <a:rPr lang="en-US" sz="2000" b="1" dirty="0" smtClean="0"/>
              <a:t>Demographic Characteristics of Cancer Patients by MSSA Urban/Rural Area of Residence, California, 2004-2016 (n=912,853)</a:t>
            </a:r>
            <a:endParaRPr lang="en-US" sz="20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383618"/>
              </p:ext>
            </p:extLst>
          </p:nvPr>
        </p:nvGraphicFramePr>
        <p:xfrm>
          <a:off x="533400" y="1524000"/>
          <a:ext cx="8001001" cy="520658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97317"/>
                <a:gridCol w="1901228"/>
                <a:gridCol w="1980446"/>
                <a:gridCol w="1822010"/>
              </a:tblGrid>
              <a:tr h="6903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Variable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Urban</a:t>
                      </a:r>
                    </a:p>
                    <a:p>
                      <a:pPr algn="ctr"/>
                      <a:r>
                        <a:rPr lang="en-US" dirty="0" smtClean="0"/>
                        <a:t>N</a:t>
                      </a:r>
                      <a:r>
                        <a:rPr lang="en-US" baseline="0" dirty="0" smtClean="0"/>
                        <a:t> (Col 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Rural</a:t>
                      </a:r>
                    </a:p>
                    <a:p>
                      <a:pPr algn="ctr"/>
                      <a:r>
                        <a:rPr lang="en-US" dirty="0" smtClean="0"/>
                        <a:t>N (Col</a:t>
                      </a:r>
                      <a:r>
                        <a:rPr lang="en-US" baseline="0" dirty="0" smtClean="0"/>
                        <a:t> 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</a:p>
                    <a:p>
                      <a:pPr algn="ctr"/>
                      <a:r>
                        <a:rPr lang="en-US" dirty="0" smtClean="0"/>
                        <a:t>N (Col</a:t>
                      </a:r>
                      <a:r>
                        <a:rPr lang="en-US" baseline="0" dirty="0" smtClean="0"/>
                        <a:t> %)</a:t>
                      </a:r>
                      <a:endParaRPr lang="en-US" dirty="0"/>
                    </a:p>
                  </a:txBody>
                  <a:tcPr/>
                </a:tc>
              </a:tr>
              <a:tr h="1290883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Sex</a:t>
                      </a:r>
                      <a:endParaRPr lang="en-US" u="none" dirty="0" smtClean="0"/>
                    </a:p>
                    <a:p>
                      <a:r>
                        <a:rPr lang="en-US" u="none" baseline="0" dirty="0" smtClean="0"/>
                        <a:t>  Female</a:t>
                      </a:r>
                    </a:p>
                    <a:p>
                      <a:r>
                        <a:rPr lang="en-US" u="none" baseline="0" dirty="0" smtClean="0"/>
                        <a:t>  Male</a:t>
                      </a:r>
                    </a:p>
                    <a:p>
                      <a:r>
                        <a:rPr lang="en-US" u="none" baseline="0" dirty="0" smtClean="0"/>
                        <a:t>  Other</a:t>
                      </a:r>
                      <a:endParaRPr lang="en-US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612,538  (77.7)</a:t>
                      </a:r>
                    </a:p>
                    <a:p>
                      <a:pPr algn="r"/>
                      <a:r>
                        <a:rPr lang="en-US" dirty="0" smtClean="0"/>
                        <a:t>175,347  (22.3)</a:t>
                      </a:r>
                    </a:p>
                    <a:p>
                      <a:pPr algn="r"/>
                      <a:r>
                        <a:rPr lang="en-US" dirty="0" smtClean="0"/>
                        <a:t>58    (0.0)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93,112   (74.5)</a:t>
                      </a:r>
                    </a:p>
                    <a:p>
                      <a:pPr algn="r"/>
                      <a:r>
                        <a:rPr lang="en-US" dirty="0" smtClean="0"/>
                        <a:t>31,793   (25.5)</a:t>
                      </a:r>
                    </a:p>
                    <a:p>
                      <a:pPr algn="r"/>
                      <a:r>
                        <a:rPr lang="en-US" dirty="0" smtClean="0"/>
                        <a:t>5     (0.0)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705,650  (77.3)</a:t>
                      </a:r>
                    </a:p>
                    <a:p>
                      <a:pPr algn="r"/>
                      <a:r>
                        <a:rPr lang="en-US" dirty="0" smtClean="0"/>
                        <a:t>207,140  (22.7)</a:t>
                      </a:r>
                    </a:p>
                    <a:p>
                      <a:pPr algn="r"/>
                      <a:r>
                        <a:rPr lang="en-US" dirty="0" smtClean="0"/>
                        <a:t>63    (0.0)</a:t>
                      </a:r>
                      <a:endParaRPr lang="en-US" dirty="0"/>
                    </a:p>
                  </a:txBody>
                  <a:tcPr/>
                </a:tc>
              </a:tr>
              <a:tr h="1488019">
                <a:tc>
                  <a:txBody>
                    <a:bodyPr/>
                    <a:lstStyle/>
                    <a:p>
                      <a:r>
                        <a:rPr lang="en-US" u="sng" dirty="0" smtClean="0"/>
                        <a:t>Age Group</a:t>
                      </a:r>
                    </a:p>
                    <a:p>
                      <a:pPr rtl="0"/>
                      <a:r>
                        <a:rPr kumimoji="0" lang="en-US" sz="1800" u="none" strike="noStrike" kern="1200" baseline="0" dirty="0" smtClean="0"/>
                        <a:t>  &lt;40</a:t>
                      </a:r>
                    </a:p>
                    <a:p>
                      <a:pPr rtl="0"/>
                      <a:r>
                        <a:rPr kumimoji="0" lang="en-US" sz="1800" u="none" strike="noStrike" kern="1200" baseline="0" dirty="0" smtClean="0"/>
                        <a:t>  40-64</a:t>
                      </a:r>
                    </a:p>
                    <a:p>
                      <a:pPr rtl="0"/>
                      <a:r>
                        <a:rPr kumimoji="0" lang="en-US" sz="1800" u="none" strike="noStrike" kern="1200" baseline="0" dirty="0" smtClean="0"/>
                        <a:t>  65-74</a:t>
                      </a:r>
                    </a:p>
                    <a:p>
                      <a:pPr rtl="0"/>
                      <a:r>
                        <a:rPr kumimoji="0" lang="en-US" sz="1800" u="none" strike="noStrike" kern="1200" baseline="0" dirty="0" smtClean="0"/>
                        <a:t>  75+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32,507     (4.1)</a:t>
                      </a:r>
                    </a:p>
                    <a:p>
                      <a:pPr algn="r"/>
                      <a:r>
                        <a:rPr lang="en-US" dirty="0" smtClean="0"/>
                        <a:t>347,181   (44.1)</a:t>
                      </a:r>
                    </a:p>
                    <a:p>
                      <a:pPr algn="r"/>
                      <a:r>
                        <a:rPr lang="en-US" dirty="0" smtClean="0"/>
                        <a:t>192,621   (24.4)</a:t>
                      </a:r>
                    </a:p>
                    <a:p>
                      <a:pPr algn="r"/>
                      <a:r>
                        <a:rPr lang="en-US" dirty="0" smtClean="0"/>
                        <a:t>215,634   (27.4)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3,856     (3.1)</a:t>
                      </a:r>
                    </a:p>
                    <a:p>
                      <a:pPr algn="r"/>
                      <a:r>
                        <a:rPr lang="en-US" dirty="0" smtClean="0"/>
                        <a:t>52,555   (42.1)</a:t>
                      </a:r>
                    </a:p>
                    <a:p>
                      <a:pPr algn="r"/>
                      <a:r>
                        <a:rPr lang="en-US" dirty="0" smtClean="0"/>
                        <a:t>33,885   (27.1)</a:t>
                      </a:r>
                    </a:p>
                    <a:p>
                      <a:pPr algn="r"/>
                      <a:r>
                        <a:rPr lang="en-US" dirty="0" smtClean="0"/>
                        <a:t>34,614   (27.7)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36,363     (4.0)</a:t>
                      </a:r>
                    </a:p>
                    <a:p>
                      <a:pPr algn="r"/>
                      <a:r>
                        <a:rPr lang="en-US" dirty="0" smtClean="0"/>
                        <a:t>399,736   (43.8)</a:t>
                      </a:r>
                    </a:p>
                    <a:p>
                      <a:pPr algn="r"/>
                      <a:r>
                        <a:rPr lang="en-US" dirty="0" smtClean="0"/>
                        <a:t>226,506   (24.8)</a:t>
                      </a:r>
                    </a:p>
                    <a:p>
                      <a:pPr algn="r"/>
                      <a:r>
                        <a:rPr lang="en-US" dirty="0" smtClean="0"/>
                        <a:t>250,248   (27.4)</a:t>
                      </a:r>
                      <a:endParaRPr lang="en-US" dirty="0"/>
                    </a:p>
                  </a:txBody>
                  <a:tcPr/>
                </a:tc>
              </a:tr>
              <a:tr h="1712381">
                <a:tc>
                  <a:txBody>
                    <a:bodyPr/>
                    <a:lstStyle/>
                    <a:p>
                      <a:pPr rtl="0"/>
                      <a:r>
                        <a:rPr kumimoji="0" lang="en-US" sz="1800" u="sng" strike="noStrike" kern="1200" baseline="0" dirty="0" smtClean="0"/>
                        <a:t>Race/Ethnicity</a:t>
                      </a:r>
                    </a:p>
                    <a:p>
                      <a:pPr rtl="0"/>
                      <a:r>
                        <a:rPr kumimoji="0" lang="en-US" sz="1800" u="none" strike="noStrike" kern="1200" baseline="0" dirty="0" smtClean="0"/>
                        <a:t>   NH White</a:t>
                      </a:r>
                    </a:p>
                    <a:p>
                      <a:pPr rtl="0"/>
                      <a:r>
                        <a:rPr kumimoji="0" lang="en-US" sz="1800" u="none" strike="noStrike" kern="1200" baseline="0" dirty="0" smtClean="0"/>
                        <a:t>   NH Black</a:t>
                      </a:r>
                    </a:p>
                    <a:p>
                      <a:pPr rtl="0"/>
                      <a:r>
                        <a:rPr kumimoji="0" lang="en-US" sz="1800" u="none" strike="noStrike" kern="1200" baseline="0" dirty="0" smtClean="0"/>
                        <a:t>   Hispanic</a:t>
                      </a:r>
                    </a:p>
                    <a:p>
                      <a:pPr rtl="0"/>
                      <a:r>
                        <a:rPr kumimoji="0" lang="en-US" sz="1800" u="none" strike="noStrike" kern="1200" baseline="0" dirty="0" smtClean="0"/>
                        <a:t>   Asian/PI</a:t>
                      </a:r>
                    </a:p>
                    <a:p>
                      <a:pPr rtl="0"/>
                      <a:r>
                        <a:rPr kumimoji="0" lang="en-US" sz="1800" u="none" strike="noStrike" kern="1200" baseline="0" dirty="0" smtClean="0"/>
                        <a:t>   Other/Unknown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468,125    (59.4)</a:t>
                      </a:r>
                    </a:p>
                    <a:p>
                      <a:pPr algn="r"/>
                      <a:r>
                        <a:rPr lang="en-US" dirty="0" smtClean="0"/>
                        <a:t>60,362      (7.7)</a:t>
                      </a:r>
                    </a:p>
                    <a:p>
                      <a:pPr algn="r"/>
                      <a:r>
                        <a:rPr lang="en-US" dirty="0" smtClean="0"/>
                        <a:t>139,014    (17.6)</a:t>
                      </a:r>
                    </a:p>
                    <a:p>
                      <a:pPr algn="r"/>
                      <a:r>
                        <a:rPr lang="en-US" dirty="0" smtClean="0"/>
                        <a:t>112,196    (14.2)</a:t>
                      </a:r>
                    </a:p>
                    <a:p>
                      <a:pPr algn="r"/>
                      <a:r>
                        <a:rPr lang="en-US" dirty="0" smtClean="0"/>
                        <a:t>8,246      (1.1)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96,511   (77.3)</a:t>
                      </a:r>
                    </a:p>
                    <a:p>
                      <a:pPr algn="r"/>
                      <a:r>
                        <a:rPr lang="en-US" dirty="0" smtClean="0"/>
                        <a:t>3,031     (2.4)</a:t>
                      </a:r>
                    </a:p>
                    <a:p>
                      <a:pPr algn="r"/>
                      <a:r>
                        <a:rPr lang="en-US" dirty="0" smtClean="0"/>
                        <a:t>18,852   (15.1)</a:t>
                      </a:r>
                    </a:p>
                    <a:p>
                      <a:pPr algn="r"/>
                      <a:r>
                        <a:rPr lang="en-US" dirty="0" smtClean="0"/>
                        <a:t>4,176     (3.3) </a:t>
                      </a:r>
                    </a:p>
                    <a:p>
                      <a:pPr algn="r"/>
                      <a:r>
                        <a:rPr lang="en-US" dirty="0" smtClean="0"/>
                        <a:t>2,340     (1.9)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564,636  (61.9)</a:t>
                      </a:r>
                    </a:p>
                    <a:p>
                      <a:pPr algn="r"/>
                      <a:r>
                        <a:rPr lang="en-US" dirty="0" smtClean="0"/>
                        <a:t>63,393    (6.9)</a:t>
                      </a:r>
                    </a:p>
                    <a:p>
                      <a:pPr algn="r"/>
                      <a:r>
                        <a:rPr lang="en-US" dirty="0" smtClean="0"/>
                        <a:t>157,866  (17.3)</a:t>
                      </a:r>
                    </a:p>
                    <a:p>
                      <a:pPr algn="r"/>
                      <a:r>
                        <a:rPr lang="en-US" dirty="0" smtClean="0"/>
                        <a:t>116,372  (12.7)</a:t>
                      </a:r>
                    </a:p>
                    <a:p>
                      <a:pPr algn="r"/>
                      <a:r>
                        <a:rPr lang="en-US" dirty="0" smtClean="0"/>
                        <a:t>10,586    (1.2)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466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7924800" cy="609600"/>
          </a:xfrm>
        </p:spPr>
        <p:txBody>
          <a:bodyPr anchor="t">
            <a:normAutofit fontScale="90000"/>
          </a:bodyPr>
          <a:lstStyle/>
          <a:p>
            <a:r>
              <a:rPr lang="en-US" sz="2000" b="1" dirty="0" smtClean="0"/>
              <a:t>Demographic Characteristics of Cancer Patients by MSSA Urban/Rural Area of Residence, California, 2004-2016 (n=912,853)</a:t>
            </a:r>
            <a:endParaRPr lang="en-US" sz="20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4664166"/>
              </p:ext>
            </p:extLst>
          </p:nvPr>
        </p:nvGraphicFramePr>
        <p:xfrm>
          <a:off x="457201" y="1371599"/>
          <a:ext cx="8229599" cy="543093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57399"/>
                <a:gridCol w="2057400"/>
                <a:gridCol w="2209800"/>
                <a:gridCol w="1905000"/>
              </a:tblGrid>
              <a:tr h="708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Variable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Urban</a:t>
                      </a:r>
                    </a:p>
                    <a:p>
                      <a:pPr algn="ctr"/>
                      <a:r>
                        <a:rPr lang="en-US" dirty="0" smtClean="0"/>
                        <a:t>N</a:t>
                      </a:r>
                      <a:r>
                        <a:rPr lang="en-US" baseline="0" dirty="0" smtClean="0"/>
                        <a:t> (Col 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Rural</a:t>
                      </a:r>
                    </a:p>
                    <a:p>
                      <a:pPr algn="ctr"/>
                      <a:r>
                        <a:rPr lang="en-US" dirty="0" smtClean="0"/>
                        <a:t>N (Col</a:t>
                      </a:r>
                      <a:r>
                        <a:rPr lang="en-US" baseline="0" dirty="0" smtClean="0"/>
                        <a:t> 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</a:p>
                    <a:p>
                      <a:pPr algn="ctr"/>
                      <a:r>
                        <a:rPr lang="en-US" dirty="0" smtClean="0"/>
                        <a:t>N (Col</a:t>
                      </a:r>
                      <a:r>
                        <a:rPr lang="en-US" baseline="0" dirty="0" smtClean="0"/>
                        <a:t> %)</a:t>
                      </a:r>
                      <a:endParaRPr lang="en-US" dirty="0"/>
                    </a:p>
                  </a:txBody>
                  <a:tcPr/>
                </a:tc>
              </a:tr>
              <a:tr h="1247335">
                <a:tc>
                  <a:txBody>
                    <a:bodyPr/>
                    <a:lstStyle/>
                    <a:p>
                      <a:pPr rtl="0"/>
                      <a:r>
                        <a:rPr kumimoji="0" lang="en-US" sz="1800" b="0" i="0" u="sng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SES</a:t>
                      </a:r>
                    </a:p>
                    <a:p>
                      <a:pPr rtl="0"/>
                      <a:r>
                        <a:rPr kumimoji="0" lang="en-US" sz="1800" b="0" i="0" u="none" strike="noStrike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1 </a:t>
                      </a:r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(Low)</a:t>
                      </a:r>
                    </a:p>
                    <a:p>
                      <a:pPr rtl="0"/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2</a:t>
                      </a:r>
                    </a:p>
                    <a:p>
                      <a:pPr rtl="0"/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3 (High)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/>
                    </a:p>
                    <a:p>
                      <a:pPr algn="r" rtl="0"/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195,074   (24.8)</a:t>
                      </a:r>
                    </a:p>
                    <a:p>
                      <a:pPr algn="r" rtl="0"/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270,316   (34.3)</a:t>
                      </a:r>
                    </a:p>
                    <a:p>
                      <a:pPr algn="r" rtl="0"/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322,553   (40.9)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48,020   (38.4)</a:t>
                      </a:r>
                    </a:p>
                    <a:p>
                      <a:pPr algn="r"/>
                      <a:r>
                        <a:rPr lang="en-US" dirty="0" smtClean="0"/>
                        <a:t>54,190   (43.4)</a:t>
                      </a:r>
                    </a:p>
                    <a:p>
                      <a:pPr algn="r"/>
                      <a:r>
                        <a:rPr lang="en-US" dirty="0" smtClean="0"/>
                        <a:t>22,700   (18.2)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/>
                    </a:p>
                    <a:p>
                      <a:pPr algn="r" rtl="0"/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243,094   (26.6)</a:t>
                      </a:r>
                    </a:p>
                    <a:p>
                      <a:pPr algn="r" rtl="0"/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324,506   (35.6)</a:t>
                      </a:r>
                    </a:p>
                    <a:p>
                      <a:pPr algn="r" rtl="0"/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345,253   (37.8)</a:t>
                      </a:r>
                      <a:endParaRPr lang="en-US" dirty="0"/>
                    </a:p>
                  </a:txBody>
                  <a:tcPr/>
                </a:tc>
              </a:tr>
              <a:tr h="1320391">
                <a:tc>
                  <a:txBody>
                    <a:bodyPr/>
                    <a:lstStyle/>
                    <a:p>
                      <a:pPr rtl="0"/>
                      <a:r>
                        <a:rPr kumimoji="0" lang="en-US" sz="1800" b="0" i="0" u="sng" strike="noStrike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AJCC  Stage</a:t>
                      </a:r>
                    </a:p>
                    <a:p>
                      <a:pPr rtl="0"/>
                      <a:r>
                        <a:rPr kumimoji="0" lang="en-US" sz="1800" b="0" i="0" u="none" strike="noStrike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I</a:t>
                      </a:r>
                    </a:p>
                    <a:p>
                      <a:pPr rtl="0"/>
                      <a:r>
                        <a:rPr kumimoji="0" lang="en-US" sz="1800" b="0" i="0" u="none" strike="noStrike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II</a:t>
                      </a:r>
                    </a:p>
                    <a:p>
                      <a:pPr rtl="0"/>
                      <a:r>
                        <a:rPr kumimoji="0" lang="en-US" sz="1800" b="0" i="0" u="none" strike="noStrike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III</a:t>
                      </a:r>
                    </a:p>
                    <a:p>
                      <a:pPr rtl="0"/>
                      <a:r>
                        <a:rPr kumimoji="0" lang="en-US" sz="1800" b="0" i="0" u="none" strike="noStrike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IV</a:t>
                      </a:r>
                    </a:p>
                    <a:p>
                      <a:pPr rtl="0"/>
                      <a:r>
                        <a:rPr kumimoji="0" lang="en-US" sz="1800" b="0" i="0" u="none" strike="noStrike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Unknown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322,724   (41.0)</a:t>
                      </a:r>
                    </a:p>
                    <a:p>
                      <a:pPr algn="r"/>
                      <a:r>
                        <a:rPr lang="en-US" dirty="0" smtClean="0"/>
                        <a:t>139,233   (17.7)</a:t>
                      </a:r>
                    </a:p>
                    <a:p>
                      <a:pPr algn="r"/>
                      <a:r>
                        <a:rPr lang="en-US" dirty="0" smtClean="0"/>
                        <a:t>116,807   (14.8)</a:t>
                      </a:r>
                    </a:p>
                    <a:p>
                      <a:pPr algn="r"/>
                      <a:r>
                        <a:rPr lang="en-US" dirty="0" smtClean="0"/>
                        <a:t>147,467   (18.7)</a:t>
                      </a:r>
                    </a:p>
                    <a:p>
                      <a:pPr algn="r"/>
                      <a:r>
                        <a:rPr lang="en-US" dirty="0" smtClean="0"/>
                        <a:t>61,712     (7.8)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47,962   (38.4)</a:t>
                      </a:r>
                    </a:p>
                    <a:p>
                      <a:pPr algn="r"/>
                      <a:r>
                        <a:rPr lang="en-US" dirty="0" smtClean="0"/>
                        <a:t>20,809   (16.7)</a:t>
                      </a:r>
                    </a:p>
                    <a:p>
                      <a:pPr algn="r"/>
                      <a:r>
                        <a:rPr lang="en-US" dirty="0" smtClean="0"/>
                        <a:t>19,017   (15.2)</a:t>
                      </a:r>
                    </a:p>
                    <a:p>
                      <a:pPr algn="r"/>
                      <a:r>
                        <a:rPr lang="en-US" dirty="0" smtClean="0"/>
                        <a:t>25,632   (20.5)</a:t>
                      </a:r>
                    </a:p>
                    <a:p>
                      <a:pPr algn="r"/>
                      <a:r>
                        <a:rPr lang="en-US" dirty="0" smtClean="0"/>
                        <a:t>11,490     (9.2)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370,686   (40.6)</a:t>
                      </a:r>
                    </a:p>
                    <a:p>
                      <a:pPr algn="r"/>
                      <a:r>
                        <a:rPr lang="en-US" dirty="0" smtClean="0"/>
                        <a:t>160,042   (17.5)</a:t>
                      </a:r>
                    </a:p>
                    <a:p>
                      <a:pPr algn="r"/>
                      <a:r>
                        <a:rPr lang="en-US" dirty="0" smtClean="0"/>
                        <a:t>135,824   (14.9)</a:t>
                      </a:r>
                    </a:p>
                    <a:p>
                      <a:pPr algn="r"/>
                      <a:r>
                        <a:rPr lang="en-US" dirty="0" smtClean="0"/>
                        <a:t>173,099   (19.0)</a:t>
                      </a:r>
                    </a:p>
                    <a:p>
                      <a:pPr algn="r"/>
                      <a:r>
                        <a:rPr lang="en-US" dirty="0" smtClean="0"/>
                        <a:t>73,202     (8.0)</a:t>
                      </a:r>
                    </a:p>
                  </a:txBody>
                  <a:tcPr/>
                </a:tc>
              </a:tr>
              <a:tr h="1518019">
                <a:tc>
                  <a:txBody>
                    <a:bodyPr/>
                    <a:lstStyle/>
                    <a:p>
                      <a:pPr rtl="0"/>
                      <a:r>
                        <a:rPr kumimoji="0" lang="en-US" sz="1800" b="0" i="0" u="sng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Cormorbidity</a:t>
                      </a:r>
                      <a:endParaRPr kumimoji="0"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/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0</a:t>
                      </a:r>
                    </a:p>
                    <a:p>
                      <a:pPr rtl="0"/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1</a:t>
                      </a:r>
                    </a:p>
                    <a:p>
                      <a:pPr rtl="0"/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2</a:t>
                      </a:r>
                    </a:p>
                    <a:p>
                      <a:pPr rtl="0"/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3+</a:t>
                      </a:r>
                    </a:p>
                    <a:p>
                      <a:pPr rtl="0"/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Unknown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407,846   (51.8)</a:t>
                      </a:r>
                    </a:p>
                    <a:p>
                      <a:pPr algn="r"/>
                      <a:r>
                        <a:rPr lang="en-US" dirty="0" smtClean="0"/>
                        <a:t>137,134   (17.4)</a:t>
                      </a:r>
                    </a:p>
                    <a:p>
                      <a:pPr algn="r"/>
                      <a:r>
                        <a:rPr lang="en-US" dirty="0" smtClean="0"/>
                        <a:t>53,636     (6.8)</a:t>
                      </a:r>
                    </a:p>
                    <a:p>
                      <a:pPr algn="r"/>
                      <a:r>
                        <a:rPr lang="en-US" dirty="0" smtClean="0"/>
                        <a:t>62,134     (7.9)</a:t>
                      </a:r>
                    </a:p>
                    <a:p>
                      <a:pPr algn="r"/>
                      <a:r>
                        <a:rPr lang="en-US" dirty="0" smtClean="0"/>
                        <a:t>127,193   (16.1)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62,497   (50.0)</a:t>
                      </a:r>
                    </a:p>
                    <a:p>
                      <a:pPr algn="r"/>
                      <a:r>
                        <a:rPr lang="en-US" dirty="0" smtClean="0"/>
                        <a:t>25,238   (20.2)</a:t>
                      </a:r>
                    </a:p>
                    <a:p>
                      <a:pPr algn="r"/>
                      <a:r>
                        <a:rPr lang="en-US" dirty="0" smtClean="0"/>
                        <a:t>9,609     (7.7)</a:t>
                      </a:r>
                    </a:p>
                    <a:p>
                      <a:pPr algn="r"/>
                      <a:r>
                        <a:rPr lang="en-US" dirty="0" smtClean="0"/>
                        <a:t>9,822     (7.9)</a:t>
                      </a:r>
                    </a:p>
                    <a:p>
                      <a:pPr algn="r"/>
                      <a:r>
                        <a:rPr lang="en-US" dirty="0" smtClean="0"/>
                        <a:t>17,744   (14.2)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470,343   (51.5)</a:t>
                      </a:r>
                    </a:p>
                    <a:p>
                      <a:pPr algn="r"/>
                      <a:r>
                        <a:rPr lang="en-US" dirty="0" smtClean="0"/>
                        <a:t>162,372   (17.8)</a:t>
                      </a:r>
                    </a:p>
                    <a:p>
                      <a:pPr algn="r"/>
                      <a:r>
                        <a:rPr lang="en-US" dirty="0" smtClean="0"/>
                        <a:t>63,245     (6.9)</a:t>
                      </a:r>
                    </a:p>
                    <a:p>
                      <a:pPr algn="r"/>
                      <a:r>
                        <a:rPr lang="en-US" dirty="0" smtClean="0"/>
                        <a:t>71,956     (7.9)</a:t>
                      </a:r>
                    </a:p>
                    <a:p>
                      <a:pPr algn="r"/>
                      <a:r>
                        <a:rPr lang="en-US" dirty="0" smtClean="0"/>
                        <a:t>144,937   (15.9)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06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685800"/>
          </a:xfrm>
        </p:spPr>
        <p:txBody>
          <a:bodyPr anchor="t">
            <a:normAutofit fontScale="90000"/>
          </a:bodyPr>
          <a:lstStyle/>
          <a:p>
            <a:r>
              <a:rPr lang="en-US" sz="2000" b="1" dirty="0" smtClean="0"/>
              <a:t>Demographic Characteristics of Cancer Patients by MSSA Urban/Rural Area of Residence, California, 2004-2016 (n=912,853)</a:t>
            </a:r>
            <a:endParaRPr lang="en-US" sz="2000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089290"/>
              </p:ext>
            </p:extLst>
          </p:nvPr>
        </p:nvGraphicFramePr>
        <p:xfrm>
          <a:off x="533400" y="1524000"/>
          <a:ext cx="8001001" cy="526231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97317"/>
                <a:gridCol w="1901228"/>
                <a:gridCol w="1980446"/>
                <a:gridCol w="1822010"/>
              </a:tblGrid>
              <a:tr h="69031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Variable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Urban</a:t>
                      </a:r>
                    </a:p>
                    <a:p>
                      <a:pPr algn="ctr"/>
                      <a:r>
                        <a:rPr lang="en-US" dirty="0" smtClean="0"/>
                        <a:t>N</a:t>
                      </a:r>
                      <a:r>
                        <a:rPr lang="en-US" baseline="0" dirty="0" smtClean="0"/>
                        <a:t> (Col 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Rural</a:t>
                      </a:r>
                    </a:p>
                    <a:p>
                      <a:pPr algn="ctr"/>
                      <a:r>
                        <a:rPr lang="en-US" dirty="0" smtClean="0"/>
                        <a:t>N (Col</a:t>
                      </a:r>
                      <a:r>
                        <a:rPr lang="en-US" baseline="0" dirty="0" smtClean="0"/>
                        <a:t> 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</a:p>
                    <a:p>
                      <a:pPr algn="ctr"/>
                      <a:r>
                        <a:rPr lang="en-US" dirty="0" smtClean="0"/>
                        <a:t>N (Col</a:t>
                      </a:r>
                      <a:r>
                        <a:rPr lang="en-US" baseline="0" dirty="0" smtClean="0"/>
                        <a:t> %)</a:t>
                      </a:r>
                      <a:endParaRPr lang="en-US" dirty="0"/>
                    </a:p>
                  </a:txBody>
                  <a:tcPr/>
                </a:tc>
              </a:tr>
              <a:tr h="1290883">
                <a:tc>
                  <a:txBody>
                    <a:bodyPr/>
                    <a:lstStyle/>
                    <a:p>
                      <a:pPr rtl="0"/>
                      <a:r>
                        <a:rPr kumimoji="0" lang="en-US" sz="1800" b="0" i="0" u="sng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Insurance Type</a:t>
                      </a:r>
                    </a:p>
                    <a:p>
                      <a:pPr rtl="0"/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Private</a:t>
                      </a:r>
                    </a:p>
                    <a:p>
                      <a:pPr rtl="0"/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Medicare</a:t>
                      </a:r>
                    </a:p>
                    <a:p>
                      <a:pPr rtl="0"/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Medicaid</a:t>
                      </a:r>
                    </a:p>
                    <a:p>
                      <a:pPr rtl="0"/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Dual Eligible</a:t>
                      </a:r>
                    </a:p>
                    <a:p>
                      <a:pPr rtl="0"/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County</a:t>
                      </a:r>
                    </a:p>
                    <a:p>
                      <a:pPr rtl="0"/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Uninsured</a:t>
                      </a:r>
                    </a:p>
                    <a:p>
                      <a:pPr rtl="0"/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Unknown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487,693   (61.9)</a:t>
                      </a:r>
                    </a:p>
                    <a:p>
                      <a:pPr algn="r"/>
                      <a:r>
                        <a:rPr lang="en-US" dirty="0" smtClean="0"/>
                        <a:t>116,895   (14.8)</a:t>
                      </a:r>
                    </a:p>
                    <a:p>
                      <a:pPr algn="r"/>
                      <a:r>
                        <a:rPr lang="en-US" dirty="0" smtClean="0"/>
                        <a:t>80,076   (10.2)</a:t>
                      </a:r>
                    </a:p>
                    <a:p>
                      <a:pPr algn="r"/>
                      <a:r>
                        <a:rPr lang="en-US" dirty="0" smtClean="0"/>
                        <a:t>42,139     (5.3)</a:t>
                      </a:r>
                    </a:p>
                    <a:p>
                      <a:pPr algn="r"/>
                      <a:r>
                        <a:rPr lang="en-US" dirty="0" smtClean="0"/>
                        <a:t>7,125     (0.9)</a:t>
                      </a:r>
                    </a:p>
                    <a:p>
                      <a:pPr algn="r"/>
                      <a:r>
                        <a:rPr lang="en-US" dirty="0" smtClean="0"/>
                        <a:t>11,464     (1.5)</a:t>
                      </a:r>
                    </a:p>
                    <a:p>
                      <a:pPr algn="r"/>
                      <a:r>
                        <a:rPr lang="en-US" dirty="0" smtClean="0"/>
                        <a:t>42,551     (5.4)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1,480   (55.6)</a:t>
                      </a:r>
                    </a:p>
                    <a:p>
                      <a:pPr algn="r"/>
                      <a:r>
                        <a:rPr lang="en-US" dirty="0" smtClean="0"/>
                        <a:t>24,584   (19.7)</a:t>
                      </a:r>
                    </a:p>
                    <a:p>
                      <a:pPr algn="r"/>
                      <a:r>
                        <a:rPr lang="en-US" dirty="0" smtClean="0"/>
                        <a:t>12,195     (9.8)</a:t>
                      </a:r>
                    </a:p>
                    <a:p>
                      <a:pPr algn="r"/>
                      <a:r>
                        <a:rPr lang="en-US" dirty="0" smtClean="0"/>
                        <a:t>7,567     (6.0)</a:t>
                      </a:r>
                    </a:p>
                    <a:p>
                      <a:pPr algn="r"/>
                      <a:r>
                        <a:rPr lang="en-US" dirty="0" smtClean="0"/>
                        <a:t>1,071     (0.9)</a:t>
                      </a:r>
                    </a:p>
                    <a:p>
                      <a:pPr algn="r"/>
                      <a:r>
                        <a:rPr lang="en-US" dirty="0" smtClean="0"/>
                        <a:t>1,480     (1.2)</a:t>
                      </a:r>
                    </a:p>
                    <a:p>
                      <a:pPr algn="r"/>
                      <a:r>
                        <a:rPr lang="en-US" dirty="0" smtClean="0"/>
                        <a:t>8,506     (6.8)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557,200   (61.0)</a:t>
                      </a:r>
                    </a:p>
                    <a:p>
                      <a:pPr algn="r"/>
                      <a:r>
                        <a:rPr lang="en-US" dirty="0" smtClean="0"/>
                        <a:t>141,479   (15.5)</a:t>
                      </a:r>
                    </a:p>
                    <a:p>
                      <a:pPr algn="r"/>
                      <a:r>
                        <a:rPr lang="en-US" dirty="0" smtClean="0"/>
                        <a:t>92,271   (10.1)</a:t>
                      </a:r>
                    </a:p>
                    <a:p>
                      <a:pPr algn="r"/>
                      <a:r>
                        <a:rPr lang="en-US" dirty="0" smtClean="0"/>
                        <a:t>49,706     (5.5)</a:t>
                      </a:r>
                    </a:p>
                    <a:p>
                      <a:pPr algn="r"/>
                      <a:r>
                        <a:rPr lang="en-US" dirty="0" smtClean="0"/>
                        <a:t>8,196     (0.9)</a:t>
                      </a:r>
                    </a:p>
                    <a:p>
                      <a:pPr algn="r"/>
                      <a:r>
                        <a:rPr lang="en-US" dirty="0" smtClean="0"/>
                        <a:t>12,944     (1.4)</a:t>
                      </a:r>
                    </a:p>
                    <a:p>
                      <a:pPr algn="r"/>
                      <a:r>
                        <a:rPr lang="en-US" dirty="0" smtClean="0"/>
                        <a:t>51,057     (5.6)</a:t>
                      </a:r>
                    </a:p>
                  </a:txBody>
                  <a:tcPr/>
                </a:tc>
              </a:tr>
              <a:tr h="1488019">
                <a:tc>
                  <a:txBody>
                    <a:bodyPr/>
                    <a:lstStyle/>
                    <a:p>
                      <a:pPr rtl="0"/>
                      <a:r>
                        <a:rPr kumimoji="0" lang="en-US" sz="1800" b="0" i="0" u="sng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Cancer Type</a:t>
                      </a:r>
                      <a:endParaRPr kumimoji="0" lang="en-US" sz="18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/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Breast</a:t>
                      </a:r>
                    </a:p>
                    <a:p>
                      <a:pPr rtl="0"/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Ovarian</a:t>
                      </a:r>
                    </a:p>
                    <a:p>
                      <a:pPr rtl="0"/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Endometrial</a:t>
                      </a:r>
                    </a:p>
                    <a:p>
                      <a:pPr rtl="0"/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Cervical </a:t>
                      </a:r>
                    </a:p>
                    <a:p>
                      <a:pPr rtl="0"/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Colon</a:t>
                      </a:r>
                    </a:p>
                    <a:p>
                      <a:pPr rtl="0"/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Lung</a:t>
                      </a:r>
                    </a:p>
                    <a:p>
                      <a:pPr rtl="0"/>
                      <a:r>
                        <a:rPr kumimoji="0" lang="en-US" sz="1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Gastric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340,019   (43.2)</a:t>
                      </a:r>
                    </a:p>
                    <a:p>
                      <a:pPr algn="r"/>
                      <a:r>
                        <a:rPr lang="en-US" dirty="0" smtClean="0"/>
                        <a:t>32,809     (4.2)</a:t>
                      </a:r>
                    </a:p>
                    <a:p>
                      <a:pPr algn="r"/>
                      <a:r>
                        <a:rPr lang="en-US" dirty="0" smtClean="0"/>
                        <a:t>56,286     (7.1)</a:t>
                      </a:r>
                    </a:p>
                    <a:p>
                      <a:pPr algn="r"/>
                      <a:r>
                        <a:rPr lang="en-US" dirty="0" smtClean="0"/>
                        <a:t>16,679     (2.1)</a:t>
                      </a:r>
                    </a:p>
                    <a:p>
                      <a:pPr algn="r"/>
                      <a:r>
                        <a:rPr lang="en-US" dirty="0" smtClean="0"/>
                        <a:t>121,230   (15.4)</a:t>
                      </a:r>
                    </a:p>
                    <a:p>
                      <a:pPr algn="r"/>
                      <a:r>
                        <a:rPr lang="en-US" dirty="0" smtClean="0"/>
                        <a:t>187,844   (23.8)</a:t>
                      </a:r>
                    </a:p>
                    <a:p>
                      <a:pPr algn="r"/>
                      <a:r>
                        <a:rPr lang="en-US" dirty="0" smtClean="0"/>
                        <a:t>33,076     (4.2)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49,607   (39.7)</a:t>
                      </a:r>
                    </a:p>
                    <a:p>
                      <a:pPr algn="r"/>
                      <a:r>
                        <a:rPr lang="en-US" dirty="0" smtClean="0"/>
                        <a:t>4,933     (3.9)</a:t>
                      </a:r>
                    </a:p>
                    <a:p>
                      <a:pPr algn="r"/>
                      <a:r>
                        <a:rPr lang="en-US" dirty="0" smtClean="0"/>
                        <a:t>8,241     (6.6)</a:t>
                      </a:r>
                    </a:p>
                    <a:p>
                      <a:pPr algn="r"/>
                      <a:r>
                        <a:rPr lang="en-US" dirty="0" smtClean="0"/>
                        <a:t>2,438     (2.0)</a:t>
                      </a:r>
                    </a:p>
                    <a:p>
                      <a:pPr algn="r"/>
                      <a:r>
                        <a:rPr lang="en-US" dirty="0" smtClean="0"/>
                        <a:t>18,889   (15.1)</a:t>
                      </a:r>
                    </a:p>
                    <a:p>
                      <a:pPr algn="r"/>
                      <a:r>
                        <a:rPr lang="en-US" dirty="0" smtClean="0"/>
                        <a:t>36,434   (29.2)</a:t>
                      </a:r>
                    </a:p>
                    <a:p>
                      <a:pPr algn="r"/>
                      <a:r>
                        <a:rPr lang="en-US" dirty="0" smtClean="0"/>
                        <a:t>4,368     (3.5)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 smtClean="0"/>
                    </a:p>
                    <a:p>
                      <a:pPr algn="r"/>
                      <a:r>
                        <a:rPr lang="en-US" dirty="0" smtClean="0"/>
                        <a:t>389,626   (42.7)</a:t>
                      </a:r>
                    </a:p>
                    <a:p>
                      <a:pPr algn="r"/>
                      <a:r>
                        <a:rPr lang="en-US" dirty="0" smtClean="0"/>
                        <a:t>37,742     (4.1)</a:t>
                      </a:r>
                    </a:p>
                    <a:p>
                      <a:pPr algn="r"/>
                      <a:r>
                        <a:rPr lang="en-US" dirty="0" smtClean="0"/>
                        <a:t>64,527     (7.1)</a:t>
                      </a:r>
                    </a:p>
                    <a:p>
                      <a:pPr algn="r"/>
                      <a:r>
                        <a:rPr lang="en-US" dirty="0" smtClean="0"/>
                        <a:t>19,117     (2.1)</a:t>
                      </a:r>
                    </a:p>
                    <a:p>
                      <a:pPr algn="r"/>
                      <a:r>
                        <a:rPr lang="en-US" dirty="0" smtClean="0"/>
                        <a:t>140,119   (15.3)</a:t>
                      </a:r>
                    </a:p>
                    <a:p>
                      <a:pPr algn="r"/>
                      <a:r>
                        <a:rPr lang="en-US" dirty="0" smtClean="0"/>
                        <a:t>224,278   (24.6)</a:t>
                      </a:r>
                    </a:p>
                    <a:p>
                      <a:pPr algn="r"/>
                      <a:r>
                        <a:rPr lang="en-US" dirty="0" smtClean="0"/>
                        <a:t>37,444     (4.1)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506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23759"/>
            <a:ext cx="9144000" cy="6134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6943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MSSA:  Medical Service Study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55371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Defined geographic analysis unit for CA Office of Statewide Health Planning and Development</a:t>
            </a:r>
          </a:p>
          <a:p>
            <a:endParaRPr lang="en-US" dirty="0"/>
          </a:p>
          <a:p>
            <a:r>
              <a:rPr lang="en-US" dirty="0" smtClean="0"/>
              <a:t>Grouping of census tracts</a:t>
            </a:r>
          </a:p>
          <a:p>
            <a:endParaRPr lang="en-US" dirty="0"/>
          </a:p>
          <a:p>
            <a:r>
              <a:rPr lang="en-US" dirty="0" smtClean="0"/>
              <a:t>Used to determine which areas of the state are deficient in medical services</a:t>
            </a:r>
          </a:p>
          <a:p>
            <a:endParaRPr lang="en-US" dirty="0"/>
          </a:p>
          <a:p>
            <a:r>
              <a:rPr lang="en-US" dirty="0" smtClean="0"/>
              <a:t>US Health Resources and Services Administration (HRSA) recognizes MSSAs as “Rational Services Areas”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399" y="6433230"/>
            <a:ext cx="1334445" cy="357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25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5150" y="710995"/>
            <a:ext cx="4768850" cy="611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710995"/>
            <a:ext cx="4114800" cy="6147005"/>
          </a:xfrm>
        </p:spPr>
        <p:txBody>
          <a:bodyPr>
            <a:normAutofit lnSpcReduction="10000"/>
          </a:bodyPr>
          <a:lstStyle/>
          <a:p>
            <a:r>
              <a:rPr lang="en-US" sz="1800" dirty="0" smtClean="0"/>
              <a:t>State definition: 80% of total landmass of 156,000 mi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 is rural</a:t>
            </a:r>
          </a:p>
          <a:p>
            <a:endParaRPr lang="en-US" sz="1800" dirty="0"/>
          </a:p>
          <a:p>
            <a:r>
              <a:rPr lang="en-US" sz="1800" dirty="0"/>
              <a:t>Medical Service Study </a:t>
            </a:r>
            <a:r>
              <a:rPr lang="en-US" sz="1800" dirty="0" smtClean="0"/>
              <a:t>Areas </a:t>
            </a:r>
            <a:r>
              <a:rPr lang="en-US" sz="1800" dirty="0"/>
              <a:t>(</a:t>
            </a:r>
            <a:r>
              <a:rPr lang="en-US" sz="1800" dirty="0" smtClean="0"/>
              <a:t>MSSAs) </a:t>
            </a:r>
            <a:r>
              <a:rPr lang="en-US" sz="1800" dirty="0"/>
              <a:t>are sub-county </a:t>
            </a:r>
            <a:r>
              <a:rPr lang="en-US" sz="1800" dirty="0" smtClean="0"/>
              <a:t>designations</a:t>
            </a:r>
          </a:p>
          <a:p>
            <a:endParaRPr lang="en-US" sz="1800" dirty="0" smtClean="0"/>
          </a:p>
          <a:p>
            <a:r>
              <a:rPr lang="en-US" sz="1800" dirty="0" smtClean="0"/>
              <a:t>All </a:t>
            </a:r>
            <a:r>
              <a:rPr lang="en-US" sz="1800" dirty="0"/>
              <a:t>population centers within the MSSA are within 30 minutes travel time to the largest population center as defined by the California Health Manpower Policy Commission</a:t>
            </a:r>
            <a:r>
              <a:rPr lang="en-US" sz="1800" dirty="0" smtClean="0"/>
              <a:t>.</a:t>
            </a:r>
          </a:p>
          <a:p>
            <a:endParaRPr lang="en-US" sz="1800" dirty="0"/>
          </a:p>
          <a:p>
            <a:r>
              <a:rPr lang="en-US" sz="1800" dirty="0" smtClean="0"/>
              <a:t> </a:t>
            </a:r>
            <a:r>
              <a:rPr lang="en-US" sz="1800" dirty="0"/>
              <a:t>There are </a:t>
            </a:r>
            <a:r>
              <a:rPr lang="en-US" sz="1800" dirty="0">
                <a:solidFill>
                  <a:srgbClr val="FF0000"/>
                </a:solidFill>
              </a:rPr>
              <a:t>541</a:t>
            </a:r>
            <a:r>
              <a:rPr lang="en-US" sz="1800" dirty="0"/>
              <a:t> MSSAs in California</a:t>
            </a:r>
            <a:r>
              <a:rPr lang="en-US" sz="1800" dirty="0" smtClean="0"/>
              <a:t>.</a:t>
            </a:r>
          </a:p>
          <a:p>
            <a:endParaRPr lang="en-US" sz="1800" dirty="0"/>
          </a:p>
          <a:p>
            <a:r>
              <a:rPr lang="en-US" sz="1800" dirty="0" smtClean="0"/>
              <a:t>Rural MSSAs: ≤250,000 persons per mi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  </a:t>
            </a:r>
            <a:r>
              <a:rPr lang="en-US" sz="1800" dirty="0">
                <a:solidFill>
                  <a:srgbClr val="FF0000"/>
                </a:solidFill>
              </a:rPr>
              <a:t>(</a:t>
            </a:r>
            <a:r>
              <a:rPr lang="en-US" sz="1800" dirty="0" smtClean="0">
                <a:solidFill>
                  <a:srgbClr val="FF0000"/>
                </a:solidFill>
              </a:rPr>
              <a:t>n=186)</a:t>
            </a:r>
            <a:r>
              <a:rPr lang="en-US" sz="1800" baseline="30000" dirty="0" smtClean="0">
                <a:solidFill>
                  <a:srgbClr val="FF0000"/>
                </a:solidFill>
              </a:rPr>
              <a:t> </a:t>
            </a:r>
            <a:endParaRPr lang="en-US" sz="1800" dirty="0" smtClean="0">
              <a:solidFill>
                <a:srgbClr val="FF0000"/>
              </a:solidFill>
            </a:endParaRPr>
          </a:p>
          <a:p>
            <a:endParaRPr lang="en-US" sz="1800" dirty="0"/>
          </a:p>
          <a:p>
            <a:r>
              <a:rPr lang="en-US" sz="1800" dirty="0" smtClean="0"/>
              <a:t>Frontier </a:t>
            </a:r>
            <a:r>
              <a:rPr lang="en-US" sz="1800" dirty="0"/>
              <a:t>MSSAs: </a:t>
            </a:r>
            <a:r>
              <a:rPr lang="en-US" sz="1800" dirty="0" smtClean="0"/>
              <a:t>≤11 </a:t>
            </a:r>
            <a:r>
              <a:rPr lang="en-US" sz="1800" dirty="0"/>
              <a:t>persons per </a:t>
            </a:r>
            <a:r>
              <a:rPr lang="en-US" sz="1800" dirty="0" smtClean="0"/>
              <a:t>mi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  </a:t>
            </a:r>
            <a:r>
              <a:rPr lang="en-US" sz="1800" dirty="0" smtClean="0">
                <a:solidFill>
                  <a:srgbClr val="FF0000"/>
                </a:solidFill>
              </a:rPr>
              <a:t>(n=56)</a:t>
            </a:r>
            <a:endParaRPr lang="en-US" sz="1800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en-US" sz="1800" baseline="30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399" y="6433230"/>
            <a:ext cx="1334445" cy="357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04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Describe </a:t>
            </a:r>
            <a:r>
              <a:rPr lang="en-US" dirty="0" smtClean="0"/>
              <a:t>differences </a:t>
            </a:r>
            <a:r>
              <a:rPr lang="en-US" dirty="0"/>
              <a:t>in demographic and clinical characteristics of urban and rural cancer patients in California</a:t>
            </a:r>
          </a:p>
          <a:p>
            <a:endParaRPr lang="en-US" dirty="0" smtClean="0"/>
          </a:p>
          <a:p>
            <a:r>
              <a:rPr lang="en-US" dirty="0" smtClean="0"/>
              <a:t>Investigate </a:t>
            </a:r>
            <a:r>
              <a:rPr lang="en-US" dirty="0"/>
              <a:t>the independent effects of rural area of residence on quality of cancer care and survival after adjustment for known demographic and clinical risk factors.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399" y="6433230"/>
            <a:ext cx="1334445" cy="357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72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537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Breast</a:t>
            </a:r>
            <a:r>
              <a:rPr lang="en-US" dirty="0"/>
              <a:t>, ovarian, endometrial, cervix, colon, lung, or gastric </a:t>
            </a:r>
            <a:r>
              <a:rPr lang="en-US" dirty="0" smtClean="0"/>
              <a:t>cancer patients dx 2004-2016 </a:t>
            </a:r>
            <a:r>
              <a:rPr lang="en-US" dirty="0"/>
              <a:t>were identified in the California Cancer </a:t>
            </a:r>
            <a:r>
              <a:rPr lang="en-US" dirty="0" smtClean="0"/>
              <a:t>Registry (CCR). </a:t>
            </a:r>
            <a:endParaRPr lang="en-US" dirty="0"/>
          </a:p>
          <a:p>
            <a:endParaRPr lang="en-US" dirty="0" smtClean="0"/>
          </a:p>
          <a:p>
            <a:r>
              <a:rPr lang="en-US" dirty="0"/>
              <a:t>Multivariate logistic regression and Cox proportional hazards models </a:t>
            </a:r>
            <a:r>
              <a:rPr lang="en-US" dirty="0" smtClean="0"/>
              <a:t>generated </a:t>
            </a:r>
            <a:r>
              <a:rPr lang="en-US" dirty="0"/>
              <a:t>to assess the independent effect of rural area of residence on quality of care and </a:t>
            </a:r>
            <a:r>
              <a:rPr lang="en-US" dirty="0" smtClean="0"/>
              <a:t>survival</a:t>
            </a:r>
          </a:p>
          <a:p>
            <a:endParaRPr lang="en-US" dirty="0"/>
          </a:p>
          <a:p>
            <a:r>
              <a:rPr lang="en-US" dirty="0" smtClean="0"/>
              <a:t>Models adjusted for: health </a:t>
            </a:r>
            <a:r>
              <a:rPr lang="en-US" dirty="0"/>
              <a:t>insurance type, age, sex, race/ethnicity, comorbidity, and socioeconomic status (SES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399" y="6433230"/>
            <a:ext cx="1334445" cy="357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8374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Methods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53712"/>
          </a:xfrm>
        </p:spPr>
        <p:txBody>
          <a:bodyPr>
            <a:normAutofit fontScale="92500" lnSpcReduction="20000"/>
          </a:bodyPr>
          <a:lstStyle/>
          <a:p>
            <a:r>
              <a:rPr lang="en-US" u="sng" dirty="0" smtClean="0"/>
              <a:t>Quality of Care</a:t>
            </a:r>
            <a:r>
              <a:rPr lang="en-US" dirty="0" smtClean="0"/>
              <a:t>: Commission </a:t>
            </a:r>
            <a:r>
              <a:rPr lang="en-US" dirty="0"/>
              <a:t>on Cancer quality measures. </a:t>
            </a:r>
            <a:endParaRPr lang="en-US" dirty="0" smtClean="0"/>
          </a:p>
          <a:p>
            <a:endParaRPr lang="en-US" dirty="0"/>
          </a:p>
          <a:p>
            <a:r>
              <a:rPr lang="en-US" u="sng" dirty="0" smtClean="0"/>
              <a:t>Urban/Rural</a:t>
            </a:r>
            <a:r>
              <a:rPr lang="en-US" dirty="0" smtClean="0"/>
              <a:t>: Metropolitan </a:t>
            </a:r>
            <a:r>
              <a:rPr lang="en-US" dirty="0"/>
              <a:t>Standard Statistical Areas (</a:t>
            </a:r>
            <a:r>
              <a:rPr lang="en-US" dirty="0" smtClean="0"/>
              <a:t>MSSA)</a:t>
            </a:r>
            <a:endParaRPr lang="en-US" dirty="0"/>
          </a:p>
          <a:p>
            <a:endParaRPr lang="en-US" dirty="0" smtClean="0"/>
          </a:p>
          <a:p>
            <a:r>
              <a:rPr lang="en-US" u="sng" dirty="0" smtClean="0"/>
              <a:t>SES</a:t>
            </a:r>
            <a:r>
              <a:rPr lang="en-US" dirty="0" smtClean="0"/>
              <a:t>:  </a:t>
            </a:r>
            <a:r>
              <a:rPr lang="en-US" dirty="0"/>
              <a:t>established aggregate score based on patients’ block group of residence </a:t>
            </a:r>
            <a:r>
              <a:rPr lang="en-US" dirty="0" smtClean="0"/>
              <a:t>at dx; </a:t>
            </a:r>
            <a:r>
              <a:rPr lang="en-US" dirty="0" err="1" smtClean="0"/>
              <a:t>tertiles</a:t>
            </a:r>
            <a:endParaRPr lang="en-US" dirty="0" smtClean="0"/>
          </a:p>
          <a:p>
            <a:endParaRPr lang="en-US" dirty="0"/>
          </a:p>
          <a:p>
            <a:r>
              <a:rPr lang="en-US" u="sng" dirty="0" smtClean="0"/>
              <a:t>Comorbidity</a:t>
            </a:r>
            <a:r>
              <a:rPr lang="en-US" dirty="0" smtClean="0"/>
              <a:t>: </a:t>
            </a:r>
            <a:r>
              <a:rPr lang="en-US" dirty="0"/>
              <a:t>previously validated </a:t>
            </a:r>
            <a:r>
              <a:rPr lang="en-US" dirty="0" smtClean="0"/>
              <a:t>index; linkage of CCR with </a:t>
            </a:r>
            <a:r>
              <a:rPr lang="en-US" dirty="0"/>
              <a:t>statewide hospital discharge, ambulatory care and emergency encounters data</a:t>
            </a:r>
            <a:endParaRPr lang="en-US" u="sng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399" y="6433230"/>
            <a:ext cx="1334445" cy="357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68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2278951"/>
              </p:ext>
            </p:extLst>
          </p:nvPr>
        </p:nvGraphicFramePr>
        <p:xfrm>
          <a:off x="577480" y="1981200"/>
          <a:ext cx="8001001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1"/>
                <a:gridCol w="2285999"/>
                <a:gridCol w="2133600"/>
                <a:gridCol w="2133601"/>
              </a:tblGrid>
              <a:tr h="6271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Cancer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Urban</a:t>
                      </a:r>
                    </a:p>
                    <a:p>
                      <a:pPr algn="ctr"/>
                      <a:r>
                        <a:rPr lang="en-US" dirty="0" smtClean="0"/>
                        <a:t>n  (col 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Rural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  (col %)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Total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  (col %)</a:t>
                      </a:r>
                      <a:endParaRPr lang="en-US" dirty="0"/>
                    </a:p>
                  </a:txBody>
                  <a:tcPr/>
                </a:tc>
              </a:tr>
              <a:tr h="426720">
                <a:tc>
                  <a:txBody>
                    <a:bodyPr/>
                    <a:lstStyle/>
                    <a:p>
                      <a:r>
                        <a:rPr lang="en-US" dirty="0" smtClean="0"/>
                        <a:t>Breast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340,019   (43.2)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49,607   (39.7)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389,626   (42.7)</a:t>
                      </a:r>
                    </a:p>
                  </a:txBody>
                  <a:tcPr/>
                </a:tc>
              </a:tr>
              <a:tr h="363363">
                <a:tc>
                  <a:txBody>
                    <a:bodyPr/>
                    <a:lstStyle/>
                    <a:p>
                      <a:r>
                        <a:rPr lang="en-US" dirty="0" smtClean="0"/>
                        <a:t>Ovarian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32,809     (4.2)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4,933     (3.9)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37,742     (4.1)</a:t>
                      </a:r>
                    </a:p>
                  </a:txBody>
                  <a:tcPr/>
                </a:tc>
              </a:tr>
              <a:tr h="363363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Endometrial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56,286     (7.1)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8,241     (6.6)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64,527     (7.1)</a:t>
                      </a:r>
                    </a:p>
                  </a:txBody>
                  <a:tcPr/>
                </a:tc>
              </a:tr>
              <a:tr h="363363">
                <a:tc>
                  <a:txBody>
                    <a:bodyPr/>
                    <a:lstStyle/>
                    <a:p>
                      <a:r>
                        <a:rPr lang="en-US" dirty="0" smtClean="0"/>
                        <a:t>Cervix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16,679     (2.1)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2,438     (2.0)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19,117     (2.1)</a:t>
                      </a:r>
                    </a:p>
                  </a:txBody>
                  <a:tcPr/>
                </a:tc>
              </a:tr>
              <a:tr h="363363">
                <a:tc>
                  <a:txBody>
                    <a:bodyPr/>
                    <a:lstStyle/>
                    <a:p>
                      <a:r>
                        <a:rPr lang="en-US" dirty="0" smtClean="0"/>
                        <a:t>Colon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121,230   (15.4)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18,889   (15.1)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140,119   (15.3)</a:t>
                      </a:r>
                    </a:p>
                  </a:txBody>
                  <a:tcPr/>
                </a:tc>
              </a:tr>
              <a:tr h="363363">
                <a:tc>
                  <a:txBody>
                    <a:bodyPr/>
                    <a:lstStyle/>
                    <a:p>
                      <a:r>
                        <a:rPr lang="en-US" dirty="0" smtClean="0"/>
                        <a:t>Lung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187,844   (23.8)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36,434   (29.2)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224,278   (24.6)</a:t>
                      </a:r>
                      <a:endParaRPr lang="en-US" dirty="0"/>
                    </a:p>
                  </a:txBody>
                  <a:tcPr/>
                </a:tc>
              </a:tr>
              <a:tr h="363363">
                <a:tc>
                  <a:txBody>
                    <a:bodyPr/>
                    <a:lstStyle/>
                    <a:p>
                      <a:r>
                        <a:rPr lang="en-US" dirty="0" smtClean="0"/>
                        <a:t>Gastric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33,076     (4.2)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4,368     (3.5)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37,444     (4.1)</a:t>
                      </a:r>
                    </a:p>
                  </a:txBody>
                  <a:tcPr/>
                </a:tc>
              </a:tr>
              <a:tr h="363363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787,943   (86.3)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124,910   (13.7)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912,853 (100.0)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228599" y="1066800"/>
            <a:ext cx="8698765" cy="685800"/>
          </a:xfrm>
          <a:prstGeom prst="rect">
            <a:avLst/>
          </a:prstGeom>
        </p:spPr>
        <p:txBody>
          <a:bodyPr anchor="t">
            <a:normAutofit fontScale="97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/>
              <a:t>Cancer Type by Urban-Rural Area of Residence, California, 2004-2016 (n=912,853)</a:t>
            </a:r>
            <a:endParaRPr lang="en-US" sz="2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399" y="6433230"/>
            <a:ext cx="1334445" cy="357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64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1901</TotalTime>
  <Words>1951</Words>
  <Application>Microsoft Office PowerPoint</Application>
  <PresentationFormat>On-screen Show (4:3)</PresentationFormat>
  <Paragraphs>458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Urban</vt:lpstr>
      <vt:lpstr>Urban-Rural Variations in Quality of Care and Survival Among Cancer Patients in California</vt:lpstr>
      <vt:lpstr>Background</vt:lpstr>
      <vt:lpstr>PowerPoint Presentation</vt:lpstr>
      <vt:lpstr>MSSA:  Medical Service Study Area</vt:lpstr>
      <vt:lpstr>PowerPoint Presentation</vt:lpstr>
      <vt:lpstr>Objectives</vt:lpstr>
      <vt:lpstr>Methods</vt:lpstr>
      <vt:lpstr>Methods (con’t)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Association Between Rural Area of Residence and Risk of Death, 2004-2016 (n=912,853)</vt:lpstr>
      <vt:lpstr>Association Between Urban/Rural Area of Residence and Concordance with Quality Measures by Cancer Type, California, 2004-2016 (n=912,853)1,2</vt:lpstr>
      <vt:lpstr>Association Between Urban/Rural Area of Residence and Concordance with Quality Measures by Cancer Type, California, 2004-2016 (n=912,853)1,2</vt:lpstr>
      <vt:lpstr>Association Between Urban/Rural Area of Residence and Concordance with Quality Measures by Cancer Type, California, 2004-2016 (n=912,853)1,2</vt:lpstr>
      <vt:lpstr>Summary</vt:lpstr>
      <vt:lpstr>Summary (con’t)</vt:lpstr>
      <vt:lpstr>Strengths and Challenges</vt:lpstr>
      <vt:lpstr>Future Directions</vt:lpstr>
      <vt:lpstr>PowerPoint Presentation</vt:lpstr>
      <vt:lpstr>Demographic Characteristics of Cancer Patients by MSSA Urban/Rural Area of Residence, California, 2004-2016 (n=912,853)</vt:lpstr>
      <vt:lpstr>Demographic Characteristics of Cancer Patients by MSSA Urban/Rural Area of Residence, California, 2004-2016 (n=912,853)</vt:lpstr>
      <vt:lpstr>Demographic Characteristics of Cancer Patients by MSSA Urban/Rural Area of Residence, California, 2004-2016 (n=912,853)</vt:lpstr>
    </vt:vector>
  </TitlesOfParts>
  <Company>UCDHS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Arti Parikh-Patel</dc:creator>
  <cp:lastModifiedBy>Arti Parikh-patel</cp:lastModifiedBy>
  <cp:revision>84</cp:revision>
  <cp:lastPrinted>2019-06-06T19:45:14Z</cp:lastPrinted>
  <dcterms:created xsi:type="dcterms:W3CDTF">2019-05-17T15:44:32Z</dcterms:created>
  <dcterms:modified xsi:type="dcterms:W3CDTF">2019-06-06T20:48:26Z</dcterms:modified>
</cp:coreProperties>
</file>