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5"/>
  </p:sldMasterIdLst>
  <p:notesMasterIdLst>
    <p:notesMasterId r:id="rId31"/>
  </p:notesMasterIdLst>
  <p:handoutMasterIdLst>
    <p:handoutMasterId r:id="rId32"/>
  </p:handoutMasterIdLst>
  <p:sldIdLst>
    <p:sldId id="256" r:id="rId6"/>
    <p:sldId id="357" r:id="rId7"/>
    <p:sldId id="368" r:id="rId8"/>
    <p:sldId id="258" r:id="rId9"/>
    <p:sldId id="318" r:id="rId10"/>
    <p:sldId id="402" r:id="rId11"/>
    <p:sldId id="398" r:id="rId12"/>
    <p:sldId id="390" r:id="rId13"/>
    <p:sldId id="391" r:id="rId14"/>
    <p:sldId id="393" r:id="rId15"/>
    <p:sldId id="399" r:id="rId16"/>
    <p:sldId id="395" r:id="rId17"/>
    <p:sldId id="396" r:id="rId18"/>
    <p:sldId id="397" r:id="rId19"/>
    <p:sldId id="408" r:id="rId20"/>
    <p:sldId id="388" r:id="rId21"/>
    <p:sldId id="400" r:id="rId22"/>
    <p:sldId id="407" r:id="rId23"/>
    <p:sldId id="409" r:id="rId24"/>
    <p:sldId id="401" r:id="rId25"/>
    <p:sldId id="404" r:id="rId26"/>
    <p:sldId id="403" r:id="rId27"/>
    <p:sldId id="320" r:id="rId28"/>
    <p:sldId id="405" r:id="rId29"/>
    <p:sldId id="277" r:id="rId30"/>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rie Bateman" initials="CB" lastIdx="28" clrIdx="0">
    <p:extLst>
      <p:ext uri="{19B8F6BF-5375-455C-9EA6-DF929625EA0E}">
        <p15:presenceInfo xmlns:p15="http://schemas.microsoft.com/office/powerpoint/2012/main" userId="S-1-5-21-1599696121-1964574698-334091239-42837" providerId="AD"/>
      </p:ext>
    </p:extLst>
  </p:cmAuthor>
  <p:cmAuthor id="2" name="Mandy Giles" initials="MLG" lastIdx="10" clrIdx="1">
    <p:extLst>
      <p:ext uri="{19B8F6BF-5375-455C-9EA6-DF929625EA0E}">
        <p15:presenceInfo xmlns:p15="http://schemas.microsoft.com/office/powerpoint/2012/main" userId="Mandy Gil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C9AC8"/>
    <a:srgbClr val="FF85FF"/>
    <a:srgbClr val="0055A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55"/>
    <p:restoredTop sz="80581" autoAdjust="0"/>
  </p:normalViewPr>
  <p:slideViewPr>
    <p:cSldViewPr snapToGrid="0" snapToObjects="1">
      <p:cViewPr varScale="1">
        <p:scale>
          <a:sx n="90" d="100"/>
          <a:sy n="90" d="100"/>
        </p:scale>
        <p:origin x="1302" y="96"/>
      </p:cViewPr>
      <p:guideLst>
        <p:guide orient="horz" pos="2160"/>
        <p:guide pos="2880"/>
      </p:guideLst>
    </p:cSldViewPr>
  </p:slideViewPr>
  <p:notesTextViewPr>
    <p:cViewPr>
      <p:scale>
        <a:sx n="100" d="100"/>
        <a:sy n="100" d="100"/>
      </p:scale>
      <p:origin x="0" y="0"/>
    </p:cViewPr>
  </p:notesTextViewPr>
  <p:sorterViewPr>
    <p:cViewPr>
      <p:scale>
        <a:sx n="148" d="100"/>
        <a:sy n="148" d="100"/>
      </p:scale>
      <p:origin x="0" y="-7565"/>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D74F041B-11D9-42B3-8031-067D04A4011D}" type="datetimeFigureOut">
              <a:rPr lang="en-US" smtClean="0"/>
              <a:t>6/5/2019</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B7FD4360-F042-45B0-AB9B-84F337CF86C0}" type="slidenum">
              <a:rPr lang="en-US" smtClean="0"/>
              <a:t>‹#›</a:t>
            </a:fld>
            <a:endParaRPr lang="en-US"/>
          </a:p>
        </p:txBody>
      </p:sp>
    </p:spTree>
    <p:extLst>
      <p:ext uri="{BB962C8B-B14F-4D97-AF65-F5344CB8AC3E}">
        <p14:creationId xmlns:p14="http://schemas.microsoft.com/office/powerpoint/2010/main" val="386057382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ACB1227-3EC1-574A-93BA-A565EDC48A5D}" type="datetimeFigureOut">
              <a:rPr lang="en-US" smtClean="0"/>
              <a:t>6/5/2019</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9C478AC-2556-0440-A138-437F2183EEB7}" type="slidenum">
              <a:rPr lang="en-US" smtClean="0"/>
              <a:t>‹#›</a:t>
            </a:fld>
            <a:endParaRPr lang="en-US"/>
          </a:p>
        </p:txBody>
      </p:sp>
    </p:spTree>
    <p:extLst>
      <p:ext uri="{BB962C8B-B14F-4D97-AF65-F5344CB8AC3E}">
        <p14:creationId xmlns:p14="http://schemas.microsoft.com/office/powerpoint/2010/main" val="3776508150"/>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Tree>
    <p:extLst>
      <p:ext uri="{BB962C8B-B14F-4D97-AF65-F5344CB8AC3E}">
        <p14:creationId xmlns:p14="http://schemas.microsoft.com/office/powerpoint/2010/main" val="2089046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reference number is a combination the requestors last name and an</a:t>
            </a:r>
            <a:r>
              <a:rPr lang="en-US" baseline="0" dirty="0" smtClean="0"/>
              <a:t> incremental number assigned by the system.  So the blank space you see before the number is where the last name will appear when the requestor types it in above.</a:t>
            </a:r>
            <a:endParaRPr lang="en-US" dirty="0"/>
          </a:p>
        </p:txBody>
      </p:sp>
    </p:spTree>
    <p:extLst>
      <p:ext uri="{BB962C8B-B14F-4D97-AF65-F5344CB8AC3E}">
        <p14:creationId xmlns:p14="http://schemas.microsoft.com/office/powerpoint/2010/main" val="184910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UCR staff document</a:t>
            </a:r>
            <a:r>
              <a:rPr lang="en-US" baseline="0" dirty="0" smtClean="0"/>
              <a:t> information about each inquiry.</a:t>
            </a:r>
          </a:p>
          <a:p>
            <a:endParaRPr lang="en-US" baseline="0" dirty="0" smtClean="0"/>
          </a:p>
          <a:p>
            <a:pPr marL="228600" indent="-228600">
              <a:buAutoNum type="arabicPeriod"/>
            </a:pPr>
            <a:r>
              <a:rPr lang="en-US" baseline="0" dirty="0" smtClean="0"/>
              <a:t>individual inquiries we track the primary site and diagnosis year</a:t>
            </a:r>
          </a:p>
          <a:p>
            <a:pPr marL="228600" indent="-228600">
              <a:buAutoNum type="arabicPeriod"/>
            </a:pPr>
            <a:r>
              <a:rPr lang="en-US" baseline="0" dirty="0" smtClean="0"/>
              <a:t>coding guidelines questions we track if the response will be beneficial to other hospital registrars and the de-identified question and answer</a:t>
            </a:r>
          </a:p>
          <a:p>
            <a:endParaRPr lang="en-US" dirty="0"/>
          </a:p>
        </p:txBody>
      </p:sp>
    </p:spTree>
    <p:extLst>
      <p:ext uri="{BB962C8B-B14F-4D97-AF65-F5344CB8AC3E}">
        <p14:creationId xmlns:p14="http://schemas.microsoft.com/office/powerpoint/2010/main" val="2829965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a:t>
            </a:r>
            <a:r>
              <a:rPr lang="en-US" baseline="0" dirty="0" smtClean="0"/>
              <a:t> categories help us understand what information hospital abstractors are missing so we can target training.</a:t>
            </a:r>
            <a:endParaRPr lang="en-US" dirty="0"/>
          </a:p>
        </p:txBody>
      </p:sp>
    </p:spTree>
    <p:extLst>
      <p:ext uri="{BB962C8B-B14F-4D97-AF65-F5344CB8AC3E}">
        <p14:creationId xmlns:p14="http://schemas.microsoft.com/office/powerpoint/2010/main" val="3337822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document the resources</a:t>
            </a:r>
            <a:r>
              <a:rPr lang="en-US" baseline="0" dirty="0" smtClean="0"/>
              <a:t> used and send the resources to the hospital abstractors.  </a:t>
            </a:r>
            <a:endParaRPr lang="en-US" dirty="0"/>
          </a:p>
        </p:txBody>
      </p:sp>
    </p:spTree>
    <p:extLst>
      <p:ext uri="{BB962C8B-B14F-4D97-AF65-F5344CB8AC3E}">
        <p14:creationId xmlns:p14="http://schemas.microsoft.com/office/powerpoint/2010/main" val="33256017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track the</a:t>
            </a:r>
            <a:r>
              <a:rPr lang="en-US" baseline="0" dirty="0" smtClean="0"/>
              <a:t> time so that we know what impact this is having on editors workload.</a:t>
            </a:r>
          </a:p>
          <a:p>
            <a:endParaRPr lang="en-US" dirty="0"/>
          </a:p>
        </p:txBody>
      </p:sp>
    </p:spTree>
    <p:extLst>
      <p:ext uri="{BB962C8B-B14F-4D97-AF65-F5344CB8AC3E}">
        <p14:creationId xmlns:p14="http://schemas.microsoft.com/office/powerpoint/2010/main" val="25365133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internal</a:t>
            </a:r>
            <a:r>
              <a:rPr lang="en-US" baseline="0" dirty="0" smtClean="0"/>
              <a:t> reporting is mainly used to find missing or incomplete data and allows for grouping reports into categories.</a:t>
            </a:r>
          </a:p>
          <a:p>
            <a:r>
              <a:rPr lang="en-US" baseline="0" dirty="0" smtClean="0"/>
              <a:t>We are able to export from </a:t>
            </a:r>
            <a:r>
              <a:rPr lang="en-US" baseline="0" dirty="0" err="1" smtClean="0"/>
              <a:t>REDCap</a:t>
            </a:r>
            <a:r>
              <a:rPr lang="en-US" baseline="0" dirty="0" smtClean="0"/>
              <a:t> in csv, SAS, or other statistical software file types.  This makes doing the analysis much easier.</a:t>
            </a:r>
            <a:endParaRPr lang="en-US" dirty="0"/>
          </a:p>
        </p:txBody>
      </p:sp>
    </p:spTree>
    <p:extLst>
      <p:ext uri="{BB962C8B-B14F-4D97-AF65-F5344CB8AC3E}">
        <p14:creationId xmlns:p14="http://schemas.microsoft.com/office/powerpoint/2010/main" val="3241567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690573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79598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Editors take time to thoroughly research these questions so they give an accurate response</a:t>
            </a:r>
          </a:p>
          <a:p>
            <a:endParaRPr lang="en-US" dirty="0"/>
          </a:p>
        </p:txBody>
      </p:sp>
    </p:spTree>
    <p:extLst>
      <p:ext uri="{BB962C8B-B14F-4D97-AF65-F5344CB8AC3E}">
        <p14:creationId xmlns:p14="http://schemas.microsoft.com/office/powerpoint/2010/main" val="350464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22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8690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1405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6639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5354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questions came by phone or email any time of day.  The phone calls</a:t>
            </a:r>
            <a:r>
              <a:rPr lang="en-US" baseline="0" dirty="0" smtClean="0"/>
              <a:t> often took much longer than needed which took editors away from their other tasks.</a:t>
            </a:r>
          </a:p>
          <a:p>
            <a:endParaRPr lang="en-US" dirty="0"/>
          </a:p>
        </p:txBody>
      </p:sp>
    </p:spTree>
    <p:extLst>
      <p:ext uri="{BB962C8B-B14F-4D97-AF65-F5344CB8AC3E}">
        <p14:creationId xmlns:p14="http://schemas.microsoft.com/office/powerpoint/2010/main" val="12873303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address the unequal distribution of the questions and to allow for tracking of the questions we decided to develop an online request form for hospital registrars to complete.  This online form allows us to more evenly distribute the workload and collect data about what kind of questions are being asked so we can provide training as needed.</a:t>
            </a:r>
          </a:p>
        </p:txBody>
      </p:sp>
    </p:spTree>
    <p:extLst>
      <p:ext uri="{BB962C8B-B14F-4D97-AF65-F5344CB8AC3E}">
        <p14:creationId xmlns:p14="http://schemas.microsoft.com/office/powerpoint/2010/main" val="3898340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University of Utah subsidizes</a:t>
            </a:r>
            <a:r>
              <a:rPr lang="en-US" baseline="0" dirty="0" smtClean="0"/>
              <a:t> the use of </a:t>
            </a:r>
            <a:r>
              <a:rPr lang="en-US" baseline="0" dirty="0" err="1" smtClean="0"/>
              <a:t>REDCap</a:t>
            </a:r>
            <a:r>
              <a:rPr lang="en-US" baseline="0" dirty="0" smtClean="0"/>
              <a:t> so we do not have to pay for it.  It is secure and easy to use.</a:t>
            </a:r>
            <a:endParaRPr lang="en-US" dirty="0"/>
          </a:p>
        </p:txBody>
      </p:sp>
    </p:spTree>
    <p:extLst>
      <p:ext uri="{BB962C8B-B14F-4D97-AF65-F5344CB8AC3E}">
        <p14:creationId xmlns:p14="http://schemas.microsoft.com/office/powerpoint/2010/main" val="30309829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 them through the workflow</a:t>
            </a:r>
            <a:endParaRPr lang="en-US" dirty="0"/>
          </a:p>
        </p:txBody>
      </p:sp>
    </p:spTree>
    <p:extLst>
      <p:ext uri="{BB962C8B-B14F-4D97-AF65-F5344CB8AC3E}">
        <p14:creationId xmlns:p14="http://schemas.microsoft.com/office/powerpoint/2010/main" val="3102968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ask for</a:t>
            </a:r>
            <a:r>
              <a:rPr lang="en-US" baseline="0" dirty="0" smtClean="0"/>
              <a:t> the name and contact information from the requestor along with the items below</a:t>
            </a:r>
            <a:endParaRPr lang="en-US" dirty="0"/>
          </a:p>
        </p:txBody>
      </p:sp>
    </p:spTree>
    <p:extLst>
      <p:ext uri="{BB962C8B-B14F-4D97-AF65-F5344CB8AC3E}">
        <p14:creationId xmlns:p14="http://schemas.microsoft.com/office/powerpoint/2010/main" val="30334093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wanted to collect</a:t>
            </a:r>
            <a:r>
              <a:rPr lang="en-US" baseline="0" dirty="0" smtClean="0"/>
              <a:t> different information about each type of inquiry so we ask the hospital registrar to categorize their inquiry.  Then when UCR staff are documenting about the inquiry they collect the specific items for each type.</a:t>
            </a:r>
          </a:p>
          <a:p>
            <a:pPr marL="228600" indent="-228600">
              <a:buAutoNum type="arabicPeriod"/>
            </a:pPr>
            <a:endParaRPr lang="en-US" baseline="0" dirty="0" smtClean="0"/>
          </a:p>
          <a:p>
            <a:pPr marL="0" indent="0">
              <a:buNone/>
            </a:pPr>
            <a:r>
              <a:rPr lang="en-US" baseline="0" dirty="0" smtClean="0"/>
              <a:t>We track several things on both types that we will go over below.</a:t>
            </a:r>
            <a:endParaRPr lang="en-US" dirty="0" smtClean="0"/>
          </a:p>
          <a:p>
            <a:endParaRPr lang="en-US" dirty="0"/>
          </a:p>
        </p:txBody>
      </p:sp>
    </p:spTree>
    <p:extLst>
      <p:ext uri="{BB962C8B-B14F-4D97-AF65-F5344CB8AC3E}">
        <p14:creationId xmlns:p14="http://schemas.microsoft.com/office/powerpoint/2010/main" val="36466762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free</a:t>
            </a:r>
            <a:r>
              <a:rPr lang="en-US" baseline="0" dirty="0" smtClean="0"/>
              <a:t> text box allow for up to 65000 characters.</a:t>
            </a:r>
            <a:endParaRPr lang="en-US" dirty="0"/>
          </a:p>
        </p:txBody>
      </p:sp>
    </p:spTree>
    <p:extLst>
      <p:ext uri="{BB962C8B-B14F-4D97-AF65-F5344CB8AC3E}">
        <p14:creationId xmlns:p14="http://schemas.microsoft.com/office/powerpoint/2010/main" val="904834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F05389-3D41-49B2-A983-F755541126B5}" type="datetime1">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815D6-5B3D-F644-A296-77065F5D731C}" type="slidenum">
              <a:rPr lang="en-US" smtClean="0"/>
              <a:t>‹#›</a:t>
            </a:fld>
            <a:endParaRPr lang="en-US"/>
          </a:p>
        </p:txBody>
      </p:sp>
    </p:spTree>
    <p:extLst>
      <p:ext uri="{BB962C8B-B14F-4D97-AF65-F5344CB8AC3E}">
        <p14:creationId xmlns:p14="http://schemas.microsoft.com/office/powerpoint/2010/main" val="3950213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8BB236-7321-4A2A-91CE-E2514FB168F5}" type="datetime1">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815D6-5B3D-F644-A296-77065F5D731C}" type="slidenum">
              <a:rPr lang="en-US" smtClean="0"/>
              <a:t>‹#›</a:t>
            </a:fld>
            <a:endParaRPr lang="en-US"/>
          </a:p>
        </p:txBody>
      </p:sp>
    </p:spTree>
    <p:extLst>
      <p:ext uri="{BB962C8B-B14F-4D97-AF65-F5344CB8AC3E}">
        <p14:creationId xmlns:p14="http://schemas.microsoft.com/office/powerpoint/2010/main" val="28701723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A5976A-55DF-4A71-B6ED-EC2AADFB63C8}" type="datetime1">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815D6-5B3D-F644-A296-77065F5D731C}" type="slidenum">
              <a:rPr lang="en-US" smtClean="0"/>
              <a:t>‹#›</a:t>
            </a:fld>
            <a:endParaRPr lang="en-US"/>
          </a:p>
        </p:txBody>
      </p:sp>
    </p:spTree>
    <p:extLst>
      <p:ext uri="{BB962C8B-B14F-4D97-AF65-F5344CB8AC3E}">
        <p14:creationId xmlns:p14="http://schemas.microsoft.com/office/powerpoint/2010/main" val="41834586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B03018E-CACC-43A6-86BE-63068F57BA54}" type="datetime1">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815D6-5B3D-F644-A296-77065F5D731C}" type="slidenum">
              <a:rPr lang="en-US" smtClean="0"/>
              <a:t>‹#›</a:t>
            </a:fld>
            <a:endParaRPr lang="en-US"/>
          </a:p>
        </p:txBody>
      </p:sp>
      <p:sp>
        <p:nvSpPr>
          <p:cNvPr id="7" name="Rectangle 6">
            <a:extLst>
              <a:ext uri="{FF2B5EF4-FFF2-40B4-BE49-F238E27FC236}">
                <a16:creationId xmlns:a16="http://schemas.microsoft.com/office/drawing/2014/main" id="{7B067C14-4E94-8C4D-AB47-36310ABC47EB}"/>
              </a:ext>
            </a:extLst>
          </p:cNvPr>
          <p:cNvSpPr/>
          <p:nvPr userDrawn="1"/>
        </p:nvSpPr>
        <p:spPr>
          <a:xfrm>
            <a:off x="-1" y="336093"/>
            <a:ext cx="9144001" cy="859144"/>
          </a:xfrm>
          <a:prstGeom prst="rect">
            <a:avLst/>
          </a:prstGeom>
          <a:solidFill>
            <a:srgbClr val="0070C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0" dirty="0"/>
          </a:p>
        </p:txBody>
      </p:sp>
      <p:pic>
        <p:nvPicPr>
          <p:cNvPr id="8" name="Picture 7">
            <a:extLst>
              <a:ext uri="{FF2B5EF4-FFF2-40B4-BE49-F238E27FC236}">
                <a16:creationId xmlns:a16="http://schemas.microsoft.com/office/drawing/2014/main" id="{583D676A-E1A1-5847-8F86-4E42BAADDE4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8668" y="6394548"/>
            <a:ext cx="3178785" cy="400688"/>
          </a:xfrm>
          <a:prstGeom prst="rect">
            <a:avLst/>
          </a:prstGeom>
        </p:spPr>
      </p:pic>
      <p:sp>
        <p:nvSpPr>
          <p:cNvPr id="9" name="Title 8">
            <a:extLst>
              <a:ext uri="{FF2B5EF4-FFF2-40B4-BE49-F238E27FC236}">
                <a16:creationId xmlns:a16="http://schemas.microsoft.com/office/drawing/2014/main" id="{4EA28A03-D29F-7749-9692-BD3FEC5B6276}"/>
              </a:ext>
            </a:extLst>
          </p:cNvPr>
          <p:cNvSpPr>
            <a:spLocks noGrp="1"/>
          </p:cNvSpPr>
          <p:nvPr>
            <p:ph type="title"/>
          </p:nvPr>
        </p:nvSpPr>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2972661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C91BB3-7AF4-4FC4-B6F7-D80BDB6ECBA2}" type="datetime1">
              <a:rPr lang="en-US" smtClean="0"/>
              <a:t>6/5/2019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CE815D6-5B3D-F644-A296-77065F5D731C}" type="slidenum">
              <a:rPr lang="en-US" smtClean="0"/>
              <a:t>‹#›</a:t>
            </a:fld>
            <a:endParaRPr lang="en-US"/>
          </a:p>
        </p:txBody>
      </p:sp>
    </p:spTree>
    <p:extLst>
      <p:ext uri="{BB962C8B-B14F-4D97-AF65-F5344CB8AC3E}">
        <p14:creationId xmlns:p14="http://schemas.microsoft.com/office/powerpoint/2010/main" val="12998256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CF14E6-E29B-4230-9A61-A2499E621E23}" type="datetime1">
              <a:rPr lang="en-US" smtClean="0"/>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815D6-5B3D-F644-A296-77065F5D731C}" type="slidenum">
              <a:rPr lang="en-US" smtClean="0"/>
              <a:t>‹#›</a:t>
            </a:fld>
            <a:endParaRPr lang="en-US"/>
          </a:p>
        </p:txBody>
      </p:sp>
    </p:spTree>
    <p:extLst>
      <p:ext uri="{BB962C8B-B14F-4D97-AF65-F5344CB8AC3E}">
        <p14:creationId xmlns:p14="http://schemas.microsoft.com/office/powerpoint/2010/main" val="3910613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3EECDC-48FA-4D2B-A7C9-2A1D5B9CEE66}" type="datetime1">
              <a:rPr lang="en-US" smtClean="0"/>
              <a:t>6/5/2019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CE815D6-5B3D-F644-A296-77065F5D731C}" type="slidenum">
              <a:rPr lang="en-US" smtClean="0"/>
              <a:t>‹#›</a:t>
            </a:fld>
            <a:endParaRPr lang="en-US"/>
          </a:p>
        </p:txBody>
      </p:sp>
    </p:spTree>
    <p:extLst>
      <p:ext uri="{BB962C8B-B14F-4D97-AF65-F5344CB8AC3E}">
        <p14:creationId xmlns:p14="http://schemas.microsoft.com/office/powerpoint/2010/main" val="13856180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697953C-76D4-4118-B837-F1A473F7EAC9}" type="datetime1">
              <a:rPr lang="en-US" smtClean="0"/>
              <a:t>6/5/2019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E815D6-5B3D-F644-A296-77065F5D731C}" type="slidenum">
              <a:rPr lang="en-US" smtClean="0"/>
              <a:t>‹#›</a:t>
            </a:fld>
            <a:endParaRPr lang="en-US"/>
          </a:p>
        </p:txBody>
      </p:sp>
    </p:spTree>
    <p:extLst>
      <p:ext uri="{BB962C8B-B14F-4D97-AF65-F5344CB8AC3E}">
        <p14:creationId xmlns:p14="http://schemas.microsoft.com/office/powerpoint/2010/main" val="40146995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045A54-D54C-4C60-92F0-04220719BC38}" type="datetime1">
              <a:rPr lang="en-US" smtClean="0"/>
              <a:t>6/5/2019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CE815D6-5B3D-F644-A296-77065F5D731C}" type="slidenum">
              <a:rPr lang="en-US" smtClean="0"/>
              <a:t>‹#›</a:t>
            </a:fld>
            <a:endParaRPr lang="en-US"/>
          </a:p>
        </p:txBody>
      </p:sp>
    </p:spTree>
    <p:extLst>
      <p:ext uri="{BB962C8B-B14F-4D97-AF65-F5344CB8AC3E}">
        <p14:creationId xmlns:p14="http://schemas.microsoft.com/office/powerpoint/2010/main" val="3925756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5E40FB-3A71-4470-A517-3825416C69A6}" type="datetime1">
              <a:rPr lang="en-US" smtClean="0"/>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815D6-5B3D-F644-A296-77065F5D731C}" type="slidenum">
              <a:rPr lang="en-US" smtClean="0"/>
              <a:t>‹#›</a:t>
            </a:fld>
            <a:endParaRPr lang="en-US"/>
          </a:p>
        </p:txBody>
      </p:sp>
    </p:spTree>
    <p:extLst>
      <p:ext uri="{BB962C8B-B14F-4D97-AF65-F5344CB8AC3E}">
        <p14:creationId xmlns:p14="http://schemas.microsoft.com/office/powerpoint/2010/main" val="856220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6C9875-BFBA-414C-AB7F-FCE10079210C}" type="datetime1">
              <a:rPr lang="en-US" smtClean="0"/>
              <a:t>6/5/2019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E815D6-5B3D-F644-A296-77065F5D731C}" type="slidenum">
              <a:rPr lang="en-US" smtClean="0"/>
              <a:t>‹#›</a:t>
            </a:fld>
            <a:endParaRPr lang="en-US"/>
          </a:p>
        </p:txBody>
      </p:sp>
    </p:spTree>
    <p:extLst>
      <p:ext uri="{BB962C8B-B14F-4D97-AF65-F5344CB8AC3E}">
        <p14:creationId xmlns:p14="http://schemas.microsoft.com/office/powerpoint/2010/main" val="1878462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99382E-6AF6-4A81-868A-920A9C2E0EA8}" type="datetime1">
              <a:rPr lang="en-US" smtClean="0"/>
              <a:t>6/5/2019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E815D6-5B3D-F644-A296-77065F5D731C}" type="slidenum">
              <a:rPr lang="en-US" smtClean="0"/>
              <a:t>‹#›</a:t>
            </a:fld>
            <a:endParaRPr lang="en-US"/>
          </a:p>
        </p:txBody>
      </p:sp>
    </p:spTree>
    <p:extLst>
      <p:ext uri="{BB962C8B-B14F-4D97-AF65-F5344CB8AC3E}">
        <p14:creationId xmlns:p14="http://schemas.microsoft.com/office/powerpoint/2010/main" val="23672163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14.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56816"/>
            <a:ext cx="9144000" cy="3249168"/>
          </a:xfrm>
          <a:prstGeom prst="rect">
            <a:avLst/>
          </a:prstGeom>
        </p:spPr>
      </p:pic>
      <p:sp>
        <p:nvSpPr>
          <p:cNvPr id="12" name="Rectangle 11"/>
          <p:cNvSpPr/>
          <p:nvPr/>
        </p:nvSpPr>
        <p:spPr>
          <a:xfrm>
            <a:off x="-1" y="191386"/>
            <a:ext cx="9144001" cy="1697560"/>
          </a:xfrm>
          <a:prstGeom prst="rect">
            <a:avLst/>
          </a:prstGeom>
          <a:solidFill>
            <a:srgbClr val="0070C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6000"/>
          </a:p>
        </p:txBody>
      </p:sp>
      <p:sp>
        <p:nvSpPr>
          <p:cNvPr id="13" name="TextBox 12"/>
          <p:cNvSpPr txBox="1"/>
          <p:nvPr/>
        </p:nvSpPr>
        <p:spPr>
          <a:xfrm>
            <a:off x="140676" y="411186"/>
            <a:ext cx="8862646" cy="1770685"/>
          </a:xfrm>
          <a:prstGeom prst="rect">
            <a:avLst/>
          </a:prstGeom>
          <a:noFill/>
        </p:spPr>
        <p:txBody>
          <a:bodyPr wrap="square" lIns="46681" tIns="23340" rIns="46681" bIns="23340" rtlCol="0">
            <a:spAutoFit/>
          </a:bodyPr>
          <a:lstStyle/>
          <a:p>
            <a:pPr algn="ctr"/>
            <a:r>
              <a:rPr lang="en-US" sz="2800" b="1" dirty="0">
                <a:solidFill>
                  <a:schemeClr val="bg1"/>
                </a:solidFill>
              </a:rPr>
              <a:t>Developing a </a:t>
            </a:r>
            <a:r>
              <a:rPr lang="en-US" sz="2800" b="1" dirty="0" err="1">
                <a:solidFill>
                  <a:schemeClr val="bg1"/>
                </a:solidFill>
              </a:rPr>
              <a:t>REDCap</a:t>
            </a:r>
            <a:r>
              <a:rPr lang="en-US" sz="2800" b="1" dirty="0">
                <a:solidFill>
                  <a:schemeClr val="bg1"/>
                </a:solidFill>
              </a:rPr>
              <a:t> Inquiry System to Facilitate Case Specific Communication </a:t>
            </a:r>
            <a:r>
              <a:rPr lang="en-US" sz="2800" b="1" dirty="0" smtClean="0">
                <a:solidFill>
                  <a:schemeClr val="bg1"/>
                </a:solidFill>
              </a:rPr>
              <a:t>Between </a:t>
            </a:r>
            <a:r>
              <a:rPr lang="en-US" sz="2800" b="1" dirty="0">
                <a:solidFill>
                  <a:schemeClr val="bg1"/>
                </a:solidFill>
              </a:rPr>
              <a:t>Hospital Registrars and Central Registry </a:t>
            </a:r>
            <a:r>
              <a:rPr lang="en-US" sz="2800" b="1" dirty="0" smtClean="0">
                <a:solidFill>
                  <a:schemeClr val="bg1"/>
                </a:solidFill>
              </a:rPr>
              <a:t>Editing </a:t>
            </a:r>
            <a:r>
              <a:rPr lang="en-US" sz="2800" b="1" dirty="0">
                <a:solidFill>
                  <a:schemeClr val="bg1"/>
                </a:solidFill>
              </a:rPr>
              <a:t>Staff</a:t>
            </a:r>
            <a:r>
              <a:rPr lang="en-US" sz="4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r>
            <a:br>
              <a:rPr lang="en-US" sz="4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endParaRPr lang="en-US" sz="2800" b="1" dirty="0">
              <a:solidFill>
                <a:schemeClr val="bg1"/>
              </a:solidFill>
              <a:latin typeface="+mj-lt"/>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7599" y="6141134"/>
            <a:ext cx="4168800" cy="525480"/>
          </a:xfrm>
          <a:prstGeom prst="rect">
            <a:avLst/>
          </a:prstGeom>
        </p:spPr>
      </p:pic>
      <p:sp>
        <p:nvSpPr>
          <p:cNvPr id="2" name="TextBox 1">
            <a:extLst>
              <a:ext uri="{FF2B5EF4-FFF2-40B4-BE49-F238E27FC236}">
                <a16:creationId xmlns:a16="http://schemas.microsoft.com/office/drawing/2014/main" id="{A22D673E-1009-5647-97BB-7B82F5686114}"/>
              </a:ext>
            </a:extLst>
          </p:cNvPr>
          <p:cNvSpPr txBox="1"/>
          <p:nvPr/>
        </p:nvSpPr>
        <p:spPr>
          <a:xfrm>
            <a:off x="783771" y="5273854"/>
            <a:ext cx="7968343" cy="1077218"/>
          </a:xfrm>
          <a:prstGeom prst="rect">
            <a:avLst/>
          </a:prstGeom>
          <a:noFill/>
        </p:spPr>
        <p:txBody>
          <a:bodyPr wrap="square" rtlCol="0">
            <a:spAutoFit/>
          </a:bodyPr>
          <a:lstStyle/>
          <a:p>
            <a:pPr algn="ctr"/>
            <a:r>
              <a:rPr lang="en-US" sz="2400" b="1" dirty="0" smtClean="0">
                <a:solidFill>
                  <a:schemeClr val="tx2"/>
                </a:solidFill>
                <a:cs typeface="Arial" panose="020B0604020202020204" pitchFamily="34" charset="0"/>
              </a:rPr>
              <a:t>Carrie Bateman, BS</a:t>
            </a:r>
            <a:endParaRPr lang="en-US" sz="2400" b="1" dirty="0">
              <a:solidFill>
                <a:schemeClr val="tx2"/>
              </a:solidFill>
              <a:cs typeface="Arial" panose="020B0604020202020204" pitchFamily="34" charset="0"/>
            </a:endParaRPr>
          </a:p>
          <a:p>
            <a:pPr algn="ctr"/>
            <a:r>
              <a:rPr lang="en-US" sz="2000" b="1" dirty="0" smtClean="0">
                <a:solidFill>
                  <a:schemeClr val="tx2"/>
                </a:solidFill>
                <a:cs typeface="Arial" panose="020B0604020202020204" pitchFamily="34" charset="0"/>
              </a:rPr>
              <a:t>Registry Manager, Utah Cancer Registry</a:t>
            </a:r>
            <a:endParaRPr lang="en-US" sz="2000" b="1" dirty="0">
              <a:solidFill>
                <a:schemeClr val="tx2"/>
              </a:solidFill>
              <a:cs typeface="Arial" panose="020B0604020202020204" pitchFamily="34" charset="0"/>
            </a:endParaRPr>
          </a:p>
          <a:p>
            <a:endParaRPr lang="en-US" sz="2000" dirty="0">
              <a:solidFill>
                <a:schemeClr val="tx2"/>
              </a:solidFill>
            </a:endParaRPr>
          </a:p>
        </p:txBody>
      </p:sp>
    </p:spTree>
    <p:extLst>
      <p:ext uri="{BB962C8B-B14F-4D97-AF65-F5344CB8AC3E}">
        <p14:creationId xmlns:p14="http://schemas.microsoft.com/office/powerpoint/2010/main" val="16596083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48106"/>
          </a:xfrm>
        </p:spPr>
        <p:txBody>
          <a:bodyPr>
            <a:normAutofit/>
          </a:bodyPr>
          <a:lstStyle/>
          <a:p>
            <a:r>
              <a:rPr lang="en-US" sz="2800" dirty="0"/>
              <a:t>Provides </a:t>
            </a:r>
            <a:r>
              <a:rPr lang="en-US" sz="2800" dirty="0" smtClean="0"/>
              <a:t>a reference number </a:t>
            </a:r>
            <a:r>
              <a:rPr lang="en-US" sz="2800" dirty="0"/>
              <a:t>and </a:t>
            </a:r>
            <a:r>
              <a:rPr lang="en-US" sz="2800" dirty="0" smtClean="0"/>
              <a:t>“save </a:t>
            </a:r>
            <a:r>
              <a:rPr lang="en-US" sz="2800" dirty="0"/>
              <a:t>and return </a:t>
            </a:r>
            <a:r>
              <a:rPr lang="en-US" sz="2800" dirty="0" smtClean="0"/>
              <a:t>later” functionality</a:t>
            </a:r>
            <a:endParaRPr lang="en-US" sz="2800" dirty="0"/>
          </a:p>
        </p:txBody>
      </p:sp>
      <p:pic>
        <p:nvPicPr>
          <p:cNvPr id="4" name="Picture 3"/>
          <p:cNvPicPr>
            <a:picLocks noChangeAspect="1"/>
          </p:cNvPicPr>
          <p:nvPr/>
        </p:nvPicPr>
        <p:blipFill>
          <a:blip r:embed="rId3"/>
          <a:stretch>
            <a:fillRect/>
          </a:stretch>
        </p:blipFill>
        <p:spPr>
          <a:xfrm>
            <a:off x="547298" y="1695192"/>
            <a:ext cx="8049403" cy="2215847"/>
          </a:xfrm>
          <a:prstGeom prst="rect">
            <a:avLst/>
          </a:prstGeom>
        </p:spPr>
      </p:pic>
    </p:spTree>
    <p:extLst>
      <p:ext uri="{BB962C8B-B14F-4D97-AF65-F5344CB8AC3E}">
        <p14:creationId xmlns:p14="http://schemas.microsoft.com/office/powerpoint/2010/main" val="277281255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Utah cancer registry staff form</a:t>
            </a:r>
            <a:endParaRPr lang="en-US" sz="3600"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08678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26841"/>
          </a:xfrm>
        </p:spPr>
        <p:txBody>
          <a:bodyPr>
            <a:normAutofit/>
          </a:bodyPr>
          <a:lstStyle/>
          <a:p>
            <a:r>
              <a:rPr lang="en-US" sz="2800" dirty="0"/>
              <a:t>Inquiries are grouped into one or more categories</a:t>
            </a:r>
          </a:p>
        </p:txBody>
      </p:sp>
      <p:pic>
        <p:nvPicPr>
          <p:cNvPr id="4" name="Picture 3"/>
          <p:cNvPicPr>
            <a:picLocks noChangeAspect="1"/>
          </p:cNvPicPr>
          <p:nvPr/>
        </p:nvPicPr>
        <p:blipFill rotWithShape="1">
          <a:blip r:embed="rId3"/>
          <a:srcRect l="604" r="47172"/>
          <a:stretch/>
        </p:blipFill>
        <p:spPr>
          <a:xfrm>
            <a:off x="1079398" y="1424813"/>
            <a:ext cx="6985204" cy="3890098"/>
          </a:xfrm>
          <a:prstGeom prst="rect">
            <a:avLst/>
          </a:prstGeom>
        </p:spPr>
      </p:pic>
    </p:spTree>
    <p:extLst>
      <p:ext uri="{BB962C8B-B14F-4D97-AF65-F5344CB8AC3E}">
        <p14:creationId xmlns:p14="http://schemas.microsoft.com/office/powerpoint/2010/main" val="35584474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Asks for documentation of sources </a:t>
            </a:r>
            <a:r>
              <a:rPr lang="en-US" sz="3200" dirty="0"/>
              <a:t>used</a:t>
            </a:r>
          </a:p>
        </p:txBody>
      </p:sp>
      <p:pic>
        <p:nvPicPr>
          <p:cNvPr id="5" name="Picture 4"/>
          <p:cNvPicPr>
            <a:picLocks noChangeAspect="1"/>
          </p:cNvPicPr>
          <p:nvPr/>
        </p:nvPicPr>
        <p:blipFill>
          <a:blip r:embed="rId3"/>
          <a:stretch>
            <a:fillRect/>
          </a:stretch>
        </p:blipFill>
        <p:spPr>
          <a:xfrm>
            <a:off x="620936" y="1417638"/>
            <a:ext cx="7902127" cy="2652366"/>
          </a:xfrm>
          <a:prstGeom prst="rect">
            <a:avLst/>
          </a:prstGeom>
        </p:spPr>
      </p:pic>
    </p:spTree>
    <p:extLst>
      <p:ext uri="{BB962C8B-B14F-4D97-AF65-F5344CB8AC3E}">
        <p14:creationId xmlns:p14="http://schemas.microsoft.com/office/powerpoint/2010/main" val="3768261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935182"/>
          </a:xfrm>
        </p:spPr>
        <p:txBody>
          <a:bodyPr>
            <a:normAutofit fontScale="90000"/>
          </a:bodyPr>
          <a:lstStyle/>
          <a:p>
            <a:r>
              <a:rPr lang="en-US" sz="2800" dirty="0" smtClean="0"/>
              <a:t>Collects UCR staff name, their answer to the inquiry, and how long it took them to answer the inquiry</a:t>
            </a:r>
            <a:endParaRPr lang="en-US" sz="2800" dirty="0"/>
          </a:p>
        </p:txBody>
      </p:sp>
      <p:pic>
        <p:nvPicPr>
          <p:cNvPr id="4" name="Picture 3"/>
          <p:cNvPicPr>
            <a:picLocks noChangeAspect="1"/>
          </p:cNvPicPr>
          <p:nvPr/>
        </p:nvPicPr>
        <p:blipFill>
          <a:blip r:embed="rId3"/>
          <a:stretch>
            <a:fillRect/>
          </a:stretch>
        </p:blipFill>
        <p:spPr>
          <a:xfrm>
            <a:off x="563525" y="1480528"/>
            <a:ext cx="8016949" cy="3275094"/>
          </a:xfrm>
          <a:prstGeom prst="rect">
            <a:avLst/>
          </a:prstGeom>
        </p:spPr>
      </p:pic>
    </p:spTree>
    <p:extLst>
      <p:ext uri="{BB962C8B-B14F-4D97-AF65-F5344CB8AC3E}">
        <p14:creationId xmlns:p14="http://schemas.microsoft.com/office/powerpoint/2010/main" val="392999838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Able to create simple reports within </a:t>
            </a:r>
            <a:r>
              <a:rPr lang="en-US" dirty="0" err="1" smtClean="0"/>
              <a:t>REDCap</a:t>
            </a:r>
            <a:endParaRPr lang="en-US" dirty="0" smtClean="0"/>
          </a:p>
          <a:p>
            <a:pPr lvl="1"/>
            <a:r>
              <a:rPr lang="en-US" dirty="0" smtClean="0"/>
              <a:t>Missing data items</a:t>
            </a:r>
          </a:p>
          <a:p>
            <a:pPr lvl="1"/>
            <a:r>
              <a:rPr lang="en-US" dirty="0" smtClean="0"/>
              <a:t>Frequencies</a:t>
            </a:r>
          </a:p>
          <a:p>
            <a:pPr lvl="1"/>
            <a:r>
              <a:rPr lang="en-US" dirty="0" smtClean="0"/>
              <a:t>Look for specific inquiries by</a:t>
            </a:r>
          </a:p>
          <a:p>
            <a:pPr lvl="2"/>
            <a:r>
              <a:rPr lang="en-US" dirty="0" smtClean="0"/>
              <a:t>User</a:t>
            </a:r>
          </a:p>
          <a:p>
            <a:pPr lvl="2"/>
            <a:r>
              <a:rPr lang="en-US" dirty="0" smtClean="0"/>
              <a:t>Type</a:t>
            </a:r>
          </a:p>
          <a:p>
            <a:pPr lvl="2"/>
            <a:r>
              <a:rPr lang="en-US" dirty="0" smtClean="0"/>
              <a:t>Facility</a:t>
            </a:r>
          </a:p>
          <a:p>
            <a:pPr lvl="2"/>
            <a:r>
              <a:rPr lang="en-US" dirty="0" smtClean="0"/>
              <a:t>Diagnosis year</a:t>
            </a:r>
          </a:p>
          <a:p>
            <a:pPr lvl="2"/>
            <a:r>
              <a:rPr lang="en-US" dirty="0" smtClean="0"/>
              <a:t>Primary site</a:t>
            </a:r>
          </a:p>
          <a:p>
            <a:pPr lvl="2"/>
            <a:r>
              <a:rPr lang="en-US" dirty="0" smtClean="0"/>
              <a:t>Etc.</a:t>
            </a:r>
            <a:endParaRPr lang="en-US" dirty="0"/>
          </a:p>
          <a:p>
            <a:r>
              <a:rPr lang="en-US" dirty="0" smtClean="0"/>
              <a:t>Allows for exporting created reports or the entire dataset for more extensive analysis</a:t>
            </a:r>
            <a:endParaRPr lang="en-US" dirty="0"/>
          </a:p>
        </p:txBody>
      </p:sp>
      <p:sp>
        <p:nvSpPr>
          <p:cNvPr id="3" name="Title 2"/>
          <p:cNvSpPr>
            <a:spLocks noGrp="1"/>
          </p:cNvSpPr>
          <p:nvPr>
            <p:ph type="title"/>
          </p:nvPr>
        </p:nvSpPr>
        <p:spPr/>
        <p:txBody>
          <a:bodyPr/>
          <a:lstStyle/>
          <a:p>
            <a:r>
              <a:rPr lang="en-US" dirty="0" smtClean="0"/>
              <a:t>Reports and analysis</a:t>
            </a:r>
            <a:endParaRPr lang="en-US" dirty="0"/>
          </a:p>
        </p:txBody>
      </p:sp>
    </p:spTree>
    <p:extLst>
      <p:ext uri="{BB962C8B-B14F-4D97-AF65-F5344CB8AC3E}">
        <p14:creationId xmlns:p14="http://schemas.microsoft.com/office/powerpoint/2010/main" val="2532811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lvl="0"/>
            <a:r>
              <a:rPr lang="en-US" dirty="0"/>
              <a:t>From April 24, 2018 to April 30, 2019, we received </a:t>
            </a:r>
            <a:r>
              <a:rPr lang="en-US" dirty="0" smtClean="0"/>
              <a:t>a total of 860 </a:t>
            </a:r>
            <a:r>
              <a:rPr lang="en-US" dirty="0"/>
              <a:t>inquiries through the </a:t>
            </a:r>
            <a:r>
              <a:rPr lang="en-US" dirty="0" err="1"/>
              <a:t>REDCap</a:t>
            </a:r>
            <a:r>
              <a:rPr lang="en-US" dirty="0"/>
              <a:t> </a:t>
            </a:r>
            <a:r>
              <a:rPr lang="en-US" dirty="0" smtClean="0"/>
              <a:t>survey</a:t>
            </a:r>
            <a:endParaRPr lang="en-US" dirty="0"/>
          </a:p>
          <a:p>
            <a:pPr lvl="0"/>
            <a:r>
              <a:rPr lang="en-US" dirty="0"/>
              <a:t>Most </a:t>
            </a:r>
            <a:r>
              <a:rPr lang="en-US" dirty="0" smtClean="0"/>
              <a:t>inquiries </a:t>
            </a:r>
            <a:r>
              <a:rPr lang="en-US" dirty="0"/>
              <a:t>(827) were regarding </a:t>
            </a:r>
            <a:r>
              <a:rPr lang="en-US" dirty="0" smtClean="0"/>
              <a:t>missing information on individual cases, </a:t>
            </a:r>
            <a:r>
              <a:rPr lang="en-US" dirty="0"/>
              <a:t>while only 33 were </a:t>
            </a:r>
            <a:r>
              <a:rPr lang="en-US" dirty="0" smtClean="0"/>
              <a:t>coding guideline inquiries</a:t>
            </a:r>
            <a:endParaRPr lang="en-US" dirty="0"/>
          </a:p>
          <a:p>
            <a:endParaRPr lang="en-US" dirty="0"/>
          </a:p>
        </p:txBody>
      </p:sp>
      <p:sp>
        <p:nvSpPr>
          <p:cNvPr id="3" name="Title 2"/>
          <p:cNvSpPr>
            <a:spLocks noGrp="1"/>
          </p:cNvSpPr>
          <p:nvPr>
            <p:ph type="title"/>
          </p:nvPr>
        </p:nvSpPr>
        <p:spPr/>
        <p:txBody>
          <a:bodyPr/>
          <a:lstStyle/>
          <a:p>
            <a:r>
              <a:rPr lang="en-US" dirty="0" smtClean="0"/>
              <a:t>Results: Overall</a:t>
            </a:r>
            <a:endParaRPr lang="en-US" dirty="0"/>
          </a:p>
        </p:txBody>
      </p:sp>
    </p:spTree>
    <p:extLst>
      <p:ext uri="{BB962C8B-B14F-4D97-AF65-F5344CB8AC3E}">
        <p14:creationId xmlns:p14="http://schemas.microsoft.com/office/powerpoint/2010/main" val="3711601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lvl="0"/>
            <a:r>
              <a:rPr lang="en-US" dirty="0" smtClean="0"/>
              <a:t>The </a:t>
            </a:r>
            <a:r>
              <a:rPr lang="en-US" dirty="0"/>
              <a:t>three most common </a:t>
            </a:r>
            <a:r>
              <a:rPr lang="en-US" dirty="0" smtClean="0"/>
              <a:t>categories were </a:t>
            </a:r>
            <a:endParaRPr lang="en-US" dirty="0"/>
          </a:p>
          <a:p>
            <a:pPr lvl="1"/>
            <a:r>
              <a:rPr lang="en-US" dirty="0"/>
              <a:t>Treatment </a:t>
            </a:r>
            <a:r>
              <a:rPr lang="en-US" dirty="0" smtClean="0"/>
              <a:t>(</a:t>
            </a:r>
            <a:r>
              <a:rPr lang="en-US" dirty="0" smtClean="0"/>
              <a:t>81%) </a:t>
            </a:r>
            <a:endParaRPr lang="en-US" dirty="0"/>
          </a:p>
          <a:p>
            <a:pPr lvl="1"/>
            <a:r>
              <a:rPr lang="en-US" dirty="0"/>
              <a:t>Diagnostic Information </a:t>
            </a:r>
            <a:r>
              <a:rPr lang="en-US" dirty="0" smtClean="0"/>
              <a:t>(</a:t>
            </a:r>
            <a:r>
              <a:rPr lang="en-US" dirty="0" smtClean="0"/>
              <a:t>56%)</a:t>
            </a:r>
            <a:endParaRPr lang="en-US" dirty="0"/>
          </a:p>
          <a:p>
            <a:pPr lvl="1"/>
            <a:r>
              <a:rPr lang="en-US" dirty="0"/>
              <a:t>Staging </a:t>
            </a:r>
            <a:r>
              <a:rPr lang="en-US" dirty="0" smtClean="0"/>
              <a:t>(</a:t>
            </a:r>
            <a:r>
              <a:rPr lang="en-US" dirty="0" smtClean="0"/>
              <a:t>35%)</a:t>
            </a:r>
            <a:endParaRPr lang="en-US" dirty="0"/>
          </a:p>
          <a:p>
            <a:pPr lvl="0"/>
            <a:r>
              <a:rPr lang="en-US" dirty="0"/>
              <a:t>Most </a:t>
            </a:r>
            <a:r>
              <a:rPr lang="en-US" dirty="0" smtClean="0"/>
              <a:t>inquiries (</a:t>
            </a:r>
            <a:r>
              <a:rPr lang="en-US" dirty="0" smtClean="0"/>
              <a:t>85%) </a:t>
            </a:r>
            <a:r>
              <a:rPr lang="en-US" dirty="0"/>
              <a:t>required &lt;15 minutes of </a:t>
            </a:r>
            <a:r>
              <a:rPr lang="en-US" dirty="0" smtClean="0"/>
              <a:t>editor time</a:t>
            </a:r>
            <a:endParaRPr lang="en-US" dirty="0"/>
          </a:p>
          <a:p>
            <a:pPr lvl="1"/>
            <a:r>
              <a:rPr lang="en-US" dirty="0" smtClean="0"/>
              <a:t>13% </a:t>
            </a:r>
            <a:r>
              <a:rPr lang="en-US" dirty="0"/>
              <a:t>of inquiries required 16-30 minutes of </a:t>
            </a:r>
            <a:r>
              <a:rPr lang="en-US" dirty="0" smtClean="0"/>
              <a:t>editor </a:t>
            </a:r>
            <a:r>
              <a:rPr lang="en-US" dirty="0"/>
              <a:t>time.  </a:t>
            </a:r>
          </a:p>
          <a:p>
            <a:pPr lvl="0"/>
            <a:r>
              <a:rPr lang="en-US" dirty="0"/>
              <a:t>The average time for </a:t>
            </a:r>
            <a:r>
              <a:rPr lang="en-US" dirty="0" smtClean="0"/>
              <a:t>editor </a:t>
            </a:r>
            <a:r>
              <a:rPr lang="en-US" dirty="0"/>
              <a:t>response was </a:t>
            </a:r>
            <a:r>
              <a:rPr lang="en-US" dirty="0" smtClean="0"/>
              <a:t>1.4 </a:t>
            </a:r>
            <a:r>
              <a:rPr lang="en-US" dirty="0"/>
              <a:t>days with </a:t>
            </a:r>
            <a:r>
              <a:rPr lang="en-US" dirty="0" smtClean="0"/>
              <a:t>72% </a:t>
            </a:r>
            <a:r>
              <a:rPr lang="en-US" dirty="0"/>
              <a:t>of inquiries answered within one </a:t>
            </a:r>
            <a:r>
              <a:rPr lang="en-US" dirty="0" smtClean="0"/>
              <a:t>day </a:t>
            </a:r>
            <a:endParaRPr lang="en-US" dirty="0"/>
          </a:p>
          <a:p>
            <a:endParaRPr lang="en-US" dirty="0"/>
          </a:p>
        </p:txBody>
      </p:sp>
      <p:sp>
        <p:nvSpPr>
          <p:cNvPr id="3" name="Title 2"/>
          <p:cNvSpPr>
            <a:spLocks noGrp="1"/>
          </p:cNvSpPr>
          <p:nvPr>
            <p:ph type="title"/>
          </p:nvPr>
        </p:nvSpPr>
        <p:spPr/>
        <p:txBody>
          <a:bodyPr>
            <a:normAutofit/>
          </a:bodyPr>
          <a:lstStyle/>
          <a:p>
            <a:r>
              <a:rPr lang="en-US" sz="3200" dirty="0" smtClean="0"/>
              <a:t>Results: Inquiries about individual patients</a:t>
            </a:r>
            <a:endParaRPr lang="en-US" sz="3200" dirty="0"/>
          </a:p>
        </p:txBody>
      </p:sp>
    </p:spTree>
    <p:extLst>
      <p:ext uri="{BB962C8B-B14F-4D97-AF65-F5344CB8AC3E}">
        <p14:creationId xmlns:p14="http://schemas.microsoft.com/office/powerpoint/2010/main" val="12188197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smtClean="0"/>
              <a:t>Results: Inquiries about coding guidelines</a:t>
            </a:r>
            <a:endParaRPr lang="en-US" sz="3200" dirty="0"/>
          </a:p>
        </p:txBody>
      </p:sp>
      <p:sp>
        <p:nvSpPr>
          <p:cNvPr id="5" name="Content Placeholder 4"/>
          <p:cNvSpPr>
            <a:spLocks noGrp="1"/>
          </p:cNvSpPr>
          <p:nvPr>
            <p:ph sz="half" idx="2"/>
          </p:nvPr>
        </p:nvSpPr>
        <p:spPr>
          <a:xfrm>
            <a:off x="457200" y="1535113"/>
            <a:ext cx="4040188" cy="4591050"/>
          </a:xfrm>
        </p:spPr>
        <p:txBody>
          <a:bodyPr>
            <a:normAutofit/>
          </a:bodyPr>
          <a:lstStyle/>
          <a:p>
            <a:pPr lvl="0"/>
            <a:r>
              <a:rPr lang="en-US" dirty="0" smtClean="0"/>
              <a:t>3 days on average for editors to respond</a:t>
            </a:r>
          </a:p>
          <a:p>
            <a:pPr lvl="0"/>
            <a:r>
              <a:rPr lang="en-US" dirty="0" smtClean="0"/>
              <a:t>61% </a:t>
            </a:r>
            <a:r>
              <a:rPr lang="en-US" dirty="0" smtClean="0"/>
              <a:t>answered </a:t>
            </a:r>
            <a:r>
              <a:rPr lang="en-US" dirty="0"/>
              <a:t>within one </a:t>
            </a:r>
            <a:r>
              <a:rPr lang="en-US" dirty="0" smtClean="0"/>
              <a:t>day  </a:t>
            </a:r>
          </a:p>
          <a:p>
            <a:r>
              <a:rPr lang="en-US" dirty="0"/>
              <a:t>Editors spend more time </a:t>
            </a:r>
            <a:r>
              <a:rPr lang="en-US" dirty="0" smtClean="0"/>
              <a:t>answering </a:t>
            </a:r>
            <a:r>
              <a:rPr lang="en-US" dirty="0"/>
              <a:t>these inquiries (Table 1</a:t>
            </a:r>
            <a:r>
              <a:rPr lang="en-US" dirty="0" smtClean="0"/>
              <a:t>)</a:t>
            </a:r>
          </a:p>
          <a:p>
            <a:pPr lvl="0"/>
            <a:endParaRPr lang="en-US" dirty="0"/>
          </a:p>
          <a:p>
            <a:endParaRPr lang="en-US" dirty="0"/>
          </a:p>
          <a:p>
            <a:endParaRPr lang="en-US" dirty="0"/>
          </a:p>
        </p:txBody>
      </p:sp>
      <p:sp>
        <p:nvSpPr>
          <p:cNvPr id="6" name="Text Placeholder 5"/>
          <p:cNvSpPr>
            <a:spLocks noGrp="1"/>
          </p:cNvSpPr>
          <p:nvPr>
            <p:ph type="body" sz="quarter" idx="3"/>
          </p:nvPr>
        </p:nvSpPr>
        <p:spPr/>
        <p:txBody>
          <a:bodyPr>
            <a:normAutofit fontScale="85000" lnSpcReduction="20000"/>
          </a:bodyPr>
          <a:lstStyle/>
          <a:p>
            <a:r>
              <a:rPr lang="en-US" dirty="0" smtClean="0"/>
              <a:t>Table 1: Editor time spent answering coding guideline inquiries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878388583"/>
              </p:ext>
            </p:extLst>
          </p:nvPr>
        </p:nvGraphicFramePr>
        <p:xfrm>
          <a:off x="4645025" y="2174875"/>
          <a:ext cx="4041774" cy="2626995"/>
        </p:xfrm>
        <a:graphic>
          <a:graphicData uri="http://schemas.openxmlformats.org/drawingml/2006/table">
            <a:tbl>
              <a:tblPr>
                <a:tableStyleId>{2D5ABB26-0587-4C30-8999-92F81FD0307C}</a:tableStyleId>
              </a:tblPr>
              <a:tblGrid>
                <a:gridCol w="2379105">
                  <a:extLst>
                    <a:ext uri="{9D8B030D-6E8A-4147-A177-3AD203B41FA5}">
                      <a16:colId xmlns:a16="http://schemas.microsoft.com/office/drawing/2014/main" val="1467905384"/>
                    </a:ext>
                  </a:extLst>
                </a:gridCol>
                <a:gridCol w="797541">
                  <a:extLst>
                    <a:ext uri="{9D8B030D-6E8A-4147-A177-3AD203B41FA5}">
                      <a16:colId xmlns:a16="http://schemas.microsoft.com/office/drawing/2014/main" val="802253278"/>
                    </a:ext>
                  </a:extLst>
                </a:gridCol>
                <a:gridCol w="865128">
                  <a:extLst>
                    <a:ext uri="{9D8B030D-6E8A-4147-A177-3AD203B41FA5}">
                      <a16:colId xmlns:a16="http://schemas.microsoft.com/office/drawing/2014/main" val="942280202"/>
                    </a:ext>
                  </a:extLst>
                </a:gridCol>
              </a:tblGrid>
              <a:tr h="363712">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n</a:t>
                      </a:r>
                      <a:endParaRPr lang="en-US" sz="24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400" u="none" strike="noStrike" dirty="0">
                          <a:effectLst/>
                        </a:rPr>
                        <a:t>%</a:t>
                      </a:r>
                      <a:endParaRPr lang="en-US" sz="24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7457163"/>
                  </a:ext>
                </a:extLst>
              </a:tr>
              <a:tr h="363712">
                <a:tc>
                  <a:txBody>
                    <a:bodyPr/>
                    <a:lstStyle/>
                    <a:p>
                      <a:pPr algn="l" fontAlgn="b"/>
                      <a:r>
                        <a:rPr lang="en-US" sz="2400" u="none" strike="noStrike" dirty="0" smtClean="0">
                          <a:effectLst/>
                        </a:rPr>
                        <a:t>Total</a:t>
                      </a:r>
                      <a:endParaRPr lang="en-US" sz="24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r" fontAlgn="b"/>
                      <a:r>
                        <a:rPr lang="en-US" sz="2400" u="none" strike="noStrike" dirty="0">
                          <a:effectLst/>
                        </a:rPr>
                        <a:t>33</a:t>
                      </a:r>
                      <a:endParaRPr lang="en-US" sz="24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tc>
                  <a:txBody>
                    <a:bodyPr/>
                    <a:lstStyle/>
                    <a:p>
                      <a:pPr algn="l" fontAlgn="b"/>
                      <a:endParaRPr lang="en-US" sz="2400" b="0" i="0" u="none" strike="noStrike" dirty="0">
                        <a:solidFill>
                          <a:srgbClr val="000000"/>
                        </a:solidFill>
                        <a:effectLst/>
                        <a:latin typeface="Calibri" panose="020F0502020204030204" pitchFamily="34" charset="0"/>
                      </a:endParaRPr>
                    </a:p>
                  </a:txBody>
                  <a:tcPr marL="9525" marR="9525" marT="9525" marB="0" anchor="b">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90080773"/>
                  </a:ext>
                </a:extLst>
              </a:tr>
              <a:tr h="363712">
                <a:tc>
                  <a:txBody>
                    <a:bodyPr/>
                    <a:lstStyle/>
                    <a:p>
                      <a:pPr algn="l" fontAlgn="ctr"/>
                      <a:r>
                        <a:rPr lang="en-US" sz="2400" u="none" strike="noStrike">
                          <a:effectLst/>
                        </a:rPr>
                        <a:t>Less than 15 min</a:t>
                      </a:r>
                      <a:endParaRPr lang="en-US" sz="24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2400" u="none" strike="noStrike">
                          <a:effectLst/>
                        </a:rPr>
                        <a:t>12</a:t>
                      </a:r>
                      <a:endParaRPr lang="en-US" sz="24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2400" u="none" strike="noStrike" dirty="0" smtClean="0">
                          <a:effectLst/>
                        </a:rPr>
                        <a:t>36</a:t>
                      </a:r>
                      <a:endParaRPr lang="en-US" sz="2400" u="none" strike="noStrike" dirty="0" smtClean="0">
                        <a:effectLst/>
                      </a:endParaRPr>
                    </a:p>
                  </a:txBody>
                  <a:tcPr marL="9525" marR="9525" marT="9525" marB="0" anchor="b"/>
                </a:tc>
                <a:extLst>
                  <a:ext uri="{0D108BD9-81ED-4DB2-BD59-A6C34878D82A}">
                    <a16:rowId xmlns:a16="http://schemas.microsoft.com/office/drawing/2014/main" val="3539107076"/>
                  </a:ext>
                </a:extLst>
              </a:tr>
              <a:tr h="363712">
                <a:tc>
                  <a:txBody>
                    <a:bodyPr/>
                    <a:lstStyle/>
                    <a:p>
                      <a:pPr algn="l" fontAlgn="ctr"/>
                      <a:r>
                        <a:rPr lang="en-US" sz="2400" u="none" strike="noStrike">
                          <a:effectLst/>
                        </a:rPr>
                        <a:t>16-30 min</a:t>
                      </a:r>
                      <a:endParaRPr lang="en-US" sz="24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2400" u="none" strike="noStrike">
                          <a:effectLst/>
                        </a:rPr>
                        <a:t>15</a:t>
                      </a:r>
                      <a:endParaRPr lang="en-US" sz="24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2400" u="none" strike="noStrike" dirty="0" smtClean="0">
                          <a:effectLst/>
                        </a:rPr>
                        <a:t>46</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748847133"/>
                  </a:ext>
                </a:extLst>
              </a:tr>
              <a:tr h="363712">
                <a:tc>
                  <a:txBody>
                    <a:bodyPr/>
                    <a:lstStyle/>
                    <a:p>
                      <a:pPr algn="l" fontAlgn="ctr"/>
                      <a:r>
                        <a:rPr lang="en-US" sz="2400" u="none" strike="noStrike">
                          <a:effectLst/>
                        </a:rPr>
                        <a:t>31-45 min</a:t>
                      </a:r>
                      <a:endParaRPr lang="en-US" sz="24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2400" u="none" strike="noStrike">
                          <a:effectLst/>
                        </a:rPr>
                        <a:t>2</a:t>
                      </a:r>
                      <a:endParaRPr lang="en-US" sz="24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2400" u="none" strike="noStrike" dirty="0" smtClean="0">
                          <a:effectLst/>
                        </a:rPr>
                        <a:t>6</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46847133"/>
                  </a:ext>
                </a:extLst>
              </a:tr>
              <a:tr h="363712">
                <a:tc>
                  <a:txBody>
                    <a:bodyPr/>
                    <a:lstStyle/>
                    <a:p>
                      <a:pPr algn="l" fontAlgn="ctr"/>
                      <a:r>
                        <a:rPr lang="en-US" sz="2400" u="none" strike="noStrike">
                          <a:effectLst/>
                        </a:rPr>
                        <a:t>46 min -1 hour</a:t>
                      </a:r>
                      <a:endParaRPr lang="en-US" sz="24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ctr"/>
                      <a:r>
                        <a:rPr lang="en-US" sz="2400" u="none" strike="noStrike">
                          <a:effectLst/>
                        </a:rPr>
                        <a:t>3</a:t>
                      </a:r>
                      <a:endParaRPr lang="en-US" sz="2400" b="0" i="0" u="none" strike="noStrike">
                        <a:solidFill>
                          <a:srgbClr val="000000"/>
                        </a:solidFill>
                        <a:effectLst/>
                        <a:latin typeface="Calibri" panose="020F0502020204030204" pitchFamily="34" charset="0"/>
                      </a:endParaRPr>
                    </a:p>
                  </a:txBody>
                  <a:tcPr marL="9525" marR="9525" marT="9525" marB="0" anchor="ctr"/>
                </a:tc>
                <a:tc>
                  <a:txBody>
                    <a:bodyPr/>
                    <a:lstStyle/>
                    <a:p>
                      <a:pPr algn="r" fontAlgn="b"/>
                      <a:r>
                        <a:rPr lang="en-US" sz="2400" u="none" strike="noStrike" dirty="0" smtClean="0">
                          <a:effectLst/>
                        </a:rPr>
                        <a:t>9</a:t>
                      </a:r>
                      <a:endParaRPr lang="en-US" sz="24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17385517"/>
                  </a:ext>
                </a:extLst>
              </a:tr>
              <a:tr h="363712">
                <a:tc>
                  <a:txBody>
                    <a:bodyPr/>
                    <a:lstStyle/>
                    <a:p>
                      <a:pPr algn="l" fontAlgn="ctr"/>
                      <a:r>
                        <a:rPr lang="en-US" sz="2400" u="none" strike="noStrike" dirty="0">
                          <a:effectLst/>
                        </a:rPr>
                        <a:t>More than 1 hour</a:t>
                      </a:r>
                      <a:endParaRPr lang="en-US" sz="2400" b="0"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r" fontAlgn="ctr"/>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9525" marR="9525" marT="9525" marB="0" anchor="ctr">
                    <a:lnB w="12700" cap="flat" cmpd="sng" algn="ctr">
                      <a:solidFill>
                        <a:schemeClr val="tx1"/>
                      </a:solidFill>
                      <a:prstDash val="solid"/>
                      <a:round/>
                      <a:headEnd type="none" w="med" len="med"/>
                      <a:tailEnd type="none" w="med" len="med"/>
                    </a:lnB>
                  </a:tcPr>
                </a:tc>
                <a:tc>
                  <a:txBody>
                    <a:bodyPr/>
                    <a:lstStyle/>
                    <a:p>
                      <a:pPr algn="r" fontAlgn="b"/>
                      <a:r>
                        <a:rPr lang="en-US" sz="2400" u="none" strike="noStrike" dirty="0" smtClean="0">
                          <a:effectLst/>
                        </a:rPr>
                        <a:t>3</a:t>
                      </a:r>
                      <a:endParaRPr lang="en-US" sz="2400" b="0" i="0" u="none" strike="noStrike" dirty="0">
                        <a:solidFill>
                          <a:srgbClr val="000000"/>
                        </a:solidFill>
                        <a:effectLst/>
                        <a:latin typeface="Calibri" panose="020F0502020204030204" pitchFamily="34" charset="0"/>
                      </a:endParaRPr>
                    </a:p>
                  </a:txBody>
                  <a:tcPr marL="9525" marR="9525" marT="9525" marB="0"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12052654"/>
                  </a:ext>
                </a:extLst>
              </a:tr>
            </a:tbl>
          </a:graphicData>
        </a:graphic>
      </p:graphicFrame>
    </p:spTree>
    <p:extLst>
      <p:ext uri="{BB962C8B-B14F-4D97-AF65-F5344CB8AC3E}">
        <p14:creationId xmlns:p14="http://schemas.microsoft.com/office/powerpoint/2010/main" val="7226427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t>Almost half of our general coding questions are about the new solid tumor rules including </a:t>
            </a:r>
          </a:p>
          <a:p>
            <a:pPr lvl="1"/>
            <a:r>
              <a:rPr lang="en-US" dirty="0"/>
              <a:t>D</a:t>
            </a:r>
            <a:r>
              <a:rPr lang="en-US" dirty="0" smtClean="0"/>
              <a:t>etermining multiple primaries </a:t>
            </a:r>
          </a:p>
          <a:p>
            <a:pPr lvl="1"/>
            <a:r>
              <a:rPr lang="en-US" dirty="0"/>
              <a:t>C</a:t>
            </a:r>
            <a:r>
              <a:rPr lang="en-US" dirty="0" smtClean="0"/>
              <a:t>oding </a:t>
            </a:r>
            <a:r>
              <a:rPr lang="en-US" dirty="0" err="1" smtClean="0"/>
              <a:t>histologies</a:t>
            </a:r>
            <a:endParaRPr lang="en-US" dirty="0" smtClean="0"/>
          </a:p>
          <a:p>
            <a:r>
              <a:rPr lang="en-US" dirty="0" smtClean="0"/>
              <a:t>We address training needs by</a:t>
            </a:r>
          </a:p>
          <a:p>
            <a:pPr lvl="1"/>
            <a:r>
              <a:rPr lang="en-US" dirty="0" smtClean="0"/>
              <a:t>Sending the question and answer to all hospital registrars via our listserv</a:t>
            </a:r>
          </a:p>
          <a:p>
            <a:pPr lvl="1"/>
            <a:r>
              <a:rPr lang="en-US" dirty="0" smtClean="0"/>
              <a:t>Posting the questions and answers to our website</a:t>
            </a:r>
          </a:p>
          <a:p>
            <a:pPr lvl="1"/>
            <a:r>
              <a:rPr lang="en-US" dirty="0" smtClean="0"/>
              <a:t>Providing educational webinars on common topics</a:t>
            </a:r>
          </a:p>
        </p:txBody>
      </p:sp>
      <p:sp>
        <p:nvSpPr>
          <p:cNvPr id="3" name="Title 2"/>
          <p:cNvSpPr>
            <a:spLocks noGrp="1"/>
          </p:cNvSpPr>
          <p:nvPr>
            <p:ph type="title"/>
          </p:nvPr>
        </p:nvSpPr>
        <p:spPr/>
        <p:txBody>
          <a:bodyPr/>
          <a:lstStyle/>
          <a:p>
            <a:r>
              <a:rPr lang="en-US" dirty="0" smtClean="0"/>
              <a:t>Results: Hospital registrar training</a:t>
            </a:r>
            <a:endParaRPr lang="en-US" dirty="0"/>
          </a:p>
        </p:txBody>
      </p:sp>
    </p:spTree>
    <p:extLst>
      <p:ext uri="{BB962C8B-B14F-4D97-AF65-F5344CB8AC3E}">
        <p14:creationId xmlns:p14="http://schemas.microsoft.com/office/powerpoint/2010/main" val="1988087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AC122E-0D79-3344-AA21-31265E15B7C3}"/>
              </a:ext>
            </a:extLst>
          </p:cNvPr>
          <p:cNvSpPr>
            <a:spLocks noGrp="1"/>
          </p:cNvSpPr>
          <p:nvPr>
            <p:ph idx="1"/>
          </p:nvPr>
        </p:nvSpPr>
        <p:spPr/>
        <p:txBody>
          <a:bodyPr>
            <a:normAutofit/>
          </a:bodyPr>
          <a:lstStyle/>
          <a:p>
            <a:r>
              <a:rPr lang="en-US" dirty="0"/>
              <a:t>Background </a:t>
            </a:r>
          </a:p>
          <a:p>
            <a:r>
              <a:rPr lang="en-US" dirty="0"/>
              <a:t>Purpose</a:t>
            </a:r>
          </a:p>
          <a:p>
            <a:r>
              <a:rPr lang="en-US" dirty="0" smtClean="0"/>
              <a:t>Methods</a:t>
            </a:r>
          </a:p>
          <a:p>
            <a:r>
              <a:rPr lang="en-US" dirty="0" smtClean="0"/>
              <a:t>Results</a:t>
            </a:r>
            <a:endParaRPr lang="en-US" dirty="0"/>
          </a:p>
          <a:p>
            <a:r>
              <a:rPr lang="en-US" dirty="0" smtClean="0"/>
              <a:t>Summary</a:t>
            </a:r>
            <a:endParaRPr lang="en-US" dirty="0"/>
          </a:p>
        </p:txBody>
      </p:sp>
      <p:sp>
        <p:nvSpPr>
          <p:cNvPr id="3" name="Title 2">
            <a:extLst>
              <a:ext uri="{FF2B5EF4-FFF2-40B4-BE49-F238E27FC236}">
                <a16:creationId xmlns:a16="http://schemas.microsoft.com/office/drawing/2014/main" id="{D5D74E66-AD13-AE4B-B0F1-1418AE376859}"/>
              </a:ext>
            </a:extLst>
          </p:cNvPr>
          <p:cNvSpPr>
            <a:spLocks noGrp="1"/>
          </p:cNvSpPr>
          <p:nvPr>
            <p:ph type="title"/>
          </p:nvPr>
        </p:nvSpPr>
        <p:spPr/>
        <p:txBody>
          <a:bodyPr/>
          <a:lstStyle/>
          <a:p>
            <a:r>
              <a:rPr lang="en-US" dirty="0"/>
              <a:t>Overview of presentation</a:t>
            </a:r>
          </a:p>
        </p:txBody>
      </p:sp>
    </p:spTree>
    <p:extLst>
      <p:ext uri="{BB962C8B-B14F-4D97-AF65-F5344CB8AC3E}">
        <p14:creationId xmlns:p14="http://schemas.microsoft.com/office/powerpoint/2010/main" val="13808367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Pros</a:t>
            </a:r>
          </a:p>
          <a:p>
            <a:pPr lvl="1"/>
            <a:r>
              <a:rPr lang="en-US" dirty="0" smtClean="0"/>
              <a:t>Inquiries documented in writing</a:t>
            </a:r>
          </a:p>
          <a:p>
            <a:r>
              <a:rPr lang="en-US" dirty="0" smtClean="0"/>
              <a:t>Cons </a:t>
            </a:r>
          </a:p>
          <a:p>
            <a:pPr lvl="1"/>
            <a:r>
              <a:rPr lang="en-US" dirty="0" smtClean="0"/>
              <a:t>No personal interactions</a:t>
            </a:r>
            <a:endParaRPr lang="en-US" dirty="0"/>
          </a:p>
        </p:txBody>
      </p:sp>
      <p:sp>
        <p:nvSpPr>
          <p:cNvPr id="3" name="Title 2"/>
          <p:cNvSpPr>
            <a:spLocks noGrp="1"/>
          </p:cNvSpPr>
          <p:nvPr>
            <p:ph type="title"/>
          </p:nvPr>
        </p:nvSpPr>
        <p:spPr/>
        <p:txBody>
          <a:bodyPr/>
          <a:lstStyle/>
          <a:p>
            <a:r>
              <a:rPr lang="en-US" dirty="0" smtClean="0"/>
              <a:t>Results: Overall user comments</a:t>
            </a:r>
            <a:endParaRPr lang="en-US" dirty="0"/>
          </a:p>
        </p:txBody>
      </p:sp>
    </p:spTree>
    <p:extLst>
      <p:ext uri="{BB962C8B-B14F-4D97-AF65-F5344CB8AC3E}">
        <p14:creationId xmlns:p14="http://schemas.microsoft.com/office/powerpoint/2010/main" val="39747940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Pros</a:t>
            </a:r>
          </a:p>
          <a:p>
            <a:pPr lvl="1"/>
            <a:r>
              <a:rPr lang="en-US" dirty="0" smtClean="0"/>
              <a:t>Can choose when to respond</a:t>
            </a:r>
          </a:p>
          <a:p>
            <a:pPr lvl="1"/>
            <a:r>
              <a:rPr lang="en-US" dirty="0" smtClean="0"/>
              <a:t>Fewer interruptions to their work</a:t>
            </a:r>
          </a:p>
          <a:p>
            <a:r>
              <a:rPr lang="en-US" dirty="0" smtClean="0"/>
              <a:t>Cons</a:t>
            </a:r>
          </a:p>
          <a:p>
            <a:pPr lvl="1"/>
            <a:r>
              <a:rPr lang="en-US" dirty="0" smtClean="0"/>
              <a:t>System does not automatically copy their response into an email</a:t>
            </a:r>
            <a:endParaRPr lang="en-US" dirty="0"/>
          </a:p>
        </p:txBody>
      </p:sp>
      <p:sp>
        <p:nvSpPr>
          <p:cNvPr id="3" name="Title 2"/>
          <p:cNvSpPr>
            <a:spLocks noGrp="1"/>
          </p:cNvSpPr>
          <p:nvPr>
            <p:ph type="title"/>
          </p:nvPr>
        </p:nvSpPr>
        <p:spPr/>
        <p:txBody>
          <a:bodyPr/>
          <a:lstStyle/>
          <a:p>
            <a:r>
              <a:rPr lang="en-US" dirty="0" smtClean="0"/>
              <a:t>Results: UCR user comments</a:t>
            </a:r>
            <a:endParaRPr lang="en-US" dirty="0"/>
          </a:p>
        </p:txBody>
      </p:sp>
    </p:spTree>
    <p:extLst>
      <p:ext uri="{BB962C8B-B14F-4D97-AF65-F5344CB8AC3E}">
        <p14:creationId xmlns:p14="http://schemas.microsoft.com/office/powerpoint/2010/main" val="148976920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Pros</a:t>
            </a:r>
          </a:p>
          <a:p>
            <a:pPr lvl="1"/>
            <a:r>
              <a:rPr lang="en-US" dirty="0"/>
              <a:t>E</a:t>
            </a:r>
            <a:r>
              <a:rPr lang="en-US" dirty="0" smtClean="0"/>
              <a:t>asy to use </a:t>
            </a:r>
          </a:p>
          <a:p>
            <a:pPr lvl="1"/>
            <a:r>
              <a:rPr lang="en-US" dirty="0"/>
              <a:t>Q</a:t>
            </a:r>
            <a:r>
              <a:rPr lang="en-US" dirty="0" smtClean="0"/>
              <a:t>uick responses</a:t>
            </a:r>
          </a:p>
          <a:p>
            <a:r>
              <a:rPr lang="en-US" dirty="0" smtClean="0"/>
              <a:t>Cons</a:t>
            </a:r>
          </a:p>
          <a:p>
            <a:pPr lvl="1"/>
            <a:r>
              <a:rPr lang="en-US" dirty="0"/>
              <a:t>C</a:t>
            </a:r>
            <a:r>
              <a:rPr lang="en-US" dirty="0" smtClean="0"/>
              <a:t>an be difficult to convey the question in writing  </a:t>
            </a:r>
          </a:p>
        </p:txBody>
      </p:sp>
      <p:sp>
        <p:nvSpPr>
          <p:cNvPr id="3" name="Title 2"/>
          <p:cNvSpPr>
            <a:spLocks noGrp="1"/>
          </p:cNvSpPr>
          <p:nvPr>
            <p:ph type="title"/>
          </p:nvPr>
        </p:nvSpPr>
        <p:spPr/>
        <p:txBody>
          <a:bodyPr>
            <a:normAutofit/>
          </a:bodyPr>
          <a:lstStyle/>
          <a:p>
            <a:r>
              <a:rPr lang="en-US" sz="3200" dirty="0" smtClean="0"/>
              <a:t>Results: Hospital registrar user comments</a:t>
            </a:r>
            <a:endParaRPr lang="en-US" sz="3200" dirty="0"/>
          </a:p>
        </p:txBody>
      </p:sp>
    </p:spTree>
    <p:extLst>
      <p:ext uri="{BB962C8B-B14F-4D97-AF65-F5344CB8AC3E}">
        <p14:creationId xmlns:p14="http://schemas.microsoft.com/office/powerpoint/2010/main" val="23471032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More </a:t>
            </a:r>
            <a:r>
              <a:rPr lang="en-US" dirty="0"/>
              <a:t>even distribution of workload among </a:t>
            </a:r>
            <a:r>
              <a:rPr lang="en-US" dirty="0" smtClean="0"/>
              <a:t>editing staff</a:t>
            </a:r>
          </a:p>
          <a:p>
            <a:r>
              <a:rPr lang="en-US" dirty="0" smtClean="0"/>
              <a:t>Able to assess hospital registrar training needs and provide targeted training</a:t>
            </a:r>
          </a:p>
          <a:p>
            <a:r>
              <a:rPr lang="en-US" dirty="0"/>
              <a:t>Editors are better able to manage their time when responding to inquiries</a:t>
            </a:r>
          </a:p>
          <a:p>
            <a:endParaRPr lang="en-US" dirty="0" smtClean="0"/>
          </a:p>
        </p:txBody>
      </p:sp>
      <p:sp>
        <p:nvSpPr>
          <p:cNvPr id="3" name="Title 2"/>
          <p:cNvSpPr>
            <a:spLocks noGrp="1"/>
          </p:cNvSpPr>
          <p:nvPr>
            <p:ph type="title"/>
          </p:nvPr>
        </p:nvSpPr>
        <p:spPr/>
        <p:txBody>
          <a:bodyPr/>
          <a:lstStyle/>
          <a:p>
            <a:r>
              <a:rPr lang="en-US" dirty="0" smtClean="0"/>
              <a:t>Summary	</a:t>
            </a:r>
            <a:endParaRPr lang="en-US" dirty="0"/>
          </a:p>
        </p:txBody>
      </p:sp>
    </p:spTree>
    <p:extLst>
      <p:ext uri="{BB962C8B-B14F-4D97-AF65-F5344CB8AC3E}">
        <p14:creationId xmlns:p14="http://schemas.microsoft.com/office/powerpoint/2010/main" val="118223890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Utah Cancer Registry is supported </a:t>
            </a:r>
            <a:r>
              <a:rPr lang="en-US" dirty="0" smtClean="0"/>
              <a:t>by:</a:t>
            </a:r>
            <a:endParaRPr lang="en-US" dirty="0"/>
          </a:p>
        </p:txBody>
      </p:sp>
      <p:sp>
        <p:nvSpPr>
          <p:cNvPr id="3" name="Content Placeholder 2"/>
          <p:cNvSpPr>
            <a:spLocks noGrp="1"/>
          </p:cNvSpPr>
          <p:nvPr>
            <p:ph sz="half" idx="1"/>
          </p:nvPr>
        </p:nvSpPr>
        <p:spPr>
          <a:xfrm>
            <a:off x="457200" y="1600200"/>
            <a:ext cx="8229600" cy="4525963"/>
          </a:xfrm>
        </p:spPr>
        <p:txBody>
          <a:bodyPr/>
          <a:lstStyle/>
          <a:p>
            <a:r>
              <a:rPr lang="en-US" dirty="0" smtClean="0"/>
              <a:t>Surveillance</a:t>
            </a:r>
            <a:r>
              <a:rPr lang="en-US" dirty="0"/>
              <a:t>, Epidemiology and End Results program (SEER</a:t>
            </a:r>
            <a:r>
              <a:rPr lang="en-US" dirty="0" smtClean="0"/>
              <a:t>) contract number HHSN261201800016I</a:t>
            </a:r>
            <a:endParaRPr lang="en-US" dirty="0"/>
          </a:p>
          <a:p>
            <a:r>
              <a:rPr lang="en-US" dirty="0" smtClean="0"/>
              <a:t>National </a:t>
            </a:r>
            <a:r>
              <a:rPr lang="en-US" dirty="0"/>
              <a:t>Program of Cancer Registries (NPCR</a:t>
            </a:r>
            <a:r>
              <a:rPr lang="en-US" dirty="0" smtClean="0"/>
              <a:t>) under </a:t>
            </a:r>
            <a:r>
              <a:rPr lang="en-US" dirty="0"/>
              <a:t>cooperative agreement </a:t>
            </a:r>
            <a:r>
              <a:rPr lang="en-US" dirty="0" smtClean="0"/>
              <a:t>NU58DP006320</a:t>
            </a:r>
          </a:p>
          <a:p>
            <a:r>
              <a:rPr lang="en-US" dirty="0"/>
              <a:t>Huntsman Cancer Institute Foundation </a:t>
            </a:r>
          </a:p>
          <a:p>
            <a:r>
              <a:rPr lang="en-US" dirty="0" smtClean="0"/>
              <a:t>University </a:t>
            </a:r>
            <a:r>
              <a:rPr lang="en-US" dirty="0"/>
              <a:t>of </a:t>
            </a:r>
            <a:r>
              <a:rPr lang="en-US" dirty="0" smtClean="0"/>
              <a:t>Utah Health</a:t>
            </a:r>
            <a:endParaRPr lang="en-US" dirty="0"/>
          </a:p>
          <a:p>
            <a:endParaRPr lang="en-US" dirty="0"/>
          </a:p>
        </p:txBody>
      </p:sp>
      <p:pic>
        <p:nvPicPr>
          <p:cNvPr id="5" name="Picture 4">
            <a:extLst>
              <a:ext uri="{FF2B5EF4-FFF2-40B4-BE49-F238E27FC236}">
                <a16:creationId xmlns:a16="http://schemas.microsoft.com/office/drawing/2014/main" id="{747589E1-E323-6B41-8332-9EFEB131368C}"/>
              </a:ext>
            </a:extLst>
          </p:cNvPr>
          <p:cNvPicPr>
            <a:picLocks noChangeAspect="1"/>
          </p:cNvPicPr>
          <p:nvPr/>
        </p:nvPicPr>
        <p:blipFill>
          <a:blip r:embed="rId2"/>
          <a:stretch>
            <a:fillRect/>
          </a:stretch>
        </p:blipFill>
        <p:spPr>
          <a:xfrm>
            <a:off x="168016" y="4758152"/>
            <a:ext cx="1738408" cy="1738408"/>
          </a:xfrm>
          <a:prstGeom prst="rect">
            <a:avLst/>
          </a:prstGeom>
        </p:spPr>
      </p:pic>
      <p:pic>
        <p:nvPicPr>
          <p:cNvPr id="6" name="Picture 5">
            <a:extLst>
              <a:ext uri="{FF2B5EF4-FFF2-40B4-BE49-F238E27FC236}">
                <a16:creationId xmlns:a16="http://schemas.microsoft.com/office/drawing/2014/main" id="{0C0BFF81-15EF-124C-AD9C-EEF4BEFF6292}"/>
              </a:ext>
            </a:extLst>
          </p:cNvPr>
          <p:cNvPicPr>
            <a:picLocks noChangeAspect="1"/>
          </p:cNvPicPr>
          <p:nvPr/>
        </p:nvPicPr>
        <p:blipFill>
          <a:blip r:embed="rId3"/>
          <a:stretch>
            <a:fillRect/>
          </a:stretch>
        </p:blipFill>
        <p:spPr>
          <a:xfrm>
            <a:off x="7223125" y="4792643"/>
            <a:ext cx="1746250" cy="1703917"/>
          </a:xfrm>
          <a:prstGeom prst="rect">
            <a:avLst/>
          </a:prstGeom>
        </p:spPr>
      </p:pic>
      <p:pic>
        <p:nvPicPr>
          <p:cNvPr id="7" name="Picture 6">
            <a:extLst>
              <a:ext uri="{FF2B5EF4-FFF2-40B4-BE49-F238E27FC236}">
                <a16:creationId xmlns:a16="http://schemas.microsoft.com/office/drawing/2014/main" id="{B3BF2758-98B4-F745-A77A-54F6C46695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501" y="4900660"/>
            <a:ext cx="1184300" cy="1408065"/>
          </a:xfrm>
          <a:prstGeom prst="rect">
            <a:avLst/>
          </a:prstGeom>
        </p:spPr>
      </p:pic>
      <p:pic>
        <p:nvPicPr>
          <p:cNvPr id="8" name="Picture 7"/>
          <p:cNvPicPr/>
          <p:nvPr/>
        </p:nvPicPr>
        <p:blipFill>
          <a:blip r:embed="rId5">
            <a:extLst>
              <a:ext uri="{28A0092B-C50C-407E-A947-70E740481C1C}">
                <a14:useLocalDpi xmlns:a14="http://schemas.microsoft.com/office/drawing/2010/main" val="0"/>
              </a:ext>
            </a:extLst>
          </a:blip>
          <a:stretch>
            <a:fillRect/>
          </a:stretch>
        </p:blipFill>
        <p:spPr>
          <a:xfrm>
            <a:off x="2796747" y="4940300"/>
            <a:ext cx="1461431" cy="1368425"/>
          </a:xfrm>
          <a:prstGeom prst="rect">
            <a:avLst/>
          </a:prstGeom>
        </p:spPr>
      </p:pic>
    </p:spTree>
    <p:extLst>
      <p:ext uri="{BB962C8B-B14F-4D97-AF65-F5344CB8AC3E}">
        <p14:creationId xmlns:p14="http://schemas.microsoft.com/office/powerpoint/2010/main" val="40425459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80349" y="1292752"/>
            <a:ext cx="3107803" cy="3457937"/>
          </a:xfrm>
        </p:spPr>
        <p:txBody>
          <a:bodyPr>
            <a:normAutofit fontScale="70000" lnSpcReduction="20000"/>
          </a:bodyPr>
          <a:lstStyle/>
          <a:p>
            <a:pPr marL="0" indent="0">
              <a:buNone/>
            </a:pPr>
            <a:r>
              <a:rPr lang="en-US" sz="3300" b="1" dirty="0"/>
              <a:t>Utah Cancer Registry</a:t>
            </a:r>
          </a:p>
          <a:p>
            <a:r>
              <a:rPr lang="en-US" sz="2800" dirty="0" smtClean="0"/>
              <a:t>Mandy Giles</a:t>
            </a:r>
          </a:p>
          <a:p>
            <a:r>
              <a:rPr lang="en-US" dirty="0" smtClean="0"/>
              <a:t>Kacey Wigren</a:t>
            </a:r>
          </a:p>
          <a:p>
            <a:r>
              <a:rPr lang="en-US" sz="2800" dirty="0" smtClean="0"/>
              <a:t>Loretta Huston</a:t>
            </a:r>
          </a:p>
          <a:p>
            <a:r>
              <a:rPr lang="en-US" dirty="0" smtClean="0"/>
              <a:t>Bethany Fotumale</a:t>
            </a:r>
          </a:p>
          <a:p>
            <a:r>
              <a:rPr lang="en-US" sz="2800" dirty="0" smtClean="0"/>
              <a:t>Debbi Romney</a:t>
            </a:r>
          </a:p>
          <a:p>
            <a:r>
              <a:rPr lang="en-US" dirty="0" smtClean="0"/>
              <a:t>Sandra Reay</a:t>
            </a:r>
          </a:p>
          <a:p>
            <a:r>
              <a:rPr lang="en-US" sz="2800" dirty="0" smtClean="0"/>
              <a:t>Jacque Clarken</a:t>
            </a:r>
          </a:p>
          <a:p>
            <a:r>
              <a:rPr lang="en-US" dirty="0" smtClean="0"/>
              <a:t>Heather Cheney</a:t>
            </a:r>
            <a:endParaRPr lang="en-US" sz="2800" dirty="0" smtClean="0"/>
          </a:p>
          <a:p>
            <a:r>
              <a:rPr lang="en-US" sz="2800" dirty="0" smtClean="0"/>
              <a:t>SuAnn </a:t>
            </a:r>
            <a:r>
              <a:rPr lang="en-US" sz="2800" dirty="0"/>
              <a:t>McFadden</a:t>
            </a:r>
          </a:p>
          <a:p>
            <a:r>
              <a:rPr lang="en-US" sz="2800" dirty="0" smtClean="0"/>
              <a:t>Jen Doherty </a:t>
            </a:r>
            <a:endParaRPr lang="en-US" sz="2800" dirty="0"/>
          </a:p>
          <a:p>
            <a:pPr marL="0" indent="0">
              <a:buNone/>
            </a:pPr>
            <a:endParaRPr lang="en-US" sz="2800" dirty="0"/>
          </a:p>
        </p:txBody>
      </p:sp>
      <p:sp>
        <p:nvSpPr>
          <p:cNvPr id="5" name="Content Placeholder 4">
            <a:extLst>
              <a:ext uri="{FF2B5EF4-FFF2-40B4-BE49-F238E27FC236}">
                <a16:creationId xmlns:a16="http://schemas.microsoft.com/office/drawing/2014/main" id="{CF887F6A-6B11-5C40-BFF1-C6248B29EE1F}"/>
              </a:ext>
            </a:extLst>
          </p:cNvPr>
          <p:cNvSpPr>
            <a:spLocks noGrp="1"/>
          </p:cNvSpPr>
          <p:nvPr>
            <p:ph sz="half" idx="2"/>
          </p:nvPr>
        </p:nvSpPr>
        <p:spPr>
          <a:xfrm>
            <a:off x="4420744" y="1292753"/>
            <a:ext cx="4406348" cy="3457936"/>
          </a:xfrm>
        </p:spPr>
        <p:txBody>
          <a:bodyPr>
            <a:normAutofit fontScale="70000" lnSpcReduction="20000"/>
          </a:bodyPr>
          <a:lstStyle/>
          <a:p>
            <a:pPr marL="0" indent="0">
              <a:buNone/>
            </a:pPr>
            <a:r>
              <a:rPr lang="en-US" sz="3300" b="1" dirty="0" smtClean="0"/>
              <a:t>Huntsman Cancer Registry</a:t>
            </a:r>
          </a:p>
          <a:p>
            <a:r>
              <a:rPr lang="en-US" dirty="0" smtClean="0"/>
              <a:t>Kim Svoboda</a:t>
            </a:r>
          </a:p>
          <a:p>
            <a:r>
              <a:rPr lang="en-US" dirty="0" smtClean="0"/>
              <a:t>Belinda Taylor</a:t>
            </a:r>
          </a:p>
          <a:p>
            <a:r>
              <a:rPr lang="en-US" dirty="0" err="1" smtClean="0"/>
              <a:t>AnDe</a:t>
            </a:r>
            <a:r>
              <a:rPr lang="en-US" dirty="0" smtClean="0"/>
              <a:t> </a:t>
            </a:r>
            <a:r>
              <a:rPr lang="en-US" dirty="0" err="1" smtClean="0"/>
              <a:t>Buchi</a:t>
            </a:r>
            <a:endParaRPr lang="en-US" dirty="0" smtClean="0"/>
          </a:p>
          <a:p>
            <a:r>
              <a:rPr lang="en-US" dirty="0" smtClean="0"/>
              <a:t>Julie Varner</a:t>
            </a:r>
          </a:p>
          <a:p>
            <a:r>
              <a:rPr lang="en-US" dirty="0" smtClean="0"/>
              <a:t>Claudia Campbell</a:t>
            </a:r>
          </a:p>
          <a:p>
            <a:r>
              <a:rPr lang="en-US" dirty="0" smtClean="0"/>
              <a:t>Caroline Allred</a:t>
            </a:r>
            <a:endParaRPr lang="en-US" dirty="0"/>
          </a:p>
          <a:p>
            <a:pPr marL="0" indent="0">
              <a:buNone/>
            </a:pPr>
            <a:endParaRPr lang="en-US" b="1" dirty="0"/>
          </a:p>
        </p:txBody>
      </p:sp>
      <p:sp>
        <p:nvSpPr>
          <p:cNvPr id="4" name="Rectangle 3">
            <a:extLst>
              <a:ext uri="{FF2B5EF4-FFF2-40B4-BE49-F238E27FC236}">
                <a16:creationId xmlns:a16="http://schemas.microsoft.com/office/drawing/2014/main" id="{5B7F353A-3916-0D47-A08D-5465C3FEEB7B}"/>
              </a:ext>
            </a:extLst>
          </p:cNvPr>
          <p:cNvSpPr/>
          <p:nvPr/>
        </p:nvSpPr>
        <p:spPr>
          <a:xfrm>
            <a:off x="-1" y="208540"/>
            <a:ext cx="9144001" cy="1046594"/>
          </a:xfrm>
          <a:prstGeom prst="rect">
            <a:avLst/>
          </a:prstGeom>
          <a:solidFill>
            <a:srgbClr val="0070C0">
              <a:alpha val="56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800" b="1" dirty="0"/>
              <a:t>Thanks!</a:t>
            </a:r>
          </a:p>
        </p:txBody>
      </p:sp>
      <p:pic>
        <p:nvPicPr>
          <p:cNvPr id="8" name="Picture 7">
            <a:extLst>
              <a:ext uri="{FF2B5EF4-FFF2-40B4-BE49-F238E27FC236}">
                <a16:creationId xmlns:a16="http://schemas.microsoft.com/office/drawing/2014/main" id="{C59A5495-44F2-BA42-B752-FAD5357DE0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8307" y="6194938"/>
            <a:ext cx="3178785" cy="400688"/>
          </a:xfrm>
          <a:prstGeom prst="rect">
            <a:avLst/>
          </a:prstGeom>
        </p:spPr>
      </p:pic>
      <p:pic>
        <p:nvPicPr>
          <p:cNvPr id="6" name="Picture 5">
            <a:extLst>
              <a:ext uri="{FF2B5EF4-FFF2-40B4-BE49-F238E27FC236}">
                <a16:creationId xmlns:a16="http://schemas.microsoft.com/office/drawing/2014/main" id="{EE0A1058-C458-F94D-BEA7-3A98EDA9B089}"/>
              </a:ext>
            </a:extLst>
          </p:cNvPr>
          <p:cNvPicPr>
            <a:picLocks noChangeAspect="1"/>
          </p:cNvPicPr>
          <p:nvPr/>
        </p:nvPicPr>
        <p:blipFill rotWithShape="1">
          <a:blip r:embed="rId4"/>
          <a:srcRect r="3466" b="44735"/>
          <a:stretch/>
        </p:blipFill>
        <p:spPr>
          <a:xfrm>
            <a:off x="3368355" y="3668831"/>
            <a:ext cx="5039364" cy="2163716"/>
          </a:xfrm>
          <a:prstGeom prst="rect">
            <a:avLst/>
          </a:prstGeom>
        </p:spPr>
      </p:pic>
    </p:spTree>
    <p:extLst>
      <p:ext uri="{BB962C8B-B14F-4D97-AF65-F5344CB8AC3E}">
        <p14:creationId xmlns:p14="http://schemas.microsoft.com/office/powerpoint/2010/main" val="15290268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Utah Cancer Registry (UCR) </a:t>
            </a:r>
            <a:r>
              <a:rPr lang="en-US" dirty="0"/>
              <a:t>had no system in place to track numbers, types, or time spent on </a:t>
            </a:r>
            <a:r>
              <a:rPr lang="en-US" dirty="0" smtClean="0"/>
              <a:t>questions </a:t>
            </a:r>
            <a:r>
              <a:rPr lang="en-US" dirty="0"/>
              <a:t>being </a:t>
            </a:r>
            <a:r>
              <a:rPr lang="en-US" dirty="0" smtClean="0"/>
              <a:t>asked by hospital abstractors</a:t>
            </a:r>
            <a:endParaRPr lang="en-US" dirty="0"/>
          </a:p>
          <a:p>
            <a:r>
              <a:rPr lang="en-US" dirty="0" smtClean="0"/>
              <a:t>Anecdotally</a:t>
            </a:r>
            <a:r>
              <a:rPr lang="en-US" dirty="0"/>
              <a:t>, it appeared that the majority of </a:t>
            </a:r>
            <a:r>
              <a:rPr lang="en-US" dirty="0" smtClean="0"/>
              <a:t>inquiries </a:t>
            </a:r>
            <a:r>
              <a:rPr lang="en-US" dirty="0"/>
              <a:t>were being directed to only a few </a:t>
            </a:r>
            <a:r>
              <a:rPr lang="en-US" dirty="0" smtClean="0"/>
              <a:t>editors</a:t>
            </a:r>
            <a:r>
              <a:rPr lang="en-US" dirty="0"/>
              <a:t>, creating an undue burden on those </a:t>
            </a:r>
            <a:r>
              <a:rPr lang="en-US" dirty="0" smtClean="0"/>
              <a:t>staff </a:t>
            </a:r>
          </a:p>
        </p:txBody>
      </p:sp>
      <p:sp>
        <p:nvSpPr>
          <p:cNvPr id="3" name="Title 2"/>
          <p:cNvSpPr>
            <a:spLocks noGrp="1"/>
          </p:cNvSpPr>
          <p:nvPr>
            <p:ph type="title"/>
          </p:nvPr>
        </p:nvSpPr>
        <p:spPr/>
        <p:txBody>
          <a:bodyPr/>
          <a:lstStyle/>
          <a:p>
            <a:r>
              <a:rPr lang="en-US" dirty="0" smtClean="0"/>
              <a:t>Background</a:t>
            </a:r>
            <a:endParaRPr lang="en-US" dirty="0"/>
          </a:p>
        </p:txBody>
      </p:sp>
    </p:spTree>
    <p:extLst>
      <p:ext uri="{BB962C8B-B14F-4D97-AF65-F5344CB8AC3E}">
        <p14:creationId xmlns:p14="http://schemas.microsoft.com/office/powerpoint/2010/main" val="22705835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27067"/>
            <a:ext cx="8229600" cy="4525963"/>
          </a:xfrm>
        </p:spPr>
        <p:txBody>
          <a:bodyPr>
            <a:noAutofit/>
          </a:bodyPr>
          <a:lstStyle/>
          <a:p>
            <a:r>
              <a:rPr lang="en-US" dirty="0" smtClean="0"/>
              <a:t>Develop </a:t>
            </a:r>
            <a:r>
              <a:rPr lang="en-US" dirty="0"/>
              <a:t>a systematic tracking method using a standard system for hospital registrars to submit </a:t>
            </a:r>
            <a:r>
              <a:rPr lang="en-US" dirty="0" smtClean="0"/>
              <a:t>inquiries electronically</a:t>
            </a:r>
          </a:p>
          <a:p>
            <a:r>
              <a:rPr lang="en-US" dirty="0" smtClean="0"/>
              <a:t>Evenly </a:t>
            </a:r>
            <a:r>
              <a:rPr lang="en-US" dirty="0"/>
              <a:t>distribute the workload of responding to </a:t>
            </a:r>
            <a:r>
              <a:rPr lang="en-US" dirty="0" smtClean="0"/>
              <a:t>inquiries</a:t>
            </a:r>
          </a:p>
          <a:p>
            <a:r>
              <a:rPr lang="en-US" dirty="0" smtClean="0"/>
              <a:t>Collect </a:t>
            </a:r>
            <a:r>
              <a:rPr lang="en-US" dirty="0"/>
              <a:t>data to identify training needs for hospital </a:t>
            </a:r>
            <a:r>
              <a:rPr lang="en-US" dirty="0" smtClean="0"/>
              <a:t>registrars</a:t>
            </a:r>
            <a:endParaRPr lang="en-US" sz="2400" dirty="0"/>
          </a:p>
        </p:txBody>
      </p:sp>
      <p:sp>
        <p:nvSpPr>
          <p:cNvPr id="5" name="Title 4">
            <a:extLst>
              <a:ext uri="{FF2B5EF4-FFF2-40B4-BE49-F238E27FC236}">
                <a16:creationId xmlns:a16="http://schemas.microsoft.com/office/drawing/2014/main" id="{EDC74FC6-FDE4-EF4C-8675-D1E83FECA3B0}"/>
              </a:ext>
            </a:extLst>
          </p:cNvPr>
          <p:cNvSpPr>
            <a:spLocks noGrp="1"/>
          </p:cNvSpPr>
          <p:nvPr>
            <p:ph type="title"/>
          </p:nvPr>
        </p:nvSpPr>
        <p:spPr/>
        <p:txBody>
          <a:bodyPr/>
          <a:lstStyle/>
          <a:p>
            <a:r>
              <a:rPr lang="en-US" dirty="0" smtClean="0"/>
              <a:t>Purpose</a:t>
            </a:r>
            <a:endParaRPr lang="en-US" dirty="0"/>
          </a:p>
        </p:txBody>
      </p:sp>
    </p:spTree>
    <p:extLst>
      <p:ext uri="{BB962C8B-B14F-4D97-AF65-F5344CB8AC3E}">
        <p14:creationId xmlns:p14="http://schemas.microsoft.com/office/powerpoint/2010/main" val="36590763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Created a form using </a:t>
            </a:r>
            <a:r>
              <a:rPr lang="en-US" dirty="0" err="1" smtClean="0"/>
              <a:t>REDCap</a:t>
            </a:r>
            <a:r>
              <a:rPr lang="en-US" dirty="0" smtClean="0"/>
              <a:t> clinical research tool</a:t>
            </a:r>
          </a:p>
          <a:p>
            <a:pPr lvl="1"/>
            <a:r>
              <a:rPr lang="en-US" dirty="0"/>
              <a:t>W</a:t>
            </a:r>
            <a:r>
              <a:rPr lang="en-US" dirty="0" smtClean="0"/>
              <a:t>eb-based</a:t>
            </a:r>
          </a:p>
          <a:p>
            <a:pPr lvl="1"/>
            <a:r>
              <a:rPr lang="en-US" dirty="0" smtClean="0"/>
              <a:t>User-friendly</a:t>
            </a:r>
          </a:p>
          <a:p>
            <a:pPr lvl="1"/>
            <a:r>
              <a:rPr lang="en-US" dirty="0" smtClean="0"/>
              <a:t>Secure</a:t>
            </a:r>
          </a:p>
          <a:p>
            <a:pPr lvl="2"/>
            <a:r>
              <a:rPr lang="en-US" dirty="0" smtClean="0"/>
              <a:t>Data are stored on University of Utah servers that are HIPAA compliant and approved for storage of protected health information (PHI).</a:t>
            </a:r>
          </a:p>
        </p:txBody>
      </p:sp>
      <p:sp>
        <p:nvSpPr>
          <p:cNvPr id="3" name="Title 2"/>
          <p:cNvSpPr>
            <a:spLocks noGrp="1"/>
          </p:cNvSpPr>
          <p:nvPr>
            <p:ph type="title"/>
          </p:nvPr>
        </p:nvSpPr>
        <p:spPr/>
        <p:txBody>
          <a:bodyPr/>
          <a:lstStyle/>
          <a:p>
            <a:r>
              <a:rPr lang="en-US" dirty="0" smtClean="0"/>
              <a:t>Methods</a:t>
            </a:r>
            <a:endParaRPr lang="en-US" dirty="0"/>
          </a:p>
        </p:txBody>
      </p:sp>
    </p:spTree>
    <p:extLst>
      <p:ext uri="{BB962C8B-B14F-4D97-AF65-F5344CB8AC3E}">
        <p14:creationId xmlns:p14="http://schemas.microsoft.com/office/powerpoint/2010/main" val="37115756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Workflow</a:t>
            </a:r>
            <a:endParaRPr lang="en-US" dirty="0"/>
          </a:p>
        </p:txBody>
      </p:sp>
      <p:sp>
        <p:nvSpPr>
          <p:cNvPr id="5" name="Rectangle 4"/>
          <p:cNvSpPr/>
          <p:nvPr/>
        </p:nvSpPr>
        <p:spPr>
          <a:xfrm>
            <a:off x="457200" y="5964933"/>
            <a:ext cx="8229599" cy="344056"/>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r>
              <a:rPr lang="en-US" dirty="0" smtClean="0"/>
              <a:t>UCR editors have </a:t>
            </a:r>
            <a:r>
              <a:rPr lang="en-US" dirty="0"/>
              <a:t>rotating 1-week assignments for inquiry monitoring</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5726" y="1233377"/>
            <a:ext cx="8072545" cy="4682728"/>
          </a:xfrm>
        </p:spPr>
      </p:pic>
    </p:spTree>
    <p:extLst>
      <p:ext uri="{BB962C8B-B14F-4D97-AF65-F5344CB8AC3E}">
        <p14:creationId xmlns:p14="http://schemas.microsoft.com/office/powerpoint/2010/main" val="19731904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3600" dirty="0" smtClean="0"/>
              <a:t>Hospital Registrars’ form</a:t>
            </a:r>
            <a:endParaRPr lang="en-US" sz="3600"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93455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000" dirty="0"/>
              <a:t>Asks which of two categories their inquiry is about</a:t>
            </a:r>
          </a:p>
        </p:txBody>
      </p:sp>
      <p:pic>
        <p:nvPicPr>
          <p:cNvPr id="4" name="Picture 3"/>
          <p:cNvPicPr>
            <a:picLocks noChangeAspect="1"/>
          </p:cNvPicPr>
          <p:nvPr/>
        </p:nvPicPr>
        <p:blipFill>
          <a:blip r:embed="rId3"/>
          <a:stretch>
            <a:fillRect/>
          </a:stretch>
        </p:blipFill>
        <p:spPr>
          <a:xfrm>
            <a:off x="457200" y="1658968"/>
            <a:ext cx="8229600" cy="2078425"/>
          </a:xfrm>
          <a:prstGeom prst="rect">
            <a:avLst/>
          </a:prstGeom>
        </p:spPr>
      </p:pic>
    </p:spTree>
    <p:extLst>
      <p:ext uri="{BB962C8B-B14F-4D97-AF65-F5344CB8AC3E}">
        <p14:creationId xmlns:p14="http://schemas.microsoft.com/office/powerpoint/2010/main" val="268152380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3200" dirty="0"/>
              <a:t>Provides space to enter detailed information</a:t>
            </a:r>
          </a:p>
        </p:txBody>
      </p:sp>
      <p:pic>
        <p:nvPicPr>
          <p:cNvPr id="7" name="Picture 6"/>
          <p:cNvPicPr>
            <a:picLocks noChangeAspect="1"/>
          </p:cNvPicPr>
          <p:nvPr/>
        </p:nvPicPr>
        <p:blipFill>
          <a:blip r:embed="rId3"/>
          <a:stretch>
            <a:fillRect/>
          </a:stretch>
        </p:blipFill>
        <p:spPr>
          <a:xfrm>
            <a:off x="481957" y="1694085"/>
            <a:ext cx="8180085" cy="2971541"/>
          </a:xfrm>
          <a:prstGeom prst="rect">
            <a:avLst/>
          </a:prstGeom>
        </p:spPr>
      </p:pic>
    </p:spTree>
    <p:extLst>
      <p:ext uri="{BB962C8B-B14F-4D97-AF65-F5344CB8AC3E}">
        <p14:creationId xmlns:p14="http://schemas.microsoft.com/office/powerpoint/2010/main" val="95036320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402b49ca-617a-4412-a136-22a821ef8eb4">PULSEDOC-1289066985-30</_dlc_DocId>
    <_dlc_DocIdUrl xmlns="402b49ca-617a-4412-a136-22a821ef8eb4">
      <Url>https://pulse.utah.edu/site/HCI/_layouts/15/DocIdRedir.aspx?ID=PULSEDOC-1289066985-30</Url>
      <Description>PULSEDOC-1289066985-30</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75A2B12C3C800042A745C21601DAC4B7" ma:contentTypeVersion="0" ma:contentTypeDescription="Create a new document." ma:contentTypeScope="" ma:versionID="7bc38644494a6eb1667e4444443998aa">
  <xsd:schema xmlns:xsd="http://www.w3.org/2001/XMLSchema" xmlns:xs="http://www.w3.org/2001/XMLSchema" xmlns:p="http://schemas.microsoft.com/office/2006/metadata/properties" xmlns:ns2="402b49ca-617a-4412-a136-22a821ef8eb4" targetNamespace="http://schemas.microsoft.com/office/2006/metadata/properties" ma:root="true" ma:fieldsID="2b995caac7fa654b91bcd9862e99db1b" ns2:_="">
    <xsd:import namespace="402b49ca-617a-4412-a136-22a821ef8eb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2b49ca-617a-4412-a136-22a821ef8eb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A58C18-AA1F-4118-ADF4-2EB0DFA5F28C}">
  <ds:schemaRefs>
    <ds:schemaRef ds:uri="http://www.w3.org/XML/1998/namespace"/>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402b49ca-617a-4412-a136-22a821ef8eb4"/>
    <ds:schemaRef ds:uri="http://purl.org/dc/dcmitype/"/>
    <ds:schemaRef ds:uri="http://purl.org/dc/terms/"/>
    <ds:schemaRef ds:uri="http://schemas.microsoft.com/office/infopath/2007/PartnerControls"/>
  </ds:schemaRefs>
</ds:datastoreItem>
</file>

<file path=customXml/itemProps2.xml><?xml version="1.0" encoding="utf-8"?>
<ds:datastoreItem xmlns:ds="http://schemas.openxmlformats.org/officeDocument/2006/customXml" ds:itemID="{DC2FA9CA-ED94-44D8-9856-EFF18A7216AE}">
  <ds:schemaRefs>
    <ds:schemaRef ds:uri="http://schemas.microsoft.com/sharepoint/events"/>
  </ds:schemaRefs>
</ds:datastoreItem>
</file>

<file path=customXml/itemProps3.xml><?xml version="1.0" encoding="utf-8"?>
<ds:datastoreItem xmlns:ds="http://schemas.openxmlformats.org/officeDocument/2006/customXml" ds:itemID="{8203F368-F9CE-4ED9-A892-165C4087AB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2b49ca-617a-4412-a136-22a821ef8e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887E111-39B8-4891-93C3-BEAE9AFD193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9659</TotalTime>
  <Words>1087</Words>
  <Application>Microsoft Office PowerPoint</Application>
  <PresentationFormat>On-screen Show (4:3)</PresentationFormat>
  <Paragraphs>153</Paragraphs>
  <Slides>25</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25</vt:i4>
      </vt:variant>
    </vt:vector>
  </HeadingPairs>
  <TitlesOfParts>
    <vt:vector size="29" baseType="lpstr">
      <vt:lpstr>Arial</vt:lpstr>
      <vt:lpstr>Calibri</vt:lpstr>
      <vt:lpstr>Times New Roman</vt:lpstr>
      <vt:lpstr>Office Theme</vt:lpstr>
      <vt:lpstr>PowerPoint Presentation</vt:lpstr>
      <vt:lpstr>Overview of presentation</vt:lpstr>
      <vt:lpstr>Background</vt:lpstr>
      <vt:lpstr>Purpose</vt:lpstr>
      <vt:lpstr>Methods</vt:lpstr>
      <vt:lpstr>Workflow</vt:lpstr>
      <vt:lpstr>Hospital Registrars’ form</vt:lpstr>
      <vt:lpstr>Asks which of two categories their inquiry is about</vt:lpstr>
      <vt:lpstr>Provides space to enter detailed information</vt:lpstr>
      <vt:lpstr>Provides a reference number and “save and return later” functionality</vt:lpstr>
      <vt:lpstr>Utah cancer registry staff form</vt:lpstr>
      <vt:lpstr>Inquiries are grouped into one or more categories</vt:lpstr>
      <vt:lpstr>Asks for documentation of sources used</vt:lpstr>
      <vt:lpstr>Collects UCR staff name, their answer to the inquiry, and how long it took them to answer the inquiry</vt:lpstr>
      <vt:lpstr>Reports and analysis</vt:lpstr>
      <vt:lpstr>Results: Overall</vt:lpstr>
      <vt:lpstr>Results: Inquiries about individual patients</vt:lpstr>
      <vt:lpstr>Results: Inquiries about coding guidelines</vt:lpstr>
      <vt:lpstr>Results: Hospital registrar training</vt:lpstr>
      <vt:lpstr>Results: Overall user comments</vt:lpstr>
      <vt:lpstr>Results: UCR user comments</vt:lpstr>
      <vt:lpstr>Results: Hospital registrar user comments</vt:lpstr>
      <vt:lpstr>Summary </vt:lpstr>
      <vt:lpstr>Utah Cancer Registry is supported by: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dc:creator>
  <cp:lastModifiedBy>Carrie Bateman</cp:lastModifiedBy>
  <cp:revision>642</cp:revision>
  <cp:lastPrinted>2019-02-26T15:39:10Z</cp:lastPrinted>
  <dcterms:created xsi:type="dcterms:W3CDTF">2012-07-25T15:03:37Z</dcterms:created>
  <dcterms:modified xsi:type="dcterms:W3CDTF">2019-06-05T21:45:26Z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0x01010075A2B12C3C800042A745C21601DAC4B7</vt:lpwstr>
  </property>
  <property fmtid="{D5CDD505-2E9C-101B-9397-08002B2CF9AE}" pid="3" name="_dlc_DocIdItemGuid">
    <vt:lpwstr>542e57ea-2097-499f-b8d6-59f5e99fbd9d</vt:lpwstr>
  </property>
</Properties>
</file>