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66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369" r:id="rId15"/>
    <p:sldId id="373" r:id="rId16"/>
    <p:sldId id="5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/>
    <p:restoredTop sz="83966" autoAdjust="0"/>
  </p:normalViewPr>
  <p:slideViewPr>
    <p:cSldViewPr snapToGrid="0" snapToObjects="1">
      <p:cViewPr>
        <p:scale>
          <a:sx n="68" d="100"/>
          <a:sy n="68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osemarycress/Desktop/Remote%20Lung%20Cancer%20Relative%20Survival%20Trends_Jan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'https://crgc.sharepoint.com/RU/LungTrend/Shared Documents/[Remote Lung Cancer Rel Surv Trends_Jan 19.xlsx]Relative Survival Over Time'!$C$4</c:f>
              <c:strCache>
                <c:ptCount val="1"/>
                <c:pt idx="0">
                  <c:v>1-Year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'[1]Relative Survival Over Time'!$B$5:$B$29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'[1]Relative Survival Over Time'!$C$5:$C$29</c:f>
              <c:numCache>
                <c:formatCode>General</c:formatCode>
                <c:ptCount val="25"/>
                <c:pt idx="0">
                  <c:v>0.184</c:v>
                </c:pt>
                <c:pt idx="1">
                  <c:v>0.187</c:v>
                </c:pt>
                <c:pt idx="2">
                  <c:v>0.184</c:v>
                </c:pt>
                <c:pt idx="3">
                  <c:v>0.17799999999999999</c:v>
                </c:pt>
                <c:pt idx="4">
                  <c:v>0.193</c:v>
                </c:pt>
                <c:pt idx="5">
                  <c:v>0.193</c:v>
                </c:pt>
                <c:pt idx="6">
                  <c:v>0.20100000000000001</c:v>
                </c:pt>
                <c:pt idx="7">
                  <c:v>0.19600000000000001</c:v>
                </c:pt>
                <c:pt idx="8">
                  <c:v>0.21099999999999999</c:v>
                </c:pt>
                <c:pt idx="9">
                  <c:v>0.214</c:v>
                </c:pt>
                <c:pt idx="10">
                  <c:v>0.214</c:v>
                </c:pt>
                <c:pt idx="11">
                  <c:v>0.214</c:v>
                </c:pt>
                <c:pt idx="12">
                  <c:v>0.22500000000000001</c:v>
                </c:pt>
                <c:pt idx="13">
                  <c:v>0.23200000000000001</c:v>
                </c:pt>
                <c:pt idx="14">
                  <c:v>0.245</c:v>
                </c:pt>
                <c:pt idx="15">
                  <c:v>0.25</c:v>
                </c:pt>
                <c:pt idx="16">
                  <c:v>0.25700000000000001</c:v>
                </c:pt>
                <c:pt idx="17">
                  <c:v>0.26300000000000001</c:v>
                </c:pt>
                <c:pt idx="18">
                  <c:v>0.26700000000000002</c:v>
                </c:pt>
                <c:pt idx="19">
                  <c:v>0.27500000000000002</c:v>
                </c:pt>
                <c:pt idx="20">
                  <c:v>0.27800000000000002</c:v>
                </c:pt>
                <c:pt idx="21">
                  <c:v>0.29699999999999999</c:v>
                </c:pt>
                <c:pt idx="22">
                  <c:v>0.29499999999999998</c:v>
                </c:pt>
                <c:pt idx="23">
                  <c:v>0.29099999999999998</c:v>
                </c:pt>
                <c:pt idx="24">
                  <c:v>0.29399999999999998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EC-7748-A43D-89C5E3B2A3E0}"/>
            </c:ext>
          </c:extLst>
        </c:ser>
        <c:ser>
          <c:idx val="1"/>
          <c:order val="1"/>
          <c:tx>
            <c:strRef>
              <c:f>'https://crgc.sharepoint.com/RU/LungTrend/Shared Documents/[Remote Lung Cancer Rel Surv Trends_Jan 19.xlsx]Relative Survival Over Time'!$D$4</c:f>
              <c:strCache>
                <c:ptCount val="1"/>
                <c:pt idx="0">
                  <c:v>5-Year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'[1]Relative Survival Over Time'!$B$5:$B$29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'[1]Relative Survival Over Time'!$D$5:$D$29</c:f>
              <c:numCache>
                <c:formatCode>General</c:formatCode>
                <c:ptCount val="25"/>
                <c:pt idx="0">
                  <c:v>2.1999999999999999E-2</c:v>
                </c:pt>
                <c:pt idx="1">
                  <c:v>2.1999999999999999E-2</c:v>
                </c:pt>
                <c:pt idx="2">
                  <c:v>2.4E-2</c:v>
                </c:pt>
                <c:pt idx="3">
                  <c:v>2.1000000000000001E-2</c:v>
                </c:pt>
                <c:pt idx="4">
                  <c:v>0.03</c:v>
                </c:pt>
                <c:pt idx="5">
                  <c:v>2.4E-2</c:v>
                </c:pt>
                <c:pt idx="6">
                  <c:v>2.8000000000000001E-2</c:v>
                </c:pt>
                <c:pt idx="7">
                  <c:v>2.8000000000000001E-2</c:v>
                </c:pt>
                <c:pt idx="8">
                  <c:v>3.1E-2</c:v>
                </c:pt>
                <c:pt idx="9">
                  <c:v>3.2000000000000001E-2</c:v>
                </c:pt>
                <c:pt idx="10">
                  <c:v>3.3000000000000002E-2</c:v>
                </c:pt>
                <c:pt idx="11">
                  <c:v>3.2000000000000001E-2</c:v>
                </c:pt>
                <c:pt idx="12">
                  <c:v>3.1E-2</c:v>
                </c:pt>
                <c:pt idx="13">
                  <c:v>3.4000000000000002E-2</c:v>
                </c:pt>
                <c:pt idx="14">
                  <c:v>3.6999999999999998E-2</c:v>
                </c:pt>
                <c:pt idx="15">
                  <c:v>4.3999999999999997E-2</c:v>
                </c:pt>
                <c:pt idx="16">
                  <c:v>0.04</c:v>
                </c:pt>
                <c:pt idx="17">
                  <c:v>4.1000000000000002E-2</c:v>
                </c:pt>
                <c:pt idx="18">
                  <c:v>4.5999999999999999E-2</c:v>
                </c:pt>
                <c:pt idx="19">
                  <c:v>4.8000000000000001E-2</c:v>
                </c:pt>
                <c:pt idx="20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EC-7748-A43D-89C5E3B2A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151424"/>
        <c:axId val="500148144"/>
      </c:lineChart>
      <c:catAx>
        <c:axId val="500151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148144"/>
        <c:crosses val="autoZero"/>
        <c:auto val="1"/>
        <c:lblAlgn val="ctr"/>
        <c:lblOffset val="100"/>
        <c:noMultiLvlLbl val="0"/>
      </c:catAx>
      <c:valAx>
        <c:axId val="50014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% Relative Survvival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15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B52ED-F93D-3A49-A5DD-3435A4E16E1A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73FB6-2FBF-FD4C-85EA-2151DE9C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6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73FB6-2FBF-FD4C-85EA-2151DE9C21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3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1401-4BA7-324B-99A5-1EC8E0AA5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3557B-E598-504A-9640-BB6C322D4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DABD-98E4-7C41-A45C-97C686DF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AD65A-C2FE-FE44-B00B-05D89C7E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DB065-46A5-2D42-8CF9-12007547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FD9F-2824-2B47-959E-2CF18FCE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F1439-58B4-2D45-A459-9A70F2A27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D19F8-83E4-F24D-86B1-4D9E4496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550DB-0E02-E249-A655-9F034908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7342-7A9B-8246-9676-6E8BCABA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9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8BCDA-1681-844B-B8B2-43145A8AD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136D0-2685-7541-AF0A-10044A015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98209-7CCC-314E-9CE0-694757C1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918E5-A9A1-DE4A-AAAC-84A50A6C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5AD6D-7DD5-8C4B-8484-7678A642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13266-B280-4C4A-9165-22ADA43C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88933-4192-8F43-AE8A-9F4788CF2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40E4-6F72-7F48-A0CD-1D65E86D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76D05-5E8D-0847-A1C8-55DC4B1B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9811A-204A-794D-9DB3-7BF3E2B9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01DF-D7D2-984F-80A9-6E1DDA60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0CC3F-02A0-5F4E-B48E-48ADF0CE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91597-FE32-854C-8C34-BA5BB2BB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1A905-9FB2-6A4D-85E4-7B197E35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61F8F-728F-7646-8F93-7C39D22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8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A56B-11E0-CF41-AA68-0AFB04EE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FE2C-B0B4-0043-98D9-B5DFD23C5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65E13-9B56-C245-97B9-E664CB03C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640E9-BB30-8A4D-B1CB-E7B9F0EE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3BFE8-D948-8448-9607-CCB77999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BE210-BEDB-B041-A868-E61A28DD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6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C154-07EF-B143-A2B0-607C440D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9D541-F9BA-0A45-BA79-E831D702E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27C72-D2E5-A345-9C09-918B3204B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75971-BF79-4542-8D51-85E0F9350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8B028-CB0F-4449-8F06-8B440E309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46B1B-1423-184F-96F8-A58E5F41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A03815-0CA2-E245-9F2E-37325A5F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C0ED5-44B7-B74B-AA6E-C7FE232F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1B890-3C47-674A-8E7A-65C56CF2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3961A-1F94-9F46-8352-CA9CEB7C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91888-0EAB-FF40-98F4-E7CDC7F1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2431B-B28B-E64D-B687-BC358316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3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AA43E3-D894-4448-9467-FF54F20E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3502D-D171-B145-8F51-10A3CD04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FA5D3-F530-FB43-A3C7-D6DD7E81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2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22BC-6ECE-0A4D-B077-ABFA248E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7D34-58CF-F049-AABF-43279159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22B3E-13BA-F54F-A40D-8AD2AFF55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42907-8D4F-5149-BFD8-7A3C2E85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BC81E-C8D2-0744-ABEF-4523998A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237A5-3332-514B-91BE-FA245BF4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FA1DD-096E-024D-88E6-C5E71010B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2F6D-3CB4-144A-8BB6-369952B81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BBFE9-2E03-714F-8769-4BCDF50C0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C20C4-5D76-8742-8532-8FBC9AF46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24050-C3B8-E440-A899-E73FEEEF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F1940-0F9F-5E45-ABB7-A4832F806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03D0F-C20A-064A-9257-00D41A7DA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A1AAC-7BDB-0449-B943-FABC4E0E6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3974-F345-7F4E-956A-BBFA98CAB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9DBCD-753C-5445-8345-CB31F3E59CE6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CB60-9300-4F4E-A84A-FFE4D1965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8E014-F57B-264A-87A0-74E498D42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07E6-66E0-AE4C-9FA1-37061C7C9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rcress@crgc-cancer.or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3C6B7-540B-5A4A-B7B6-FE20CD1B1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Trends in survival from metastatic lung cancer in California, 1990-2014</a:t>
            </a:r>
            <a:r>
              <a:rPr lang="en-US" dirty="0"/>
              <a:t>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87EEF-8780-464E-ACBB-DFABA79FE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Rosemary D. Cress, </a:t>
            </a:r>
            <a:r>
              <a:rPr lang="en-US" sz="2800" dirty="0" err="1"/>
              <a:t>DrPH</a:t>
            </a:r>
            <a:endParaRPr lang="en-US" sz="2800" dirty="0"/>
          </a:p>
          <a:p>
            <a:r>
              <a:rPr lang="en-US" sz="2800" dirty="0"/>
              <a:t>Amy K. Klapheke, MPH, PhD</a:t>
            </a:r>
          </a:p>
          <a:p>
            <a:r>
              <a:rPr lang="en-US" sz="2800" dirty="0"/>
              <a:t>Public Health Institute</a:t>
            </a:r>
          </a:p>
          <a:p>
            <a:r>
              <a:rPr lang="en-US" sz="2800" dirty="0"/>
              <a:t>Cancer Registry of Greater California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6691B5-B7FF-4A92-94DB-B45BFADCC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157" y="5403169"/>
            <a:ext cx="1566325" cy="4803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5532A3-A646-4E23-A233-B19738E094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7" y="5188115"/>
            <a:ext cx="1566325" cy="91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93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7B19-628B-1B46-8502-0CD5B2A7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Annual percent change in 1-year relative survival, by time period and age, 1990-2014, California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D302D8FC-9E50-004B-B52E-507A2AA27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7500"/>
              </p:ext>
            </p:extLst>
          </p:nvPr>
        </p:nvGraphicFramePr>
        <p:xfrm>
          <a:off x="2146852" y="2146852"/>
          <a:ext cx="7315201" cy="3478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8706">
                  <a:extLst>
                    <a:ext uri="{9D8B030D-6E8A-4147-A177-3AD203B41FA5}">
                      <a16:colId xmlns:a16="http://schemas.microsoft.com/office/drawing/2014/main" val="3973972321"/>
                    </a:ext>
                  </a:extLst>
                </a:gridCol>
                <a:gridCol w="925810">
                  <a:extLst>
                    <a:ext uri="{9D8B030D-6E8A-4147-A177-3AD203B41FA5}">
                      <a16:colId xmlns:a16="http://schemas.microsoft.com/office/drawing/2014/main" val="260262004"/>
                    </a:ext>
                  </a:extLst>
                </a:gridCol>
                <a:gridCol w="925810">
                  <a:extLst>
                    <a:ext uri="{9D8B030D-6E8A-4147-A177-3AD203B41FA5}">
                      <a16:colId xmlns:a16="http://schemas.microsoft.com/office/drawing/2014/main" val="518669063"/>
                    </a:ext>
                  </a:extLst>
                </a:gridCol>
                <a:gridCol w="925810">
                  <a:extLst>
                    <a:ext uri="{9D8B030D-6E8A-4147-A177-3AD203B41FA5}">
                      <a16:colId xmlns:a16="http://schemas.microsoft.com/office/drawing/2014/main" val="1041533659"/>
                    </a:ext>
                  </a:extLst>
                </a:gridCol>
                <a:gridCol w="1669065">
                  <a:extLst>
                    <a:ext uri="{9D8B030D-6E8A-4147-A177-3AD203B41FA5}">
                      <a16:colId xmlns:a16="http://schemas.microsoft.com/office/drawing/2014/main" val="237151802"/>
                    </a:ext>
                  </a:extLst>
                </a:gridCol>
              </a:tblGrid>
              <a:tr h="37851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APC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95% CI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p-value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088487"/>
                  </a:ext>
                </a:extLst>
              </a:tr>
              <a:tr h="3785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Overall^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0616528"/>
                  </a:ext>
                </a:extLst>
              </a:tr>
              <a:tr h="3785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1990-1993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-0.69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-4.22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2.98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0.69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5791401"/>
                  </a:ext>
                </a:extLst>
              </a:tr>
              <a:tr h="3965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1993-2012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2.41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2.79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0969668"/>
                  </a:ext>
                </a:extLst>
              </a:tr>
              <a:tr h="3785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2012-2014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-0.70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-5.99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4.88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0.79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0811152"/>
                  </a:ext>
                </a:extLst>
              </a:tr>
              <a:tr h="3785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Age at Diagnosis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3044621"/>
                  </a:ext>
                </a:extLst>
              </a:tr>
              <a:tr h="3965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20-64 years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2.51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399840"/>
                  </a:ext>
                </a:extLst>
              </a:tr>
              <a:tr h="3965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65-74 years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2.63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2.87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731240"/>
                  </a:ext>
                </a:extLst>
              </a:tr>
              <a:tr h="3965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75+ years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2.74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&lt;0.01*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048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00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C08C-9EA0-D649-A236-D94FBD1C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Annual percent change in 1-year relative survival, by gender and race, 1990-2014, California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EF21B56-7D11-7F4C-ACC3-E59E9A015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404228"/>
              </p:ext>
            </p:extLst>
          </p:nvPr>
        </p:nvGraphicFramePr>
        <p:xfrm>
          <a:off x="2400301" y="1905001"/>
          <a:ext cx="7181848" cy="4878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6411">
                  <a:extLst>
                    <a:ext uri="{9D8B030D-6E8A-4147-A177-3AD203B41FA5}">
                      <a16:colId xmlns:a16="http://schemas.microsoft.com/office/drawing/2014/main" val="1592573489"/>
                    </a:ext>
                  </a:extLst>
                </a:gridCol>
                <a:gridCol w="908933">
                  <a:extLst>
                    <a:ext uri="{9D8B030D-6E8A-4147-A177-3AD203B41FA5}">
                      <a16:colId xmlns:a16="http://schemas.microsoft.com/office/drawing/2014/main" val="1176394492"/>
                    </a:ext>
                  </a:extLst>
                </a:gridCol>
                <a:gridCol w="908933">
                  <a:extLst>
                    <a:ext uri="{9D8B030D-6E8A-4147-A177-3AD203B41FA5}">
                      <a16:colId xmlns:a16="http://schemas.microsoft.com/office/drawing/2014/main" val="3593472150"/>
                    </a:ext>
                  </a:extLst>
                </a:gridCol>
                <a:gridCol w="908933">
                  <a:extLst>
                    <a:ext uri="{9D8B030D-6E8A-4147-A177-3AD203B41FA5}">
                      <a16:colId xmlns:a16="http://schemas.microsoft.com/office/drawing/2014/main" val="1593224835"/>
                    </a:ext>
                  </a:extLst>
                </a:gridCol>
                <a:gridCol w="1638638">
                  <a:extLst>
                    <a:ext uri="{9D8B030D-6E8A-4147-A177-3AD203B41FA5}">
                      <a16:colId xmlns:a16="http://schemas.microsoft.com/office/drawing/2014/main" val="2888487776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Sex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61337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Male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1.88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016801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Female^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655292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1990-1996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-0.57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2.29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797637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1996-2011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2.66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773267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2011-2014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-2.39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0.89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762574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Race/ethnicity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0901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NHW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1.91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1.77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20691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NHB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1.63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2.48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043592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Hispanic^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478300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1990-1995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-2.69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-9.52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4.66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62477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1995-2014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2.92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3.68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&lt;0.01*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4067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API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3.28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&lt;0.01*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21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98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5092-21C8-D64C-B2B8-9EB6F32FE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4" y="5241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Annual percent change in 1-year relative survival, by histologic type,   1990-2014, California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B28CB7-FA44-3742-91BE-64496B6F6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492586"/>
              </p:ext>
            </p:extLst>
          </p:nvPr>
        </p:nvGraphicFramePr>
        <p:xfrm>
          <a:off x="2285999" y="2206488"/>
          <a:ext cx="7374834" cy="4128135"/>
        </p:xfrm>
        <a:graphic>
          <a:graphicData uri="http://schemas.openxmlformats.org/drawingml/2006/table">
            <a:tbl>
              <a:tblPr/>
              <a:tblGrid>
                <a:gridCol w="2892091">
                  <a:extLst>
                    <a:ext uri="{9D8B030D-6E8A-4147-A177-3AD203B41FA5}">
                      <a16:colId xmlns:a16="http://schemas.microsoft.com/office/drawing/2014/main" val="1799218193"/>
                    </a:ext>
                  </a:extLst>
                </a:gridCol>
                <a:gridCol w="933357">
                  <a:extLst>
                    <a:ext uri="{9D8B030D-6E8A-4147-A177-3AD203B41FA5}">
                      <a16:colId xmlns:a16="http://schemas.microsoft.com/office/drawing/2014/main" val="485553737"/>
                    </a:ext>
                  </a:extLst>
                </a:gridCol>
                <a:gridCol w="933357">
                  <a:extLst>
                    <a:ext uri="{9D8B030D-6E8A-4147-A177-3AD203B41FA5}">
                      <a16:colId xmlns:a16="http://schemas.microsoft.com/office/drawing/2014/main" val="2364648363"/>
                    </a:ext>
                  </a:extLst>
                </a:gridCol>
                <a:gridCol w="933357">
                  <a:extLst>
                    <a:ext uri="{9D8B030D-6E8A-4147-A177-3AD203B41FA5}">
                      <a16:colId xmlns:a16="http://schemas.microsoft.com/office/drawing/2014/main" val="992087669"/>
                    </a:ext>
                  </a:extLst>
                </a:gridCol>
                <a:gridCol w="1682672">
                  <a:extLst>
                    <a:ext uri="{9D8B030D-6E8A-4147-A177-3AD203B41FA5}">
                      <a16:colId xmlns:a16="http://schemas.microsoft.com/office/drawing/2014/main" val="2308395883"/>
                    </a:ext>
                  </a:extLst>
                </a:gridCol>
              </a:tblGrid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063837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Small-Cell</a:t>
                      </a:r>
                    </a:p>
                  </a:txBody>
                  <a:tcPr marL="571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83059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Squamous</a:t>
                      </a:r>
                    </a:p>
                  </a:txBody>
                  <a:tcPr marL="571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&lt;0.01*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484448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Adenocarcinoma^</a:t>
                      </a:r>
                    </a:p>
                  </a:txBody>
                  <a:tcPr marL="571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083699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1990-2009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&lt;0.01*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569938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2009-2014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76740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Large Cell</a:t>
                      </a:r>
                    </a:p>
                  </a:txBody>
                  <a:tcPr marL="571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&lt;0.01*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536724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NSCLC NOS^</a:t>
                      </a:r>
                    </a:p>
                  </a:txBody>
                  <a:tcPr marL="571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001675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1990-2006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&lt;0.01*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075802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2006-2014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44781"/>
                  </a:ext>
                </a:extLst>
              </a:tr>
              <a:tr h="3258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</a:t>
                      </a:r>
                    </a:p>
                  </a:txBody>
                  <a:tcPr marL="571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826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35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F4A8-A428-4E49-A6AD-5CC32F4E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B333E-A7DB-564C-B078-3CF4AE02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for patients with metastatic lung cancer improved over the past 25 years.  One-year survival increased from 18.4%-29.4%</a:t>
            </a:r>
          </a:p>
          <a:p>
            <a:r>
              <a:rPr lang="en-US" dirty="0"/>
              <a:t>Improvement was seen in almost all groups, but was particularly pronounced for women (19.9%-33.3%), for API’s (26.0%-43.6%) and for those with adenocarcinoma (18.4%-38.2%).</a:t>
            </a:r>
          </a:p>
          <a:p>
            <a:r>
              <a:rPr lang="en-US" dirty="0"/>
              <a:t>We also observed increases in five-year survival for patients diagnosed 1988-2010, from 2.2%-5.0%.  </a:t>
            </a:r>
          </a:p>
        </p:txBody>
      </p:sp>
    </p:spTree>
    <p:extLst>
      <p:ext uri="{BB962C8B-B14F-4D97-AF65-F5344CB8AC3E}">
        <p14:creationId xmlns:p14="http://schemas.microsoft.com/office/powerpoint/2010/main" val="321935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31A9-7A00-8649-8746-FAF86468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4A46F-D37D-6B41-998A-121776082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long term survival for patients with metastatic lung cancer continues to be very poor, one year survival has improved over the past twenty-five years.</a:t>
            </a:r>
          </a:p>
          <a:p>
            <a:r>
              <a:rPr lang="en-US" dirty="0"/>
              <a:t>This likely reflects improvements in treatment for these patients, in particular specific chemotherapy and molecularly targeted therapies.</a:t>
            </a:r>
          </a:p>
        </p:txBody>
      </p:sp>
    </p:spTree>
    <p:extLst>
      <p:ext uri="{BB962C8B-B14F-4D97-AF65-F5344CB8AC3E}">
        <p14:creationId xmlns:p14="http://schemas.microsoft.com/office/powerpoint/2010/main" val="277994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D5804-B5C4-488E-B76C-F2462F03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51A67-78F9-4BC2-A264-7D7792D7F1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Tianhong</a:t>
            </a:r>
            <a:r>
              <a:rPr lang="en-US" dirty="0"/>
              <a:t> Li, MD, PhD</a:t>
            </a:r>
          </a:p>
          <a:p>
            <a:pPr lvl="1"/>
            <a:r>
              <a:rPr lang="en-US" dirty="0"/>
              <a:t>Associate professor</a:t>
            </a:r>
          </a:p>
          <a:p>
            <a:pPr lvl="1"/>
            <a:r>
              <a:rPr lang="en-US" dirty="0"/>
              <a:t>Division of Hematology &amp; Oncology, Department of Internal Medicine, University of California Davis Comprehensive Cancer Center, Sacramento, CA, USA</a:t>
            </a:r>
            <a:endParaRPr lang="en-US" sz="28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3069C74-A2F2-487F-8618-0DB5C38978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591" y="2965168"/>
            <a:ext cx="3233259" cy="92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81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E67E6-0D60-4D87-BA16-E1390847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408EB-81A3-447B-9FF8-E25955AF89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Contact:</a:t>
            </a:r>
          </a:p>
          <a:p>
            <a:pPr marL="0" indent="0">
              <a:buNone/>
            </a:pPr>
            <a:r>
              <a:rPr lang="en-US" dirty="0"/>
              <a:t>Rosemary D. Cress, DrPH</a:t>
            </a:r>
          </a:p>
          <a:p>
            <a:pPr marL="0" indent="0">
              <a:buNone/>
            </a:pPr>
            <a:r>
              <a:rPr lang="en-US" dirty="0"/>
              <a:t>Research Program Director, SEER Principal Investigator</a:t>
            </a:r>
          </a:p>
          <a:p>
            <a:pPr marL="0" indent="0">
              <a:buNone/>
            </a:pPr>
            <a:r>
              <a:rPr lang="en-US" dirty="0"/>
              <a:t>Public Health Institute, Cancer Registry of Greater California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rcress@crgc-cancer.org</a:t>
            </a:r>
            <a:r>
              <a:rPr lang="en-US" dirty="0"/>
              <a:t>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0237EA0-EAB8-41D6-937C-BAF0FAA53588}"/>
              </a:ext>
            </a:extLst>
          </p:cNvPr>
          <p:cNvGrpSpPr>
            <a:grpSpLocks noChangeAspect="1"/>
          </p:cNvGrpSpPr>
          <p:nvPr/>
        </p:nvGrpSpPr>
        <p:grpSpPr>
          <a:xfrm>
            <a:off x="7730837" y="2166760"/>
            <a:ext cx="2592925" cy="2524479"/>
            <a:chOff x="10559379" y="4355252"/>
            <a:chExt cx="965109" cy="93963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BBB1540-7880-4B61-89BF-3C7E2A2F7E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9379" y="4998918"/>
              <a:ext cx="965109" cy="29596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3944BE7-789F-476A-B4C5-E696DDF01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9379" y="4355252"/>
              <a:ext cx="965109" cy="5609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196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789E-D3CB-DF4D-9574-735A76F7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A197-6A40-E14B-B0FB-D836E81DF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Lung cancer incidence in California has declined steadily thanks to reduction in smoking</a:t>
            </a:r>
          </a:p>
          <a:p>
            <a:r>
              <a:rPr lang="en-US" dirty="0"/>
              <a:t>But lung cancer remains the leading cause of cancer death.</a:t>
            </a:r>
          </a:p>
          <a:p>
            <a:r>
              <a:rPr lang="en-US" dirty="0"/>
              <a:t>Most patients are diagnosed after the cancer has spread, and prognosis is poor.</a:t>
            </a:r>
          </a:p>
          <a:p>
            <a:r>
              <a:rPr lang="en-US" dirty="0"/>
              <a:t>However recent improvements in treatment for metastatic lung cancer have improved survival for some patients.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9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3450-DEDD-E34D-A5C3-AD96C65D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E6549-30D5-D44F-972F-E5E3C954C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study was to evaluate trends in survival by gender, race/ethnicity, and histologic type for patients diagnosed with metastatic lung cancer in California.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7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917C-B76F-8C4B-B1E5-DCE07378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B23F4-08A0-E041-95F2-C98370638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the California Cancer Registry, we identified patients diagnosed with a first primary lung cancer diagnosed at remote/distant (metastatic) stage between 1990 and 2014 with follow up through December 2015. </a:t>
            </a:r>
          </a:p>
          <a:p>
            <a:r>
              <a:rPr lang="en-US" dirty="0"/>
              <a:t>Race/ethnicity was categorized into non-Hispanic white (NHW), non-Hispanic black (NHB), Hispanic, and Asian/Pacific Islander (API). </a:t>
            </a:r>
          </a:p>
          <a:p>
            <a:r>
              <a:rPr lang="en-US" dirty="0"/>
              <a:t>Histologic subtype was categorized into small cell lung cancer (SCLC), squamous cell carcinoma (SCC), adenocarcinoma, large-cell carcinoma (LCC), non-small cell lung cancer, not otherwise specified (NSCLC, NOS), and other/unknown. </a:t>
            </a:r>
          </a:p>
        </p:txBody>
      </p:sp>
    </p:spTree>
    <p:extLst>
      <p:ext uri="{BB962C8B-B14F-4D97-AF65-F5344CB8AC3E}">
        <p14:creationId xmlns:p14="http://schemas.microsoft.com/office/powerpoint/2010/main" val="423489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7954-1199-574D-AEB4-D084BA713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4B22-03F3-154A-BF31-CA9E0B8FA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One-year relative survival was calculated overall and by age at diagnosis, sex, race/ethnicity, and histology for each year in the study period. </a:t>
            </a:r>
          </a:p>
          <a:p>
            <a:r>
              <a:rPr lang="en-US" dirty="0" err="1"/>
              <a:t>Joinpoint</a:t>
            </a:r>
            <a:r>
              <a:rPr lang="en-US" dirty="0"/>
              <a:t> Regression was used to evaluate trends and to calculate the estimated annual percentage rate change (APC).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0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18662-F224-864B-8892-9A09DF3D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D61E3-2A99-3D4F-810D-03D139620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186,156 adults with metastatic lung cancer were identified for analysis. </a:t>
            </a:r>
          </a:p>
        </p:txBody>
      </p:sp>
    </p:spTree>
    <p:extLst>
      <p:ext uri="{BB962C8B-B14F-4D97-AF65-F5344CB8AC3E}">
        <p14:creationId xmlns:p14="http://schemas.microsoft.com/office/powerpoint/2010/main" val="406218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E8F8-B2B2-F048-9FE1-3F614D58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Characteristics of patients with metastatic lung cancer, 1990-2014, California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B29F071-EE30-454F-B5B1-9F8BAF04A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567949"/>
              </p:ext>
            </p:extLst>
          </p:nvPr>
        </p:nvGraphicFramePr>
        <p:xfrm>
          <a:off x="3471620" y="1825624"/>
          <a:ext cx="5005953" cy="435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4475">
                  <a:extLst>
                    <a:ext uri="{9D8B030D-6E8A-4147-A177-3AD203B41FA5}">
                      <a16:colId xmlns:a16="http://schemas.microsoft.com/office/drawing/2014/main" val="2653401784"/>
                    </a:ext>
                  </a:extLst>
                </a:gridCol>
                <a:gridCol w="1115997">
                  <a:extLst>
                    <a:ext uri="{9D8B030D-6E8A-4147-A177-3AD203B41FA5}">
                      <a16:colId xmlns:a16="http://schemas.microsoft.com/office/drawing/2014/main" val="3558362261"/>
                    </a:ext>
                  </a:extLst>
                </a:gridCol>
                <a:gridCol w="875481">
                  <a:extLst>
                    <a:ext uri="{9D8B030D-6E8A-4147-A177-3AD203B41FA5}">
                      <a16:colId xmlns:a16="http://schemas.microsoft.com/office/drawing/2014/main" val="3997809688"/>
                    </a:ext>
                  </a:extLst>
                </a:gridCol>
              </a:tblGrid>
              <a:tr h="310810">
                <a:tc>
                  <a:txBody>
                    <a:bodyPr/>
                    <a:lstStyle/>
                    <a:p>
                      <a:pPr algn="l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N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77540908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Age at Diagnosis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143761099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20-54 years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66,982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36.0%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347518320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65-74 years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60,754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32.6%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2858360269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75+ years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58,420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31.4%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419383314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Sex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109599715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Male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103,013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55.3%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246322753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Female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83,143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44.7%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226643657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Race/Ethnicity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334951759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Non-Hispanic White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132,765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71.3%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323508213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Non-Hispanic Black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15,309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8.2%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23351345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Hispanic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18,719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10.1%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55460723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Asian/Pacific Islander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18,394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9.9%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3112486269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Other/Unknown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118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969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effectLst/>
                        </a:rPr>
                        <a:t>0.5%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0" marR="7520" marT="7520" marB="0" anchor="ctr"/>
                </a:tc>
                <a:extLst>
                  <a:ext uri="{0D108BD9-81ED-4DB2-BD59-A6C34878D82A}">
                    <a16:rowId xmlns:a16="http://schemas.microsoft.com/office/drawing/2014/main" val="1143162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93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0DC7-F0F2-AB44-A89B-28BF881E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4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Characteristics of patients with metastatic lung cancer, 1990-2014, California (cont.)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6977329-0E27-CB43-AEF3-F7D36D3315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999653"/>
              </p:ext>
            </p:extLst>
          </p:nvPr>
        </p:nvGraphicFramePr>
        <p:xfrm>
          <a:off x="3146156" y="1854994"/>
          <a:ext cx="5350143" cy="429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949">
                  <a:extLst>
                    <a:ext uri="{9D8B030D-6E8A-4147-A177-3AD203B41FA5}">
                      <a16:colId xmlns:a16="http://schemas.microsoft.com/office/drawing/2014/main" val="3510602314"/>
                    </a:ext>
                  </a:extLst>
                </a:gridCol>
                <a:gridCol w="1060834">
                  <a:extLst>
                    <a:ext uri="{9D8B030D-6E8A-4147-A177-3AD203B41FA5}">
                      <a16:colId xmlns:a16="http://schemas.microsoft.com/office/drawing/2014/main" val="1408438802"/>
                    </a:ext>
                  </a:extLst>
                </a:gridCol>
                <a:gridCol w="965360">
                  <a:extLst>
                    <a:ext uri="{9D8B030D-6E8A-4147-A177-3AD203B41FA5}">
                      <a16:colId xmlns:a16="http://schemas.microsoft.com/office/drawing/2014/main" val="1407865819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Histology Type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809765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Small Cell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31,648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17.0%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159216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Squamous Cell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26,033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14.0%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266291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Adenocarcinoma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68,687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36.9%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430902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Large Cell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8,235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911157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NSCLC, NOS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44,075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23.7%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91335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Other/Unknown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7,478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197439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Year of Diagnosis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251832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1990-1994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34,843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18.7%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37544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1995-1999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36,563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227188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2000-2004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39,455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21.2%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740729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2005-2009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39,253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21.1%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168163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2010-2014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36,042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19.4%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9321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18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2656-579B-1D40-961A-582AF9678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Relative Survival of Patients with Metastatic Lung Cancer, 1990-2014 , California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C9A0C7-B461-4626-A434-C69A778EE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20490"/>
              </p:ext>
            </p:extLst>
          </p:nvPr>
        </p:nvGraphicFramePr>
        <p:xfrm>
          <a:off x="838200" y="1987825"/>
          <a:ext cx="10515600" cy="418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48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6716</TotalTime>
  <Words>904</Words>
  <Application>Microsoft Macintosh PowerPoint</Application>
  <PresentationFormat>Widescreen</PresentationFormat>
  <Paragraphs>244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Trends in survival from metastatic lung cancer in California, 1990-2014 </vt:lpstr>
      <vt:lpstr>Introduction</vt:lpstr>
      <vt:lpstr>Purpose</vt:lpstr>
      <vt:lpstr>Methods</vt:lpstr>
      <vt:lpstr>Statistical analysis</vt:lpstr>
      <vt:lpstr>Results</vt:lpstr>
      <vt:lpstr>Characteristics of patients with metastatic lung cancer, 1990-2014, California</vt:lpstr>
      <vt:lpstr>Characteristics of patients with metastatic lung cancer, 1990-2014, California (cont.)</vt:lpstr>
      <vt:lpstr> Relative Survival of Patients with Metastatic Lung Cancer, 1990-2014 , California</vt:lpstr>
      <vt:lpstr>Annual percent change in 1-year relative survival, by time period and age, 1990-2014, California</vt:lpstr>
      <vt:lpstr>Annual percent change in 1-year relative survival, by gender and race, 1990-2014, California</vt:lpstr>
      <vt:lpstr>Annual percent change in 1-year relative survival, by histologic type,   1990-2014, California</vt:lpstr>
      <vt:lpstr>Summary of results</vt:lpstr>
      <vt:lpstr>Conclusions</vt:lpstr>
      <vt:lpstr>Acknowledgements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Gastric Cancer among Young Hispanics  in California</dc:title>
  <dc:creator>Rosemary Cress</dc:creator>
  <cp:lastModifiedBy>Rosemary Cress</cp:lastModifiedBy>
  <cp:revision>77</cp:revision>
  <dcterms:created xsi:type="dcterms:W3CDTF">2018-10-29T22:27:17Z</dcterms:created>
  <dcterms:modified xsi:type="dcterms:W3CDTF">2019-06-08T02:25:42Z</dcterms:modified>
</cp:coreProperties>
</file>