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21"/>
  </p:notesMasterIdLst>
  <p:handoutMasterIdLst>
    <p:handoutMasterId r:id="rId22"/>
  </p:handoutMasterIdLst>
  <p:sldIdLst>
    <p:sldId id="276" r:id="rId6"/>
    <p:sldId id="289" r:id="rId7"/>
    <p:sldId id="297" r:id="rId8"/>
    <p:sldId id="298" r:id="rId9"/>
    <p:sldId id="299" r:id="rId10"/>
    <p:sldId id="280" r:id="rId11"/>
    <p:sldId id="279" r:id="rId12"/>
    <p:sldId id="293" r:id="rId13"/>
    <p:sldId id="294" r:id="rId14"/>
    <p:sldId id="285" r:id="rId15"/>
    <p:sldId id="296" r:id="rId16"/>
    <p:sldId id="287" r:id="rId17"/>
    <p:sldId id="295" r:id="rId18"/>
    <p:sldId id="283" r:id="rId19"/>
    <p:sldId id="282" r:id="rId2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4" userDrawn="1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848"/>
    <a:srgbClr val="000000"/>
    <a:srgbClr val="052049"/>
    <a:srgbClr val="90BD31"/>
    <a:srgbClr val="18A3AC"/>
    <a:srgbClr val="178CCB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96" autoAdjust="0"/>
    <p:restoredTop sz="74408" autoAdjust="0"/>
  </p:normalViewPr>
  <p:slideViewPr>
    <p:cSldViewPr snapToGrid="0" showGuides="1">
      <p:cViewPr varScale="1">
        <p:scale>
          <a:sx n="87" d="100"/>
          <a:sy n="87" d="100"/>
        </p:scale>
        <p:origin x="96" y="204"/>
      </p:cViewPr>
      <p:guideLst>
        <p:guide orient="horz" pos="789"/>
        <p:guide orient="horz" pos="2604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RIVE\homed\DOh\CRC%20disparities\Data\Survival%20atlas%20CRC%205.28.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RIVE\homed\DOh\CRC%20disparities\Data\Survival%20atlas%20CRC%205.28.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RIVE\homed\DOh\CRC%20disparities\Data\Survival%20atlas%20CRC%205.28.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RIVE\homed\DOh\CRC%20disparities\Data\Survival%20atlas%20CRC%205.28.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smtClean="0"/>
              <a:t>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figures!$A$2</c:f>
              <c:strCache>
                <c:ptCount val="1"/>
                <c:pt idx="0">
                  <c:v>&lt;50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figures!$B$1:$D$1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figures!$B$2:$D$2</c:f>
              <c:numCache>
                <c:formatCode>0.00%</c:formatCode>
                <c:ptCount val="3"/>
                <c:pt idx="0">
                  <c:v>0.10100000000000001</c:v>
                </c:pt>
                <c:pt idx="1">
                  <c:v>0.11600000000000001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3-44B8-8CA9-279E14E37E72}"/>
            </c:ext>
          </c:extLst>
        </c:ser>
        <c:ser>
          <c:idx val="1"/>
          <c:order val="1"/>
          <c:tx>
            <c:strRef>
              <c:f>figures!$A$3</c:f>
              <c:strCache>
                <c:ptCount val="1"/>
                <c:pt idx="0">
                  <c:v>50-75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figures!$B$1:$D$1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figures!$B$3:$D$3</c:f>
              <c:numCache>
                <c:formatCode>0.00%</c:formatCode>
                <c:ptCount val="3"/>
                <c:pt idx="0">
                  <c:v>0.52900000000000003</c:v>
                </c:pt>
                <c:pt idx="1">
                  <c:v>0.54800000000000004</c:v>
                </c:pt>
                <c:pt idx="2">
                  <c:v>0.58799999999999997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3-44B8-8CA9-279E14E37E72}"/>
            </c:ext>
          </c:extLst>
        </c:ser>
        <c:ser>
          <c:idx val="2"/>
          <c:order val="2"/>
          <c:tx>
            <c:strRef>
              <c:f>figures!$A$4</c:f>
              <c:strCache>
                <c:ptCount val="1"/>
                <c:pt idx="0">
                  <c:v>76+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figures!$B$1:$D$1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figures!$B$4:$D$4</c:f>
              <c:numCache>
                <c:formatCode>0.00%</c:formatCode>
                <c:ptCount val="3"/>
                <c:pt idx="0">
                  <c:v>0.37</c:v>
                </c:pt>
                <c:pt idx="1">
                  <c:v>0.33600000000000002</c:v>
                </c:pt>
                <c:pt idx="2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53-44B8-8CA9-279E14E37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4788607"/>
        <c:axId val="2074785695"/>
      </c:barChart>
      <c:catAx>
        <c:axId val="207478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4785695"/>
        <c:crosses val="autoZero"/>
        <c:auto val="1"/>
        <c:lblAlgn val="ctr"/>
        <c:lblOffset val="100"/>
        <c:noMultiLvlLbl val="0"/>
      </c:catAx>
      <c:valAx>
        <c:axId val="207478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478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Race/ethnicity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figures!$A$6</c:f>
              <c:strCache>
                <c:ptCount val="1"/>
                <c:pt idx="0">
                  <c:v>Non-Hispanic White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figures!$B$5:$D$5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figures!$B$6:$D$6</c:f>
              <c:numCache>
                <c:formatCode>0.00%</c:formatCode>
                <c:ptCount val="3"/>
                <c:pt idx="0">
                  <c:v>0.69699999999999995</c:v>
                </c:pt>
                <c:pt idx="1">
                  <c:v>0.622</c:v>
                </c:pt>
                <c:pt idx="2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2-482A-A341-8180107FD438}"/>
            </c:ext>
          </c:extLst>
        </c:ser>
        <c:ser>
          <c:idx val="1"/>
          <c:order val="1"/>
          <c:tx>
            <c:strRef>
              <c:f>figures!$A$7</c:f>
              <c:strCache>
                <c:ptCount val="1"/>
                <c:pt idx="0">
                  <c:v>Non-Hispanic 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figures!$B$5:$D$5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figures!$B$7:$D$7</c:f>
              <c:numCache>
                <c:formatCode>0.00%</c:formatCode>
                <c:ptCount val="3"/>
                <c:pt idx="0">
                  <c:v>6.9000000000000006E-2</c:v>
                </c:pt>
                <c:pt idx="1">
                  <c:v>7.5999999999999998E-2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2-482A-A341-8180107FD438}"/>
            </c:ext>
          </c:extLst>
        </c:ser>
        <c:ser>
          <c:idx val="2"/>
          <c:order val="2"/>
          <c:tx>
            <c:strRef>
              <c:f>figures!$A$8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figures!$B$5:$D$5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figures!$B$8:$D$8</c:f>
              <c:numCache>
                <c:formatCode>0.00%</c:formatCode>
                <c:ptCount val="3"/>
                <c:pt idx="0">
                  <c:v>0.122</c:v>
                </c:pt>
                <c:pt idx="1">
                  <c:v>0.16500000000000001</c:v>
                </c:pt>
                <c:pt idx="2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2-482A-A341-8180107FD438}"/>
            </c:ext>
          </c:extLst>
        </c:ser>
        <c:ser>
          <c:idx val="3"/>
          <c:order val="3"/>
          <c:tx>
            <c:strRef>
              <c:f>figures!$A$9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figures!$B$5:$D$5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figures!$B$9:$D$9</c:f>
              <c:numCache>
                <c:formatCode>0.00%</c:formatCode>
                <c:ptCount val="3"/>
                <c:pt idx="0">
                  <c:v>0.10299999999999999</c:v>
                </c:pt>
                <c:pt idx="1">
                  <c:v>0.126</c:v>
                </c:pt>
                <c:pt idx="2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F2-482A-A341-8180107FD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7678431"/>
        <c:axId val="1857671775"/>
      </c:barChart>
      <c:catAx>
        <c:axId val="18576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671775"/>
        <c:crosses val="autoZero"/>
        <c:auto val="1"/>
        <c:lblAlgn val="ctr"/>
        <c:lblOffset val="100"/>
        <c:noMultiLvlLbl val="0"/>
      </c:catAx>
      <c:valAx>
        <c:axId val="1857671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67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Neighborhood</a:t>
            </a:r>
            <a:r>
              <a:rPr lang="en-US" baseline="0"/>
              <a:t> SES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figures!$A$13</c:f>
              <c:strCache>
                <c:ptCount val="1"/>
                <c:pt idx="0">
                  <c:v>1st (lowest)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figures!$B$12:$D$12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figures!$B$13:$D$13</c:f>
              <c:numCache>
                <c:formatCode>0.00%</c:formatCode>
                <c:ptCount val="3"/>
                <c:pt idx="0">
                  <c:v>0.14000000000000001</c:v>
                </c:pt>
                <c:pt idx="1">
                  <c:v>0.14899999999999999</c:v>
                </c:pt>
                <c:pt idx="2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B-4511-AE79-E108AE16C75F}"/>
            </c:ext>
          </c:extLst>
        </c:ser>
        <c:ser>
          <c:idx val="1"/>
          <c:order val="1"/>
          <c:tx>
            <c:strRef>
              <c:f>figures!$A$14</c:f>
              <c:strCache>
                <c:ptCount val="1"/>
                <c:pt idx="0">
                  <c:v>2nd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figures!$B$12:$D$12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figures!$B$14:$D$14</c:f>
              <c:numCache>
                <c:formatCode>0.00%</c:formatCode>
                <c:ptCount val="3"/>
                <c:pt idx="0">
                  <c:v>0.19</c:v>
                </c:pt>
                <c:pt idx="1">
                  <c:v>0.19400000000000001</c:v>
                </c:pt>
                <c:pt idx="2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B-4511-AE79-E108AE16C75F}"/>
            </c:ext>
          </c:extLst>
        </c:ser>
        <c:ser>
          <c:idx val="2"/>
          <c:order val="2"/>
          <c:tx>
            <c:strRef>
              <c:f>figures!$A$15</c:f>
              <c:strCache>
                <c:ptCount val="1"/>
                <c:pt idx="0">
                  <c:v>3rd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figures!$B$12:$D$12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figures!$B$15:$D$15</c:f>
              <c:numCache>
                <c:formatCode>0.00%</c:formatCode>
                <c:ptCount val="3"/>
                <c:pt idx="0">
                  <c:v>0.219</c:v>
                </c:pt>
                <c:pt idx="1">
                  <c:v>0.215</c:v>
                </c:pt>
                <c:pt idx="2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B-4511-AE79-E108AE16C75F}"/>
            </c:ext>
          </c:extLst>
        </c:ser>
        <c:ser>
          <c:idx val="3"/>
          <c:order val="3"/>
          <c:tx>
            <c:strRef>
              <c:f>figures!$A$16</c:f>
              <c:strCache>
                <c:ptCount val="1"/>
                <c:pt idx="0">
                  <c:v>4th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figures!$B$12:$D$12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figures!$B$16:$D$16</c:f>
              <c:numCache>
                <c:formatCode>0.00%</c:formatCode>
                <c:ptCount val="3"/>
                <c:pt idx="0">
                  <c:v>0.22500000000000001</c:v>
                </c:pt>
                <c:pt idx="1">
                  <c:v>0.224</c:v>
                </c:pt>
                <c:pt idx="2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B-4511-AE79-E108AE16C75F}"/>
            </c:ext>
          </c:extLst>
        </c:ser>
        <c:ser>
          <c:idx val="4"/>
          <c:order val="4"/>
          <c:tx>
            <c:strRef>
              <c:f>figures!$A$17</c:f>
              <c:strCache>
                <c:ptCount val="1"/>
                <c:pt idx="0">
                  <c:v>5th (highest)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figures!$B$12:$D$12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figures!$B$17:$D$17</c:f>
              <c:numCache>
                <c:formatCode>0.00%</c:formatCode>
                <c:ptCount val="3"/>
                <c:pt idx="0">
                  <c:v>0.22600000000000001</c:v>
                </c:pt>
                <c:pt idx="1">
                  <c:v>0.219</c:v>
                </c:pt>
                <c:pt idx="2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5B-4511-AE79-E108AE16C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7178543"/>
        <c:axId val="2077174383"/>
      </c:barChart>
      <c:catAx>
        <c:axId val="207717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174383"/>
        <c:crosses val="autoZero"/>
        <c:auto val="1"/>
        <c:lblAlgn val="ctr"/>
        <c:lblOffset val="100"/>
        <c:noMultiLvlLbl val="0"/>
      </c:catAx>
      <c:valAx>
        <c:axId val="207717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17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Insurance </a:t>
            </a:r>
            <a:r>
              <a:rPr lang="en-US" dirty="0" smtClean="0"/>
              <a:t>status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figures!$A$19</c:f>
              <c:strCache>
                <c:ptCount val="1"/>
                <c:pt idx="0">
                  <c:v>No insurance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figures!$B$18:$D$18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figures!$B$19:$D$19</c:f>
              <c:numCache>
                <c:formatCode>0.00%</c:formatCode>
                <c:ptCount val="3"/>
                <c:pt idx="0">
                  <c:v>1.7999999999999999E-2</c:v>
                </c:pt>
                <c:pt idx="1">
                  <c:v>2.1000000000000001E-2</c:v>
                </c:pt>
                <c:pt idx="2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A-453E-8D7E-87EEED75D326}"/>
            </c:ext>
          </c:extLst>
        </c:ser>
        <c:ser>
          <c:idx val="1"/>
          <c:order val="1"/>
          <c:tx>
            <c:strRef>
              <c:f>figures!$A$20</c:f>
              <c:strCache>
                <c:ptCount val="1"/>
                <c:pt idx="0">
                  <c:v>Private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figures!$B$18:$D$18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figures!$B$20:$D$20</c:f>
              <c:numCache>
                <c:formatCode>0.00%</c:formatCode>
                <c:ptCount val="3"/>
                <c:pt idx="0">
                  <c:v>0.46899999999999997</c:v>
                </c:pt>
                <c:pt idx="1">
                  <c:v>0.46300000000000002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A-453E-8D7E-87EEED75D326}"/>
            </c:ext>
          </c:extLst>
        </c:ser>
        <c:ser>
          <c:idx val="2"/>
          <c:order val="2"/>
          <c:tx>
            <c:strRef>
              <c:f>figures!$A$21</c:f>
              <c:strCache>
                <c:ptCount val="1"/>
                <c:pt idx="0">
                  <c:v>Medicare only or Medicare + Private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figures!$B$18:$D$18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figures!$B$21:$D$21</c:f>
              <c:numCache>
                <c:formatCode>0.00%</c:formatCode>
                <c:ptCount val="3"/>
                <c:pt idx="0">
                  <c:v>0.373</c:v>
                </c:pt>
                <c:pt idx="1">
                  <c:v>0.30099999999999999</c:v>
                </c:pt>
                <c:pt idx="2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A-453E-8D7E-87EEED75D326}"/>
            </c:ext>
          </c:extLst>
        </c:ser>
        <c:ser>
          <c:idx val="3"/>
          <c:order val="3"/>
          <c:tx>
            <c:strRef>
              <c:f>figures!$A$22</c:f>
              <c:strCache>
                <c:ptCount val="1"/>
                <c:pt idx="0">
                  <c:v>Any Public/Medicaid/Military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figures!$B$18:$D$18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figures!$B$22:$D$22</c:f>
              <c:numCache>
                <c:formatCode>0.00%</c:formatCode>
                <c:ptCount val="3"/>
                <c:pt idx="0">
                  <c:v>0.106</c:v>
                </c:pt>
                <c:pt idx="1">
                  <c:v>0.189</c:v>
                </c:pt>
                <c:pt idx="2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A-453E-8D7E-87EEED75D326}"/>
            </c:ext>
          </c:extLst>
        </c:ser>
        <c:ser>
          <c:idx val="4"/>
          <c:order val="4"/>
          <c:tx>
            <c:strRef>
              <c:f>figures!$A$23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figures!$B$18:$D$18</c:f>
              <c:strCache>
                <c:ptCount val="3"/>
                <c:pt idx="0">
                  <c:v>1997-2002</c:v>
                </c:pt>
                <c:pt idx="1">
                  <c:v>2003-2008</c:v>
                </c:pt>
                <c:pt idx="2">
                  <c:v>2009-2014</c:v>
                </c:pt>
              </c:strCache>
            </c:strRef>
          </c:cat>
          <c:val>
            <c:numRef>
              <c:f>figures!$B$23:$D$23</c:f>
              <c:numCache>
                <c:formatCode>0.00%</c:formatCode>
                <c:ptCount val="3"/>
                <c:pt idx="0">
                  <c:v>3.3000000000000002E-2</c:v>
                </c:pt>
                <c:pt idx="1">
                  <c:v>2.5999999999999999E-2</c:v>
                </c:pt>
                <c:pt idx="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A-453E-8D7E-87EEED75D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7182703"/>
        <c:axId val="2077183119"/>
      </c:barChart>
      <c:catAx>
        <c:axId val="207718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7183119"/>
        <c:crosses val="autoZero"/>
        <c:auto val="1"/>
        <c:lblAlgn val="ctr"/>
        <c:lblOffset val="100"/>
        <c:noMultiLvlLbl val="0"/>
      </c:catAx>
      <c:valAx>
        <c:axId val="207718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7718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6/4/2019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Colorectal cancer (CRC) is the third most common cancer in men and women and the second leading cause of cancer death in the United States. 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Both incidence and mortality rates have declined in recent decades with increased screening and scientific advances in treatment. 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However, improvement in cancer outcomes have not been equal for all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9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While in the first time period, NH Black had a higher mortality than whites, there was no statistical difference between Black and Whites in last time period.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No significant change for Hispanic and Asian/PI over time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P-value for interaction with time period = 0.3664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74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No significant change for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nSES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over time, but those with lower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nSES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had consistently worse outcomes.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P-value for interaction with time period = 0.6600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41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Similar to work by Ellis et al, increase in disparities for all other insurance categories compared to private insurance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P-value for interaction with time period = 0.0008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652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Increase in mortality disparities for those in the oldest age category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Decrease in racial disparities over time for Blacks, with no statistical difference between Black and NH Whites in most current time period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No change in mortality over time by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nSES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, but consistent disparities with lower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nSES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groups having consistently higher mortality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Increase in disparities by insurance status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08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Investigate impact of Affordable Care Act and Medicaid expansion on cancer disparities over time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California started early expansion of Medicaid in July 2011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Low Income Health Program offered health care coverage to low income uninsured adults up to 200% of the federal poverty level. 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Approximately 1.4 million California gained coverage under </a:t>
            </a:r>
            <a:r>
              <a:rPr lang="en-US" sz="11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</a:t>
            </a:r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-Cal program by the end of 2014 (UCLA 2017).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Enrollment for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Mediaid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in California increased from 7.9 million to 9.9 million in 2014 following the full implementation of the ACA.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3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Some of the largest disparities are in patients with cancers that can be identified early through screening, such as colorectal cancer.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Colorectal cancer screening has indeed improved over time in California. This data was taken from the Behavioral Risk Factor Surveillance System (BRFSS).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Though due to changes in the BRFSS methodology you can’t compare the two time periods, it is still clear that there is a positive trend in screening. In particular, you can see that fecal occult blood test (FOBT) has increased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56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In previous work done out of our cancer registry led by Libby Ellis, we looked at over a million patients diagnosed with breast, prostate, colorectal, lung cancer, or melanoma (n=1,149,891) from 1997-2014.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We found improvements in survival between 1997 and 2014 were limited to patients with private or Medicare insurance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This analysis looked at five different cancer sites. Here I am showing CRC-specific survival by insurance type.  You can see that for both men and women, improvements in survival is limited to those with private or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medicare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insurance.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92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Stemming from the previous work, we asked the research question: “To what extent are improvements in colorectal cancer survival experienced across sociodemographic groups?”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10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We took data from the California Cancer Registry to estimate trends in 5-year colorectal cancer-specific mortality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Analyses included all patients in California diagnosed between January 1997 and December 2014 with colorectal cancer as a first, primary malignancy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Previous work only had follow-up through 2014, we were able to add two more years of follow up data (which was especially helpful for the cases in the most recent period).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83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We looked at approximately 200,000 cases (n=197,060) of first primary CRC cases in California 1997-2014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Mean follow up for the first two periods was around the same (3.4 and 3.5). Mean follow up for the last time period was a little lower since we were only able to follow-up to 2016.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2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Over time, the proportion of those in the older category decreased (and the proportion in the youngest category increased).  This is likely due to improvements in screening.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The proportion of non-Hispanic white decreased, proportion of Hispanics and Asian/Pacific Islander increased.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63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nSES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uses detailed demographic, social, economic, and housing data collected through the American Community Survey (ACS).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Education Index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Percent persons above 200% poverty line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Percent persons with a blue collar job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Percent persons employed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Median rental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Median value of owner-occupied housing unit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Median household income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For CRC cases, distribution of </a:t>
            </a:r>
            <a:r>
              <a:rPr lang="en-US" sz="1200" kern="1200" dirty="0" err="1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nSES</a:t>
            </a:r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didn’t change much over time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Insurance status was defined based on primary and secondary payer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Overtime, there was in increasing proportion of any public/Medicaid/Military insurance; decreasing proportion of Medicare only or Medicare + Private insurance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Medicare is a federal program that provides health coverage if you are 65+ or under 65 and have a disability, no matter your income.</a:t>
            </a:r>
          </a:p>
          <a:p>
            <a:pPr lvl="1"/>
            <a:r>
              <a:rPr lang="en-US" sz="11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Medicaid is a state and federal program that provides health coverage if you have a very low income.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91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Multivariable Cox proportional hazard regression models were used to assess the effect of sociodemographic variables on CRC-specific mortality in each time period.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Analyses were adjusted for demographic, treatment and tumor characteristics, and neighborhood factors.</a:t>
            </a:r>
          </a:p>
          <a:p>
            <a:pPr lvl="0"/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5-year CRC-specific mortality for those in the oldest category increased over time. (P-value for interaction with time period:  &lt;.0001)</a:t>
            </a:r>
          </a:p>
          <a:p>
            <a:r>
              <a:rPr lang="en-US" sz="120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Could be related to improvements in screening and treatment in younger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92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22"/>
          <a:stretch/>
        </p:blipFill>
        <p:spPr>
          <a:xfrm>
            <a:off x="247948" y="245895"/>
            <a:ext cx="8896052" cy="489248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/>
          <a:stretch/>
        </p:blipFill>
        <p:spPr>
          <a:xfrm>
            <a:off x="6149579" y="0"/>
            <a:ext cx="2994421" cy="2015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93" y="229178"/>
            <a:ext cx="2089369" cy="9305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/>
          <a:stretch/>
        </p:blipFill>
        <p:spPr>
          <a:xfrm>
            <a:off x="6824" y="0"/>
            <a:ext cx="2749930" cy="201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88" y="163354"/>
            <a:ext cx="2089369" cy="9305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/>
          <a:stretch/>
        </p:blipFill>
        <p:spPr>
          <a:xfrm>
            <a:off x="2756848" y="1257300"/>
            <a:ext cx="6387152" cy="4059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/>
          <a:stretch/>
        </p:blipFill>
        <p:spPr>
          <a:xfrm>
            <a:off x="-6825" y="0"/>
            <a:ext cx="2763531" cy="201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3" y="163354"/>
            <a:ext cx="2089369" cy="9305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130955" y="116005"/>
            <a:ext cx="1897039" cy="1044054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33" y="319505"/>
            <a:ext cx="1435171" cy="7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4" r:id="rId2"/>
    <p:sldLayoutId id="2147483982" r:id="rId3"/>
    <p:sldLayoutId id="2147483986" r:id="rId4"/>
    <p:sldLayoutId id="2147483987" r:id="rId5"/>
    <p:sldLayoutId id="2147483999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33" y="332997"/>
            <a:ext cx="1435171" cy="7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4000" r:id="rId2"/>
    <p:sldLayoutId id="2147483950" r:id="rId3"/>
    <p:sldLayoutId id="2147483960" r:id="rId4"/>
    <p:sldLayoutId id="2147483961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4002" r:id="rId12"/>
    <p:sldLayoutId id="2147484003" r:id="rId13"/>
    <p:sldLayoutId id="2147484004" r:id="rId14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June 11, 2019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4" y="1343622"/>
            <a:ext cx="5112944" cy="1311963"/>
          </a:xfrm>
        </p:spPr>
        <p:txBody>
          <a:bodyPr/>
          <a:lstStyle/>
          <a:p>
            <a:r>
              <a:rPr lang="en-US" dirty="0"/>
              <a:t>Colorectal cancer survival disparities in California 1997-2014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Debby Oh, MSc,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Greater Bay Area </a:t>
            </a:r>
            <a:r>
              <a:rPr lang="en-US" smtClean="0"/>
              <a:t>Cancer Registry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CRC-specific mortality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741952"/>
              </p:ext>
            </p:extLst>
          </p:nvPr>
        </p:nvGraphicFramePr>
        <p:xfrm>
          <a:off x="549275" y="1253397"/>
          <a:ext cx="8077891" cy="184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217">
                  <a:extLst>
                    <a:ext uri="{9D8B030D-6E8A-4147-A177-3AD203B41FA5}">
                      <a16:colId xmlns:a16="http://schemas.microsoft.com/office/drawing/2014/main" val="773533025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3961215038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225999154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54276261"/>
                    </a:ext>
                  </a:extLst>
                </a:gridCol>
              </a:tblGrid>
              <a:tr h="307575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1997-2002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2003-2008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2009-2014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339056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16740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 at diagnosis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154119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697182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50-75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1.19 (1.13-1.26)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1.13 (1.07-1.19)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1.17 (1.11-1.24)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691493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76+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1.74 (1.63-1.85)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1.84 (1.73-1.96)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2.00 (1.87-2.13)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18653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549275" y="4218192"/>
            <a:ext cx="807789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Adjusted for 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patient and clinical characteristics: sex, marital status, AJCC stage, </a:t>
            </a:r>
            <a:r>
              <a:rPr lang="en-US" sz="1200" dirty="0" err="1">
                <a:solidFill>
                  <a:srgbClr val="052049"/>
                </a:solidFill>
                <a:cs typeface="Arial" pitchFamily="34" charset="0"/>
              </a:rPr>
              <a:t>subsite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, lymph nodes positive, tumor size, tumor grade, surgery, radiation, chemotherapy, urbanization level, treated at an NCI designated </a:t>
            </a:r>
            <a:r>
              <a:rPr lang="en-US" sz="1200" dirty="0" smtClean="0">
                <a:solidFill>
                  <a:srgbClr val="052049"/>
                </a:solidFill>
                <a:cs typeface="Arial" pitchFamily="34" charset="0"/>
              </a:rPr>
              <a:t>hospital</a:t>
            </a:r>
            <a:endParaRPr lang="en-US" sz="1200" dirty="0">
              <a:solidFill>
                <a:srgbClr val="05204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62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CRC-specific mortality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581742"/>
              </p:ext>
            </p:extLst>
          </p:nvPr>
        </p:nvGraphicFramePr>
        <p:xfrm>
          <a:off x="549275" y="1253397"/>
          <a:ext cx="8077891" cy="215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217">
                  <a:extLst>
                    <a:ext uri="{9D8B030D-6E8A-4147-A177-3AD203B41FA5}">
                      <a16:colId xmlns:a16="http://schemas.microsoft.com/office/drawing/2014/main" val="773533025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3961215038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225999154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54276261"/>
                    </a:ext>
                  </a:extLst>
                </a:gridCol>
              </a:tblGrid>
              <a:tr h="307575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1997-2002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2003-2008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2009-2014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339056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16740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Race/Ethnicity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5231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Non-Hispanic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071271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Non-Hispanic 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1.13 (1.06-1.20)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1.11 (1.05-1.18)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1.06 (0.99-1.13)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185294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0.93 (0.88-0.98)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0.96 (0.91-1.00)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0.97 (0.92-1.01)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70244"/>
                  </a:ext>
                </a:extLst>
              </a:tr>
              <a:tr h="307575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Asian/Pacific Islander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0.93 (0.88-0.98)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0.87 (0.83-0.92)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0.95 (0.90-1.00)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13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549275" y="4218192"/>
            <a:ext cx="807789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Adjusted for 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patient and clinical characteristics: sex, marital status, AJCC stage, </a:t>
            </a:r>
            <a:r>
              <a:rPr lang="en-US" sz="1200" dirty="0" err="1">
                <a:solidFill>
                  <a:srgbClr val="052049"/>
                </a:solidFill>
                <a:cs typeface="Arial" pitchFamily="34" charset="0"/>
              </a:rPr>
              <a:t>subsite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, lymph nodes positive, tumor size, tumor grade, surgery, radiation, chemotherapy, urbanization level, treated at an NCI designated </a:t>
            </a:r>
            <a:r>
              <a:rPr lang="en-US" sz="1200" dirty="0" smtClean="0">
                <a:solidFill>
                  <a:srgbClr val="052049"/>
                </a:solidFill>
                <a:cs typeface="Arial" pitchFamily="34" charset="0"/>
              </a:rPr>
              <a:t>hospital</a:t>
            </a:r>
            <a:endParaRPr lang="en-US" sz="1200" dirty="0">
              <a:solidFill>
                <a:srgbClr val="05204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9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CRC-specific mortality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727454"/>
              </p:ext>
            </p:extLst>
          </p:nvPr>
        </p:nvGraphicFramePr>
        <p:xfrm>
          <a:off x="549275" y="1253397"/>
          <a:ext cx="8077891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217">
                  <a:extLst>
                    <a:ext uri="{9D8B030D-6E8A-4147-A177-3AD203B41FA5}">
                      <a16:colId xmlns:a16="http://schemas.microsoft.com/office/drawing/2014/main" val="773533025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3961215038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225999154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54276261"/>
                    </a:ext>
                  </a:extLst>
                </a:gridCol>
              </a:tblGrid>
              <a:tr h="264314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1997-2002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2003-2008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2009-2014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339056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16740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Neighborhood SES quintile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154119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1st (lowest)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1.27 (1.20-1.34)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1.20 (1.13-1.27)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1.24 (1.16-1.31)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697182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1.18 (1.12-1.24)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1.18 (1.12-1.25)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1.20 (1.13-1.27)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691493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1.11 (1.05-1.16)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1.14 (1.08-1.20)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1.12 (1.06-1.19)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186532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1.05 (1.00-1.11)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1.08 (1.02-1.13)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1.05 (0.99-1.11)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5231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5th (highest)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0712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49275" y="4218192"/>
            <a:ext cx="807789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Adjusted for 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patient and clinical characteristics: sex, marital status, AJCC stage, </a:t>
            </a:r>
            <a:r>
              <a:rPr lang="en-US" sz="1200" dirty="0" err="1">
                <a:solidFill>
                  <a:srgbClr val="052049"/>
                </a:solidFill>
                <a:cs typeface="Arial" pitchFamily="34" charset="0"/>
              </a:rPr>
              <a:t>subsite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, lymph nodes positive, tumor size, tumor grade, surgery, radiation, chemotherapy, urbanization level, treated at an NCI designated </a:t>
            </a:r>
            <a:r>
              <a:rPr lang="en-US" sz="1200" dirty="0" smtClean="0">
                <a:solidFill>
                  <a:srgbClr val="052049"/>
                </a:solidFill>
                <a:cs typeface="Arial" pitchFamily="34" charset="0"/>
              </a:rPr>
              <a:t>hospital</a:t>
            </a:r>
            <a:endParaRPr lang="en-US" sz="1200" dirty="0">
              <a:solidFill>
                <a:srgbClr val="05204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2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CRC-specific mortality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44703"/>
              </p:ext>
            </p:extLst>
          </p:nvPr>
        </p:nvGraphicFramePr>
        <p:xfrm>
          <a:off x="549275" y="1253397"/>
          <a:ext cx="8077891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217">
                  <a:extLst>
                    <a:ext uri="{9D8B030D-6E8A-4147-A177-3AD203B41FA5}">
                      <a16:colId xmlns:a16="http://schemas.microsoft.com/office/drawing/2014/main" val="773533025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3961215038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225999154"/>
                    </a:ext>
                  </a:extLst>
                </a:gridCol>
                <a:gridCol w="1844558">
                  <a:extLst>
                    <a:ext uri="{9D8B030D-6E8A-4147-A177-3AD203B41FA5}">
                      <a16:colId xmlns:a16="http://schemas.microsoft.com/office/drawing/2014/main" val="54276261"/>
                    </a:ext>
                  </a:extLst>
                </a:gridCol>
              </a:tblGrid>
              <a:tr h="264314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1997-2002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2003-2008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2009-2014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339056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(95% CI)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16740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Insurance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185294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70244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1.13 (1.01-1.26)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1.21 (1.08-1.35)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1.22 (1.08-1.38)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1354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Medicare only or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1430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Medicare + Private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1.05 (1.01-1.09)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1.08 (1.04-1.12)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1.15 (1.10-1.20)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394934"/>
                  </a:ext>
                </a:extLst>
              </a:tr>
              <a:tr h="264314">
                <a:tc>
                  <a:txBody>
                    <a:bodyPr/>
                    <a:lstStyle/>
                    <a:p>
                      <a:pPr marL="114300" lvl="1" indent="0"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Public/Medicaid/Military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1.08 (1.02-1.14)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1.17 (1.12-1.23)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1.23 (1.17-1.29)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9616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49275" y="4218192"/>
            <a:ext cx="807789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Adjusted for 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patient and clinical characteristics: sex, marital status, AJCC stage, </a:t>
            </a:r>
            <a:r>
              <a:rPr lang="en-US" sz="1200" dirty="0" err="1">
                <a:solidFill>
                  <a:srgbClr val="052049"/>
                </a:solidFill>
                <a:cs typeface="Arial" pitchFamily="34" charset="0"/>
              </a:rPr>
              <a:t>subsite</a:t>
            </a:r>
            <a:r>
              <a:rPr lang="en-US" sz="1200" dirty="0">
                <a:solidFill>
                  <a:srgbClr val="052049"/>
                </a:solidFill>
                <a:cs typeface="Arial" pitchFamily="34" charset="0"/>
              </a:rPr>
              <a:t>, lymph nodes positive, tumor size, tumor grade, surgery, radiation, chemotherapy, urbanization level, treated at an NCI designated </a:t>
            </a:r>
            <a:r>
              <a:rPr lang="en-US" sz="1200" dirty="0" smtClean="0">
                <a:solidFill>
                  <a:srgbClr val="052049"/>
                </a:solidFill>
                <a:cs typeface="Arial" pitchFamily="34" charset="0"/>
              </a:rPr>
              <a:t>hospital</a:t>
            </a:r>
            <a:endParaRPr lang="en-US" sz="1200" dirty="0">
              <a:solidFill>
                <a:srgbClr val="05204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863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mortality disparities for 76+</a:t>
            </a:r>
          </a:p>
          <a:p>
            <a:r>
              <a:rPr lang="en-US" dirty="0" smtClean="0"/>
              <a:t>Decrease in racial disparities over time for Blacks</a:t>
            </a:r>
          </a:p>
          <a:p>
            <a:pPr lvl="1"/>
            <a:r>
              <a:rPr lang="en-US" dirty="0" smtClean="0"/>
              <a:t>No statistical difference between Black and NH Whites in most current time period</a:t>
            </a:r>
          </a:p>
          <a:p>
            <a:r>
              <a:rPr lang="en-US" dirty="0" smtClean="0"/>
              <a:t>No change for </a:t>
            </a:r>
            <a:r>
              <a:rPr lang="en-US" dirty="0" err="1" smtClean="0"/>
              <a:t>nSES</a:t>
            </a:r>
            <a:r>
              <a:rPr lang="en-US" dirty="0" smtClean="0"/>
              <a:t>, but consistent disparities</a:t>
            </a:r>
          </a:p>
          <a:p>
            <a:pPr lvl="1"/>
            <a:r>
              <a:rPr lang="en-US" dirty="0" smtClean="0"/>
              <a:t>Lower </a:t>
            </a:r>
            <a:r>
              <a:rPr lang="en-US" dirty="0" err="1" smtClean="0"/>
              <a:t>nSES</a:t>
            </a:r>
            <a:r>
              <a:rPr lang="en-US" dirty="0" smtClean="0"/>
              <a:t> groups had consistently higher mortality</a:t>
            </a:r>
          </a:p>
          <a:p>
            <a:r>
              <a:rPr lang="en-US" dirty="0" smtClean="0"/>
              <a:t>Increase in disparities by insurance status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077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nvestigate underlying drivers behind decrease in CRC cancer disparities for NH Blacks</a:t>
            </a:r>
          </a:p>
          <a:p>
            <a:r>
              <a:rPr lang="en-US" dirty="0" smtClean="0"/>
              <a:t>Investigate impact of ACA and Medicaid expansion on cancer disparities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981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4"/>
          <a:stretch/>
        </p:blipFill>
        <p:spPr>
          <a:xfrm>
            <a:off x="1779031" y="15730"/>
            <a:ext cx="5631657" cy="4742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703603" y="4840129"/>
            <a:ext cx="4707085" cy="18028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noAutofit/>
          </a:bodyPr>
          <a:lstStyle/>
          <a:p>
            <a:pPr algn="r">
              <a:buClr>
                <a:schemeClr val="accent1"/>
              </a:buClr>
              <a:buSzPct val="80000"/>
            </a:pPr>
            <a:r>
              <a:rPr lang="en-US" sz="800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en-US" sz="800" dirty="0" smtClean="0">
                <a:solidFill>
                  <a:schemeClr val="accent5">
                    <a:lumMod val="90000"/>
                  </a:schemeClr>
                </a:solidFill>
              </a:rPr>
              <a:t>ource</a:t>
            </a:r>
            <a:r>
              <a:rPr lang="en-US" sz="800" dirty="0">
                <a:solidFill>
                  <a:schemeClr val="accent5">
                    <a:lumMod val="90000"/>
                  </a:schemeClr>
                </a:solidFill>
              </a:rPr>
              <a:t>: Division of Cancer Prevention and Control,  Centers for Disease Control and Prevention</a:t>
            </a:r>
            <a:endParaRPr lang="en-US" sz="800" dirty="0" smtClean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58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1" y="1161602"/>
            <a:ext cx="8722292" cy="3243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004864" y="4499645"/>
            <a:ext cx="4707085" cy="18028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noAutofit/>
          </a:bodyPr>
          <a:lstStyle/>
          <a:p>
            <a:pPr algn="r">
              <a:buClr>
                <a:schemeClr val="accent1"/>
              </a:buClr>
              <a:buSzPct val="80000"/>
            </a:pPr>
            <a:r>
              <a:rPr lang="en-US" sz="800" dirty="0">
                <a:solidFill>
                  <a:schemeClr val="accent5">
                    <a:lumMod val="90000"/>
                  </a:schemeClr>
                </a:solidFill>
              </a:rPr>
              <a:t>S</a:t>
            </a:r>
            <a:r>
              <a:rPr lang="en-US" sz="800" dirty="0" smtClean="0">
                <a:solidFill>
                  <a:schemeClr val="accent5">
                    <a:lumMod val="90000"/>
                  </a:schemeClr>
                </a:solidFill>
              </a:rPr>
              <a:t>ource</a:t>
            </a:r>
            <a:r>
              <a:rPr lang="en-US" sz="800" dirty="0">
                <a:solidFill>
                  <a:schemeClr val="accent5">
                    <a:lumMod val="90000"/>
                  </a:schemeClr>
                </a:solidFill>
              </a:rPr>
              <a:t>: </a:t>
            </a:r>
            <a:r>
              <a:rPr lang="en-US" sz="800" dirty="0" smtClean="0">
                <a:solidFill>
                  <a:schemeClr val="accent5">
                    <a:lumMod val="90000"/>
                  </a:schemeClr>
                </a:solidFill>
              </a:rPr>
              <a:t>California Department of Public Health, February 2016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3585" y="318750"/>
            <a:ext cx="8173580" cy="748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CRC screening has improved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387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942492"/>
          </a:xfrm>
        </p:spPr>
        <p:txBody>
          <a:bodyPr/>
          <a:lstStyle/>
          <a:p>
            <a:r>
              <a:rPr lang="en-US" dirty="0"/>
              <a:t>Improvements in survival </a:t>
            </a:r>
            <a:r>
              <a:rPr lang="en-US" dirty="0" smtClean="0"/>
              <a:t>limited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patients </a:t>
            </a:r>
            <a:r>
              <a:rPr lang="en-US" dirty="0" smtClean="0"/>
              <a:t>with insurance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2" y="1314865"/>
            <a:ext cx="8169964" cy="334897"/>
          </a:xfrm>
        </p:spPr>
        <p:txBody>
          <a:bodyPr/>
          <a:lstStyle/>
          <a:p>
            <a:r>
              <a:rPr lang="en-US" sz="1400" dirty="0"/>
              <a:t>CRC-Specific survival by </a:t>
            </a:r>
            <a:r>
              <a:rPr lang="en-US" sz="1400" dirty="0" smtClean="0"/>
              <a:t>insurance (California)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2" y="1525614"/>
            <a:ext cx="4998654" cy="2312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40" y="1790635"/>
            <a:ext cx="3450454" cy="2291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5" t="13038" r="7244" b="79179"/>
          <a:stretch/>
        </p:blipFill>
        <p:spPr>
          <a:xfrm>
            <a:off x="1750142" y="3775587"/>
            <a:ext cx="1842206" cy="3273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686028" y="4378646"/>
            <a:ext cx="4707085" cy="18028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noAutofit/>
          </a:bodyPr>
          <a:lstStyle/>
          <a:p>
            <a:pPr algn="r">
              <a:buClr>
                <a:schemeClr val="accent1"/>
              </a:buClr>
              <a:buSzPct val="80000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ource: Ellis, et al.  JAMA Oncology 2017</a:t>
            </a:r>
          </a:p>
        </p:txBody>
      </p:sp>
    </p:spTree>
    <p:extLst>
      <p:ext uri="{BB962C8B-B14F-4D97-AF65-F5344CB8AC3E}">
        <p14:creationId xmlns:p14="http://schemas.microsoft.com/office/powerpoint/2010/main" val="15645540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4" y="1754765"/>
            <a:ext cx="7776015" cy="1430138"/>
          </a:xfrm>
        </p:spPr>
        <p:txBody>
          <a:bodyPr/>
          <a:lstStyle/>
          <a:p>
            <a:pPr marL="0" indent="0"/>
            <a:r>
              <a:rPr lang="en-US" sz="2800" dirty="0" smtClean="0">
                <a:solidFill>
                  <a:schemeClr val="tx1"/>
                </a:solidFill>
              </a:rPr>
              <a:t>RESEARCH QUESTION: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what extent are improvements in colorectal cancer </a:t>
            </a:r>
            <a:r>
              <a:rPr lang="en-US" sz="2800" dirty="0" smtClean="0"/>
              <a:t>survival </a:t>
            </a:r>
            <a:r>
              <a:rPr lang="en-US" sz="2800" dirty="0"/>
              <a:t>experienced across sociodemographic groups? </a:t>
            </a:r>
          </a:p>
        </p:txBody>
      </p:sp>
    </p:spTree>
    <p:extLst>
      <p:ext uri="{BB962C8B-B14F-4D97-AF65-F5344CB8AC3E}">
        <p14:creationId xmlns:p14="http://schemas.microsoft.com/office/powerpoint/2010/main" val="123647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the </a:t>
            </a:r>
            <a:r>
              <a:rPr lang="en-US" dirty="0" smtClean="0"/>
              <a:t>California Cancer Registry </a:t>
            </a:r>
            <a:r>
              <a:rPr lang="en-US" dirty="0"/>
              <a:t>were used to estimate trends in </a:t>
            </a:r>
            <a:r>
              <a:rPr lang="en-US" dirty="0" smtClean="0"/>
              <a:t>5-year colorectal </a:t>
            </a:r>
            <a:r>
              <a:rPr lang="en-US" dirty="0"/>
              <a:t>cancer-specific </a:t>
            </a:r>
            <a:r>
              <a:rPr lang="en-US" dirty="0" smtClean="0"/>
              <a:t>mortality</a:t>
            </a:r>
          </a:p>
          <a:p>
            <a:r>
              <a:rPr lang="en-US" dirty="0" smtClean="0"/>
              <a:t>Analyses </a:t>
            </a:r>
            <a:r>
              <a:rPr lang="en-US" dirty="0"/>
              <a:t>included all patients in California diagnosed between January 1997 and December 2014 with colorectal cancer as a first, primary </a:t>
            </a:r>
            <a:r>
              <a:rPr lang="en-US" dirty="0" smtClean="0"/>
              <a:t>malignancy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ollow-up through 2016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06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population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First primary CRC cases in California 1997-2014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318541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61210"/>
              </p:ext>
            </p:extLst>
          </p:nvPr>
        </p:nvGraphicFramePr>
        <p:xfrm>
          <a:off x="549275" y="1751013"/>
          <a:ext cx="8077891" cy="1605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9685">
                  <a:extLst>
                    <a:ext uri="{9D8B030D-6E8A-4147-A177-3AD203B41FA5}">
                      <a16:colId xmlns:a16="http://schemas.microsoft.com/office/drawing/2014/main" val="1299744521"/>
                    </a:ext>
                  </a:extLst>
                </a:gridCol>
                <a:gridCol w="1839402">
                  <a:extLst>
                    <a:ext uri="{9D8B030D-6E8A-4147-A177-3AD203B41FA5}">
                      <a16:colId xmlns:a16="http://schemas.microsoft.com/office/drawing/2014/main" val="3406885797"/>
                    </a:ext>
                  </a:extLst>
                </a:gridCol>
                <a:gridCol w="1839402">
                  <a:extLst>
                    <a:ext uri="{9D8B030D-6E8A-4147-A177-3AD203B41FA5}">
                      <a16:colId xmlns:a16="http://schemas.microsoft.com/office/drawing/2014/main" val="460923265"/>
                    </a:ext>
                  </a:extLst>
                </a:gridCol>
                <a:gridCol w="1839402">
                  <a:extLst>
                    <a:ext uri="{9D8B030D-6E8A-4147-A177-3AD203B41FA5}">
                      <a16:colId xmlns:a16="http://schemas.microsoft.com/office/drawing/2014/main" val="3684269016"/>
                    </a:ext>
                  </a:extLst>
                </a:gridCol>
              </a:tblGrid>
              <a:tr h="535167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1997-2002</a:t>
                      </a:r>
                      <a:endParaRPr lang="en-US" sz="2400" b="1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2003-2008</a:t>
                      </a:r>
                      <a:endParaRPr lang="en-US" sz="2400" b="1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2009-2014</a:t>
                      </a:r>
                      <a:endParaRPr lang="en-US" sz="2400" b="1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05033"/>
                  </a:ext>
                </a:extLst>
              </a:tr>
              <a:tr h="5351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  <a:endParaRPr lang="en-US" sz="2400" b="1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n=65,752</a:t>
                      </a:r>
                      <a:endParaRPr lang="en-US" sz="2400" b="0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n=66,186</a:t>
                      </a:r>
                      <a:endParaRPr lang="en-US" sz="2400" b="0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n=65,122</a:t>
                      </a:r>
                      <a:endParaRPr lang="en-US" sz="2400" b="0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05486"/>
                  </a:ext>
                </a:extLst>
              </a:tr>
              <a:tr h="5351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Mean follow-up</a:t>
                      </a:r>
                      <a:endParaRPr lang="en-US" sz="2400" b="1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US" sz="2400" b="0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endParaRPr lang="en-US" sz="2400" b="0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2400" b="0" i="0" u="none" strike="noStrike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4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85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80077"/>
              </p:ext>
            </p:extLst>
          </p:nvPr>
        </p:nvGraphicFramePr>
        <p:xfrm>
          <a:off x="268357" y="1252538"/>
          <a:ext cx="4303643" cy="343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066547059"/>
              </p:ext>
            </p:extLst>
          </p:nvPr>
        </p:nvGraphicFramePr>
        <p:xfrm>
          <a:off x="4572000" y="1252537"/>
          <a:ext cx="4283075" cy="343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Study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89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981864"/>
              </p:ext>
            </p:extLst>
          </p:nvPr>
        </p:nvGraphicFramePr>
        <p:xfrm>
          <a:off x="277813" y="1252538"/>
          <a:ext cx="4294187" cy="343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Study population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701097"/>
              </p:ext>
            </p:extLst>
          </p:nvPr>
        </p:nvGraphicFramePr>
        <p:xfrm>
          <a:off x="4584065" y="1252538"/>
          <a:ext cx="4572000" cy="343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126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1881</TotalTime>
  <Words>1794</Words>
  <Application>Microsoft Office PowerPoint</Application>
  <PresentationFormat>On-screen Show (16:9)</PresentationFormat>
  <Paragraphs>263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.AppleSystemUIFont</vt:lpstr>
      <vt:lpstr>Arial</vt:lpstr>
      <vt:lpstr>Garamond</vt:lpstr>
      <vt:lpstr>Wingdings</vt:lpstr>
      <vt:lpstr>UCSF Classic</vt:lpstr>
      <vt:lpstr>UCSF Contemporary</vt:lpstr>
      <vt:lpstr>Colorectal cancer survival disparities in California 1997-2014</vt:lpstr>
      <vt:lpstr>PowerPoint Presentation</vt:lpstr>
      <vt:lpstr>PowerPoint Presentation</vt:lpstr>
      <vt:lpstr>Improvements in survival limited  to patients with insurance</vt:lpstr>
      <vt:lpstr>RESEARCH QUESTION: To what extent are improvements in colorectal cancer survival experienced across sociodemographic groups? </vt:lpstr>
      <vt:lpstr>Methods</vt:lpstr>
      <vt:lpstr>Study population</vt:lpstr>
      <vt:lpstr>PowerPoint Presentation</vt:lpstr>
      <vt:lpstr>PowerPoint Presentation</vt:lpstr>
      <vt:lpstr>5-year CRC-specific mortality</vt:lpstr>
      <vt:lpstr>5-year CRC-specific mortality</vt:lpstr>
      <vt:lpstr>5-year CRC-specific mortality</vt:lpstr>
      <vt:lpstr>5-year CRC-specific mortality</vt:lpstr>
      <vt:lpstr>Conclusions</vt:lpstr>
      <vt:lpstr>Future directions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Oh, Debby</cp:lastModifiedBy>
  <cp:revision>119</cp:revision>
  <dcterms:created xsi:type="dcterms:W3CDTF">2017-04-18T17:07:44Z</dcterms:created>
  <dcterms:modified xsi:type="dcterms:W3CDTF">2019-06-04T16:38:13Z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