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  <p:sldMasterId id="214748388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CA2FFAD-0550-4A19-BA36-ACCCD7B8F0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50D902-FAB1-42B7-9BBB-A144D35D79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87DE2-B079-4B9F-905F-EA865043298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97C01A-D64B-4DB2-BDF9-4B9E6EC5D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DBDED0-F798-44C2-8993-C11D2AAD93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2B52-EE80-452C-AD97-EC643D3970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5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4BBA-89A2-4D1C-B237-E83667A96F3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DFE00-063B-4ADB-8196-94A1D5E8C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40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AD42-9A47-47B4-928B-E724569A3AAB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890-986A-4A50-9644-5B2C64CDC781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3493-487A-4663-8D80-1EA1A3D81D7C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D22-1FB6-4DAE-8216-39CE33A19737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228600" indent="-228600" algn="ctr">
              <a:buFont typeface="+mj-lt"/>
              <a:buAutoNum type="arabicPeriod"/>
              <a:defRPr/>
            </a:lvl1pPr>
          </a:lstStyle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AF82E9-4935-4759-AF71-BA11A813E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903" y="6413136"/>
            <a:ext cx="147487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6FAD-ACF7-41F3-9177-BAD4F334821C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AFD3-5257-490C-A37A-B4DBD3D26A0C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2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914-8581-4336-8090-5893A2BF1AE2}" type="datetime1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F9AE-2B0D-4901-9B7C-CBD4DE9BC064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9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AC5A-61AB-4977-8934-60A68A0CEFDC}" type="datetime1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0722-3293-4741-8013-9289B67C3CB7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F4FA-9362-42FA-B5F9-DEB06457D3A4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3606E1-0110-4C05-BBF0-42A0ECB32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68" y="6241968"/>
            <a:ext cx="147487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6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2662-124F-4B1C-B025-4E659634E504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91D9-A032-477E-9B79-EB6C172F0978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9DF3-D748-47C2-AEA6-39B514E136B0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026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3435-7579-4733-AC06-BFE82F25AD42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0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7747-72CC-4274-80B3-7F23CC44931B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50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FE36-67DF-4A48-A2C7-8C8B50DD5F42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1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BEFA-3AF4-4CB3-ABB9-74F8F7C93F27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0B11-CAA8-4DA8-B47A-24EDD7BB5093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FB8B-27BA-4A34-96C0-30BD819C65FE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AEA7-341A-4074-8263-9E0783C9AE2D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1CD6-F140-43B3-91E3-18128AF8FB23}" type="datetime1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6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5185-5CE5-4ADC-B15C-0B96E458EB25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1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A8DA-7DE5-4DAF-9B8A-CD3C877CEC64}" type="datetime1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D82B-3052-4869-B1D3-D682918F1530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CDAB-A3D5-436E-91C2-9E0763E1D64A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C8C3FE-5F5D-4A5B-8385-EAC9C8C773B3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3189-1123-4C81-9602-B6D56AF95F80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BE9F10-77E6-4A99-A4CF-D86B6225F8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B4EE5-3A11-4518-93F7-E858E067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255" y="643468"/>
            <a:ext cx="7593226" cy="361889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900" b="1" dirty="0"/>
              <a:t>Comparative net survival of cancer in the elderly:</a:t>
            </a:r>
            <a:br>
              <a:rPr lang="en-US" sz="3900" b="1" dirty="0"/>
            </a:br>
            <a:r>
              <a:rPr lang="en-US" sz="3900" b="1" dirty="0"/>
              <a:t> Data from the cancer registry of Guadeloupe</a:t>
            </a:r>
            <a:br>
              <a:rPr lang="en-US" sz="3900" b="1" dirty="0"/>
            </a:br>
            <a:endParaRPr lang="en-US" sz="39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E2320C-C58D-4BFE-99D9-EA177FCD1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665" y="4485503"/>
            <a:ext cx="6765324" cy="1158213"/>
          </a:xfrm>
        </p:spPr>
        <p:txBody>
          <a:bodyPr>
            <a:normAutofit/>
          </a:bodyPr>
          <a:lstStyle/>
          <a:p>
            <a:pPr algn="ctr"/>
            <a:r>
              <a:rPr lang="en-US" sz="1900" dirty="0"/>
              <a:t>J. Deloumeaux</a:t>
            </a:r>
            <a:r>
              <a:rPr lang="en-US" sz="1900" baseline="30000" dirty="0"/>
              <a:t>1</a:t>
            </a:r>
            <a:r>
              <a:rPr lang="en-US" sz="1900" dirty="0"/>
              <a:t>. B. Bhakkan</a:t>
            </a:r>
            <a:r>
              <a:rPr lang="en-US" sz="1900" baseline="30000" dirty="0"/>
              <a:t>1</a:t>
            </a:r>
            <a:r>
              <a:rPr lang="en-US" sz="1900" dirty="0"/>
              <a:t>, M. Tabue-Teguo</a:t>
            </a:r>
            <a:r>
              <a:rPr lang="en-US" sz="1900" baseline="30000" dirty="0"/>
              <a:t>2</a:t>
            </a:r>
            <a:br>
              <a:rPr lang="en-US" sz="1900" dirty="0"/>
            </a:br>
            <a:r>
              <a:rPr lang="en-US" sz="1900" baseline="30000" dirty="0"/>
              <a:t>1</a:t>
            </a:r>
            <a:r>
              <a:rPr lang="en-US" sz="1900" dirty="0"/>
              <a:t> Guadeloupe Cancer Registry, </a:t>
            </a:r>
            <a:r>
              <a:rPr lang="en-US" sz="1900" baseline="30000" dirty="0"/>
              <a:t>2</a:t>
            </a:r>
            <a:r>
              <a:rPr lang="en-US" sz="1900" dirty="0"/>
              <a:t> Geriatrics Department, University Hospital of Guadeloupe</a:t>
            </a:r>
          </a:p>
        </p:txBody>
      </p:sp>
    </p:spTree>
    <p:extLst>
      <p:ext uri="{BB962C8B-B14F-4D97-AF65-F5344CB8AC3E}">
        <p14:creationId xmlns:p14="http://schemas.microsoft.com/office/powerpoint/2010/main" val="2441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267C4-BDDB-4596-A4E1-433DCBF0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70" y="260514"/>
            <a:ext cx="7772400" cy="892394"/>
          </a:xfrm>
        </p:spPr>
        <p:txBody>
          <a:bodyPr/>
          <a:lstStyle/>
          <a:p>
            <a:r>
              <a:rPr lang="fr-FR" b="1" dirty="0" err="1">
                <a:solidFill>
                  <a:schemeClr val="tx2"/>
                </a:solidFill>
              </a:rPr>
              <a:t>Results-Stomach</a:t>
            </a:r>
            <a:r>
              <a:rPr lang="fr-FR" b="1" dirty="0">
                <a:solidFill>
                  <a:schemeClr val="tx2"/>
                </a:solidFill>
              </a:rPr>
              <a:t> cancer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2E9789-0BB0-4365-B517-2D08E500E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14" y="2235845"/>
            <a:ext cx="4373082" cy="281008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03EACB-8CF1-4BC9-8815-23775DC6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10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A33714-2D46-4725-9EA3-94047481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77" y="2370316"/>
            <a:ext cx="4167649" cy="26756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0355" y="4987319"/>
            <a:ext cx="847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In men, net survival was comparable for both groups. At 5 years, it was 22.3% in the elderly and 25.6% in patients under 65.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In women, net survival was lower in the elderly: 52% vs 80% at 1 year and 26% vs 42% at 5 years.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346983-B3C8-4AB9-B70E-ED9B8292667F}"/>
              </a:ext>
            </a:extLst>
          </p:cNvPr>
          <p:cNvSpPr txBox="1"/>
          <p:nvPr/>
        </p:nvSpPr>
        <p:spPr>
          <a:xfrm>
            <a:off x="562721" y="1026977"/>
            <a:ext cx="847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Mean age was 53 in women under 65 vs. 56 years in men. It was 77 years for men and women over 65 .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 66% of patients under 65 had surgery vs. 74% in the elderly without difference between gender.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B0F2B3-3CED-45DC-BE61-AA47F24255CC}"/>
              </a:ext>
            </a:extLst>
          </p:cNvPr>
          <p:cNvSpPr txBox="1"/>
          <p:nvPr/>
        </p:nvSpPr>
        <p:spPr>
          <a:xfrm>
            <a:off x="562721" y="6277232"/>
            <a:ext cx="822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r>
              <a:rPr lang="en-US" sz="1600" u="sng" dirty="0"/>
              <a:t>5 years net survival in France  2005-2010, all patients :  men (23%), women (28%) </a:t>
            </a:r>
          </a:p>
        </p:txBody>
      </p:sp>
    </p:spTree>
    <p:extLst>
      <p:ext uri="{BB962C8B-B14F-4D97-AF65-F5344CB8AC3E}">
        <p14:creationId xmlns:p14="http://schemas.microsoft.com/office/powerpoint/2010/main" val="366938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5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F9CC0-5E59-45D1-9F67-4601CF00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06" y="156525"/>
            <a:ext cx="7772400" cy="833180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Discussion</a:t>
            </a:r>
            <a:endParaRPr lang="en-US" b="1" dirty="0">
              <a:solidFill>
                <a:schemeClr val="tx2"/>
              </a:solidFill>
            </a:endParaRPr>
          </a:p>
        </p:txBody>
      </p:sp>
      <p:sp useBgFill="1"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771D59-71C9-47E8-8862-0B174A831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736" y="1391299"/>
            <a:ext cx="7772400" cy="494582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We observed little differences in survival rates between the elderly and patients under 65 for prostate and breast cancer.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In addition, these survival rates differed slightly to those reported in metropolitan France, indicating comparable care.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Net survival was similar in men in both groups for colon and stomach cancer but in women, we observed lower survival in the elderly at 1 and 3 years for colon and at all time period for stomach cancer.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CA05BA-5498-43B7-9B3A-D506C355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1C48E-D905-4E33-A7D2-F12AB613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428" y="329900"/>
            <a:ext cx="6589199" cy="973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Conclusion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63C925-DFC1-44E3-A7C7-B6B0EE58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341" y="1303638"/>
            <a:ext cx="7228702" cy="4689389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Lower survival is observed for digestive cancer in elderly women compared to women under 65.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With an increasing incidence of these cancer sites particularly in women,  additional studies are needed, and careful monitoring  should be implemented. 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 Analytic studies should be also considered in the environmental pollution context particularly for stomach cancer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See poster #271 (P-82)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BCC3A1-8660-4632-A04D-99EDCA3D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DA3CC1-C7D0-4267-80CE-0C31C978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199631"/>
            <a:ext cx="791936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5FBE9F10-77E6-4A99-A4CF-D86B6225F86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2534FD-80D2-472D-93F0-CA2C524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88" y="724129"/>
            <a:ext cx="2146595" cy="11400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34F551-4C51-46ED-91B3-56DB2DF4A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091" y="724128"/>
            <a:ext cx="2073677" cy="11400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7D0DFC-FB38-4437-9FE6-19314A72C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147" y="3690442"/>
            <a:ext cx="2249767" cy="1000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8C8AA0-5890-4E04-86F6-53ED0738D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654" y="4883048"/>
            <a:ext cx="1804851" cy="7971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00E520-0974-42C5-82E3-1D29A3B5A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091" y="4883048"/>
            <a:ext cx="2073677" cy="77071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473D91-D6F0-4539-BB22-6A81F528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6" y="2166781"/>
            <a:ext cx="2205178" cy="10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826216-5983-46E0-B7B5-AFF131087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770" y="5547367"/>
            <a:ext cx="1064522" cy="10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6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-393"/>
            <a:ext cx="9141714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8CCA8A-20D3-48FD-BF6E-668436E33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2920" r="1747"/>
          <a:stretch/>
        </p:blipFill>
        <p:spPr>
          <a:xfrm>
            <a:off x="-1143" y="10"/>
            <a:ext cx="9144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6FE9A0-55FE-4ABD-BD94-64FAAF1D5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909" y="2514600"/>
            <a:ext cx="6686550" cy="22627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506339"/>
                </a:solidFill>
              </a:rPr>
              <a:t>Thank you for your attention!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234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5F0BDA9-CDEE-406D-8B8E-D3A7726D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51" y="170473"/>
            <a:ext cx="6151125" cy="1263880"/>
          </a:xfrm>
        </p:spPr>
        <p:txBody>
          <a:bodyPr/>
          <a:lstStyle/>
          <a:p>
            <a:r>
              <a:rPr lang="fr-FR" dirty="0"/>
              <a:t>Context-1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7E8BCA-9F32-4B08-A11A-921193EB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9" y="1434353"/>
            <a:ext cx="8622791" cy="50127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Guadeloupe is a French speaking Caribbean archipelago of  about 395,000 inhabitants, mainly of African descent. </a:t>
            </a:r>
          </a:p>
          <a:p>
            <a:r>
              <a:rPr lang="en-US" dirty="0"/>
              <a:t>Between 1990 and 2011, the population growth gradually slowed down and the territory has been losing inhabitants since (-0.5% per year)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Consequences : by 2030, people over 65 years are expected to represent 28% of the population.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0851DB-8DD3-471E-A1B8-EF081AA8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2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00F5A6-1251-4241-838C-42A69DB2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296" y="170473"/>
            <a:ext cx="2052248" cy="115682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2DA1068C-7AAE-4B3E-A3C0-9DF11BD8707C}"/>
              </a:ext>
            </a:extLst>
          </p:cNvPr>
          <p:cNvGrpSpPr/>
          <p:nvPr/>
        </p:nvGrpSpPr>
        <p:grpSpPr>
          <a:xfrm>
            <a:off x="839095" y="2698234"/>
            <a:ext cx="8256495" cy="2718604"/>
            <a:chOff x="977524" y="2888516"/>
            <a:chExt cx="8015020" cy="252832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CC58945-1E8D-4B11-9D08-7C68F2CAFD5C}"/>
                </a:ext>
              </a:extLst>
            </p:cNvPr>
            <p:cNvGrpSpPr/>
            <p:nvPr/>
          </p:nvGrpSpPr>
          <p:grpSpPr>
            <a:xfrm>
              <a:off x="977524" y="2888516"/>
              <a:ext cx="8015020" cy="2282867"/>
              <a:chOff x="800100" y="2662833"/>
              <a:chExt cx="8015020" cy="2282867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2071" y="2662833"/>
                <a:ext cx="2583049" cy="228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" y="2662833"/>
                <a:ext cx="2908084" cy="225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6735" y="2666725"/>
                <a:ext cx="2495336" cy="2278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7737FBE-5C87-4324-83FE-2F9F8D926A9F}"/>
                </a:ext>
              </a:extLst>
            </p:cNvPr>
            <p:cNvSpPr txBox="1"/>
            <p:nvPr/>
          </p:nvSpPr>
          <p:spPr>
            <a:xfrm>
              <a:off x="1153701" y="5155227"/>
              <a:ext cx="762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/>
                <a:t>PopulationPyramid.net, Guadeloupe – 1990- 2011 and 2030</a:t>
              </a:r>
              <a:endParaRPr lang="en-US" sz="11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56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057" y="45355"/>
            <a:ext cx="7295618" cy="640445"/>
          </a:xfrm>
        </p:spPr>
        <p:txBody>
          <a:bodyPr/>
          <a:lstStyle/>
          <a:p>
            <a:r>
              <a:rPr lang="fr-FR" dirty="0"/>
              <a:t>Context-2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5765" y="1208515"/>
            <a:ext cx="8175813" cy="50872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Social inequalities  and environmental pollution with pesticides</a:t>
            </a:r>
          </a:p>
          <a:p>
            <a:r>
              <a:rPr lang="en-US" dirty="0"/>
              <a:t>A population-based cancer registry set up in 2008</a:t>
            </a:r>
          </a:p>
          <a:p>
            <a:pPr lvl="1"/>
            <a:r>
              <a:rPr lang="en-US" dirty="0"/>
              <a:t>~1500 new invasive cancer cases recorded each year</a:t>
            </a:r>
          </a:p>
          <a:p>
            <a:pPr lvl="1"/>
            <a:r>
              <a:rPr lang="en-US" dirty="0"/>
              <a:t> Lower overall incidence of cancer compared to metropolitan France </a:t>
            </a:r>
          </a:p>
          <a:p>
            <a:pPr lvl="2"/>
            <a:r>
              <a:rPr lang="en-US" dirty="0"/>
              <a:t>Men:   308.8 [301.1 ; 316.8]  vs 355.3 [351.2 ; 359.4]</a:t>
            </a:r>
          </a:p>
          <a:p>
            <a:pPr lvl="2"/>
            <a:r>
              <a:rPr lang="en-US" dirty="0"/>
              <a:t>Women: 166.7 [161.2 ; 172.4] vs 261.1 [257.7 ; 264.5]</a:t>
            </a:r>
          </a:p>
          <a:p>
            <a:pPr lvl="1"/>
            <a:r>
              <a:rPr lang="en-US" dirty="0"/>
              <a:t>But higher incidence for some cancer sites: </a:t>
            </a:r>
          </a:p>
          <a:p>
            <a:pPr lvl="2"/>
            <a:r>
              <a:rPr lang="en-US" dirty="0"/>
              <a:t>Prostate </a:t>
            </a:r>
          </a:p>
          <a:p>
            <a:pPr lvl="2"/>
            <a:r>
              <a:rPr lang="en-US" dirty="0"/>
              <a:t>Stomach</a:t>
            </a:r>
          </a:p>
          <a:p>
            <a:pPr lvl="2"/>
            <a:r>
              <a:rPr lang="en-US" dirty="0"/>
              <a:t>Cervix </a:t>
            </a:r>
          </a:p>
          <a:p>
            <a:pPr lvl="2"/>
            <a:r>
              <a:rPr lang="en-US" dirty="0"/>
              <a:t>Multiple myeloma</a:t>
            </a:r>
          </a:p>
          <a:p>
            <a:r>
              <a:rPr lang="en-US" dirty="0"/>
              <a:t>Changes in  cancer distribution are to be expected in the next decades. </a:t>
            </a:r>
          </a:p>
          <a:p>
            <a:r>
              <a:rPr lang="en-US" dirty="0"/>
              <a:t>Cancer burden and cancer care in the elderly are a growing concern for health planning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3DC482B-1278-4461-BE08-7844779C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06" y="188425"/>
            <a:ext cx="6589199" cy="7583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Objectives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EB37B7E-E55D-4FB3-B344-D0A5CA0D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253" y="2014151"/>
            <a:ext cx="7654066" cy="3897072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To estimate net survival (survival that would be observed if cancer was the only cause of death) in patients over 65 compared to those under 65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To identify potential differences in cancer care in the elderly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73381B-2F16-422A-ABB5-A79A121C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D2F51A-F754-4569-857D-73BD8F40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93" y="150879"/>
            <a:ext cx="6589199" cy="795899"/>
          </a:xfrm>
        </p:spPr>
        <p:txBody>
          <a:bodyPr/>
          <a:lstStyle/>
          <a:p>
            <a:r>
              <a:rPr lang="fr-FR" dirty="0"/>
              <a:t>Methods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F6868-5F1C-4C44-8B57-2FA957D8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296" y="1081144"/>
            <a:ext cx="7734749" cy="5061472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We analyzed data from the cancer registry for the period 2008–2015 for 4 major cancer sites.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Net-survival was estimated with the unbiased </a:t>
            </a:r>
            <a:r>
              <a:rPr lang="en-US" dirty="0" err="1">
                <a:solidFill>
                  <a:schemeClr val="tx2"/>
                </a:solidFill>
              </a:rPr>
              <a:t>Pohar-Perme</a:t>
            </a:r>
            <a:r>
              <a:rPr lang="en-US" dirty="0">
                <a:solidFill>
                  <a:schemeClr val="tx2"/>
                </a:solidFill>
              </a:rPr>
              <a:t> estimator method: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Expected mortality rates derived from the observed mortality rates available by sex, annual age, year of death, and department of residence. 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The endpoint was  set at September 30th 2018 (vital status provided par the French national system)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b="1" dirty="0">
              <a:solidFill>
                <a:schemeClr val="tx2"/>
              </a:solidFill>
            </a:endParaRPr>
          </a:p>
          <a:p>
            <a:r>
              <a:rPr lang="en-US" dirty="0"/>
              <a:t>The analyses were computed with R software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DC8360-9262-449C-AF1D-DAFB3BAE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B84CB-E4E2-4977-A657-5F36E009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06" y="45355"/>
            <a:ext cx="7407714" cy="895939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Results-1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A1DF0-474D-4D02-9AD8-2D7819505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37129"/>
            <a:ext cx="8307594" cy="4935071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solidFill>
                  <a:schemeClr val="tx2"/>
                </a:solidFill>
              </a:rPr>
              <a:t>Over the period, 13220 incident cancer cases were recorded</a:t>
            </a:r>
          </a:p>
          <a:p>
            <a:pPr lvl="1"/>
            <a:r>
              <a:rPr lang="en-US" sz="1900" dirty="0">
                <a:solidFill>
                  <a:schemeClr val="tx2"/>
                </a:solidFill>
              </a:rPr>
              <a:t>7071 (53.5%) of the patients were over 65. </a:t>
            </a:r>
          </a:p>
          <a:p>
            <a:pPr lvl="1"/>
            <a:r>
              <a:rPr lang="en-US" sz="1900" dirty="0">
                <a:solidFill>
                  <a:schemeClr val="tx2"/>
                </a:solidFill>
              </a:rPr>
              <a:t>67.7% of the patients over 65 were men</a:t>
            </a:r>
          </a:p>
          <a:p>
            <a:r>
              <a:rPr lang="en-US" sz="1900" dirty="0">
                <a:solidFill>
                  <a:schemeClr val="tx2"/>
                </a:solidFill>
              </a:rPr>
              <a:t>Main cancer sites in the elderly were </a:t>
            </a:r>
          </a:p>
          <a:p>
            <a:pPr lvl="1"/>
            <a:r>
              <a:rPr lang="en-US" sz="1900" dirty="0">
                <a:solidFill>
                  <a:schemeClr val="tx2"/>
                </a:solidFill>
              </a:rPr>
              <a:t>In men </a:t>
            </a:r>
          </a:p>
          <a:p>
            <a:pPr lvl="2"/>
            <a:r>
              <a:rPr lang="en-US" sz="1900" dirty="0">
                <a:solidFill>
                  <a:schemeClr val="tx2"/>
                </a:solidFill>
              </a:rPr>
              <a:t>Prostate: 2797 (58.5%)</a:t>
            </a:r>
          </a:p>
          <a:p>
            <a:pPr lvl="2"/>
            <a:r>
              <a:rPr lang="en-US" sz="1900" dirty="0">
                <a:solidFill>
                  <a:schemeClr val="tx2"/>
                </a:solidFill>
              </a:rPr>
              <a:t>Colon: 318 (6.6%) </a:t>
            </a:r>
          </a:p>
          <a:p>
            <a:pPr lvl="2"/>
            <a:r>
              <a:rPr lang="en-US" sz="1900" dirty="0">
                <a:solidFill>
                  <a:schemeClr val="tx2"/>
                </a:solidFill>
              </a:rPr>
              <a:t>Stomach: 298 ( 6.2%) </a:t>
            </a:r>
          </a:p>
          <a:p>
            <a:pPr lvl="1"/>
            <a:r>
              <a:rPr lang="en-US" sz="1900" dirty="0">
                <a:solidFill>
                  <a:schemeClr val="tx2"/>
                </a:solidFill>
              </a:rPr>
              <a:t>In women </a:t>
            </a:r>
          </a:p>
          <a:p>
            <a:pPr lvl="2"/>
            <a:r>
              <a:rPr lang="en-US" sz="1900" dirty="0">
                <a:solidFill>
                  <a:schemeClr val="tx2"/>
                </a:solidFill>
              </a:rPr>
              <a:t>Breast : 513 ( 22.4%)</a:t>
            </a:r>
          </a:p>
          <a:p>
            <a:pPr lvl="2"/>
            <a:r>
              <a:rPr lang="en-US" sz="1900" dirty="0">
                <a:solidFill>
                  <a:schemeClr val="tx2"/>
                </a:solidFill>
              </a:rPr>
              <a:t>Colon: 273 (11.9%) </a:t>
            </a:r>
          </a:p>
          <a:p>
            <a:pPr lvl="2"/>
            <a:r>
              <a:rPr lang="en-US" sz="1900" dirty="0">
                <a:solidFill>
                  <a:schemeClr val="tx2"/>
                </a:solidFill>
              </a:rPr>
              <a:t>Stomach: 200 (8.7%)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5C24E8-101B-4EFE-94E3-87E0C92E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A455B-ADA2-43A0-8F3B-A4350399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89" y="162719"/>
            <a:ext cx="7772400" cy="668276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RESULTS-Prostate cancer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7653157-5842-495A-9E69-2A4B3BCDD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28" y="2647034"/>
            <a:ext cx="4913310" cy="282143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D51AB3-EFE0-4BBD-BE30-E18503AC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C3CF572-63AA-47AB-A7C7-E36221ECE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8165"/>
              </p:ext>
            </p:extLst>
          </p:nvPr>
        </p:nvGraphicFramePr>
        <p:xfrm>
          <a:off x="5111626" y="2981270"/>
          <a:ext cx="3896846" cy="1729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243">
                  <a:extLst>
                    <a:ext uri="{9D8B030D-6E8A-4147-A177-3AD203B41FA5}">
                      <a16:colId xmlns:a16="http://schemas.microsoft.com/office/drawing/2014/main" val="3597376051"/>
                    </a:ext>
                  </a:extLst>
                </a:gridCol>
                <a:gridCol w="427976">
                  <a:extLst>
                    <a:ext uri="{9D8B030D-6E8A-4147-A177-3AD203B41FA5}">
                      <a16:colId xmlns:a16="http://schemas.microsoft.com/office/drawing/2014/main" val="1957690778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922806499"/>
                    </a:ext>
                  </a:extLst>
                </a:gridCol>
                <a:gridCol w="491015">
                  <a:extLst>
                    <a:ext uri="{9D8B030D-6E8A-4147-A177-3AD203B41FA5}">
                      <a16:colId xmlns:a16="http://schemas.microsoft.com/office/drawing/2014/main" val="4010493136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113099630"/>
                    </a:ext>
                  </a:extLst>
                </a:gridCol>
                <a:gridCol w="491015">
                  <a:extLst>
                    <a:ext uri="{9D8B030D-6E8A-4147-A177-3AD203B41FA5}">
                      <a16:colId xmlns:a16="http://schemas.microsoft.com/office/drawing/2014/main" val="986494276"/>
                    </a:ext>
                  </a:extLst>
                </a:gridCol>
                <a:gridCol w="491015">
                  <a:extLst>
                    <a:ext uri="{9D8B030D-6E8A-4147-A177-3AD203B41FA5}">
                      <a16:colId xmlns:a16="http://schemas.microsoft.com/office/drawing/2014/main" val="3015735623"/>
                    </a:ext>
                  </a:extLst>
                </a:gridCol>
              </a:tblGrid>
              <a:tr h="20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&lt;65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&gt;65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79086"/>
                  </a:ext>
                </a:extLst>
              </a:tr>
              <a:tr h="20676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 year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 years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 years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 year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 years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 years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22856"/>
                  </a:ext>
                </a:extLst>
              </a:tr>
              <a:tr h="236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Nb at risk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1444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1323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985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2457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2095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1403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10813"/>
                  </a:ext>
                </a:extLst>
              </a:tr>
              <a:tr h="236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nb events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155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123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20073"/>
                  </a:ext>
                </a:extLst>
              </a:tr>
              <a:tr h="236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survival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0.987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0.967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0.964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0.973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0.89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95738"/>
                  </a:ext>
                </a:extLst>
              </a:tr>
              <a:tr h="236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lower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0.979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0.954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0.964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0.868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22283"/>
                  </a:ext>
                </a:extLst>
              </a:tr>
              <a:tr h="236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upper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0.994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0.979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0.979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0.983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0.948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0.913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333930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90283" y="5353200"/>
            <a:ext cx="817493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1050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1 and 3 years net survival were comparable between groups, but 5 years net survival was lower in the elderly  (89% vs.  96.4%)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3543" y="1124792"/>
            <a:ext cx="8174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Mean age was 58 years in men under 65 and 74 years in the elderly</a:t>
            </a:r>
            <a:endParaRPr lang="fr-F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36.6% of patients with </a:t>
            </a:r>
            <a:r>
              <a:rPr lang="en-US" dirty="0" err="1">
                <a:solidFill>
                  <a:schemeClr val="tx2"/>
                </a:solidFill>
              </a:rPr>
              <a:t>Pca</a:t>
            </a:r>
            <a:r>
              <a:rPr lang="en-US" dirty="0">
                <a:solidFill>
                  <a:schemeClr val="tx2"/>
                </a:solidFill>
              </a:rPr>
              <a:t> were under 65 years old at diagnosis.</a:t>
            </a:r>
            <a:endParaRPr lang="fr-FR" sz="1050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 75% of patients </a:t>
            </a:r>
            <a:r>
              <a:rPr lang="fr-FR" dirty="0" err="1">
                <a:solidFill>
                  <a:schemeClr val="tx2"/>
                </a:solidFill>
              </a:rPr>
              <a:t>under</a:t>
            </a:r>
            <a:r>
              <a:rPr lang="fr-FR" dirty="0">
                <a:solidFill>
                  <a:schemeClr val="tx2"/>
                </a:solidFill>
              </a:rPr>
              <a:t> 65 </a:t>
            </a:r>
            <a:r>
              <a:rPr lang="fr-FR" dirty="0" err="1">
                <a:solidFill>
                  <a:schemeClr val="tx2"/>
                </a:solidFill>
              </a:rPr>
              <a:t>had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surgery</a:t>
            </a:r>
            <a:r>
              <a:rPr lang="fr-FR" dirty="0">
                <a:solidFill>
                  <a:schemeClr val="tx2"/>
                </a:solidFill>
              </a:rPr>
              <a:t> as first </a:t>
            </a:r>
            <a:r>
              <a:rPr lang="fr-FR" dirty="0" err="1">
                <a:solidFill>
                  <a:schemeClr val="tx2"/>
                </a:solidFill>
              </a:rPr>
              <a:t>treatment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compared</a:t>
            </a:r>
            <a:r>
              <a:rPr lang="fr-FR" dirty="0">
                <a:solidFill>
                  <a:schemeClr val="tx2"/>
                </a:solidFill>
              </a:rPr>
              <a:t> to 61% in the </a:t>
            </a:r>
            <a:r>
              <a:rPr lang="fr-FR" dirty="0" err="1">
                <a:solidFill>
                  <a:schemeClr val="tx2"/>
                </a:solidFill>
              </a:rPr>
              <a:t>elderly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04D3A6-C740-424B-A02D-CA39B0C541D2}"/>
              </a:ext>
            </a:extLst>
          </p:cNvPr>
          <p:cNvSpPr txBox="1"/>
          <p:nvPr/>
        </p:nvSpPr>
        <p:spPr>
          <a:xfrm>
            <a:off x="1495169" y="6264876"/>
            <a:ext cx="708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 sz="1050">
                <a:solidFill>
                  <a:schemeClr val="tx2"/>
                </a:solidFill>
              </a:defRPr>
            </a:lvl1pPr>
          </a:lstStyle>
          <a:p>
            <a:pPr marL="0" indent="0">
              <a:buNone/>
            </a:pPr>
            <a:r>
              <a:rPr lang="en-US" sz="1600" u="sng" dirty="0"/>
              <a:t>5 years net survival in France  2005-2010 , all patients: 94% </a:t>
            </a:r>
          </a:p>
        </p:txBody>
      </p:sp>
    </p:spTree>
    <p:extLst>
      <p:ext uri="{BB962C8B-B14F-4D97-AF65-F5344CB8AC3E}">
        <p14:creationId xmlns:p14="http://schemas.microsoft.com/office/powerpoint/2010/main" val="138112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192B7-7B66-4563-9CBC-EDA26CB5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4404"/>
            <a:ext cx="7772400" cy="722018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RESULTS-</a:t>
            </a:r>
            <a:r>
              <a:rPr lang="fr-FR" b="1" dirty="0" err="1">
                <a:solidFill>
                  <a:schemeClr val="tx2"/>
                </a:solidFill>
              </a:rPr>
              <a:t>Breast</a:t>
            </a:r>
            <a:r>
              <a:rPr lang="fr-FR" b="1" dirty="0">
                <a:solidFill>
                  <a:schemeClr val="tx2"/>
                </a:solidFill>
              </a:rPr>
              <a:t> cancer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62D358-C526-42A6-BD2D-44E8C906A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89" y="2634031"/>
            <a:ext cx="4871431" cy="289136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49FA6D-F75C-4C7B-B045-5ECD764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8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F4A1D1-C0A2-48E6-AE44-9547B6D220E9}"/>
              </a:ext>
            </a:extLst>
          </p:cNvPr>
          <p:cNvSpPr txBox="1"/>
          <p:nvPr/>
        </p:nvSpPr>
        <p:spPr>
          <a:xfrm>
            <a:off x="617781" y="5525398"/>
            <a:ext cx="843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3 and 5 years net survival were lower in the elderly compared to women under 65 (81% vs. 89% and 74.5% vs 83.5% respectively)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76D4DF4-2133-44AC-9D70-4D073806E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91852"/>
              </p:ext>
            </p:extLst>
          </p:nvPr>
        </p:nvGraphicFramePr>
        <p:xfrm>
          <a:off x="5307120" y="2798780"/>
          <a:ext cx="3743631" cy="193436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749039">
                  <a:extLst>
                    <a:ext uri="{9D8B030D-6E8A-4147-A177-3AD203B41FA5}">
                      <a16:colId xmlns:a16="http://schemas.microsoft.com/office/drawing/2014/main" val="3597376051"/>
                    </a:ext>
                  </a:extLst>
                </a:gridCol>
                <a:gridCol w="453842">
                  <a:extLst>
                    <a:ext uri="{9D8B030D-6E8A-4147-A177-3AD203B41FA5}">
                      <a16:colId xmlns:a16="http://schemas.microsoft.com/office/drawing/2014/main" val="1957690778"/>
                    </a:ext>
                  </a:extLst>
                </a:gridCol>
                <a:gridCol w="521727">
                  <a:extLst>
                    <a:ext uri="{9D8B030D-6E8A-4147-A177-3AD203B41FA5}">
                      <a16:colId xmlns:a16="http://schemas.microsoft.com/office/drawing/2014/main" val="1922806499"/>
                    </a:ext>
                  </a:extLst>
                </a:gridCol>
                <a:gridCol w="521727">
                  <a:extLst>
                    <a:ext uri="{9D8B030D-6E8A-4147-A177-3AD203B41FA5}">
                      <a16:colId xmlns:a16="http://schemas.microsoft.com/office/drawing/2014/main" val="4010493136"/>
                    </a:ext>
                  </a:extLst>
                </a:gridCol>
                <a:gridCol w="453842">
                  <a:extLst>
                    <a:ext uri="{9D8B030D-6E8A-4147-A177-3AD203B41FA5}">
                      <a16:colId xmlns:a16="http://schemas.microsoft.com/office/drawing/2014/main" val="1113099630"/>
                    </a:ext>
                  </a:extLst>
                </a:gridCol>
                <a:gridCol w="521727">
                  <a:extLst>
                    <a:ext uri="{9D8B030D-6E8A-4147-A177-3AD203B41FA5}">
                      <a16:colId xmlns:a16="http://schemas.microsoft.com/office/drawing/2014/main" val="986494276"/>
                    </a:ext>
                  </a:extLst>
                </a:gridCol>
                <a:gridCol w="521727">
                  <a:extLst>
                    <a:ext uri="{9D8B030D-6E8A-4147-A177-3AD203B41FA5}">
                      <a16:colId xmlns:a16="http://schemas.microsoft.com/office/drawing/2014/main" val="3015735623"/>
                    </a:ext>
                  </a:extLst>
                </a:gridCol>
              </a:tblGrid>
              <a:tr h="14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&lt;65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&gt;65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79086"/>
                  </a:ext>
                </a:extLst>
              </a:tr>
              <a:tr h="363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year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years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 years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year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 years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 years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31322856"/>
                  </a:ext>
                </a:extLst>
              </a:tr>
              <a:tr h="36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Nb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at risk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949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42410813"/>
                  </a:ext>
                </a:extLst>
              </a:tr>
              <a:tr h="24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nb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events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70520073"/>
                  </a:ext>
                </a:extLst>
              </a:tr>
              <a:tr h="244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survival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0.964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0.892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0.835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0.745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20295738"/>
                  </a:ext>
                </a:extLst>
              </a:tr>
              <a:tr h="21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lower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0.952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0.873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0.920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0.777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0.692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70622283"/>
                  </a:ext>
                </a:extLst>
              </a:tr>
              <a:tr h="182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upper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0.911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0.859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0.969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0.862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0.802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26333930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69328" y="1021171"/>
            <a:ext cx="832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Mean </a:t>
            </a:r>
            <a:r>
              <a:rPr lang="fr-FR" dirty="0" err="1">
                <a:solidFill>
                  <a:schemeClr val="tx2"/>
                </a:solidFill>
              </a:rPr>
              <a:t>age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was</a:t>
            </a:r>
            <a:r>
              <a:rPr lang="fr-FR" dirty="0">
                <a:solidFill>
                  <a:schemeClr val="tx2"/>
                </a:solidFill>
              </a:rPr>
              <a:t> 50 </a:t>
            </a:r>
            <a:r>
              <a:rPr lang="fr-FR" dirty="0" err="1">
                <a:solidFill>
                  <a:schemeClr val="tx2"/>
                </a:solidFill>
              </a:rPr>
              <a:t>years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old</a:t>
            </a:r>
            <a:r>
              <a:rPr lang="fr-FR" dirty="0">
                <a:solidFill>
                  <a:schemeClr val="tx2"/>
                </a:solidFill>
              </a:rPr>
              <a:t> for </a:t>
            </a:r>
            <a:r>
              <a:rPr lang="fr-FR" dirty="0" err="1">
                <a:solidFill>
                  <a:schemeClr val="tx2"/>
                </a:solidFill>
              </a:rPr>
              <a:t>women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under</a:t>
            </a:r>
            <a:r>
              <a:rPr lang="fr-FR" dirty="0">
                <a:solidFill>
                  <a:schemeClr val="tx2"/>
                </a:solidFill>
              </a:rPr>
              <a:t> 65 and 75 in the </a:t>
            </a:r>
            <a:r>
              <a:rPr lang="fr-FR" dirty="0" err="1">
                <a:solidFill>
                  <a:schemeClr val="tx2"/>
                </a:solidFill>
              </a:rPr>
              <a:t>elderly</a:t>
            </a:r>
            <a:endParaRPr lang="fr-F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70.6% of patients with breast cancer were under 65 at diagnosis.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 86.3% of patients under 65 had surgery compared to 88.5% in the elderly.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BBB21B-39CD-4E17-8AFD-AD2AB2986777}"/>
              </a:ext>
            </a:extLst>
          </p:cNvPr>
          <p:cNvSpPr txBox="1"/>
          <p:nvPr/>
        </p:nvSpPr>
        <p:spPr>
          <a:xfrm>
            <a:off x="1575487" y="6354264"/>
            <a:ext cx="7052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>
                <a:solidFill>
                  <a:schemeClr val="tx2"/>
                </a:solidFill>
              </a:defRPr>
            </a:lvl1pPr>
          </a:lstStyle>
          <a:p>
            <a:pPr marL="0" indent="0">
              <a:buNone/>
            </a:pPr>
            <a:r>
              <a:rPr lang="en-US" sz="1600" u="sng" dirty="0"/>
              <a:t>5 years net survival in France  2005-2010, all patients : 88% </a:t>
            </a:r>
          </a:p>
        </p:txBody>
      </p:sp>
    </p:spTree>
    <p:extLst>
      <p:ext uri="{BB962C8B-B14F-4D97-AF65-F5344CB8AC3E}">
        <p14:creationId xmlns:p14="http://schemas.microsoft.com/office/powerpoint/2010/main" val="174423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1AAD1-A2BB-43E4-AEE9-337209C2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06" y="113245"/>
            <a:ext cx="7772400" cy="61678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RESULTS-Colon cancer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D8816A8-9869-4513-A284-511C32EB7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39" y="2147185"/>
            <a:ext cx="4470369" cy="281456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CCCBF4-3342-48AD-811E-426A8BEA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9F10-77E6-4A99-A4CF-D86B6225F86F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BD702C7-97C6-4B71-B8E1-6686344C2A7E}"/>
              </a:ext>
            </a:extLst>
          </p:cNvPr>
          <p:cNvGrpSpPr/>
          <p:nvPr/>
        </p:nvGrpSpPr>
        <p:grpSpPr>
          <a:xfrm>
            <a:off x="4607915" y="2022923"/>
            <a:ext cx="4260691" cy="2996579"/>
            <a:chOff x="4883309" y="1749190"/>
            <a:chExt cx="4260691" cy="29965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1B52456-4AD4-4A43-ACE5-3E380A052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3309" y="1749190"/>
              <a:ext cx="4260691" cy="2996579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0CABEE0-3641-459B-8227-33E98245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214" y="1878915"/>
              <a:ext cx="765757" cy="314417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447671" y="4906792"/>
            <a:ext cx="8484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In men, net survival was comparable for both groups. At 5 years, it was 49.7% in the elderly and 52.6% in patients under 65.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In women, net survival was lower in the elderly at 1 and 3 years (88% vs. 72.7% et 57.4% vs 73.8%). A 5 years, it was 55% vs 61% respectively.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8C6A0A-F4A7-4708-A8DF-CDDD8B3D1B09}"/>
              </a:ext>
            </a:extLst>
          </p:cNvPr>
          <p:cNvSpPr txBox="1"/>
          <p:nvPr/>
        </p:nvSpPr>
        <p:spPr>
          <a:xfrm>
            <a:off x="447671" y="843556"/>
            <a:ext cx="861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Mean age was similar in men and women under 65 (56 years old). It was 74 years in men and 76 in women over 65.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 91% of patients under 65 had surgery vs. 94% in the elderly without difference between gender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4F237C-4A51-46DF-B6C3-453B0A6DD6B8}"/>
              </a:ext>
            </a:extLst>
          </p:cNvPr>
          <p:cNvSpPr txBox="1"/>
          <p:nvPr/>
        </p:nvSpPr>
        <p:spPr>
          <a:xfrm>
            <a:off x="295700" y="6301169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r>
              <a:rPr lang="en-US" sz="1600" u="sng" dirty="0"/>
              <a:t>5 years net survival in France  2005-2010, all patients :  men (61%), women (59%)</a:t>
            </a:r>
          </a:p>
        </p:txBody>
      </p:sp>
    </p:spTree>
    <p:extLst>
      <p:ext uri="{BB962C8B-B14F-4D97-AF65-F5344CB8AC3E}">
        <p14:creationId xmlns:p14="http://schemas.microsoft.com/office/powerpoint/2010/main" val="342005618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1114</Words>
  <Application>Microsoft Office PowerPoint</Application>
  <PresentationFormat>Affichage à l'écran (4:3)</PresentationFormat>
  <Paragraphs>199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Brin</vt:lpstr>
      <vt:lpstr>Comparative net survival of cancer in the elderly:  Data from the cancer registry of Guadeloupe </vt:lpstr>
      <vt:lpstr>Context-1</vt:lpstr>
      <vt:lpstr>Context-2</vt:lpstr>
      <vt:lpstr>Objectives </vt:lpstr>
      <vt:lpstr>Methods</vt:lpstr>
      <vt:lpstr>Results-1</vt:lpstr>
      <vt:lpstr>RESULTS-Prostate cancer</vt:lpstr>
      <vt:lpstr>RESULTS-Breast cancer</vt:lpstr>
      <vt:lpstr>RESULTS-Colon cancer</vt:lpstr>
      <vt:lpstr>Results-Stomach cancer</vt:lpstr>
      <vt:lpstr>Discussion</vt:lpstr>
      <vt:lpstr>Conclusion</vt:lpstr>
      <vt:lpstr>Présentation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net survival of cancer in the elderly:  Data from the cancer registry of Guadeloupe</dc:title>
  <dc:creator>Jacqueline Deloumeaux</dc:creator>
  <cp:lastModifiedBy>Jacqueline Deloumeaux</cp:lastModifiedBy>
  <cp:revision>3</cp:revision>
  <dcterms:created xsi:type="dcterms:W3CDTF">2019-06-11T13:48:06Z</dcterms:created>
  <dcterms:modified xsi:type="dcterms:W3CDTF">2019-06-11T13:52:12Z</dcterms:modified>
</cp:coreProperties>
</file>