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275" r:id="rId2"/>
    <p:sldId id="261" r:id="rId3"/>
    <p:sldId id="262" r:id="rId4"/>
    <p:sldId id="286" r:id="rId5"/>
    <p:sldId id="263" r:id="rId6"/>
    <p:sldId id="269" r:id="rId7"/>
    <p:sldId id="264" r:id="rId8"/>
    <p:sldId id="266" r:id="rId9"/>
    <p:sldId id="278" r:id="rId10"/>
    <p:sldId id="289" r:id="rId11"/>
    <p:sldId id="282" r:id="rId12"/>
    <p:sldId id="288" r:id="rId13"/>
    <p:sldId id="283" r:id="rId14"/>
    <p:sldId id="287" r:id="rId15"/>
    <p:sldId id="291" r:id="rId16"/>
    <p:sldId id="292" r:id="rId17"/>
    <p:sldId id="290" r:id="rId18"/>
    <p:sldId id="27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106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727" autoAdjust="0"/>
    <p:restoredTop sz="94600" autoAdjust="0"/>
  </p:normalViewPr>
  <p:slideViewPr>
    <p:cSldViewPr>
      <p:cViewPr varScale="1">
        <p:scale>
          <a:sx n="70" d="100"/>
          <a:sy n="70" d="100"/>
        </p:scale>
        <p:origin x="-1176" y="-108"/>
      </p:cViewPr>
      <p:guideLst>
        <p:guide orient="horz" pos="2160"/>
        <p:guide pos="2880"/>
      </p:guideLst>
    </p:cSldViewPr>
  </p:slideViewPr>
  <p:outlineViewPr>
    <p:cViewPr>
      <p:scale>
        <a:sx n="33" d="100"/>
        <a:sy n="33" d="100"/>
      </p:scale>
      <p:origin x="0" y="7806"/>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Chart%20in%20Microsoft%20Office%20PowerPoint"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'[Chart in Microsoft Office PowerPoint]Sheet1'!$B$1</c:f>
              <c:strCache>
                <c:ptCount val="1"/>
                <c:pt idx="0">
                  <c:v>1995-1998</c:v>
                </c:pt>
              </c:strCache>
            </c:strRef>
          </c:tx>
          <c:cat>
            <c:strRef>
              <c:f>'[Chart in Microsoft Office PowerPoint]Sheet1'!$A$2:$A$9</c:f>
              <c:strCache>
                <c:ptCount val="8"/>
                <c:pt idx="0">
                  <c:v>Private</c:v>
                </c:pt>
                <c:pt idx="1">
                  <c:v>Medicare Plus</c:v>
                </c:pt>
                <c:pt idx="2">
                  <c:v>Medicare </c:v>
                </c:pt>
                <c:pt idx="3">
                  <c:v>Federal </c:v>
                </c:pt>
                <c:pt idx="4">
                  <c:v>Medicaid </c:v>
                </c:pt>
                <c:pt idx="5">
                  <c:v>Ins. NOS</c:v>
                </c:pt>
                <c:pt idx="6">
                  <c:v>Uninsured</c:v>
                </c:pt>
                <c:pt idx="7">
                  <c:v>Unknown </c:v>
                </c:pt>
              </c:strCache>
            </c:strRef>
          </c:cat>
          <c:val>
            <c:numRef>
              <c:f>'[Chart in Microsoft Office PowerPoint]Sheet1'!$B$2:$B$9</c:f>
              <c:numCache>
                <c:formatCode>General</c:formatCode>
                <c:ptCount val="8"/>
                <c:pt idx="0">
                  <c:v>91.3</c:v>
                </c:pt>
                <c:pt idx="1">
                  <c:v>91</c:v>
                </c:pt>
                <c:pt idx="2">
                  <c:v>87.9</c:v>
                </c:pt>
                <c:pt idx="3">
                  <c:v>90.7</c:v>
                </c:pt>
                <c:pt idx="4">
                  <c:v>77.400000000000006</c:v>
                </c:pt>
                <c:pt idx="5">
                  <c:v>92</c:v>
                </c:pt>
                <c:pt idx="6">
                  <c:v>81.2</c:v>
                </c:pt>
                <c:pt idx="7">
                  <c:v>82.4</c:v>
                </c:pt>
              </c:numCache>
            </c:numRef>
          </c:val>
        </c:ser>
        <c:ser>
          <c:idx val="1"/>
          <c:order val="1"/>
          <c:tx>
            <c:strRef>
              <c:f>'[Chart in Microsoft Office PowerPoint]Sheet1'!$C$1</c:f>
              <c:strCache>
                <c:ptCount val="1"/>
                <c:pt idx="0">
                  <c:v>1999-2002</c:v>
                </c:pt>
              </c:strCache>
            </c:strRef>
          </c:tx>
          <c:cat>
            <c:strRef>
              <c:f>'[Chart in Microsoft Office PowerPoint]Sheet1'!$A$2:$A$9</c:f>
              <c:strCache>
                <c:ptCount val="8"/>
                <c:pt idx="0">
                  <c:v>Private</c:v>
                </c:pt>
                <c:pt idx="1">
                  <c:v>Medicare Plus</c:v>
                </c:pt>
                <c:pt idx="2">
                  <c:v>Medicare </c:v>
                </c:pt>
                <c:pt idx="3">
                  <c:v>Federal </c:v>
                </c:pt>
                <c:pt idx="4">
                  <c:v>Medicaid </c:v>
                </c:pt>
                <c:pt idx="5">
                  <c:v>Ins. NOS</c:v>
                </c:pt>
                <c:pt idx="6">
                  <c:v>Uninsured</c:v>
                </c:pt>
                <c:pt idx="7">
                  <c:v>Unknown </c:v>
                </c:pt>
              </c:strCache>
            </c:strRef>
          </c:cat>
          <c:val>
            <c:numRef>
              <c:f>'[Chart in Microsoft Office PowerPoint]Sheet1'!$C$2:$C$9</c:f>
              <c:numCache>
                <c:formatCode>General</c:formatCode>
                <c:ptCount val="8"/>
                <c:pt idx="0">
                  <c:v>94.2</c:v>
                </c:pt>
                <c:pt idx="1">
                  <c:v>91.7</c:v>
                </c:pt>
                <c:pt idx="2">
                  <c:v>83.1</c:v>
                </c:pt>
                <c:pt idx="3">
                  <c:v>91.7</c:v>
                </c:pt>
                <c:pt idx="4">
                  <c:v>82.9</c:v>
                </c:pt>
                <c:pt idx="5">
                  <c:v>94.6</c:v>
                </c:pt>
                <c:pt idx="6">
                  <c:v>86.2</c:v>
                </c:pt>
                <c:pt idx="7">
                  <c:v>81.8</c:v>
                </c:pt>
              </c:numCache>
            </c:numRef>
          </c:val>
        </c:ser>
        <c:ser>
          <c:idx val="2"/>
          <c:order val="2"/>
          <c:tx>
            <c:strRef>
              <c:f>'[Chart in Microsoft Office PowerPoint]Sheet1'!$D$1</c:f>
              <c:strCache>
                <c:ptCount val="1"/>
                <c:pt idx="0">
                  <c:v>2003-2006</c:v>
                </c:pt>
              </c:strCache>
            </c:strRef>
          </c:tx>
          <c:cat>
            <c:strRef>
              <c:f>'[Chart in Microsoft Office PowerPoint]Sheet1'!$A$2:$A$9</c:f>
              <c:strCache>
                <c:ptCount val="8"/>
                <c:pt idx="0">
                  <c:v>Private</c:v>
                </c:pt>
                <c:pt idx="1">
                  <c:v>Medicare Plus</c:v>
                </c:pt>
                <c:pt idx="2">
                  <c:v>Medicare </c:v>
                </c:pt>
                <c:pt idx="3">
                  <c:v>Federal </c:v>
                </c:pt>
                <c:pt idx="4">
                  <c:v>Medicaid </c:v>
                </c:pt>
                <c:pt idx="5">
                  <c:v>Ins. NOS</c:v>
                </c:pt>
                <c:pt idx="6">
                  <c:v>Uninsured</c:v>
                </c:pt>
                <c:pt idx="7">
                  <c:v>Unknown </c:v>
                </c:pt>
              </c:strCache>
            </c:strRef>
          </c:cat>
          <c:val>
            <c:numRef>
              <c:f>'[Chart in Microsoft Office PowerPoint]Sheet1'!$D$2:$D$9</c:f>
              <c:numCache>
                <c:formatCode>General</c:formatCode>
                <c:ptCount val="8"/>
                <c:pt idx="0">
                  <c:v>95.5</c:v>
                </c:pt>
                <c:pt idx="1">
                  <c:v>93.4</c:v>
                </c:pt>
                <c:pt idx="2">
                  <c:v>86.9</c:v>
                </c:pt>
                <c:pt idx="3">
                  <c:v>89.3</c:v>
                </c:pt>
                <c:pt idx="4">
                  <c:v>85.1</c:v>
                </c:pt>
                <c:pt idx="5">
                  <c:v>94.1</c:v>
                </c:pt>
                <c:pt idx="6">
                  <c:v>80.900000000000006</c:v>
                </c:pt>
                <c:pt idx="7">
                  <c:v>80.599999999999994</c:v>
                </c:pt>
              </c:numCache>
            </c:numRef>
          </c:val>
        </c:ser>
        <c:axId val="73501312"/>
        <c:axId val="73286016"/>
      </c:barChart>
      <c:catAx>
        <c:axId val="73501312"/>
        <c:scaling>
          <c:orientation val="minMax"/>
        </c:scaling>
        <c:axPos val="b"/>
        <c:tickLblPos val="nextTo"/>
        <c:txPr>
          <a:bodyPr/>
          <a:lstStyle/>
          <a:p>
            <a:pPr>
              <a:defRPr sz="1800"/>
            </a:pPr>
            <a:endParaRPr lang="en-US"/>
          </a:p>
        </c:txPr>
        <c:crossAx val="73286016"/>
        <c:crosses val="autoZero"/>
        <c:auto val="1"/>
        <c:lblAlgn val="ctr"/>
        <c:lblOffset val="100"/>
      </c:catAx>
      <c:valAx>
        <c:axId val="73286016"/>
        <c:scaling>
          <c:orientation val="minMax"/>
          <c:max val="100"/>
        </c:scaling>
        <c:axPos val="l"/>
        <c:majorGridlines/>
        <c:numFmt formatCode="General" sourceLinked="1"/>
        <c:tickLblPos val="nextTo"/>
        <c:crossAx val="73501312"/>
        <c:crosses val="autoZero"/>
        <c:crossBetween val="between"/>
      </c:valAx>
    </c:plotArea>
    <c:legend>
      <c:legendPos val="b"/>
      <c:layout/>
      <c:txPr>
        <a:bodyPr/>
        <a:lstStyle/>
        <a:p>
          <a:pPr>
            <a:defRPr sz="1800"/>
          </a:pPr>
          <a:endParaRPr lang="en-US"/>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5.4762078351317273E-2"/>
          <c:y val="9.2863808690580363E-2"/>
          <c:w val="0.92826261300670754"/>
          <c:h val="0.5742615506395039"/>
        </c:manualLayout>
      </c:layout>
      <c:barChart>
        <c:barDir val="col"/>
        <c:grouping val="clustered"/>
        <c:ser>
          <c:idx val="0"/>
          <c:order val="0"/>
          <c:tx>
            <c:strRef>
              <c:f>Sheet1!$B$3</c:f>
              <c:strCache>
                <c:ptCount val="1"/>
                <c:pt idx="0">
                  <c:v>1995-1998</c:v>
                </c:pt>
              </c:strCache>
            </c:strRef>
          </c:tx>
          <c:cat>
            <c:strRef>
              <c:f>Sheet1!$A$4:$A$11</c:f>
              <c:strCache>
                <c:ptCount val="8"/>
                <c:pt idx="0">
                  <c:v>Private</c:v>
                </c:pt>
                <c:pt idx="1">
                  <c:v>Medicare Plus</c:v>
                </c:pt>
                <c:pt idx="2">
                  <c:v>Medicare</c:v>
                </c:pt>
                <c:pt idx="3">
                  <c:v>Federal</c:v>
                </c:pt>
                <c:pt idx="4">
                  <c:v>Medicaid</c:v>
                </c:pt>
                <c:pt idx="5">
                  <c:v>Ins. NOS</c:v>
                </c:pt>
                <c:pt idx="6">
                  <c:v>Uninsured</c:v>
                </c:pt>
                <c:pt idx="7">
                  <c:v>Unknown </c:v>
                </c:pt>
              </c:strCache>
            </c:strRef>
          </c:cat>
          <c:val>
            <c:numRef>
              <c:f>Sheet1!$B$4:$B$11</c:f>
              <c:numCache>
                <c:formatCode>General</c:formatCode>
                <c:ptCount val="8"/>
                <c:pt idx="0">
                  <c:v>74.099999999999994</c:v>
                </c:pt>
                <c:pt idx="1">
                  <c:v>67.099999999999994</c:v>
                </c:pt>
                <c:pt idx="2">
                  <c:v>61.1</c:v>
                </c:pt>
                <c:pt idx="3">
                  <c:v>71.900000000000006</c:v>
                </c:pt>
                <c:pt idx="4">
                  <c:v>56.6</c:v>
                </c:pt>
                <c:pt idx="5">
                  <c:v>72.5</c:v>
                </c:pt>
                <c:pt idx="6">
                  <c:v>56</c:v>
                </c:pt>
                <c:pt idx="7">
                  <c:v>54.8</c:v>
                </c:pt>
              </c:numCache>
            </c:numRef>
          </c:val>
        </c:ser>
        <c:ser>
          <c:idx val="1"/>
          <c:order val="1"/>
          <c:tx>
            <c:strRef>
              <c:f>Sheet1!$C$3</c:f>
              <c:strCache>
                <c:ptCount val="1"/>
                <c:pt idx="0">
                  <c:v>1999-2002</c:v>
                </c:pt>
              </c:strCache>
            </c:strRef>
          </c:tx>
          <c:cat>
            <c:strRef>
              <c:f>Sheet1!$A$4:$A$11</c:f>
              <c:strCache>
                <c:ptCount val="8"/>
                <c:pt idx="0">
                  <c:v>Private</c:v>
                </c:pt>
                <c:pt idx="1">
                  <c:v>Medicare Plus</c:v>
                </c:pt>
                <c:pt idx="2">
                  <c:v>Medicare</c:v>
                </c:pt>
                <c:pt idx="3">
                  <c:v>Federal</c:v>
                </c:pt>
                <c:pt idx="4">
                  <c:v>Medicaid</c:v>
                </c:pt>
                <c:pt idx="5">
                  <c:v>Ins. NOS</c:v>
                </c:pt>
                <c:pt idx="6">
                  <c:v>Uninsured</c:v>
                </c:pt>
                <c:pt idx="7">
                  <c:v>Unknown </c:v>
                </c:pt>
              </c:strCache>
            </c:strRef>
          </c:cat>
          <c:val>
            <c:numRef>
              <c:f>Sheet1!$C$4:$C$11</c:f>
              <c:numCache>
                <c:formatCode>General</c:formatCode>
                <c:ptCount val="8"/>
                <c:pt idx="0">
                  <c:v>78.5</c:v>
                </c:pt>
                <c:pt idx="1">
                  <c:v>65.400000000000006</c:v>
                </c:pt>
                <c:pt idx="2">
                  <c:v>60.4</c:v>
                </c:pt>
                <c:pt idx="3">
                  <c:v>62.1</c:v>
                </c:pt>
                <c:pt idx="4">
                  <c:v>56.6</c:v>
                </c:pt>
                <c:pt idx="5">
                  <c:v>77.400000000000006</c:v>
                </c:pt>
                <c:pt idx="6">
                  <c:v>62.4</c:v>
                </c:pt>
                <c:pt idx="7">
                  <c:v>54.5</c:v>
                </c:pt>
              </c:numCache>
            </c:numRef>
          </c:val>
        </c:ser>
        <c:ser>
          <c:idx val="2"/>
          <c:order val="2"/>
          <c:tx>
            <c:strRef>
              <c:f>Sheet1!$D$3</c:f>
              <c:strCache>
                <c:ptCount val="1"/>
                <c:pt idx="0">
                  <c:v>2003-2006</c:v>
                </c:pt>
              </c:strCache>
            </c:strRef>
          </c:tx>
          <c:cat>
            <c:strRef>
              <c:f>Sheet1!$A$4:$A$11</c:f>
              <c:strCache>
                <c:ptCount val="8"/>
                <c:pt idx="0">
                  <c:v>Private</c:v>
                </c:pt>
                <c:pt idx="1">
                  <c:v>Medicare Plus</c:v>
                </c:pt>
                <c:pt idx="2">
                  <c:v>Medicare</c:v>
                </c:pt>
                <c:pt idx="3">
                  <c:v>Federal</c:v>
                </c:pt>
                <c:pt idx="4">
                  <c:v>Medicaid</c:v>
                </c:pt>
                <c:pt idx="5">
                  <c:v>Ins. NOS</c:v>
                </c:pt>
                <c:pt idx="6">
                  <c:v>Uninsured</c:v>
                </c:pt>
                <c:pt idx="7">
                  <c:v>Unknown </c:v>
                </c:pt>
              </c:strCache>
            </c:strRef>
          </c:cat>
          <c:val>
            <c:numRef>
              <c:f>Sheet1!$D$4:$D$11</c:f>
              <c:numCache>
                <c:formatCode>General</c:formatCode>
                <c:ptCount val="8"/>
                <c:pt idx="0">
                  <c:v>82.4</c:v>
                </c:pt>
                <c:pt idx="1">
                  <c:v>69.2</c:v>
                </c:pt>
                <c:pt idx="2">
                  <c:v>62.8</c:v>
                </c:pt>
                <c:pt idx="3">
                  <c:v>69.099999999999994</c:v>
                </c:pt>
                <c:pt idx="4">
                  <c:v>62.7</c:v>
                </c:pt>
                <c:pt idx="5">
                  <c:v>83.6</c:v>
                </c:pt>
                <c:pt idx="6">
                  <c:v>60.9</c:v>
                </c:pt>
                <c:pt idx="7">
                  <c:v>51.9</c:v>
                </c:pt>
              </c:numCache>
            </c:numRef>
          </c:val>
        </c:ser>
        <c:axId val="73302016"/>
        <c:axId val="73303552"/>
      </c:barChart>
      <c:catAx>
        <c:axId val="73302016"/>
        <c:scaling>
          <c:orientation val="minMax"/>
        </c:scaling>
        <c:axPos val="b"/>
        <c:tickLblPos val="nextTo"/>
        <c:txPr>
          <a:bodyPr/>
          <a:lstStyle/>
          <a:p>
            <a:pPr>
              <a:defRPr sz="1800"/>
            </a:pPr>
            <a:endParaRPr lang="en-US"/>
          </a:p>
        </c:txPr>
        <c:crossAx val="73303552"/>
        <c:crosses val="autoZero"/>
        <c:auto val="1"/>
        <c:lblAlgn val="ctr"/>
        <c:lblOffset val="100"/>
      </c:catAx>
      <c:valAx>
        <c:axId val="73303552"/>
        <c:scaling>
          <c:orientation val="minMax"/>
          <c:max val="100"/>
        </c:scaling>
        <c:axPos val="l"/>
        <c:majorGridlines/>
        <c:numFmt formatCode="General" sourceLinked="1"/>
        <c:tickLblPos val="nextTo"/>
        <c:crossAx val="73302016"/>
        <c:crosses val="autoZero"/>
        <c:crossBetween val="between"/>
      </c:valAx>
    </c:plotArea>
    <c:legend>
      <c:legendPos val="b"/>
      <c:layout/>
      <c:txPr>
        <a:bodyPr/>
        <a:lstStyle/>
        <a:p>
          <a:pPr>
            <a:defRPr sz="1800"/>
          </a:pPr>
          <a:endParaRPr lang="en-US"/>
        </a:p>
      </c:txPr>
    </c:legend>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D7D729-6887-4175-9BA9-0D924D0733D5}" type="datetimeFigureOut">
              <a:rPr lang="en-US" smtClean="0"/>
              <a:pPr/>
              <a:t>6/21/2010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26274-6E7A-42B7-ACE6-94404C1F452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D7D729-6887-4175-9BA9-0D924D0733D5}" type="datetimeFigureOut">
              <a:rPr lang="en-US" smtClean="0"/>
              <a:pPr/>
              <a:t>6/21/2010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26274-6E7A-42B7-ACE6-94404C1F452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D7D729-6887-4175-9BA9-0D924D0733D5}" type="datetimeFigureOut">
              <a:rPr lang="en-US" smtClean="0"/>
              <a:pPr/>
              <a:t>6/21/2010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26274-6E7A-42B7-ACE6-94404C1F452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Subtitle 2"/>
          <p:cNvSpPr>
            <a:spLocks noGrp="1"/>
          </p:cNvSpPr>
          <p:nvPr>
            <p:ph type="subTitle" idx="1" hasCustomPrompt="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Presenters Name – Myriad Pro, Bold, 20pt</a:t>
            </a:r>
          </a:p>
        </p:txBody>
      </p:sp>
      <p:sp>
        <p:nvSpPr>
          <p:cNvPr id="9" name="Text Placeholder 8"/>
          <p:cNvSpPr>
            <a:spLocks noGrp="1"/>
          </p:cNvSpPr>
          <p:nvPr>
            <p:ph type="body" sz="quarter" idx="10" hasCustomPrompt="1"/>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z="1800" dirty="0" smtClean="0"/>
              <a:t>Title of Presenter –Myriad Pro, 18pt</a:t>
            </a:r>
          </a:p>
          <a:p>
            <a:pPr lvl="0"/>
            <a:endParaRPr lang="en-US" sz="1800" dirty="0" smtClean="0"/>
          </a:p>
          <a:p>
            <a:pPr lvl="0"/>
            <a:r>
              <a:rPr lang="en-US" sz="1800" dirty="0" smtClean="0"/>
              <a:t>Title of Event</a:t>
            </a:r>
          </a:p>
          <a:p>
            <a:pPr lvl="0"/>
            <a:r>
              <a:rPr lang="en-US" sz="1800" dirty="0" smtClean="0"/>
              <a:t>Date of Event</a:t>
            </a:r>
            <a:endParaRPr lang="en-US" dirty="0"/>
          </a:p>
        </p:txBody>
      </p:sp>
      <p:sp>
        <p:nvSpPr>
          <p:cNvPr id="11" name="Title 1"/>
          <p:cNvSpPr>
            <a:spLocks noGrp="1"/>
          </p:cNvSpPr>
          <p:nvPr>
            <p:ph type="title" hasCustomPrompt="1"/>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dirty="0" smtClean="0"/>
              <a:t>Title of Presentation – Myriad Pro</a:t>
            </a:r>
            <a:br>
              <a:rPr lang="en-US" dirty="0" smtClean="0"/>
            </a:br>
            <a:r>
              <a:rPr lang="en-US" dirty="0" smtClean="0"/>
              <a:t> Bold, Shadow 28pt</a:t>
            </a:r>
            <a:endParaRPr lang="en-US" dirty="0"/>
          </a:p>
        </p:txBody>
      </p:sp>
      <p:sp>
        <p:nvSpPr>
          <p:cNvPr id="6" name="Text Placeholder 5"/>
          <p:cNvSpPr>
            <a:spLocks noGrp="1"/>
          </p:cNvSpPr>
          <p:nvPr userDrawn="1">
            <p:ph type="body" sz="quarter" idx="11" hasCustomPrompt="1"/>
          </p:nvPr>
        </p:nvSpPr>
        <p:spPr>
          <a:xfrm>
            <a:off x="2286000" y="6272784"/>
            <a:ext cx="5105400" cy="182880"/>
          </a:xfrm>
          <a:prstGeom prst="rect">
            <a:avLst/>
          </a:prstGeom>
        </p:spPr>
        <p:txBody>
          <a:bodyPr/>
          <a:lstStyle>
            <a:lvl1pPr>
              <a:buNone/>
              <a:defRPr sz="1000" baseline="0">
                <a:solidFill>
                  <a:schemeClr val="accent1">
                    <a:lumMod val="50000"/>
                  </a:schemeClr>
                </a:solidFill>
              </a:defRPr>
            </a:lvl1pPr>
          </a:lstStyle>
          <a:p>
            <a:r>
              <a:rPr lang="en-US" dirty="0" smtClean="0"/>
              <a:t>Place Descriptor Here</a:t>
            </a:r>
            <a:endParaRPr lang="en-US" dirty="0"/>
          </a:p>
        </p:txBody>
      </p:sp>
      <p:sp>
        <p:nvSpPr>
          <p:cNvPr id="7" name="Text Placeholder 6"/>
          <p:cNvSpPr>
            <a:spLocks noGrp="1"/>
          </p:cNvSpPr>
          <p:nvPr userDrawn="1">
            <p:ph type="body" sz="quarter" idx="12" hasCustomPrompt="1"/>
          </p:nvPr>
        </p:nvSpPr>
        <p:spPr>
          <a:xfrm>
            <a:off x="2286000" y="6464808"/>
            <a:ext cx="5105400" cy="228600"/>
          </a:xfrm>
          <a:prstGeom prst="rect">
            <a:avLst/>
          </a:prstGeom>
        </p:spPr>
        <p:txBody>
          <a:bodyPr/>
          <a:lstStyle>
            <a:lvl1pPr>
              <a:buNone/>
              <a:defRPr sz="1000" baseline="0">
                <a:solidFill>
                  <a:schemeClr val="accent1">
                    <a:lumMod val="50000"/>
                  </a:schemeClr>
                </a:solidFill>
              </a:defRPr>
            </a:lvl1pPr>
          </a:lstStyle>
          <a:p>
            <a:r>
              <a:rPr lang="en-US" dirty="0" smtClean="0"/>
              <a:t>Place Descriptor Here</a:t>
            </a:r>
            <a:endParaRPr lang="en-US" dirty="0"/>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losing">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Closing– Myriad Pro, Bold, 28pt</a:t>
            </a:r>
          </a:p>
        </p:txBody>
      </p:sp>
      <p:sp>
        <p:nvSpPr>
          <p:cNvPr id="9" name="Rectangle 8"/>
          <p:cNvSpPr/>
          <p:nvPr userDrawn="1"/>
        </p:nvSpPr>
        <p:spPr>
          <a:xfrm>
            <a:off x="1371600" y="4343400"/>
            <a:ext cx="6400800" cy="292388"/>
          </a:xfrm>
          <a:prstGeom prst="rect">
            <a:avLst/>
          </a:prstGeom>
        </p:spPr>
        <p:txBody>
          <a:bodyPr wrap="square">
            <a:spAutoFit/>
          </a:bodyPr>
          <a:lstStyle/>
          <a:p>
            <a:pPr lvl="0"/>
            <a:r>
              <a:rPr lang="en-US" sz="1300" b="1" dirty="0" smtClean="0">
                <a:solidFill>
                  <a:schemeClr val="tx2"/>
                </a:solidFill>
              </a:rPr>
              <a:t>For more information please contact Centers for Disease Control and Prevention</a:t>
            </a:r>
          </a:p>
        </p:txBody>
      </p:sp>
      <p:sp>
        <p:nvSpPr>
          <p:cNvPr id="11" name="Rectangle 10"/>
          <p:cNvSpPr/>
          <p:nvPr userDrawn="1"/>
        </p:nvSpPr>
        <p:spPr>
          <a:xfrm>
            <a:off x="1371600" y="4706034"/>
            <a:ext cx="5943600" cy="646331"/>
          </a:xfrm>
          <a:prstGeom prst="rect">
            <a:avLst/>
          </a:prstGeom>
        </p:spPr>
        <p:txBody>
          <a:bodyPr wrap="square">
            <a:spAutoFit/>
          </a:bodyPr>
          <a:lstStyle/>
          <a:p>
            <a:pPr lvl="0"/>
            <a:r>
              <a:rPr lang="en-US" sz="1200" dirty="0" smtClean="0">
                <a:solidFill>
                  <a:schemeClr val="tx2"/>
                </a:solidFill>
              </a:rPr>
              <a:t>1600 Clifton Road NE, Atlanta, GA 30333</a:t>
            </a:r>
          </a:p>
          <a:p>
            <a:pPr lvl="0"/>
            <a:r>
              <a:rPr lang="en-US" sz="1200" dirty="0" smtClean="0">
                <a:solidFill>
                  <a:schemeClr val="tx2"/>
                </a:solidFill>
              </a:rPr>
              <a:t>Telephone, 1-800-CDC-INFO (232-4636)/TTY: 1-888-232-6348</a:t>
            </a:r>
          </a:p>
          <a:p>
            <a:pPr lvl="0"/>
            <a:r>
              <a:rPr lang="en-US" sz="1200" dirty="0" smtClean="0">
                <a:solidFill>
                  <a:schemeClr val="tx2"/>
                </a:solidFill>
              </a:rPr>
              <a:t>E-mail: cdcinfo@cdc.gov 	Web: www.cdc.gov</a:t>
            </a:r>
          </a:p>
        </p:txBody>
      </p:sp>
      <p:sp>
        <p:nvSpPr>
          <p:cNvPr id="10" name="Text Placeholder 5"/>
          <p:cNvSpPr>
            <a:spLocks noGrp="1"/>
          </p:cNvSpPr>
          <p:nvPr>
            <p:ph type="body" sz="quarter" idx="11" hasCustomPrompt="1"/>
          </p:nvPr>
        </p:nvSpPr>
        <p:spPr>
          <a:xfrm>
            <a:off x="2286000" y="6272784"/>
            <a:ext cx="5105400" cy="182880"/>
          </a:xfrm>
          <a:prstGeom prst="rect">
            <a:avLst/>
          </a:prstGeom>
        </p:spPr>
        <p:txBody>
          <a:bodyPr/>
          <a:lstStyle>
            <a:lvl1pPr>
              <a:buNone/>
              <a:defRPr sz="1000" baseline="0">
                <a:solidFill>
                  <a:schemeClr val="accent1">
                    <a:lumMod val="50000"/>
                  </a:schemeClr>
                </a:solidFill>
              </a:defRPr>
            </a:lvl1pPr>
          </a:lstStyle>
          <a:p>
            <a:r>
              <a:rPr lang="en-US" dirty="0" smtClean="0"/>
              <a:t>Place Descriptor Here</a:t>
            </a:r>
            <a:endParaRPr lang="en-US" dirty="0"/>
          </a:p>
        </p:txBody>
      </p:sp>
      <p:sp>
        <p:nvSpPr>
          <p:cNvPr id="12" name="Text Placeholder 6"/>
          <p:cNvSpPr>
            <a:spLocks noGrp="1"/>
          </p:cNvSpPr>
          <p:nvPr>
            <p:ph type="body" sz="quarter" idx="12" hasCustomPrompt="1"/>
          </p:nvPr>
        </p:nvSpPr>
        <p:spPr>
          <a:xfrm>
            <a:off x="2286000" y="6464808"/>
            <a:ext cx="5105400" cy="228600"/>
          </a:xfrm>
          <a:prstGeom prst="rect">
            <a:avLst/>
          </a:prstGeom>
        </p:spPr>
        <p:txBody>
          <a:bodyPr/>
          <a:lstStyle>
            <a:lvl1pPr>
              <a:buNone/>
              <a:defRPr sz="1000" baseline="0">
                <a:solidFill>
                  <a:schemeClr val="accent1">
                    <a:lumMod val="50000"/>
                  </a:schemeClr>
                </a:solidFill>
              </a:defRPr>
            </a:lvl1pPr>
          </a:lstStyle>
          <a:p>
            <a:r>
              <a:rPr lang="en-US" dirty="0" smtClean="0"/>
              <a:t>Place Descriptor Here</a:t>
            </a:r>
            <a:endParaRPr lang="en-US" dirty="0"/>
          </a:p>
        </p:txBody>
      </p:sp>
      <p:sp>
        <p:nvSpPr>
          <p:cNvPr id="7" name="Rectangle 6"/>
          <p:cNvSpPr/>
          <p:nvPr userDrawn="1"/>
        </p:nvSpPr>
        <p:spPr>
          <a:xfrm>
            <a:off x="1371600" y="5421868"/>
            <a:ext cx="5943600" cy="369332"/>
          </a:xfrm>
          <a:prstGeom prst="rect">
            <a:avLst/>
          </a:prstGeom>
        </p:spPr>
        <p:txBody>
          <a:bodyPr wrap="square">
            <a:spAutoFit/>
          </a:bodyPr>
          <a:lstStyle/>
          <a:p>
            <a:pPr lvl="0"/>
            <a:r>
              <a:rPr lang="en-US" sz="900" dirty="0" smtClean="0">
                <a:solidFill>
                  <a:schemeClr val="tx2"/>
                </a:solidFill>
              </a:rPr>
              <a:t>The findings</a:t>
            </a:r>
            <a:r>
              <a:rPr lang="en-US" sz="900" baseline="0" dirty="0" smtClean="0">
                <a:solidFill>
                  <a:schemeClr val="tx2"/>
                </a:solidFill>
              </a:rPr>
              <a:t> and conclusions in this report are those of the authors and do not necessarily represent the official position of the Centers for Disease Control and Prevention.</a:t>
            </a:r>
            <a:endParaRPr lang="en-US" sz="900" dirty="0" smtClean="0">
              <a:solidFill>
                <a:schemeClr val="tx2"/>
              </a:solidFill>
            </a:endParaRP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D7D729-6887-4175-9BA9-0D924D0733D5}" type="datetimeFigureOut">
              <a:rPr lang="en-US" smtClean="0"/>
              <a:pPr/>
              <a:t>6/21/2010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26274-6E7A-42B7-ACE6-94404C1F452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D7D729-6887-4175-9BA9-0D924D0733D5}" type="datetimeFigureOut">
              <a:rPr lang="en-US" smtClean="0"/>
              <a:pPr/>
              <a:t>6/21/2010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26274-6E7A-42B7-ACE6-94404C1F452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D7D729-6887-4175-9BA9-0D924D0733D5}" type="datetimeFigureOut">
              <a:rPr lang="en-US" smtClean="0"/>
              <a:pPr/>
              <a:t>6/21/2010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526274-6E7A-42B7-ACE6-94404C1F452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D7D729-6887-4175-9BA9-0D924D0733D5}" type="datetimeFigureOut">
              <a:rPr lang="en-US" smtClean="0"/>
              <a:pPr/>
              <a:t>6/21/2010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526274-6E7A-42B7-ACE6-94404C1F452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D7D729-6887-4175-9BA9-0D924D0733D5}" type="datetimeFigureOut">
              <a:rPr lang="en-US" smtClean="0"/>
              <a:pPr/>
              <a:t>6/21/2010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526274-6E7A-42B7-ACE6-94404C1F452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D7D729-6887-4175-9BA9-0D924D0733D5}" type="datetimeFigureOut">
              <a:rPr lang="en-US" smtClean="0"/>
              <a:pPr/>
              <a:t>6/21/2010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526274-6E7A-42B7-ACE6-94404C1F452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D7D729-6887-4175-9BA9-0D924D0733D5}" type="datetimeFigureOut">
              <a:rPr lang="en-US" smtClean="0"/>
              <a:pPr/>
              <a:t>6/21/2010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526274-6E7A-42B7-ACE6-94404C1F452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D7D729-6887-4175-9BA9-0D924D0733D5}" type="datetimeFigureOut">
              <a:rPr lang="en-US" smtClean="0"/>
              <a:pPr/>
              <a:t>6/21/2010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526274-6E7A-42B7-ACE6-94404C1F452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D7D729-6887-4175-9BA9-0D924D0733D5}" type="datetimeFigureOut">
              <a:rPr lang="en-US" smtClean="0"/>
              <a:pPr/>
              <a:t>6/21/2010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526274-6E7A-42B7-ACE6-94404C1F452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hyperlink" Target="mailto:hbw4@cdc.gov"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Hannah K Weir, PhD </a:t>
            </a:r>
            <a:endParaRPr lang="en-US" dirty="0"/>
          </a:p>
        </p:txBody>
      </p:sp>
      <p:sp>
        <p:nvSpPr>
          <p:cNvPr id="3" name="Text Placeholder 2"/>
          <p:cNvSpPr>
            <a:spLocks noGrp="1"/>
          </p:cNvSpPr>
          <p:nvPr>
            <p:ph type="body" sz="quarter" idx="10"/>
          </p:nvPr>
        </p:nvSpPr>
        <p:spPr>
          <a:xfrm>
            <a:off x="1371600" y="4267200"/>
            <a:ext cx="6248400" cy="1828800"/>
          </a:xfrm>
        </p:spPr>
        <p:txBody>
          <a:bodyPr>
            <a:noAutofit/>
          </a:bodyPr>
          <a:lstStyle/>
          <a:p>
            <a:r>
              <a:rPr lang="en-US" sz="2000" dirty="0" smtClean="0">
                <a:solidFill>
                  <a:schemeClr val="bg1"/>
                </a:solidFill>
              </a:rPr>
              <a:t>Epidemiology and Applied Research Branch </a:t>
            </a:r>
          </a:p>
          <a:p>
            <a:endParaRPr lang="en-US" sz="2000" dirty="0">
              <a:solidFill>
                <a:schemeClr val="bg1"/>
              </a:solidFill>
            </a:endParaRPr>
          </a:p>
          <a:p>
            <a:r>
              <a:rPr lang="en-US" sz="2000" dirty="0" smtClean="0">
                <a:solidFill>
                  <a:schemeClr val="bg1"/>
                </a:solidFill>
              </a:rPr>
              <a:t>North American Association of Central  Cancer Registries  </a:t>
            </a:r>
          </a:p>
          <a:p>
            <a:r>
              <a:rPr lang="en-US" sz="2000" dirty="0" smtClean="0">
                <a:solidFill>
                  <a:schemeClr val="bg1"/>
                </a:solidFill>
              </a:rPr>
              <a:t>Quebec City, Quebec, Canada</a:t>
            </a:r>
          </a:p>
          <a:p>
            <a:r>
              <a:rPr lang="en-US" sz="2000" dirty="0" smtClean="0">
                <a:solidFill>
                  <a:schemeClr val="bg1"/>
                </a:solidFill>
              </a:rPr>
              <a:t>June 2010</a:t>
            </a:r>
            <a:endParaRPr lang="en-US" sz="2000" dirty="0">
              <a:solidFill>
                <a:schemeClr val="bg1"/>
              </a:solidFill>
            </a:endParaRPr>
          </a:p>
        </p:txBody>
      </p:sp>
      <p:sp>
        <p:nvSpPr>
          <p:cNvPr id="4" name="Title 3"/>
          <p:cNvSpPr>
            <a:spLocks noGrp="1"/>
          </p:cNvSpPr>
          <p:nvPr>
            <p:ph type="title"/>
          </p:nvPr>
        </p:nvSpPr>
        <p:spPr>
          <a:xfrm>
            <a:off x="533400" y="1981200"/>
            <a:ext cx="8229600" cy="1676400"/>
          </a:xfrm>
        </p:spPr>
        <p:txBody>
          <a:bodyPr>
            <a:normAutofit/>
          </a:bodyPr>
          <a:lstStyle/>
          <a:p>
            <a:r>
              <a:rPr lang="en-US" sz="3200" dirty="0" smtClean="0">
                <a:solidFill>
                  <a:schemeClr val="bg1"/>
                </a:solidFill>
              </a:rPr>
              <a:t>Cancer Survival According to </a:t>
            </a:r>
            <a:br>
              <a:rPr lang="en-US" sz="3200" dirty="0" smtClean="0">
                <a:solidFill>
                  <a:schemeClr val="bg1"/>
                </a:solidFill>
              </a:rPr>
            </a:br>
            <a:r>
              <a:rPr lang="en-US" sz="3200" dirty="0" smtClean="0">
                <a:solidFill>
                  <a:schemeClr val="bg1"/>
                </a:solidFill>
              </a:rPr>
              <a:t>Insurance Status in Kentucky</a:t>
            </a:r>
            <a:endParaRPr lang="en-US" sz="3200" dirty="0">
              <a:solidFill>
                <a:schemeClr val="bg1"/>
              </a:solidFill>
            </a:endParaRPr>
          </a:p>
        </p:txBody>
      </p:sp>
      <p:sp>
        <p:nvSpPr>
          <p:cNvPr id="5" name="Text Placeholder 4"/>
          <p:cNvSpPr>
            <a:spLocks noGrp="1"/>
          </p:cNvSpPr>
          <p:nvPr>
            <p:ph type="body" sz="quarter" idx="11"/>
          </p:nvPr>
        </p:nvSpPr>
        <p:spPr/>
        <p:txBody>
          <a:bodyPr>
            <a:normAutofit fontScale="70000" lnSpcReduction="20000"/>
          </a:bodyPr>
          <a:lstStyle/>
          <a:p>
            <a:r>
              <a:rPr lang="en-US" dirty="0" smtClean="0"/>
              <a:t>National Center for Chronic Disease Prevention and Health Promotion </a:t>
            </a:r>
            <a:endParaRPr lang="en-US" dirty="0"/>
          </a:p>
        </p:txBody>
      </p:sp>
      <p:sp>
        <p:nvSpPr>
          <p:cNvPr id="6" name="Text Placeholder 5"/>
          <p:cNvSpPr>
            <a:spLocks noGrp="1"/>
          </p:cNvSpPr>
          <p:nvPr>
            <p:ph type="body" sz="quarter" idx="12"/>
          </p:nvPr>
        </p:nvSpPr>
        <p:spPr/>
        <p:txBody>
          <a:bodyPr>
            <a:normAutofit lnSpcReduction="10000"/>
          </a:bodyPr>
          <a:lstStyle/>
          <a:p>
            <a:r>
              <a:rPr lang="en-US" dirty="0" smtClean="0"/>
              <a:t>Division of Cancer Prevention and Control </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0E1068"/>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solidFill>
                  <a:schemeClr val="bg1"/>
                </a:solidFill>
              </a:rPr>
              <a:t>Case Counts by Health Insurance</a:t>
            </a:r>
            <a:endParaRPr lang="en-US" sz="3600" dirty="0">
              <a:solidFill>
                <a:schemeClr val="bg1"/>
              </a:solidFill>
            </a:endParaRPr>
          </a:p>
        </p:txBody>
      </p:sp>
      <p:sp>
        <p:nvSpPr>
          <p:cNvPr id="8" name="Text Placeholder 7"/>
          <p:cNvSpPr>
            <a:spLocks noGrp="1"/>
          </p:cNvSpPr>
          <p:nvPr>
            <p:ph type="body" idx="1"/>
          </p:nvPr>
        </p:nvSpPr>
        <p:spPr/>
        <p:txBody>
          <a:bodyPr/>
          <a:lstStyle/>
          <a:p>
            <a:pPr algn="ctr"/>
            <a:r>
              <a:rPr lang="en-US" dirty="0" smtClean="0"/>
              <a:t>Breast   (N=29,144) </a:t>
            </a:r>
            <a:endParaRPr lang="en-US" dirty="0"/>
          </a:p>
        </p:txBody>
      </p:sp>
      <p:sp>
        <p:nvSpPr>
          <p:cNvPr id="9" name="Content Placeholder 8"/>
          <p:cNvSpPr>
            <a:spLocks noGrp="1"/>
          </p:cNvSpPr>
          <p:nvPr>
            <p:ph sz="half" idx="2"/>
          </p:nvPr>
        </p:nvSpPr>
        <p:spPr>
          <a:ln w="3175">
            <a:solidFill>
              <a:schemeClr val="tx1"/>
            </a:solidFill>
          </a:ln>
        </p:spPr>
        <p:txBody>
          <a:bodyPr>
            <a:normAutofit/>
          </a:bodyPr>
          <a:lstStyle/>
          <a:p>
            <a:pPr>
              <a:buNone/>
            </a:pPr>
            <a:r>
              <a:rPr lang="en-US" dirty="0" smtClean="0"/>
              <a:t>Private	 	5811            </a:t>
            </a:r>
            <a:r>
              <a:rPr lang="en-US" i="1" dirty="0" smtClean="0"/>
              <a:t>20%</a:t>
            </a:r>
          </a:p>
          <a:p>
            <a:pPr>
              <a:buNone/>
            </a:pPr>
            <a:r>
              <a:rPr lang="en-US" dirty="0" smtClean="0"/>
              <a:t>Medicare 	3029           </a:t>
            </a:r>
            <a:r>
              <a:rPr lang="en-US" i="1" dirty="0" smtClean="0"/>
              <a:t>10</a:t>
            </a:r>
            <a:r>
              <a:rPr lang="en-US" dirty="0" smtClean="0"/>
              <a:t> %</a:t>
            </a:r>
          </a:p>
          <a:p>
            <a:pPr>
              <a:buNone/>
            </a:pPr>
            <a:r>
              <a:rPr lang="en-US" dirty="0" smtClean="0"/>
              <a:t>Medicare Plus 8645            </a:t>
            </a:r>
            <a:r>
              <a:rPr lang="en-US" i="1" dirty="0" smtClean="0"/>
              <a:t>30</a:t>
            </a:r>
            <a:r>
              <a:rPr lang="en-US" dirty="0" smtClean="0"/>
              <a:t>%</a:t>
            </a:r>
          </a:p>
          <a:p>
            <a:pPr>
              <a:buNone/>
            </a:pPr>
            <a:r>
              <a:rPr lang="en-US" dirty="0" smtClean="0"/>
              <a:t>Federal 	229 	          </a:t>
            </a:r>
            <a:r>
              <a:rPr lang="en-US" i="1" dirty="0" smtClean="0"/>
              <a:t>1%</a:t>
            </a:r>
            <a:r>
              <a:rPr lang="en-US" dirty="0" smtClean="0"/>
              <a:t> </a:t>
            </a:r>
          </a:p>
          <a:p>
            <a:pPr>
              <a:buNone/>
            </a:pPr>
            <a:r>
              <a:rPr lang="en-US" dirty="0" smtClean="0"/>
              <a:t>Medicaid   	1483               </a:t>
            </a:r>
            <a:r>
              <a:rPr lang="en-US" i="1" dirty="0" smtClean="0"/>
              <a:t>5%</a:t>
            </a:r>
          </a:p>
          <a:p>
            <a:pPr>
              <a:buNone/>
            </a:pPr>
            <a:r>
              <a:rPr lang="en-US" dirty="0" smtClean="0"/>
              <a:t>Ins, NOS 	7144 	        </a:t>
            </a:r>
            <a:r>
              <a:rPr lang="en-US" i="1" dirty="0" smtClean="0"/>
              <a:t>25%</a:t>
            </a:r>
            <a:r>
              <a:rPr lang="en-US" dirty="0" smtClean="0"/>
              <a:t> </a:t>
            </a:r>
          </a:p>
          <a:p>
            <a:pPr>
              <a:buNone/>
            </a:pPr>
            <a:r>
              <a:rPr lang="en-US" dirty="0" smtClean="0"/>
              <a:t>Uninsured        1022               </a:t>
            </a:r>
            <a:r>
              <a:rPr lang="en-US" i="1" dirty="0" smtClean="0"/>
              <a:t>4%</a:t>
            </a:r>
            <a:r>
              <a:rPr lang="en-US" dirty="0" smtClean="0"/>
              <a:t> </a:t>
            </a:r>
          </a:p>
          <a:p>
            <a:pPr>
              <a:buNone/>
            </a:pPr>
            <a:r>
              <a:rPr lang="en-US" dirty="0" smtClean="0"/>
              <a:t>Unknown 	1781               </a:t>
            </a:r>
            <a:r>
              <a:rPr lang="en-US" i="1" dirty="0" smtClean="0"/>
              <a:t>6%</a:t>
            </a:r>
            <a:r>
              <a:rPr lang="en-US" dirty="0" smtClean="0"/>
              <a:t> </a:t>
            </a:r>
            <a:endParaRPr lang="en-US" dirty="0"/>
          </a:p>
        </p:txBody>
      </p:sp>
      <p:sp>
        <p:nvSpPr>
          <p:cNvPr id="10" name="Text Placeholder 9"/>
          <p:cNvSpPr>
            <a:spLocks noGrp="1"/>
          </p:cNvSpPr>
          <p:nvPr>
            <p:ph type="body" sz="quarter" idx="3"/>
          </p:nvPr>
        </p:nvSpPr>
        <p:spPr/>
        <p:txBody>
          <a:bodyPr/>
          <a:lstStyle/>
          <a:p>
            <a:pPr algn="ctr"/>
            <a:r>
              <a:rPr lang="en-US" dirty="0" smtClean="0"/>
              <a:t>Colorectal (N=24,359)</a:t>
            </a:r>
            <a:endParaRPr lang="en-US" dirty="0"/>
          </a:p>
        </p:txBody>
      </p:sp>
      <p:sp>
        <p:nvSpPr>
          <p:cNvPr id="11" name="Content Placeholder 10"/>
          <p:cNvSpPr>
            <a:spLocks noGrp="1"/>
          </p:cNvSpPr>
          <p:nvPr>
            <p:ph sz="quarter" idx="4"/>
          </p:nvPr>
        </p:nvSpPr>
        <p:spPr>
          <a:ln w="3175">
            <a:solidFill>
              <a:schemeClr val="tx1"/>
            </a:solidFill>
          </a:ln>
        </p:spPr>
        <p:txBody>
          <a:bodyPr/>
          <a:lstStyle/>
          <a:p>
            <a:pPr>
              <a:buNone/>
            </a:pPr>
            <a:r>
              <a:rPr lang="en-US" dirty="0" smtClean="0"/>
              <a:t>Private 	2961 	        </a:t>
            </a:r>
            <a:r>
              <a:rPr lang="en-US" i="1" dirty="0" smtClean="0"/>
              <a:t>12%</a:t>
            </a:r>
          </a:p>
          <a:p>
            <a:pPr>
              <a:buNone/>
            </a:pPr>
            <a:r>
              <a:rPr lang="en-US" dirty="0" smtClean="0"/>
              <a:t>Medicare	 4026 	        </a:t>
            </a:r>
            <a:r>
              <a:rPr lang="en-US" i="1" dirty="0" smtClean="0"/>
              <a:t>17%</a:t>
            </a:r>
            <a:endParaRPr lang="en-US" dirty="0" smtClean="0"/>
          </a:p>
          <a:p>
            <a:pPr>
              <a:buNone/>
            </a:pPr>
            <a:r>
              <a:rPr lang="en-US" dirty="0" smtClean="0"/>
              <a:t>Medicare Plus 10313 	        </a:t>
            </a:r>
            <a:r>
              <a:rPr lang="en-US" i="1" dirty="0" smtClean="0"/>
              <a:t>42</a:t>
            </a:r>
            <a:r>
              <a:rPr lang="en-US" dirty="0" smtClean="0"/>
              <a:t>%</a:t>
            </a:r>
          </a:p>
          <a:p>
            <a:pPr>
              <a:buNone/>
            </a:pPr>
            <a:r>
              <a:rPr lang="en-US" dirty="0" smtClean="0"/>
              <a:t>Federally 	524   	          </a:t>
            </a:r>
            <a:r>
              <a:rPr lang="en-US" i="1" dirty="0" smtClean="0"/>
              <a:t>2</a:t>
            </a:r>
            <a:r>
              <a:rPr lang="en-US" dirty="0" smtClean="0"/>
              <a:t>%</a:t>
            </a:r>
          </a:p>
          <a:p>
            <a:pPr>
              <a:buNone/>
            </a:pPr>
            <a:r>
              <a:rPr lang="en-US" dirty="0" smtClean="0"/>
              <a:t>Medicaid 	909 	          </a:t>
            </a:r>
            <a:r>
              <a:rPr lang="en-US" i="1" dirty="0" smtClean="0"/>
              <a:t>4</a:t>
            </a:r>
            <a:r>
              <a:rPr lang="en-US" dirty="0" smtClean="0"/>
              <a:t>%</a:t>
            </a:r>
          </a:p>
          <a:p>
            <a:pPr>
              <a:buNone/>
            </a:pPr>
            <a:r>
              <a:rPr lang="en-US" dirty="0" smtClean="0"/>
              <a:t>Ins, NOS 	3481 	        </a:t>
            </a:r>
            <a:r>
              <a:rPr lang="en-US" i="1" dirty="0" smtClean="0"/>
              <a:t>14</a:t>
            </a:r>
            <a:r>
              <a:rPr lang="en-US" dirty="0" smtClean="0"/>
              <a:t>%</a:t>
            </a:r>
          </a:p>
          <a:p>
            <a:pPr>
              <a:buNone/>
            </a:pPr>
            <a:r>
              <a:rPr lang="en-US" dirty="0" smtClean="0"/>
              <a:t>Uninsured 	664 	          </a:t>
            </a:r>
            <a:r>
              <a:rPr lang="en-US" i="1" dirty="0" smtClean="0"/>
              <a:t>3</a:t>
            </a:r>
            <a:r>
              <a:rPr lang="en-US" dirty="0" smtClean="0"/>
              <a:t>%</a:t>
            </a:r>
          </a:p>
          <a:p>
            <a:pPr>
              <a:buNone/>
            </a:pPr>
            <a:r>
              <a:rPr lang="en-US" dirty="0" smtClean="0"/>
              <a:t>Unknown 	1481  	          </a:t>
            </a:r>
            <a:r>
              <a:rPr lang="en-US" i="1" dirty="0" smtClean="0"/>
              <a:t>6</a:t>
            </a:r>
            <a:r>
              <a:rPr lang="en-US"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0E1068"/>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Rectangle 3"/>
          <p:cNvSpPr/>
          <p:nvPr/>
        </p:nvSpPr>
        <p:spPr>
          <a:xfrm>
            <a:off x="32" y="-24"/>
            <a:ext cx="9144000" cy="830997"/>
          </a:xfrm>
          <a:prstGeom prst="rect">
            <a:avLst/>
          </a:prstGeom>
        </p:spPr>
        <p:txBody>
          <a:bodyPr wrap="square">
            <a:spAutoFit/>
          </a:bodyPr>
          <a:lstStyle/>
          <a:p>
            <a:pPr algn="ctr"/>
            <a:r>
              <a:rPr lang="en-GB" sz="2400" b="1" dirty="0" smtClean="0">
                <a:solidFill>
                  <a:schemeClr val="bg1"/>
                </a:solidFill>
                <a:latin typeface="Arial" pitchFamily="34" charset="0"/>
                <a:cs typeface="Arial" pitchFamily="34" charset="0"/>
              </a:rPr>
              <a:t>One- and 3-year relative survival (%) by health insurance:</a:t>
            </a:r>
          </a:p>
          <a:p>
            <a:pPr algn="ctr"/>
            <a:r>
              <a:rPr lang="en-GB" sz="2400" b="1" dirty="0" smtClean="0">
                <a:solidFill>
                  <a:srgbClr val="FFFF00"/>
                </a:solidFill>
                <a:latin typeface="Arial" pitchFamily="34" charset="0"/>
                <a:cs typeface="Arial" pitchFamily="34" charset="0"/>
              </a:rPr>
              <a:t>Breast cancer</a:t>
            </a:r>
            <a:r>
              <a:rPr lang="en-GB" sz="2400" b="1" dirty="0" smtClean="0">
                <a:solidFill>
                  <a:schemeClr val="bg1"/>
                </a:solidFill>
                <a:latin typeface="Arial" pitchFamily="34" charset="0"/>
                <a:cs typeface="Arial" pitchFamily="34" charset="0"/>
              </a:rPr>
              <a:t>, women diagnosed </a:t>
            </a:r>
            <a:r>
              <a:rPr lang="en-GB" sz="2400" b="1" dirty="0" smtClean="0">
                <a:solidFill>
                  <a:srgbClr val="FFFF00"/>
                </a:solidFill>
                <a:latin typeface="Arial" pitchFamily="34" charset="0"/>
                <a:cs typeface="Arial" pitchFamily="34" charset="0"/>
              </a:rPr>
              <a:t>2003-2006</a:t>
            </a:r>
            <a:r>
              <a:rPr lang="en-GB" sz="2400" b="1" dirty="0" smtClean="0">
                <a:solidFill>
                  <a:schemeClr val="bg1"/>
                </a:solidFill>
                <a:latin typeface="Arial" pitchFamily="34" charset="0"/>
                <a:cs typeface="Arial" pitchFamily="34" charset="0"/>
              </a:rPr>
              <a:t>, FU 2007</a:t>
            </a:r>
            <a:endParaRPr lang="en-GB" sz="2400" b="1" dirty="0">
              <a:solidFill>
                <a:schemeClr val="bg1"/>
              </a:solidFill>
              <a:latin typeface="Arial" pitchFamily="34" charset="0"/>
              <a:cs typeface="Arial" pitchFamily="34" charset="0"/>
            </a:endParaRPr>
          </a:p>
        </p:txBody>
      </p:sp>
      <p:pic>
        <p:nvPicPr>
          <p:cNvPr id="4098" name="Picture 2"/>
          <p:cNvPicPr>
            <a:picLocks noChangeAspect="1" noChangeArrowheads="1"/>
          </p:cNvPicPr>
          <p:nvPr/>
        </p:nvPicPr>
        <p:blipFill>
          <a:blip r:embed="rId2" cstate="print"/>
          <a:srcRect/>
          <a:stretch>
            <a:fillRect/>
          </a:stretch>
        </p:blipFill>
        <p:spPr bwMode="auto">
          <a:xfrm>
            <a:off x="648000" y="1116000"/>
            <a:ext cx="7684190" cy="5400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0E1068"/>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71600"/>
          </a:xfrm>
        </p:spPr>
        <p:txBody>
          <a:bodyPr>
            <a:noAutofit/>
          </a:bodyPr>
          <a:lstStyle/>
          <a:p>
            <a:r>
              <a:rPr lang="en-US" sz="3600" dirty="0" smtClean="0">
                <a:solidFill>
                  <a:schemeClr val="bg1"/>
                </a:solidFill>
              </a:rPr>
              <a:t>Trends in Breast Cancer 3-year RS </a:t>
            </a:r>
            <a:br>
              <a:rPr lang="en-US" sz="3600" dirty="0" smtClean="0">
                <a:solidFill>
                  <a:schemeClr val="bg1"/>
                </a:solidFill>
              </a:rPr>
            </a:br>
            <a:r>
              <a:rPr lang="en-US" sz="3600" dirty="0" smtClean="0">
                <a:solidFill>
                  <a:schemeClr val="bg1"/>
                </a:solidFill>
              </a:rPr>
              <a:t>by Health Insurance </a:t>
            </a:r>
            <a:endParaRPr lang="en-US" sz="3600" dirty="0">
              <a:solidFill>
                <a:schemeClr val="bg1"/>
              </a:solidFill>
            </a:endParaRPr>
          </a:p>
        </p:txBody>
      </p:sp>
      <p:graphicFrame>
        <p:nvGraphicFramePr>
          <p:cNvPr id="7" name="Content Placeholder 6"/>
          <p:cNvGraphicFramePr>
            <a:graphicFrameLocks noGrp="1"/>
          </p:cNvGraphicFramePr>
          <p:nvPr>
            <p:ph idx="1"/>
          </p:nvPr>
        </p:nvGraphicFramePr>
        <p:xfrm>
          <a:off x="457200" y="1981200"/>
          <a:ext cx="80772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0E1068"/>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Rectangle 3"/>
          <p:cNvSpPr/>
          <p:nvPr/>
        </p:nvSpPr>
        <p:spPr>
          <a:xfrm>
            <a:off x="32" y="-24"/>
            <a:ext cx="9144000" cy="830997"/>
          </a:xfrm>
          <a:prstGeom prst="rect">
            <a:avLst/>
          </a:prstGeom>
        </p:spPr>
        <p:txBody>
          <a:bodyPr wrap="square">
            <a:spAutoFit/>
          </a:bodyPr>
          <a:lstStyle/>
          <a:p>
            <a:pPr algn="ctr"/>
            <a:r>
              <a:rPr lang="en-GB" sz="2400" b="1" dirty="0" smtClean="0">
                <a:solidFill>
                  <a:schemeClr val="bg1"/>
                </a:solidFill>
                <a:latin typeface="Arial" pitchFamily="34" charset="0"/>
                <a:cs typeface="Arial" pitchFamily="34" charset="0"/>
              </a:rPr>
              <a:t>One- and 3-year relative survival (%) by health insurance:</a:t>
            </a:r>
          </a:p>
          <a:p>
            <a:pPr algn="ctr"/>
            <a:r>
              <a:rPr lang="en-GB" sz="2400" b="1" dirty="0" smtClean="0">
                <a:solidFill>
                  <a:srgbClr val="FFFF00"/>
                </a:solidFill>
                <a:latin typeface="Arial" pitchFamily="34" charset="0"/>
                <a:cs typeface="Arial" pitchFamily="34" charset="0"/>
              </a:rPr>
              <a:t>Colorectal</a:t>
            </a:r>
            <a:r>
              <a:rPr lang="en-GB" sz="2400" b="1" dirty="0" smtClean="0">
                <a:solidFill>
                  <a:schemeClr val="bg1"/>
                </a:solidFill>
                <a:latin typeface="Arial" pitchFamily="34" charset="0"/>
                <a:cs typeface="Arial" pitchFamily="34" charset="0"/>
              </a:rPr>
              <a:t>, patients diagnosed </a:t>
            </a:r>
            <a:r>
              <a:rPr lang="en-GB" sz="2400" b="1" dirty="0" smtClean="0">
                <a:solidFill>
                  <a:srgbClr val="FFFF00"/>
                </a:solidFill>
                <a:latin typeface="Arial" pitchFamily="34" charset="0"/>
                <a:cs typeface="Arial" pitchFamily="34" charset="0"/>
              </a:rPr>
              <a:t>2003-2006</a:t>
            </a:r>
            <a:r>
              <a:rPr lang="en-GB" sz="2400" b="1" dirty="0" smtClean="0">
                <a:solidFill>
                  <a:schemeClr val="bg1"/>
                </a:solidFill>
                <a:latin typeface="Arial" pitchFamily="34" charset="0"/>
                <a:cs typeface="Arial" pitchFamily="34" charset="0"/>
              </a:rPr>
              <a:t>, FU 2007</a:t>
            </a:r>
            <a:endParaRPr lang="en-GB" sz="2400" b="1" dirty="0">
              <a:solidFill>
                <a:schemeClr val="bg1"/>
              </a:solidFill>
              <a:latin typeface="Arial" pitchFamily="34" charset="0"/>
              <a:cs typeface="Arial" pitchFamily="34" charset="0"/>
            </a:endParaRPr>
          </a:p>
        </p:txBody>
      </p:sp>
      <p:pic>
        <p:nvPicPr>
          <p:cNvPr id="5122" name="Picture 2"/>
          <p:cNvPicPr>
            <a:picLocks noChangeAspect="1" noChangeArrowheads="1"/>
          </p:cNvPicPr>
          <p:nvPr/>
        </p:nvPicPr>
        <p:blipFill>
          <a:blip r:embed="rId2" cstate="print"/>
          <a:srcRect/>
          <a:stretch>
            <a:fillRect/>
          </a:stretch>
        </p:blipFill>
        <p:spPr bwMode="auto">
          <a:xfrm>
            <a:off x="666000" y="1116000"/>
            <a:ext cx="7684190" cy="5400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0E1068"/>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graphicFrame>
        <p:nvGraphicFramePr>
          <p:cNvPr id="2" name="Chart 1"/>
          <p:cNvGraphicFramePr/>
          <p:nvPr/>
        </p:nvGraphicFramePr>
        <p:xfrm>
          <a:off x="381000" y="1524000"/>
          <a:ext cx="81534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0" y="457200"/>
            <a:ext cx="9144000" cy="1200329"/>
          </a:xfrm>
          <a:prstGeom prst="rect">
            <a:avLst/>
          </a:prstGeom>
          <a:noFill/>
        </p:spPr>
        <p:txBody>
          <a:bodyPr wrap="square" rtlCol="0">
            <a:spAutoFit/>
          </a:bodyPr>
          <a:lstStyle/>
          <a:p>
            <a:pPr algn="ctr"/>
            <a:r>
              <a:rPr lang="en-US" sz="3600" dirty="0" smtClean="0">
                <a:solidFill>
                  <a:schemeClr val="bg1"/>
                </a:solidFill>
                <a:latin typeface="+mj-lt"/>
              </a:rPr>
              <a:t>Trends in Colorectal Cancer 3-year RS </a:t>
            </a:r>
          </a:p>
          <a:p>
            <a:pPr algn="ctr"/>
            <a:r>
              <a:rPr lang="en-US" sz="3600" dirty="0" smtClean="0">
                <a:solidFill>
                  <a:schemeClr val="bg1"/>
                </a:solidFill>
                <a:latin typeface="+mj-lt"/>
              </a:rPr>
              <a:t>By Health Insurance </a:t>
            </a:r>
            <a:endParaRPr lang="en-US" sz="3600" dirty="0">
              <a:solidFill>
                <a:schemeClr val="bg1"/>
              </a:solidFill>
              <a:latin typeface="+mj-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0E1068"/>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Conclusion</a:t>
            </a:r>
            <a:endParaRPr lang="en-US" dirty="0"/>
          </a:p>
        </p:txBody>
      </p:sp>
      <p:sp>
        <p:nvSpPr>
          <p:cNvPr id="4" name="TextBox 3"/>
          <p:cNvSpPr txBox="1"/>
          <p:nvPr/>
        </p:nvSpPr>
        <p:spPr>
          <a:xfrm>
            <a:off x="838200" y="1752600"/>
            <a:ext cx="7391400" cy="4524315"/>
          </a:xfrm>
          <a:prstGeom prst="rect">
            <a:avLst/>
          </a:prstGeom>
          <a:noFill/>
        </p:spPr>
        <p:txBody>
          <a:bodyPr wrap="square" rtlCol="0">
            <a:spAutoFit/>
          </a:bodyPr>
          <a:lstStyle/>
          <a:p>
            <a:pPr marL="342900" indent="-342900">
              <a:buFont typeface="Arial" pitchFamily="34" charset="0"/>
              <a:buChar char="•"/>
            </a:pPr>
            <a:r>
              <a:rPr lang="en-US" sz="2800" dirty="0" smtClean="0"/>
              <a:t>3-year RS for breast and colorectal cancer varied by health insurance</a:t>
            </a:r>
          </a:p>
          <a:p>
            <a:pPr marL="800100" lvl="1" indent="-342900">
              <a:buFont typeface="Arial" pitchFamily="34" charset="0"/>
              <a:buChar char="•"/>
            </a:pPr>
            <a:r>
              <a:rPr lang="en-US" sz="2800" dirty="0" smtClean="0"/>
              <a:t>Highest for private and insured NOS</a:t>
            </a:r>
          </a:p>
          <a:p>
            <a:pPr marL="800100" lvl="1" indent="-342900">
              <a:buFont typeface="Arial" pitchFamily="34" charset="0"/>
              <a:buChar char="•"/>
            </a:pPr>
            <a:r>
              <a:rPr lang="en-US" sz="2800" dirty="0" smtClean="0"/>
              <a:t>Lowest for Medicaid, uninsured and insurance status unknown </a:t>
            </a:r>
          </a:p>
          <a:p>
            <a:pPr marL="342900" indent="-342900"/>
            <a:endParaRPr lang="en-US" sz="2800" dirty="0" smtClean="0"/>
          </a:p>
          <a:p>
            <a:pPr marL="342900" indent="-342900">
              <a:buFont typeface="Arial" pitchFamily="34" charset="0"/>
              <a:buChar char="•"/>
            </a:pPr>
            <a:r>
              <a:rPr lang="en-US" sz="2800" dirty="0" smtClean="0"/>
              <a:t>Survival for breast and colorectal cancer improved between 1995 and 2006 for private and insurance NOS </a:t>
            </a:r>
          </a:p>
          <a:p>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0E1068"/>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Limitations</a:t>
            </a:r>
            <a:endParaRPr lang="en-US" dirty="0"/>
          </a:p>
        </p:txBody>
      </p:sp>
      <p:sp>
        <p:nvSpPr>
          <p:cNvPr id="4" name="TextBox 3"/>
          <p:cNvSpPr txBox="1"/>
          <p:nvPr/>
        </p:nvSpPr>
        <p:spPr>
          <a:xfrm>
            <a:off x="838200" y="1752600"/>
            <a:ext cx="7391400" cy="4524315"/>
          </a:xfrm>
          <a:prstGeom prst="rect">
            <a:avLst/>
          </a:prstGeom>
          <a:noFill/>
        </p:spPr>
        <p:txBody>
          <a:bodyPr wrap="square" rtlCol="0">
            <a:spAutoFit/>
          </a:bodyPr>
          <a:lstStyle/>
          <a:p>
            <a:pPr marL="342900" indent="-342900">
              <a:buFont typeface="Arial" pitchFamily="34" charset="0"/>
              <a:buChar char="•"/>
            </a:pPr>
            <a:r>
              <a:rPr lang="en-US" sz="2800" dirty="0" smtClean="0"/>
              <a:t>Those with unspecified insurance (NOS) accounted for a large number of cases</a:t>
            </a:r>
          </a:p>
          <a:p>
            <a:pPr marL="342900" indent="-342900"/>
            <a:endParaRPr lang="en-US" sz="2800" dirty="0" smtClean="0"/>
          </a:p>
          <a:p>
            <a:pPr marL="342900" indent="-342900">
              <a:buFont typeface="Arial" pitchFamily="34" charset="0"/>
              <a:buChar char="•"/>
            </a:pPr>
            <a:r>
              <a:rPr lang="en-US" sz="2800" dirty="0" smtClean="0"/>
              <a:t>Health insurance may represent insurance status at initial presentation or at discharge (e.g., Medicare) </a:t>
            </a:r>
          </a:p>
          <a:p>
            <a:pPr marL="342900" indent="-342900">
              <a:buFont typeface="Arial" pitchFamily="34" charset="0"/>
              <a:buChar char="•"/>
            </a:pPr>
            <a:endParaRPr lang="en-US" sz="2800" dirty="0" smtClean="0"/>
          </a:p>
          <a:p>
            <a:pPr marL="342900" indent="-342900">
              <a:buFont typeface="Arial" pitchFamily="34" charset="0"/>
              <a:buChar char="•"/>
            </a:pPr>
            <a:r>
              <a:rPr lang="en-US" sz="2800" dirty="0" smtClean="0"/>
              <a:t>Analyses not currently adjusted for age, stage or treatment</a:t>
            </a:r>
          </a:p>
          <a:p>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0E1068"/>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Future Direction</a:t>
            </a:r>
            <a:endParaRPr lang="en-US" dirty="0">
              <a:solidFill>
                <a:schemeClr val="bg1"/>
              </a:solidFill>
            </a:endParaRPr>
          </a:p>
        </p:txBody>
      </p:sp>
      <p:sp>
        <p:nvSpPr>
          <p:cNvPr id="3" name="TextBox 2"/>
          <p:cNvSpPr txBox="1"/>
          <p:nvPr/>
        </p:nvSpPr>
        <p:spPr>
          <a:xfrm>
            <a:off x="1066800" y="2362200"/>
            <a:ext cx="7315200" cy="2954655"/>
          </a:xfrm>
          <a:prstGeom prst="rect">
            <a:avLst/>
          </a:prstGeom>
          <a:noFill/>
        </p:spPr>
        <p:txBody>
          <a:bodyPr wrap="square" rtlCol="0">
            <a:spAutoFit/>
          </a:bodyPr>
          <a:lstStyle/>
          <a:p>
            <a:pPr marL="266700" indent="-266700">
              <a:buFont typeface="Arial" pitchFamily="34" charset="0"/>
              <a:buChar char="•"/>
            </a:pPr>
            <a:r>
              <a:rPr lang="en-US" sz="2800" dirty="0" smtClean="0"/>
              <a:t>Analyses to include additional cancers </a:t>
            </a:r>
          </a:p>
          <a:p>
            <a:pPr marL="266700" indent="-266700">
              <a:buFont typeface="Arial" pitchFamily="34" charset="0"/>
              <a:buChar char="•"/>
            </a:pPr>
            <a:endParaRPr lang="en-US" sz="2800" dirty="0" smtClean="0"/>
          </a:p>
          <a:p>
            <a:pPr marL="266700" indent="-266700">
              <a:buFont typeface="Arial" pitchFamily="34" charset="0"/>
              <a:buChar char="•"/>
            </a:pPr>
            <a:r>
              <a:rPr lang="en-US" sz="2800" dirty="0" smtClean="0"/>
              <a:t>The relationship between relative survival and   insurance type, SES, race, stage at diagnosis, gender and treatment will be examined with multi-variable excess hazard models</a:t>
            </a:r>
            <a:endParaRPr lang="en-US" sz="2800" b="1" dirty="0" smtClean="0"/>
          </a:p>
          <a:p>
            <a:pPr>
              <a:buFont typeface="Arial" pitchFamily="34" charset="0"/>
              <a:buChar char="•"/>
            </a:pP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p:txBody>
          <a:bodyPr>
            <a:normAutofit fontScale="77500" lnSpcReduction="20000"/>
          </a:bodyPr>
          <a:lstStyle/>
          <a:p>
            <a:r>
              <a:rPr lang="en-US" sz="5400" dirty="0" smtClean="0">
                <a:solidFill>
                  <a:schemeClr val="bg1"/>
                </a:solidFill>
              </a:rPr>
              <a:t>Thank You </a:t>
            </a:r>
            <a:r>
              <a:rPr lang="en-US" dirty="0" smtClean="0"/>
              <a:t/>
            </a:r>
            <a:br>
              <a:rPr lang="en-US" dirty="0" smtClean="0"/>
            </a:br>
            <a:r>
              <a:rPr lang="en-US" dirty="0" smtClean="0"/>
              <a:t/>
            </a:r>
            <a:br>
              <a:rPr lang="en-US" dirty="0" smtClean="0"/>
            </a:br>
            <a:r>
              <a:rPr lang="en-US" dirty="0" smtClean="0"/>
              <a:t/>
            </a:r>
            <a:br>
              <a:rPr lang="en-US" dirty="0" smtClean="0"/>
            </a:br>
            <a:r>
              <a:rPr lang="en-US" dirty="0" smtClean="0"/>
              <a:t>Hannah K Weir</a:t>
            </a:r>
            <a:br>
              <a:rPr lang="en-US" dirty="0" smtClean="0"/>
            </a:br>
            <a:r>
              <a:rPr lang="en-US" dirty="0" smtClean="0"/>
              <a:t>770 488-3006</a:t>
            </a:r>
            <a:br>
              <a:rPr lang="en-US" dirty="0" smtClean="0"/>
            </a:br>
            <a:r>
              <a:rPr lang="en-US" dirty="0" smtClean="0">
                <a:hlinkClick r:id="rId2"/>
              </a:rPr>
              <a:t>hbw4@cdc.gov</a:t>
            </a:r>
            <a:r>
              <a:rPr lang="en-US" dirty="0" smtClean="0"/>
              <a:t> </a:t>
            </a:r>
            <a:endParaRPr lang="en-US" dirty="0"/>
          </a:p>
        </p:txBody>
      </p:sp>
      <p:sp>
        <p:nvSpPr>
          <p:cNvPr id="5" name="Text Placeholder 4"/>
          <p:cNvSpPr>
            <a:spLocks noGrp="1"/>
          </p:cNvSpPr>
          <p:nvPr>
            <p:ph type="body" sz="quarter" idx="11"/>
          </p:nvPr>
        </p:nvSpPr>
        <p:spPr/>
        <p:txBody>
          <a:bodyPr>
            <a:normAutofit fontScale="70000" lnSpcReduction="20000"/>
          </a:bodyPr>
          <a:lstStyle/>
          <a:p>
            <a:r>
              <a:rPr lang="en-US" smtClean="0"/>
              <a:t>National Center for Chronic Disease Prevention and Health Promotion</a:t>
            </a:r>
            <a:endParaRPr lang="en-US" dirty="0"/>
          </a:p>
        </p:txBody>
      </p:sp>
      <p:sp>
        <p:nvSpPr>
          <p:cNvPr id="6" name="Text Placeholder 5"/>
          <p:cNvSpPr>
            <a:spLocks noGrp="1"/>
          </p:cNvSpPr>
          <p:nvPr>
            <p:ph type="body" sz="quarter" idx="12"/>
          </p:nvPr>
        </p:nvSpPr>
        <p:spPr/>
        <p:txBody>
          <a:bodyPr>
            <a:normAutofit lnSpcReduction="10000"/>
          </a:bodyPr>
          <a:lstStyle/>
          <a:p>
            <a:r>
              <a:rPr lang="en-US" dirty="0" smtClean="0"/>
              <a:t>Division of Cancer Prevention and Control </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0E1068"/>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Title 2"/>
          <p:cNvSpPr>
            <a:spLocks noGrp="1"/>
          </p:cNvSpPr>
          <p:nvPr>
            <p:ph type="ctrTitle"/>
          </p:nvPr>
        </p:nvSpPr>
        <p:spPr>
          <a:xfrm>
            <a:off x="685800" y="457201"/>
            <a:ext cx="7772400" cy="1066799"/>
          </a:xfrm>
        </p:spPr>
        <p:txBody>
          <a:bodyPr>
            <a:normAutofit fontScale="90000"/>
          </a:bodyPr>
          <a:lstStyle/>
          <a:p>
            <a:r>
              <a:rPr lang="en-US" dirty="0" smtClean="0"/>
              <a:t/>
            </a:r>
            <a:br>
              <a:rPr lang="en-US" dirty="0" smtClean="0"/>
            </a:br>
            <a:r>
              <a:rPr lang="en-US" sz="4000" b="1" dirty="0" smtClean="0">
                <a:solidFill>
                  <a:schemeClr val="bg1"/>
                </a:solidFill>
              </a:rPr>
              <a:t>Co-Authors </a:t>
            </a:r>
            <a:endParaRPr lang="en-US" sz="4000" b="1" dirty="0">
              <a:solidFill>
                <a:schemeClr val="bg1"/>
              </a:solidFill>
            </a:endParaRPr>
          </a:p>
        </p:txBody>
      </p:sp>
      <p:sp>
        <p:nvSpPr>
          <p:cNvPr id="4" name="Subtitle 3"/>
          <p:cNvSpPr>
            <a:spLocks noGrp="1"/>
          </p:cNvSpPr>
          <p:nvPr>
            <p:ph type="subTitle" idx="1"/>
          </p:nvPr>
        </p:nvSpPr>
        <p:spPr>
          <a:xfrm>
            <a:off x="838200" y="2133600"/>
            <a:ext cx="7620000" cy="3657600"/>
          </a:xfrm>
        </p:spPr>
        <p:txBody>
          <a:bodyPr>
            <a:normAutofit/>
          </a:bodyPr>
          <a:lstStyle/>
          <a:p>
            <a:pPr marL="447675" indent="-447675" algn="l">
              <a:buFont typeface="Arial" pitchFamily="34" charset="0"/>
              <a:buChar char="•"/>
            </a:pPr>
            <a:r>
              <a:rPr lang="en-US" sz="2200" dirty="0" smtClean="0">
                <a:solidFill>
                  <a:schemeClr val="tx1"/>
                </a:solidFill>
              </a:rPr>
              <a:t>Thomas C Tucker, Kentucky Cancer Registry, Lexington, Kentucky, USA</a:t>
            </a:r>
          </a:p>
          <a:p>
            <a:pPr marL="447675" indent="-447675" algn="l">
              <a:buFont typeface="Arial" pitchFamily="34" charset="0"/>
              <a:buChar char="•"/>
            </a:pPr>
            <a:r>
              <a:rPr lang="en-US" sz="2200" dirty="0" smtClean="0">
                <a:solidFill>
                  <a:schemeClr val="tx1"/>
                </a:solidFill>
              </a:rPr>
              <a:t>Claudia  Allemani, National Cancer Institute, Milan, Italy</a:t>
            </a:r>
          </a:p>
          <a:p>
            <a:pPr marL="447675" indent="-447675" algn="l">
              <a:buFont typeface="Arial" pitchFamily="34" charset="0"/>
              <a:buChar char="•"/>
            </a:pPr>
            <a:r>
              <a:rPr lang="en-US" sz="2200" dirty="0" smtClean="0">
                <a:solidFill>
                  <a:schemeClr val="tx1"/>
                </a:solidFill>
              </a:rPr>
              <a:t>Bernard  Rachet, London School of Hygiene and Tropical Medicine (LSHTM), London, UK </a:t>
            </a:r>
          </a:p>
          <a:p>
            <a:pPr marL="447675" indent="-447675" algn="l">
              <a:buFont typeface="Arial" pitchFamily="34" charset="0"/>
              <a:buChar char="•"/>
            </a:pPr>
            <a:r>
              <a:rPr lang="en-US" sz="2200" dirty="0" smtClean="0">
                <a:solidFill>
                  <a:schemeClr val="tx1"/>
                </a:solidFill>
              </a:rPr>
              <a:t>Michel P Coleman, LSHTM, London, UK</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0E1068"/>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5" name="Picture 5" descr="DCF67A1D"/>
          <p:cNvPicPr>
            <a:picLocks noChangeAspect="1" noChangeArrowheads="1"/>
          </p:cNvPicPr>
          <p:nvPr/>
        </p:nvPicPr>
        <p:blipFill>
          <a:blip r:embed="rId2" cstate="print"/>
          <a:srcRect/>
          <a:stretch>
            <a:fillRect/>
          </a:stretch>
        </p:blipFill>
        <p:spPr bwMode="auto">
          <a:xfrm rot="710174">
            <a:off x="6127750" y="3076575"/>
            <a:ext cx="2200275" cy="2974975"/>
          </a:xfrm>
          <a:prstGeom prst="rect">
            <a:avLst/>
          </a:prstGeom>
          <a:noFill/>
          <a:ln w="9525">
            <a:solidFill>
              <a:schemeClr val="bg1"/>
            </a:solidFill>
            <a:miter lim="800000"/>
            <a:headEnd/>
            <a:tailEnd/>
          </a:ln>
        </p:spPr>
      </p:pic>
      <p:sp>
        <p:nvSpPr>
          <p:cNvPr id="2" name="Title 1"/>
          <p:cNvSpPr>
            <a:spLocks noGrp="1"/>
          </p:cNvSpPr>
          <p:nvPr>
            <p:ph type="ctrTitle"/>
          </p:nvPr>
        </p:nvSpPr>
        <p:spPr>
          <a:xfrm>
            <a:off x="685800" y="685800"/>
            <a:ext cx="7772400" cy="1143000"/>
          </a:xfrm>
        </p:spPr>
        <p:txBody>
          <a:bodyPr>
            <a:normAutofit fontScale="90000"/>
          </a:bodyPr>
          <a:lstStyle/>
          <a:p>
            <a:r>
              <a:rPr lang="en-US" dirty="0" smtClean="0">
                <a:solidFill>
                  <a:schemeClr val="bg1"/>
                </a:solidFill>
              </a:rPr>
              <a:t>Institute of Medicine </a:t>
            </a:r>
            <a:br>
              <a:rPr lang="en-US" dirty="0" smtClean="0">
                <a:solidFill>
                  <a:schemeClr val="bg1"/>
                </a:solidFill>
              </a:rPr>
            </a:br>
            <a:r>
              <a:rPr lang="en-US" dirty="0" smtClean="0">
                <a:solidFill>
                  <a:schemeClr val="bg1"/>
                </a:solidFill>
              </a:rPr>
              <a:t>Ensuring Quality Cancer Care </a:t>
            </a:r>
            <a:endParaRPr lang="en-US" dirty="0">
              <a:solidFill>
                <a:schemeClr val="bg1"/>
              </a:solidFill>
            </a:endParaRPr>
          </a:p>
        </p:txBody>
      </p:sp>
      <p:sp>
        <p:nvSpPr>
          <p:cNvPr id="3" name="Subtitle 2"/>
          <p:cNvSpPr>
            <a:spLocks noGrp="1"/>
          </p:cNvSpPr>
          <p:nvPr>
            <p:ph type="subTitle" idx="1"/>
          </p:nvPr>
        </p:nvSpPr>
        <p:spPr>
          <a:xfrm>
            <a:off x="457200" y="2133600"/>
            <a:ext cx="4038600" cy="4267200"/>
          </a:xfrm>
        </p:spPr>
        <p:txBody>
          <a:bodyPr>
            <a:noAutofit/>
          </a:bodyPr>
          <a:lstStyle/>
          <a:p>
            <a:pPr algn="l">
              <a:lnSpc>
                <a:spcPct val="80000"/>
              </a:lnSpc>
              <a:defRPr/>
            </a:pPr>
            <a:r>
              <a:rPr lang="en-US" sz="2000" dirty="0" smtClean="0">
                <a:latin typeface="Arial Narrow" pitchFamily="34" charset="0"/>
              </a:rPr>
              <a:t> </a:t>
            </a:r>
          </a:p>
          <a:p>
            <a:pPr algn="l">
              <a:lnSpc>
                <a:spcPct val="80000"/>
              </a:lnSpc>
              <a:defRPr/>
            </a:pPr>
            <a:r>
              <a:rPr lang="en-US" sz="2400" dirty="0" smtClean="0">
                <a:solidFill>
                  <a:schemeClr val="tx1"/>
                </a:solidFill>
              </a:rPr>
              <a:t>“ We all want to believe that when people get cancer, they will receive medical care of the highest quality.  Even as new scientific breakthroughs are announced, though, many cancer patients may be getting the wrong care, too little care, or too much care, in the form of unnecessary procedures.” </a:t>
            </a:r>
          </a:p>
          <a:p>
            <a:pPr algn="l">
              <a:lnSpc>
                <a:spcPct val="80000"/>
              </a:lnSpc>
              <a:defRPr/>
            </a:pPr>
            <a:r>
              <a:rPr lang="en-US" sz="2400" i="1" dirty="0" smtClean="0">
                <a:solidFill>
                  <a:schemeClr val="tx1"/>
                </a:solidFill>
              </a:rPr>
              <a:t>	 	(IOM I999</a:t>
            </a:r>
            <a:r>
              <a:rPr lang="en-US" sz="2400" dirty="0" smtClean="0">
                <a:solidFill>
                  <a:schemeClr val="tx1"/>
                </a:solidFill>
              </a:rPr>
              <a:t>)</a:t>
            </a:r>
            <a:endParaRPr lang="en-US" sz="2400" dirty="0" smtClean="0">
              <a:solidFill>
                <a:schemeClr val="tx1"/>
              </a:solidFill>
              <a:latin typeface="Arial Narrow" pitchFamily="34" charset="0"/>
            </a:endParaRPr>
          </a:p>
        </p:txBody>
      </p:sp>
      <p:pic>
        <p:nvPicPr>
          <p:cNvPr id="4" name="Picture 4" descr="IOM"/>
          <p:cNvPicPr>
            <a:picLocks noChangeAspect="1" noChangeArrowheads="1"/>
          </p:cNvPicPr>
          <p:nvPr/>
        </p:nvPicPr>
        <p:blipFill>
          <a:blip r:embed="rId3" cstate="print"/>
          <a:srcRect/>
          <a:stretch>
            <a:fillRect/>
          </a:stretch>
        </p:blipFill>
        <p:spPr bwMode="auto">
          <a:xfrm rot="10311691">
            <a:off x="4848053" y="2000048"/>
            <a:ext cx="2415767" cy="311717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0E1068"/>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bg1"/>
                </a:solidFill>
              </a:rPr>
              <a:t>Avoidable Deaths </a:t>
            </a:r>
            <a:endParaRPr lang="en-US" sz="3600" dirty="0">
              <a:solidFill>
                <a:schemeClr val="bg1"/>
              </a:solidFill>
            </a:endParaRPr>
          </a:p>
        </p:txBody>
      </p:sp>
      <p:sp>
        <p:nvSpPr>
          <p:cNvPr id="3" name="Content Placeholder 2"/>
          <p:cNvSpPr>
            <a:spLocks noGrp="1"/>
          </p:cNvSpPr>
          <p:nvPr>
            <p:ph idx="1"/>
          </p:nvPr>
        </p:nvSpPr>
        <p:spPr>
          <a:xfrm>
            <a:off x="304800" y="1371600"/>
            <a:ext cx="8229600" cy="4525963"/>
          </a:xfrm>
        </p:spPr>
        <p:txBody>
          <a:bodyPr>
            <a:normAutofit lnSpcReduction="10000"/>
          </a:bodyPr>
          <a:lstStyle/>
          <a:p>
            <a:pPr>
              <a:buNone/>
            </a:pPr>
            <a:endParaRPr lang="en-US" dirty="0" smtClean="0"/>
          </a:p>
          <a:p>
            <a:pPr>
              <a:buNone/>
            </a:pPr>
            <a:r>
              <a:rPr lang="en-US" dirty="0" smtClean="0"/>
              <a:t>	</a:t>
            </a:r>
            <a:r>
              <a:rPr lang="en-US" sz="2800" i="1" dirty="0" smtClean="0">
                <a:latin typeface="+mj-lt"/>
              </a:rPr>
              <a:t>“…equal treatment yields equal outcome among patients with the same stage of disease regardless of race,…”</a:t>
            </a:r>
          </a:p>
          <a:p>
            <a:pPr>
              <a:buNone/>
            </a:pPr>
            <a:r>
              <a:rPr lang="en-US" dirty="0" smtClean="0"/>
              <a:t>	</a:t>
            </a:r>
            <a:r>
              <a:rPr lang="en-US" sz="1800" dirty="0" smtClean="0"/>
              <a:t>Brawley OW, Freeman HP. Race and outcomes: is this the end of the beginning for minority health research?   J </a:t>
            </a:r>
            <a:r>
              <a:rPr lang="en-US" sz="1800" dirty="0" err="1" smtClean="0"/>
              <a:t>Natl</a:t>
            </a:r>
            <a:r>
              <a:rPr lang="en-US" sz="1800" dirty="0" smtClean="0"/>
              <a:t> Cancer Inst 1999; 91: 1908-9</a:t>
            </a:r>
          </a:p>
          <a:p>
            <a:pPr>
              <a:buNone/>
            </a:pPr>
            <a:endParaRPr lang="en-US" sz="1800" b="1" i="1" dirty="0" smtClean="0"/>
          </a:p>
          <a:p>
            <a:pPr>
              <a:buNone/>
            </a:pPr>
            <a:r>
              <a:rPr lang="en-US" sz="2800" b="1" i="1" dirty="0" smtClean="0">
                <a:latin typeface="+mj-lt"/>
              </a:rPr>
              <a:t>	</a:t>
            </a:r>
            <a:r>
              <a:rPr lang="en-US" sz="2800" i="1" dirty="0" smtClean="0"/>
              <a:t>“…. geography or socio-economic status”. </a:t>
            </a:r>
          </a:p>
          <a:p>
            <a:pPr>
              <a:buNone/>
            </a:pPr>
            <a:r>
              <a:rPr lang="en-US" sz="1800" dirty="0" smtClean="0"/>
              <a:t>	</a:t>
            </a:r>
          </a:p>
          <a:p>
            <a:pPr>
              <a:buNone/>
            </a:pPr>
            <a:r>
              <a:rPr lang="en-US" sz="1800" dirty="0" smtClean="0"/>
              <a:t>	Rachet B, Woods LM, </a:t>
            </a:r>
            <a:r>
              <a:rPr lang="en-US" sz="1800" dirty="0" err="1" smtClean="0"/>
              <a:t>Mitry</a:t>
            </a:r>
            <a:r>
              <a:rPr lang="en-US" sz="1800" dirty="0" smtClean="0"/>
              <a:t> E, Riga M, Cooper C, Quinn MJ, Steward JA, Brenner H, </a:t>
            </a:r>
            <a:r>
              <a:rPr lang="en-US" sz="1800" dirty="0" err="1" smtClean="0"/>
              <a:t>Estève</a:t>
            </a:r>
            <a:r>
              <a:rPr lang="en-US" sz="1800" dirty="0" smtClean="0"/>
              <a:t> J, Sullivan R, Coleman MP. Cancer survival in England and Wales at the end of the 20th century. Br J Cancer 2008; 99 (Suppl. 1): 2-10</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0E1068"/>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bg1"/>
                </a:solidFill>
              </a:rPr>
              <a:t>What survival can tell us</a:t>
            </a:r>
            <a:endParaRPr lang="en-US" sz="3600" dirty="0">
              <a:solidFill>
                <a:schemeClr val="bg1"/>
              </a:solidFill>
            </a:endParaRPr>
          </a:p>
        </p:txBody>
      </p:sp>
      <p:sp>
        <p:nvSpPr>
          <p:cNvPr id="3" name="Content Placeholder 2"/>
          <p:cNvSpPr>
            <a:spLocks noGrp="1"/>
          </p:cNvSpPr>
          <p:nvPr>
            <p:ph idx="1"/>
          </p:nvPr>
        </p:nvSpPr>
        <p:spPr/>
        <p:txBody>
          <a:bodyPr>
            <a:normAutofit/>
          </a:bodyPr>
          <a:lstStyle/>
          <a:p>
            <a:pPr marL="457200" indent="-457200">
              <a:spcBef>
                <a:spcPct val="50000"/>
              </a:spcBef>
              <a:buNone/>
              <a:tabLst>
                <a:tab pos="3619500" algn="l"/>
              </a:tabLst>
            </a:pPr>
            <a:endParaRPr lang="en-GB" b="1" dirty="0" smtClean="0"/>
          </a:p>
          <a:p>
            <a:pPr marL="457200" indent="-457200">
              <a:spcBef>
                <a:spcPct val="50000"/>
              </a:spcBef>
              <a:buNone/>
              <a:tabLst>
                <a:tab pos="3619500" algn="l"/>
              </a:tabLst>
            </a:pPr>
            <a:r>
              <a:rPr lang="en-GB" sz="2800" dirty="0" smtClean="0"/>
              <a:t>Clinical trials - highest </a:t>
            </a:r>
            <a:r>
              <a:rPr lang="en-GB" sz="2800" b="1" i="1" dirty="0" smtClean="0">
                <a:solidFill>
                  <a:schemeClr val="bg1"/>
                </a:solidFill>
              </a:rPr>
              <a:t>achievable</a:t>
            </a:r>
            <a:r>
              <a:rPr lang="en-GB" sz="2800" dirty="0" smtClean="0">
                <a:solidFill>
                  <a:schemeClr val="bg1"/>
                </a:solidFill>
              </a:rPr>
              <a:t> </a:t>
            </a:r>
            <a:r>
              <a:rPr lang="en-GB" sz="2800" dirty="0" smtClean="0"/>
              <a:t>survival</a:t>
            </a:r>
          </a:p>
          <a:p>
            <a:pPr marL="457200" indent="-457200">
              <a:spcBef>
                <a:spcPct val="50000"/>
              </a:spcBef>
              <a:buBlip>
                <a:blip r:embed="rId2"/>
              </a:buBlip>
              <a:tabLst>
                <a:tab pos="3619500" algn="l"/>
              </a:tabLst>
            </a:pPr>
            <a:endParaRPr lang="en-GB" sz="2800" b="1" dirty="0" smtClean="0"/>
          </a:p>
          <a:p>
            <a:pPr marL="457200" indent="-457200">
              <a:spcBef>
                <a:spcPct val="50000"/>
              </a:spcBef>
              <a:buNone/>
              <a:tabLst>
                <a:tab pos="3619500" algn="l"/>
              </a:tabLst>
            </a:pPr>
            <a:r>
              <a:rPr lang="en-GB" sz="2800" dirty="0" smtClean="0"/>
              <a:t>Population  -</a:t>
            </a:r>
            <a:r>
              <a:rPr lang="en-GB" sz="2800" dirty="0" smtClean="0">
                <a:solidFill>
                  <a:schemeClr val="bg1"/>
                </a:solidFill>
              </a:rPr>
              <a:t> </a:t>
            </a:r>
            <a:r>
              <a:rPr lang="en-GB" sz="2800" dirty="0" smtClean="0"/>
              <a:t> overall survival</a:t>
            </a:r>
            <a:r>
              <a:rPr lang="en-GB" sz="2800" dirty="0" smtClean="0">
                <a:solidFill>
                  <a:schemeClr val="tx2"/>
                </a:solidFill>
              </a:rPr>
              <a:t> </a:t>
            </a:r>
            <a:r>
              <a:rPr lang="en-GB" sz="2800" b="1" i="1" dirty="0" smtClean="0">
                <a:solidFill>
                  <a:schemeClr val="bg1"/>
                </a:solidFill>
              </a:rPr>
              <a:t>achieved</a:t>
            </a:r>
          </a:p>
          <a:p>
            <a:pPr marL="457200" indent="-457200">
              <a:spcBef>
                <a:spcPct val="50000"/>
              </a:spcBef>
              <a:buNone/>
              <a:tabLst>
                <a:tab pos="3619500" algn="l"/>
              </a:tabLst>
            </a:pPr>
            <a:endParaRPr lang="en-GB" sz="2800" b="1" i="1" dirty="0" smtClean="0">
              <a:solidFill>
                <a:schemeClr val="bg1"/>
              </a:solidFill>
            </a:endParaRPr>
          </a:p>
          <a:p>
            <a:pPr marL="457200" indent="-457200">
              <a:spcBef>
                <a:spcPct val="50000"/>
              </a:spcBef>
              <a:buNone/>
              <a:tabLst>
                <a:tab pos="3619500" algn="l"/>
              </a:tabLst>
            </a:pPr>
            <a:r>
              <a:rPr lang="en-US" sz="2800" dirty="0" smtClean="0"/>
              <a:t>	</a:t>
            </a:r>
            <a:r>
              <a:rPr lang="en-US" sz="2200" dirty="0" smtClean="0"/>
              <a:t>Coleman </a:t>
            </a:r>
            <a:r>
              <a:rPr lang="en-US" sz="2200" dirty="0" smtClean="0"/>
              <a:t>MP.  </a:t>
            </a:r>
            <a:r>
              <a:rPr lang="en-US" sz="2200" i="1" dirty="0" smtClean="0"/>
              <a:t>Opinion: why the variation </a:t>
            </a:r>
            <a:r>
              <a:rPr lang="en-US" sz="2200" i="1" dirty="0" smtClean="0"/>
              <a:t>in </a:t>
            </a:r>
            <a:r>
              <a:rPr lang="en-US" sz="2200" i="1" dirty="0" smtClean="0"/>
              <a:t>breast cancer survival in Europe?</a:t>
            </a:r>
            <a:r>
              <a:rPr lang="en-US" sz="2200" dirty="0" smtClean="0"/>
              <a:t> </a:t>
            </a:r>
            <a:r>
              <a:rPr lang="en-US" sz="2200" dirty="0" smtClean="0"/>
              <a:t>Breast </a:t>
            </a:r>
            <a:r>
              <a:rPr lang="en-US" sz="2200" dirty="0" smtClean="0"/>
              <a:t>Cancer Res 1999, </a:t>
            </a:r>
            <a:r>
              <a:rPr lang="en-US" sz="2200" dirty="0" smtClean="0"/>
              <a:t>1:22-24</a:t>
            </a:r>
            <a:endParaRPr lang="en-US" sz="2800" dirty="0" smtClean="0"/>
          </a:p>
          <a:p>
            <a:pPr marL="457200" indent="-457200">
              <a:spcBef>
                <a:spcPct val="50000"/>
              </a:spcBef>
              <a:buNone/>
              <a:tabLst>
                <a:tab pos="3619500" algn="l"/>
              </a:tabLst>
            </a:pPr>
            <a:endParaRPr lang="en-GB" sz="2800" b="1" i="1" dirty="0" smtClean="0">
              <a:solidFill>
                <a:schemeClr val="bg1"/>
              </a:solidFill>
            </a:endParaRPr>
          </a:p>
          <a:p>
            <a:pPr marL="457200" indent="-457200">
              <a:spcBef>
                <a:spcPct val="50000"/>
              </a:spcBef>
              <a:buNone/>
              <a:tabLst>
                <a:tab pos="3619500" algn="l"/>
              </a:tabLst>
            </a:pPr>
            <a:endParaRPr lang="en-US" sz="2800" b="1" dirty="0" smtClean="0">
              <a:solidFill>
                <a:schemeClr val="bg1"/>
              </a:solidFill>
            </a:endParaRP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0E1068"/>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2620962"/>
          </a:xfrm>
        </p:spPr>
        <p:txBody>
          <a:bodyPr>
            <a:normAutofit/>
          </a:bodyPr>
          <a:lstStyle/>
          <a:p>
            <a:r>
              <a:rPr lang="en-US" sz="3200" b="1" i="1" dirty="0" smtClean="0">
                <a:solidFill>
                  <a:schemeClr val="bg1"/>
                </a:solidFill>
              </a:rPr>
              <a:t>Cancer Survival in Kentucky </a:t>
            </a:r>
            <a:br>
              <a:rPr lang="en-US" sz="3200" b="1" i="1" dirty="0" smtClean="0">
                <a:solidFill>
                  <a:schemeClr val="bg1"/>
                </a:solidFill>
              </a:rPr>
            </a:br>
            <a:r>
              <a:rPr lang="en-US" sz="3200" b="1" i="1" dirty="0" smtClean="0">
                <a:solidFill>
                  <a:schemeClr val="bg1"/>
                </a:solidFill>
              </a:rPr>
              <a:t>and Health Insurance Coverage</a:t>
            </a:r>
            <a:br>
              <a:rPr lang="en-US" sz="3200" b="1" i="1" dirty="0" smtClean="0">
                <a:solidFill>
                  <a:schemeClr val="bg1"/>
                </a:solidFill>
              </a:rPr>
            </a:br>
            <a:r>
              <a:rPr lang="en-US" sz="3200" b="1" i="1" dirty="0" smtClean="0">
                <a:solidFill>
                  <a:schemeClr val="bg1"/>
                </a:solidFill>
              </a:rPr>
              <a:t> 			 (McDavid et al. 2003)</a:t>
            </a:r>
            <a:endParaRPr lang="en-US" sz="3200" b="1" i="1" dirty="0">
              <a:solidFill>
                <a:schemeClr val="bg1"/>
              </a:solidFill>
            </a:endParaRPr>
          </a:p>
        </p:txBody>
      </p:sp>
      <p:sp>
        <p:nvSpPr>
          <p:cNvPr id="3" name="Content Placeholder 2"/>
          <p:cNvSpPr>
            <a:spLocks noGrp="1"/>
          </p:cNvSpPr>
          <p:nvPr>
            <p:ph idx="1"/>
          </p:nvPr>
        </p:nvSpPr>
        <p:spPr>
          <a:xfrm>
            <a:off x="457200" y="2819400"/>
            <a:ext cx="8153400" cy="3306763"/>
          </a:xfrm>
        </p:spPr>
        <p:txBody>
          <a:bodyPr>
            <a:normAutofit/>
          </a:bodyPr>
          <a:lstStyle/>
          <a:p>
            <a:pPr>
              <a:buNone/>
            </a:pPr>
            <a:r>
              <a:rPr lang="en-US" sz="2800" dirty="0" smtClean="0">
                <a:latin typeface="Calibri" pitchFamily="34" charset="0"/>
              </a:rPr>
              <a:t>	3-year relative survival for cancer patients diagnosed with female breast, colorectal, prostate and lung cancers between 1995-1998 varied by insurance </a:t>
            </a:r>
            <a:r>
              <a:rPr lang="en-US" sz="2800" dirty="0" smtClean="0">
                <a:latin typeface="Calibri" pitchFamily="34" charset="0"/>
              </a:rPr>
              <a:t>type</a:t>
            </a:r>
            <a:endParaRPr lang="en-US" sz="2800" dirty="0" smtClean="0">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0E1068"/>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a:bodyPr>
          <a:lstStyle/>
          <a:p>
            <a:r>
              <a:rPr lang="en-US" sz="3600" dirty="0" smtClean="0">
                <a:solidFill>
                  <a:schemeClr val="bg1"/>
                </a:solidFill>
              </a:rPr>
              <a:t>Objective of this study</a:t>
            </a:r>
          </a:p>
        </p:txBody>
      </p:sp>
      <p:sp>
        <p:nvSpPr>
          <p:cNvPr id="3" name="Content Placeholder 2"/>
          <p:cNvSpPr>
            <a:spLocks noGrp="1"/>
          </p:cNvSpPr>
          <p:nvPr>
            <p:ph idx="1"/>
          </p:nvPr>
        </p:nvSpPr>
        <p:spPr>
          <a:xfrm>
            <a:off x="457200" y="2438400"/>
            <a:ext cx="8229600" cy="3687763"/>
          </a:xfrm>
        </p:spPr>
        <p:txBody>
          <a:bodyPr>
            <a:normAutofit/>
          </a:bodyPr>
          <a:lstStyle/>
          <a:p>
            <a:pPr>
              <a:buNone/>
            </a:pPr>
            <a:r>
              <a:rPr lang="en-US" sz="2800" dirty="0" smtClean="0"/>
              <a:t>	</a:t>
            </a:r>
            <a:r>
              <a:rPr lang="en-US" sz="2400" dirty="0" smtClean="0"/>
              <a:t>To update and extend the previous study to include Kentucky women diagnosed with cervical cancer, and to examine the impact of insurance type, race and SES on cancer survival estimated from individual patient data</a:t>
            </a: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0E1068"/>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bg1"/>
                </a:solidFill>
              </a:rPr>
              <a:t>Methods and Materials</a:t>
            </a:r>
            <a:endParaRPr lang="en-US" sz="3600" dirty="0">
              <a:solidFill>
                <a:schemeClr val="bg1"/>
              </a:solidFill>
            </a:endParaRPr>
          </a:p>
        </p:txBody>
      </p:sp>
      <p:sp>
        <p:nvSpPr>
          <p:cNvPr id="3" name="Content Placeholder 2"/>
          <p:cNvSpPr>
            <a:spLocks noGrp="1"/>
          </p:cNvSpPr>
          <p:nvPr>
            <p:ph idx="1"/>
          </p:nvPr>
        </p:nvSpPr>
        <p:spPr>
          <a:xfrm>
            <a:off x="457200" y="1905000"/>
            <a:ext cx="8077200" cy="4525963"/>
          </a:xfrm>
        </p:spPr>
        <p:txBody>
          <a:bodyPr>
            <a:normAutofit lnSpcReduction="10000"/>
          </a:bodyPr>
          <a:lstStyle/>
          <a:p>
            <a:r>
              <a:rPr lang="en-US" sz="2400" dirty="0" smtClean="0"/>
              <a:t>KY residents (15-99 years), diagnosed with invasive breast (female), colorectal, lung, prostate cancer or cervical cancer  during 1995-2006 and followed through 2007</a:t>
            </a:r>
          </a:p>
          <a:p>
            <a:pPr>
              <a:buNone/>
            </a:pPr>
            <a:endParaRPr lang="en-US" sz="2400" dirty="0" smtClean="0"/>
          </a:p>
          <a:p>
            <a:r>
              <a:rPr lang="en-US" sz="2400" dirty="0" smtClean="0"/>
              <a:t>Constructed age-, sex-, race-, calendar year- and SES-specific life tables to adjust for background mortality. </a:t>
            </a:r>
          </a:p>
          <a:p>
            <a:pPr lvl="1"/>
            <a:r>
              <a:rPr lang="en-US" sz="2000" dirty="0" smtClean="0"/>
              <a:t>SES: quintiles based on 200% below poverty and extracted from the county attributes file available from SEER and linked to the life-table through the variable county.</a:t>
            </a:r>
          </a:p>
          <a:p>
            <a:pPr>
              <a:buNone/>
            </a:pPr>
            <a:endParaRPr lang="en-US" sz="2400" dirty="0" smtClean="0"/>
          </a:p>
          <a:p>
            <a:r>
              <a:rPr lang="en-US" sz="2400" dirty="0" smtClean="0"/>
              <a:t>Estimated 1- and 3- year relative survival (RS) by insurance type using the cohort approach. </a:t>
            </a:r>
          </a:p>
          <a:p>
            <a:pPr>
              <a:buNone/>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gradFill>
          <a:gsLst>
            <a:gs pos="0">
              <a:srgbClr val="0E1068"/>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5" name="TextBox 4"/>
          <p:cNvSpPr txBox="1"/>
          <p:nvPr/>
        </p:nvSpPr>
        <p:spPr>
          <a:xfrm>
            <a:off x="609600" y="1905000"/>
            <a:ext cx="8001000" cy="4154984"/>
          </a:xfrm>
          <a:prstGeom prst="rect">
            <a:avLst/>
          </a:prstGeom>
          <a:noFill/>
          <a:ln w="38100">
            <a:noFill/>
          </a:ln>
        </p:spPr>
        <p:txBody>
          <a:bodyPr wrap="square">
            <a:spAutoFit/>
          </a:bodyPr>
          <a:lstStyle/>
          <a:p>
            <a:pPr marL="1971675" indent="-1971675"/>
            <a:r>
              <a:rPr lang="en-GB" sz="2400" u="sng" dirty="0" smtClean="0">
                <a:cs typeface="Arial" pitchFamily="34" charset="0"/>
              </a:rPr>
              <a:t>Private</a:t>
            </a:r>
            <a:r>
              <a:rPr lang="en-GB" sz="2400" dirty="0" smtClean="0">
                <a:cs typeface="Arial" pitchFamily="34" charset="0"/>
              </a:rPr>
              <a:t>:	</a:t>
            </a:r>
            <a:r>
              <a:rPr lang="en-GB" sz="2400" dirty="0" smtClean="0"/>
              <a:t>managed care, HMO, PPO, private insurance</a:t>
            </a:r>
          </a:p>
          <a:p>
            <a:pPr marL="1971675" indent="-1971675"/>
            <a:r>
              <a:rPr lang="en-GB" sz="2400" u="sng" dirty="0" smtClean="0">
                <a:cs typeface="Arial" pitchFamily="34" charset="0"/>
              </a:rPr>
              <a:t>Medicare</a:t>
            </a:r>
            <a:r>
              <a:rPr lang="en-GB" sz="2400" dirty="0" smtClean="0">
                <a:cs typeface="Arial" pitchFamily="34" charset="0"/>
              </a:rPr>
              <a:t>:	</a:t>
            </a:r>
            <a:r>
              <a:rPr lang="en-GB" sz="2400" dirty="0" smtClean="0"/>
              <a:t>without supplement, including administered managed Care </a:t>
            </a:r>
            <a:endParaRPr lang="en-US" sz="2400" dirty="0" smtClean="0"/>
          </a:p>
          <a:p>
            <a:pPr marL="1971675" indent="-1971675"/>
            <a:r>
              <a:rPr lang="en-GB" sz="2400" u="sng" dirty="0" smtClean="0"/>
              <a:t>Medicare Plus</a:t>
            </a:r>
            <a:r>
              <a:rPr lang="en-GB" sz="2400" dirty="0" smtClean="0"/>
              <a:t>:  Medicare with supplement</a:t>
            </a:r>
            <a:r>
              <a:rPr lang="en-US" sz="2400" dirty="0" smtClean="0"/>
              <a:t>, </a:t>
            </a:r>
            <a:r>
              <a:rPr lang="en-GB" sz="2400" dirty="0" smtClean="0"/>
              <a:t>private supplement </a:t>
            </a:r>
            <a:r>
              <a:rPr lang="en-US" sz="2400" dirty="0" smtClean="0"/>
              <a:t>or</a:t>
            </a:r>
            <a:r>
              <a:rPr lang="en-GB" sz="2400" dirty="0" smtClean="0"/>
              <a:t> with MEDICAID </a:t>
            </a:r>
            <a:endParaRPr lang="en-US" sz="2400" dirty="0" smtClean="0"/>
          </a:p>
          <a:p>
            <a:pPr marL="1971675" indent="-1971675"/>
            <a:r>
              <a:rPr lang="en-GB" sz="2400" u="sng" dirty="0" smtClean="0">
                <a:cs typeface="Arial" pitchFamily="34" charset="0"/>
              </a:rPr>
              <a:t>Federal</a:t>
            </a:r>
            <a:r>
              <a:rPr lang="en-GB" sz="2400" dirty="0" smtClean="0">
                <a:cs typeface="Arial" pitchFamily="34" charset="0"/>
              </a:rPr>
              <a:t>:	</a:t>
            </a:r>
            <a:r>
              <a:rPr lang="en-GB" sz="2400" dirty="0" smtClean="0"/>
              <a:t>TRICARE, Military, Veterans affairs, Indian/Public Health Service </a:t>
            </a:r>
            <a:endParaRPr lang="en-US" sz="2400" dirty="0" smtClean="0"/>
          </a:p>
          <a:p>
            <a:pPr marL="1971675" indent="-1971675"/>
            <a:r>
              <a:rPr lang="en-GB" sz="2400" u="sng" dirty="0" smtClean="0">
                <a:cs typeface="Arial" pitchFamily="34" charset="0"/>
              </a:rPr>
              <a:t>Medicaid</a:t>
            </a:r>
            <a:r>
              <a:rPr lang="en-GB" sz="2400" dirty="0" smtClean="0">
                <a:cs typeface="Arial" pitchFamily="34" charset="0"/>
              </a:rPr>
              <a:t>: 	</a:t>
            </a:r>
            <a:r>
              <a:rPr lang="en-GB" sz="2400" dirty="0" smtClean="0"/>
              <a:t>including administered managed Care </a:t>
            </a:r>
            <a:endParaRPr lang="en-US" sz="2400" dirty="0" smtClean="0"/>
          </a:p>
          <a:p>
            <a:pPr marL="1971675" indent="-1971675"/>
            <a:r>
              <a:rPr lang="en-GB" sz="2400" u="sng" dirty="0" smtClean="0">
                <a:cs typeface="Arial" pitchFamily="34" charset="0"/>
              </a:rPr>
              <a:t>Insurance NOS</a:t>
            </a:r>
            <a:r>
              <a:rPr lang="en-GB" sz="2400" dirty="0" smtClean="0">
                <a:cs typeface="Arial" pitchFamily="34" charset="0"/>
              </a:rPr>
              <a:t>: 	insured, not otherwise specified</a:t>
            </a:r>
          </a:p>
          <a:p>
            <a:pPr marL="1971675" indent="-1971675"/>
            <a:r>
              <a:rPr lang="en-GB" sz="2400" u="sng" dirty="0" smtClean="0">
                <a:cs typeface="Arial" pitchFamily="34" charset="0"/>
              </a:rPr>
              <a:t>Uninsured</a:t>
            </a:r>
            <a:r>
              <a:rPr lang="en-GB" sz="2400" dirty="0" smtClean="0">
                <a:cs typeface="Arial" pitchFamily="34" charset="0"/>
              </a:rPr>
              <a:t>:	</a:t>
            </a:r>
            <a:r>
              <a:rPr lang="en-GB" sz="2400" dirty="0" smtClean="0"/>
              <a:t>not insured </a:t>
            </a:r>
            <a:r>
              <a:rPr lang="en-US" sz="2400" dirty="0" smtClean="0"/>
              <a:t>and including</a:t>
            </a:r>
            <a:r>
              <a:rPr lang="en-GB" sz="2400" dirty="0" smtClean="0"/>
              <a:t> self pay   </a:t>
            </a:r>
            <a:endParaRPr lang="en-GB" sz="2400" dirty="0" smtClean="0">
              <a:cs typeface="Arial" pitchFamily="34" charset="0"/>
            </a:endParaRPr>
          </a:p>
          <a:p>
            <a:pPr marL="1971675" indent="-1971675"/>
            <a:r>
              <a:rPr lang="en-GB" sz="2400" u="sng" dirty="0" smtClean="0">
                <a:cs typeface="Arial" pitchFamily="34" charset="0"/>
              </a:rPr>
              <a:t>Unknown</a:t>
            </a:r>
            <a:r>
              <a:rPr lang="en-GB" sz="2400" dirty="0" smtClean="0">
                <a:cs typeface="Arial" pitchFamily="34" charset="0"/>
              </a:rPr>
              <a:t>: 	insurance status unknown </a:t>
            </a:r>
            <a:endParaRPr lang="en-GB" sz="2400" dirty="0">
              <a:cs typeface="Arial" pitchFamily="34" charset="0"/>
            </a:endParaRPr>
          </a:p>
        </p:txBody>
      </p:sp>
      <p:sp>
        <p:nvSpPr>
          <p:cNvPr id="87044" name="Rectangle 2"/>
          <p:cNvSpPr>
            <a:spLocks noChangeArrowheads="1"/>
          </p:cNvSpPr>
          <p:nvPr/>
        </p:nvSpPr>
        <p:spPr bwMode="auto">
          <a:xfrm>
            <a:off x="1524000" y="457200"/>
            <a:ext cx="6579889" cy="646331"/>
          </a:xfrm>
          <a:prstGeom prst="rect">
            <a:avLst/>
          </a:prstGeom>
          <a:noFill/>
          <a:ln w="9525">
            <a:noFill/>
            <a:miter lim="800000"/>
            <a:headEnd/>
            <a:tailEnd/>
          </a:ln>
        </p:spPr>
        <p:txBody>
          <a:bodyPr wrap="square">
            <a:spAutoFit/>
          </a:bodyPr>
          <a:lstStyle/>
          <a:p>
            <a:pPr algn="ctr"/>
            <a:r>
              <a:rPr lang="en-GB" sz="3600" dirty="0">
                <a:solidFill>
                  <a:schemeClr val="bg1"/>
                </a:solidFill>
                <a:latin typeface="+mj-lt"/>
                <a:cs typeface="Arial" charset="0"/>
              </a:rPr>
              <a:t>Health </a:t>
            </a:r>
            <a:r>
              <a:rPr lang="en-GB" sz="3600" dirty="0" smtClean="0">
                <a:solidFill>
                  <a:schemeClr val="bg1"/>
                </a:solidFill>
                <a:latin typeface="+mj-lt"/>
                <a:cs typeface="Arial" charset="0"/>
              </a:rPr>
              <a:t>Insurance Categories </a:t>
            </a:r>
            <a:endParaRPr lang="en-US" sz="3600" dirty="0">
              <a:solidFill>
                <a:schemeClr val="bg1"/>
              </a:solidFill>
              <a:latin typeface="+mj-lt"/>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1095</TotalTime>
  <Words>486</Words>
  <Application>Microsoft Office PowerPoint</Application>
  <PresentationFormat>On-screen Show (4:3)</PresentationFormat>
  <Paragraphs>99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Cancer Survival According to  Insurance Status in Kentucky</vt:lpstr>
      <vt:lpstr> Co-Authors </vt:lpstr>
      <vt:lpstr>Institute of Medicine  Ensuring Quality Cancer Care </vt:lpstr>
      <vt:lpstr>Avoidable Deaths </vt:lpstr>
      <vt:lpstr>What survival can tell us</vt:lpstr>
      <vt:lpstr>Cancer Survival in Kentucky  and Health Insurance Coverage      (McDavid et al. 2003)</vt:lpstr>
      <vt:lpstr>Objective of this study</vt:lpstr>
      <vt:lpstr>Methods and Materials</vt:lpstr>
      <vt:lpstr>Slide 9</vt:lpstr>
      <vt:lpstr>Case Counts by Health Insurance</vt:lpstr>
      <vt:lpstr>Slide 11</vt:lpstr>
      <vt:lpstr>Trends in Breast Cancer 3-year RS  by Health Insurance </vt:lpstr>
      <vt:lpstr>Slide 13</vt:lpstr>
      <vt:lpstr>Slide 14</vt:lpstr>
      <vt:lpstr>Conclusion</vt:lpstr>
      <vt:lpstr>Limitations</vt:lpstr>
      <vt:lpstr>Future Direction</vt:lpstr>
      <vt:lpstr>Slide 18</vt:lpstr>
    </vt:vector>
  </TitlesOfParts>
  <Company>CDC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Survival of Cancer Patients in the United States (1995-2004)  </dc:title>
  <dc:creator>Hannah Weir</dc:creator>
  <cp:lastModifiedBy>hbw4</cp:lastModifiedBy>
  <cp:revision>133</cp:revision>
  <dcterms:created xsi:type="dcterms:W3CDTF">2010-06-09T12:27:39Z</dcterms:created>
  <dcterms:modified xsi:type="dcterms:W3CDTF">2010-06-22T01:03:50Z</dcterms:modified>
</cp:coreProperties>
</file>