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827" r:id="rId1"/>
  </p:sldMasterIdLst>
  <p:handoutMasterIdLst>
    <p:handoutMasterId r:id="rId23"/>
  </p:handoutMasterIdLst>
  <p:sldIdLst>
    <p:sldId id="256" r:id="rId2"/>
    <p:sldId id="257" r:id="rId3"/>
    <p:sldId id="258" r:id="rId4"/>
    <p:sldId id="259" r:id="rId5"/>
    <p:sldId id="299" r:id="rId6"/>
    <p:sldId id="261" r:id="rId7"/>
    <p:sldId id="262" r:id="rId8"/>
    <p:sldId id="263" r:id="rId9"/>
    <p:sldId id="297" r:id="rId10"/>
    <p:sldId id="276" r:id="rId11"/>
    <p:sldId id="270" r:id="rId12"/>
    <p:sldId id="268" r:id="rId13"/>
    <p:sldId id="271" r:id="rId14"/>
    <p:sldId id="274" r:id="rId15"/>
    <p:sldId id="278" r:id="rId16"/>
    <p:sldId id="281" r:id="rId17"/>
    <p:sldId id="285" r:id="rId18"/>
    <p:sldId id="287" r:id="rId19"/>
    <p:sldId id="298" r:id="rId20"/>
    <p:sldId id="300" r:id="rId21"/>
    <p:sldId id="288" r:id="rId22"/>
  </p:sldIdLst>
  <p:sldSz cx="9144000" cy="6858000" type="screen4x3"/>
  <p:notesSz cx="6950075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0294"/>
    <a:srgbClr val="1803B1"/>
    <a:srgbClr val="000000"/>
    <a:srgbClr val="00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8" autoAdjust="0"/>
    <p:restoredTop sz="86357" autoAdjust="0"/>
  </p:normalViewPr>
  <p:slideViewPr>
    <p:cSldViewPr>
      <p:cViewPr varScale="1">
        <p:scale>
          <a:sx n="70" d="100"/>
          <a:sy n="70" d="100"/>
        </p:scale>
        <p:origin x="-114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8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Size of NAACCR E-Path Standard Specifications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v>NAACCR E-Path Standard Specifications</c:v>
          </c:tx>
          <c:marker>
            <c:symbol val="none"/>
          </c:marker>
          <c:cat>
            <c:numRef>
              <c:f>Sheet1!$A$1:$A$4</c:f>
              <c:numCache>
                <c:formatCode>General</c:formatCode>
                <c:ptCount val="4"/>
                <c:pt idx="0">
                  <c:v>2000</c:v>
                </c:pt>
                <c:pt idx="1">
                  <c:v>2005</c:v>
                </c:pt>
                <c:pt idx="2">
                  <c:v>2008</c:v>
                </c:pt>
                <c:pt idx="3">
                  <c:v>2009</c:v>
                </c:pt>
              </c:numCache>
            </c:numRef>
          </c:cat>
          <c:val>
            <c:numRef>
              <c:f>Sheet1!$B$1:$B$4</c:f>
              <c:numCache>
                <c:formatCode>General</c:formatCode>
                <c:ptCount val="4"/>
                <c:pt idx="0">
                  <c:v>54</c:v>
                </c:pt>
                <c:pt idx="1">
                  <c:v>183</c:v>
                </c:pt>
                <c:pt idx="2">
                  <c:v>216</c:v>
                </c:pt>
                <c:pt idx="3">
                  <c:v>309</c:v>
                </c:pt>
              </c:numCache>
            </c:numRef>
          </c:val>
        </c:ser>
        <c:marker val="1"/>
        <c:axId val="81604608"/>
        <c:axId val="81653760"/>
      </c:lineChart>
      <c:catAx>
        <c:axId val="8160460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81653760"/>
        <c:crosses val="autoZero"/>
        <c:auto val="1"/>
        <c:lblAlgn val="ctr"/>
        <c:lblOffset val="100"/>
      </c:catAx>
      <c:valAx>
        <c:axId val="8165376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sz="1800" dirty="0"/>
                  <a:t>Pages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1.2578616352201259E-2"/>
              <c:y val="0.42788439235793202"/>
            </c:manualLayout>
          </c:layout>
        </c:title>
        <c:numFmt formatCode="General" sourceLinked="1"/>
        <c:majorTickMark val="none"/>
        <c:tickLblPos val="nextTo"/>
        <c:crossAx val="81604608"/>
        <c:crosses val="autoZero"/>
        <c:crossBetween val="between"/>
      </c:valAx>
    </c:plotArea>
    <c:plotVisOnly val="1"/>
  </c:chart>
  <c:spPr>
    <a:solidFill>
      <a:srgbClr val="FFFFFF"/>
    </a:solidFill>
  </c:spPr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4" tIns="46242" rIns="92484" bIns="46242" numCol="1" anchor="t" anchorCtr="0" compatLnSpc="1">
            <a:prstTxWarp prst="textNoShape">
              <a:avLst/>
            </a:prstTxWarp>
          </a:bodyPr>
          <a:lstStyle>
            <a:lvl1pPr defTabSz="925531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10" y="0"/>
            <a:ext cx="301148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4" tIns="46242" rIns="92484" bIns="46242" numCol="1" anchor="t" anchorCtr="0" compatLnSpc="1">
            <a:prstTxWarp prst="textNoShape">
              <a:avLst/>
            </a:prstTxWarp>
          </a:bodyPr>
          <a:lstStyle>
            <a:lvl1pPr algn="r" defTabSz="925531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03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690"/>
            <a:ext cx="301148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4" tIns="46242" rIns="92484" bIns="46242" numCol="1" anchor="b" anchorCtr="0" compatLnSpc="1">
            <a:prstTxWarp prst="textNoShape">
              <a:avLst/>
            </a:prstTxWarp>
          </a:bodyPr>
          <a:lstStyle>
            <a:lvl1pPr defTabSz="925531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03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10" y="8772690"/>
            <a:ext cx="301148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4" tIns="46242" rIns="92484" bIns="46242" numCol="1" anchor="b" anchorCtr="0" compatLnSpc="1">
            <a:prstTxWarp prst="textNoShape">
              <a:avLst/>
            </a:prstTxWarp>
          </a:bodyPr>
          <a:lstStyle>
            <a:lvl1pPr algn="r" defTabSz="925531" eaLnBrk="1" hangingPunct="1">
              <a:defRPr sz="1200">
                <a:latin typeface="Arial" charset="0"/>
              </a:defRPr>
            </a:lvl1pPr>
          </a:lstStyle>
          <a:p>
            <a:fld id="{73D02A14-AA53-4743-92DA-E6899376BD1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994740-9F48-40B1-B5C4-90BCBB14D2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8D1263-1595-4185-9C5C-849272476B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19959C-CB9F-4512-B021-6ED08184B1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0E0AFD-08B2-48D6-BAED-CC3BB181BC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EF3E8A-63FB-4E6A-B819-84395645D8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DEEF9C-7150-4B7C-9831-7453180A46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317188-4DE5-4AA0-B2E3-A3BC80BD5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33EC4E-9CC1-40B2-8F9C-A71B5F2EFF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E5713C-846A-4802-902B-707DF799BF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4C8E4F-2221-481A-BD55-02C0CCA194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B9F15C-B29E-40B3-A439-61A41D0ED9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324F32-E4EE-4A0D-AA66-3F427F4F2C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302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54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454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454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/>
                <a:latin typeface="+mn-lt"/>
              </a:defRPr>
            </a:lvl1pPr>
          </a:lstStyle>
          <a:p>
            <a:fld id="{F80E0AFD-08B2-48D6-BAED-CC3BB181BC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  <p:sldLayoutId id="2147483839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914400"/>
            <a:ext cx="8229600" cy="1920875"/>
          </a:xfrm>
        </p:spPr>
        <p:txBody>
          <a:bodyPr/>
          <a:lstStyle/>
          <a:p>
            <a:r>
              <a:rPr lang="en-US" sz="3200" dirty="0" smtClean="0"/>
              <a:t>THE NEW WORLD OF STANDARDIZED ELECTRONIC PATHOLOGY (E-PATH) REPORTING</a:t>
            </a:r>
            <a:endParaRPr lang="en-US" sz="32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429000"/>
            <a:ext cx="69342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Eric B. Durbin, </a:t>
            </a:r>
            <a:r>
              <a:rPr lang="en-US" sz="2800" dirty="0" smtClean="0"/>
              <a:t>MS</a:t>
            </a:r>
          </a:p>
          <a:p>
            <a:pPr>
              <a:lnSpc>
                <a:spcPct val="80000"/>
              </a:lnSpc>
            </a:pPr>
            <a:r>
              <a:rPr lang="en-US" sz="2800" dirty="0" err="1" smtClean="0"/>
              <a:t>Jovanka</a:t>
            </a:r>
            <a:r>
              <a:rPr lang="en-US" sz="2800" dirty="0" smtClean="0"/>
              <a:t> N. Harrison, PhD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NAACCR Pathology Data Work Group</a:t>
            </a:r>
            <a:endParaRPr lang="en-US" sz="2800" dirty="0"/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NAACCR Annual </a:t>
            </a:r>
            <a:r>
              <a:rPr lang="en-US" sz="2800" dirty="0" smtClean="0"/>
              <a:t>Conference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June 16, 2009</a:t>
            </a: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 smtClean="0"/>
              <a:t>San Diego, California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3600" dirty="0"/>
              <a:t>NAACCR Volume V:  Chapter 2</a:t>
            </a:r>
            <a:br>
              <a:rPr lang="en-US" sz="3600" dirty="0"/>
            </a:br>
            <a:r>
              <a:rPr lang="en-US" sz="3600" dirty="0"/>
              <a:t>HL7 Implementation Guide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Defines HL7 messages for transmitting pathology reports </a:t>
            </a:r>
            <a:r>
              <a:rPr lang="en-US" dirty="0"/>
              <a:t>to </a:t>
            </a:r>
            <a:r>
              <a:rPr lang="en-US" dirty="0" smtClean="0"/>
              <a:t>cancer registries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Specifies how </a:t>
            </a:r>
            <a:r>
              <a:rPr lang="en-US" dirty="0" smtClean="0"/>
              <a:t>to encode path report data elements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Defines requirement status for each </a:t>
            </a:r>
            <a:r>
              <a:rPr lang="en-US" dirty="0" smtClean="0"/>
              <a:t>HL7 field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(R) Required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(RE) Required but may be empty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(C) Conditional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(CE) Conditional but may be empty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(X) No supported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sz="4000" dirty="0"/>
              <a:t>HL7 Basics:  </a:t>
            </a:r>
            <a:r>
              <a:rPr lang="en-US" sz="4000" dirty="0" smtClean="0"/>
              <a:t>Delimited, </a:t>
            </a:r>
            <a:r>
              <a:rPr lang="en-US" sz="4000" dirty="0" err="1" smtClean="0"/>
              <a:t>Positionally</a:t>
            </a:r>
            <a:r>
              <a:rPr lang="en-US" sz="4000" dirty="0" smtClean="0"/>
              <a:t> Defined  </a:t>
            </a:r>
            <a:r>
              <a:rPr lang="en-US" sz="4000" dirty="0"/>
              <a:t>Data Fields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36637"/>
            <a:ext cx="8229600" cy="4525963"/>
          </a:xfrm>
        </p:spPr>
        <p:txBody>
          <a:bodyPr/>
          <a:lstStyle/>
          <a:p>
            <a:r>
              <a:rPr lang="en-US" dirty="0"/>
              <a:t>HL7 messages are ASCII text</a:t>
            </a:r>
          </a:p>
          <a:p>
            <a:r>
              <a:rPr lang="en-US" dirty="0"/>
              <a:t>All data </a:t>
            </a:r>
            <a:r>
              <a:rPr lang="en-US" dirty="0" smtClean="0"/>
              <a:t>fields are </a:t>
            </a:r>
            <a:r>
              <a:rPr lang="en-US" dirty="0"/>
              <a:t>delimited by a specified </a:t>
            </a:r>
            <a:r>
              <a:rPr lang="en-US" dirty="0" smtClean="0"/>
              <a:t>separators</a:t>
            </a:r>
            <a:endParaRPr lang="en-US" dirty="0"/>
          </a:p>
          <a:p>
            <a:r>
              <a:rPr lang="en-US" dirty="0" smtClean="0"/>
              <a:t>Delimiters defined </a:t>
            </a:r>
            <a:r>
              <a:rPr lang="en-US" dirty="0"/>
              <a:t>at </a:t>
            </a:r>
            <a:r>
              <a:rPr lang="en-US" dirty="0" smtClean="0"/>
              <a:t>beginning </a:t>
            </a:r>
            <a:r>
              <a:rPr lang="en-US" dirty="0"/>
              <a:t>of </a:t>
            </a:r>
            <a:r>
              <a:rPr lang="en-US" dirty="0" smtClean="0"/>
              <a:t>message</a:t>
            </a:r>
            <a:endParaRPr lang="en-US" dirty="0"/>
          </a:p>
          <a:p>
            <a:pPr lvl="1"/>
            <a:r>
              <a:rPr lang="en-US" dirty="0" smtClean="0"/>
              <a:t>Fields usually delimited by </a:t>
            </a:r>
            <a:r>
              <a:rPr lang="en-US" dirty="0"/>
              <a:t>‘|’ (pipe) </a:t>
            </a:r>
            <a:r>
              <a:rPr lang="en-US" dirty="0" smtClean="0"/>
              <a:t>character</a:t>
            </a:r>
          </a:p>
          <a:p>
            <a:pPr lvl="1"/>
            <a:r>
              <a:rPr lang="en-US" dirty="0" smtClean="0"/>
              <a:t>Sub-fields usually delimited by ‘^’ (hat) character</a:t>
            </a:r>
            <a:endParaRPr lang="en-US" dirty="0"/>
          </a:p>
          <a:p>
            <a:r>
              <a:rPr lang="en-US" dirty="0" smtClean="0"/>
              <a:t>Standard for each field position specifically defined</a:t>
            </a:r>
            <a:endParaRPr lang="en-US" dirty="0"/>
          </a:p>
        </p:txBody>
      </p:sp>
      <p:pic>
        <p:nvPicPr>
          <p:cNvPr id="16691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5562600"/>
            <a:ext cx="894024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HL7 Basics:  Segments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US" dirty="0"/>
              <a:t>Various HL7 segments carry categories of information</a:t>
            </a:r>
          </a:p>
          <a:p>
            <a:r>
              <a:rPr lang="en-US" dirty="0"/>
              <a:t>Each segment </a:t>
            </a:r>
            <a:r>
              <a:rPr lang="en-US" dirty="0" smtClean="0"/>
              <a:t>type identified </a:t>
            </a:r>
            <a:r>
              <a:rPr lang="en-US" dirty="0"/>
              <a:t>by </a:t>
            </a:r>
            <a:r>
              <a:rPr lang="en-US" dirty="0" smtClean="0"/>
              <a:t>three </a:t>
            </a:r>
            <a:r>
              <a:rPr lang="en-US" dirty="0"/>
              <a:t>character id at the beginning of the </a:t>
            </a:r>
            <a:r>
              <a:rPr lang="en-US" dirty="0" smtClean="0"/>
              <a:t>segment</a:t>
            </a:r>
          </a:p>
          <a:p>
            <a:pPr lvl="1"/>
            <a:r>
              <a:rPr lang="en-US" dirty="0" smtClean="0"/>
              <a:t>MSH</a:t>
            </a:r>
            <a:r>
              <a:rPr lang="en-US" dirty="0"/>
              <a:t>, PID, </a:t>
            </a:r>
            <a:r>
              <a:rPr lang="en-US" dirty="0" smtClean="0"/>
              <a:t>ORC, OBR</a:t>
            </a:r>
            <a:r>
              <a:rPr lang="en-US" dirty="0"/>
              <a:t>, </a:t>
            </a:r>
            <a:r>
              <a:rPr lang="en-US" dirty="0" smtClean="0"/>
              <a:t>OBX, SPM</a:t>
            </a:r>
            <a:endParaRPr lang="en-US" dirty="0"/>
          </a:p>
          <a:p>
            <a:r>
              <a:rPr lang="en-US" dirty="0" smtClean="0"/>
              <a:t>Some segments types are optional</a:t>
            </a:r>
          </a:p>
          <a:p>
            <a:r>
              <a:rPr lang="en-US" dirty="0" smtClean="0"/>
              <a:t>Some can </a:t>
            </a:r>
            <a:r>
              <a:rPr lang="en-US" dirty="0"/>
              <a:t>be </a:t>
            </a:r>
            <a:r>
              <a:rPr lang="en-US" dirty="0" smtClean="0"/>
              <a:t>repeated</a:t>
            </a:r>
            <a:endParaRPr lang="en-US" dirty="0"/>
          </a:p>
          <a:p>
            <a:pPr lvl="1"/>
            <a:r>
              <a:rPr lang="en-US" dirty="0" smtClean="0"/>
              <a:t>Repeats are sequentially </a:t>
            </a:r>
            <a:r>
              <a:rPr lang="en-US" dirty="0"/>
              <a:t>numbered</a:t>
            </a:r>
          </a:p>
        </p:txBody>
      </p:sp>
      <p:sp>
        <p:nvSpPr>
          <p:cNvPr id="161796" name="Text Box 4"/>
          <p:cNvSpPr txBox="1">
            <a:spLocks noChangeArrowheads="1"/>
          </p:cNvSpPr>
          <p:nvPr/>
        </p:nvSpPr>
        <p:spPr bwMode="auto">
          <a:xfrm>
            <a:off x="381000" y="5514975"/>
            <a:ext cx="8534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OBX|1|TX|22637-3^FINAL DIAGNOSIS^LN^^DIAGNOSIS^L|1|LEFT INGUINAL LYMPH NODE - GRANULOMATOUS LYMPHADENITIS||||||F&lt;CR&gt;</a:t>
            </a:r>
          </a:p>
          <a:p>
            <a:r>
              <a:rPr lang="en-US"/>
              <a:t>OBX|2|TX|22637-3^FINAL DIAGNOSIS^LN^^DIAGNOSIS^L|1|/ljm &lt;CR&gt;</a:t>
            </a:r>
          </a:p>
          <a:p>
            <a:r>
              <a:rPr lang="en-US"/>
              <a:t>OBX|3|TX|^^^^Clinical History^L|2|? lymphoma Quick Section||||||F&lt;CR&gt;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NAACCR HL7 E-Path Message Structure</a:t>
            </a:r>
          </a:p>
        </p:txBody>
      </p:sp>
      <p:sp>
        <p:nvSpPr>
          <p:cNvPr id="169058" name="Rectangle 98"/>
          <p:cNvSpPr>
            <a:spLocks noChangeArrowheads="1"/>
          </p:cNvSpPr>
          <p:nvPr/>
        </p:nvSpPr>
        <p:spPr bwMode="auto">
          <a:xfrm>
            <a:off x="0" y="5876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en-US">
              <a:latin typeface="Arial" charset="0"/>
            </a:endParaRPr>
          </a:p>
        </p:txBody>
      </p:sp>
      <p:pic>
        <p:nvPicPr>
          <p:cNvPr id="16486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485900"/>
            <a:ext cx="8245006" cy="537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4000" dirty="0"/>
              <a:t>HL7 E-Path OBX Segment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Observation/Result (OBX) Segment</a:t>
            </a:r>
          </a:p>
          <a:p>
            <a:pPr lvl="1"/>
            <a:r>
              <a:rPr lang="en-US" sz="2400" dirty="0"/>
              <a:t>Specific observation </a:t>
            </a:r>
            <a:r>
              <a:rPr lang="en-US" sz="2400" dirty="0" smtClean="0"/>
              <a:t>identifier or “question” </a:t>
            </a:r>
            <a:r>
              <a:rPr lang="en-US" sz="2400" dirty="0"/>
              <a:t>(OBX-3</a:t>
            </a:r>
            <a:r>
              <a:rPr lang="en-US" sz="2400" dirty="0" smtClean="0"/>
              <a:t>)</a:t>
            </a:r>
          </a:p>
          <a:p>
            <a:pPr lvl="2"/>
            <a:r>
              <a:rPr lang="en-US" sz="2000" dirty="0" smtClean="0"/>
              <a:t>Identified by LOINC or SNOMED Codes</a:t>
            </a:r>
            <a:endParaRPr lang="en-US" sz="2000" dirty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Specific </a:t>
            </a:r>
            <a:r>
              <a:rPr lang="en-US" sz="2400" dirty="0"/>
              <a:t>observation </a:t>
            </a:r>
            <a:r>
              <a:rPr lang="en-US" sz="2400" dirty="0" smtClean="0"/>
              <a:t>or “answer” (OBX-5)</a:t>
            </a:r>
          </a:p>
          <a:p>
            <a:pPr lvl="2"/>
            <a:r>
              <a:rPr lang="en-US" sz="2000" dirty="0" smtClean="0"/>
              <a:t>Primarily narrative text</a:t>
            </a:r>
          </a:p>
        </p:txBody>
      </p:sp>
      <p:pic>
        <p:nvPicPr>
          <p:cNvPr id="1617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2667000"/>
            <a:ext cx="545782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17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5867400"/>
            <a:ext cx="889781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566" name="Picture 36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0"/>
            <a:ext cx="71017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27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4286" y="0"/>
            <a:ext cx="541471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Next Steps:  Encoded Synoptic</a:t>
            </a:r>
            <a:br>
              <a:rPr lang="en-US" sz="4000" dirty="0" smtClean="0"/>
            </a:br>
            <a:r>
              <a:rPr lang="en-US" sz="4000" dirty="0" smtClean="0"/>
              <a:t>E-Path </a:t>
            </a:r>
            <a:r>
              <a:rPr lang="en-US" sz="4000" dirty="0" smtClean="0"/>
              <a:t>Reports</a:t>
            </a:r>
            <a:endParaRPr lang="en-US" sz="4000" dirty="0"/>
          </a:p>
        </p:txBody>
      </p:sp>
      <p:sp>
        <p:nvSpPr>
          <p:cNvPr id="189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College of American Pathologists (CAP) </a:t>
            </a:r>
            <a:r>
              <a:rPr lang="en-US" sz="2400" dirty="0" smtClean="0"/>
              <a:t>define </a:t>
            </a:r>
            <a:r>
              <a:rPr lang="en-US" sz="2400" dirty="0"/>
              <a:t>standard Cancer Protocols and Checklists for </a:t>
            </a:r>
            <a:r>
              <a:rPr lang="en-US" sz="2400" dirty="0" smtClean="0"/>
              <a:t>all pathology </a:t>
            </a:r>
            <a:r>
              <a:rPr lang="en-US" sz="2400" dirty="0"/>
              <a:t>reports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http://www.cap.org/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Protocols and checklists </a:t>
            </a:r>
            <a:r>
              <a:rPr lang="en-US" sz="2400" dirty="0" smtClean="0"/>
              <a:t>specified by site and procedure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Breast, Colon and Rectum, Lung, Prostate, etc</a:t>
            </a:r>
            <a:r>
              <a:rPr lang="en-US" sz="2000" dirty="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Biopsy, resection, etc.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400" dirty="0" smtClean="0"/>
              <a:t>Pathologists follow CAP Protocols when evaluating specimens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Computerized</a:t>
            </a:r>
            <a:r>
              <a:rPr lang="en-US" sz="2400" dirty="0"/>
              <a:t>, “synoptic” reports </a:t>
            </a:r>
            <a:r>
              <a:rPr lang="en-US" sz="2400" dirty="0" smtClean="0"/>
              <a:t>contain discrete encoded </a:t>
            </a:r>
            <a:r>
              <a:rPr lang="en-US" sz="2400" dirty="0"/>
              <a:t>data </a:t>
            </a:r>
            <a:r>
              <a:rPr lang="en-US" sz="2400" dirty="0" smtClean="0"/>
              <a:t>elements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NAACCR HL7 standard </a:t>
            </a:r>
            <a:r>
              <a:rPr lang="en-US" sz="2400" dirty="0" smtClean="0"/>
              <a:t>can accommodate </a:t>
            </a:r>
            <a:r>
              <a:rPr lang="en-US" sz="2400" dirty="0" smtClean="0"/>
              <a:t>encoded synoptic </a:t>
            </a:r>
            <a:r>
              <a:rPr lang="en-US" sz="2400" dirty="0"/>
              <a:t>pathology reports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NAACCR HL7 Conformance Testing and Validation</a:t>
            </a:r>
            <a:endParaRPr lang="en-US" dirty="0"/>
          </a:p>
        </p:txBody>
      </p:sp>
      <p:sp>
        <p:nvSpPr>
          <p:cNvPr id="1945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HL7 Messaging Workbench (MWB)</a:t>
            </a:r>
          </a:p>
          <a:p>
            <a:pPr lvl="1"/>
            <a:r>
              <a:rPr lang="en-US" dirty="0" smtClean="0"/>
              <a:t> Standalone software application for validating the conformance of HL7 messages</a:t>
            </a:r>
          </a:p>
          <a:p>
            <a:r>
              <a:rPr lang="en-US" dirty="0" smtClean="0"/>
              <a:t>Can be used by vendors and registries to validate E-Path HL7 messages</a:t>
            </a:r>
          </a:p>
          <a:p>
            <a:r>
              <a:rPr lang="en-US" dirty="0" smtClean="0"/>
              <a:t>Profile for NAACCR HL7 standard available on NAACCR web site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Real World Implementations of NAACCR HL7 Standard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4572000"/>
          </a:xfrm>
        </p:spPr>
        <p:txBody>
          <a:bodyPr/>
          <a:lstStyle/>
          <a:p>
            <a:r>
              <a:rPr lang="en-US" dirty="0" smtClean="0"/>
              <a:t>CAP survey of 25 LIS vendors</a:t>
            </a:r>
          </a:p>
          <a:p>
            <a:pPr lvl="1"/>
            <a:r>
              <a:rPr lang="en-US" dirty="0" smtClean="0"/>
              <a:t>Published in February 2009</a:t>
            </a:r>
          </a:p>
          <a:p>
            <a:pPr lvl="1"/>
            <a:r>
              <a:rPr lang="en-US" dirty="0" smtClean="0"/>
              <a:t>Use of NAACCR standards to report to tumor registries or public health agencies</a:t>
            </a:r>
          </a:p>
          <a:p>
            <a:pPr lvl="1">
              <a:buNone/>
            </a:pPr>
            <a:r>
              <a:rPr lang="en-US" sz="1600" dirty="0" smtClean="0"/>
              <a:t>http://www.cap.org/apps/docs/cap_today/0209/0209_CAPTODAY_AnatPathol_ProdGuide.pdf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66800" y="4267200"/>
          <a:ext cx="6858000" cy="230568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91000"/>
                <a:gridCol w="2667000"/>
              </a:tblGrid>
              <a:tr h="385922">
                <a:tc>
                  <a:txBody>
                    <a:bodyPr/>
                    <a:lstStyle/>
                    <a:p>
                      <a:r>
                        <a:rPr lang="en-US" dirty="0" smtClean="0"/>
                        <a:t>Electronic</a:t>
                      </a:r>
                      <a:r>
                        <a:rPr lang="en-US" baseline="0" dirty="0" smtClean="0"/>
                        <a:t> Interface Description (N=25)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 (%)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6078">
                <a:tc>
                  <a:txBody>
                    <a:bodyPr/>
                    <a:lstStyle/>
                    <a:p>
                      <a:r>
                        <a:rPr lang="en-US" dirty="0" smtClean="0"/>
                        <a:t>NAACCR Volume V Version 2.1</a:t>
                      </a:r>
                      <a:r>
                        <a:rPr lang="en-US" baseline="0" dirty="0" smtClean="0"/>
                        <a:t> Available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11/17 (65%)</a:t>
                      </a:r>
                      <a:endParaRPr lang="en-US" dirty="0"/>
                    </a:p>
                  </a:txBody>
                  <a:tcPr/>
                </a:tc>
              </a:tr>
              <a:tr h="385922">
                <a:tc>
                  <a:txBody>
                    <a:bodyPr/>
                    <a:lstStyle/>
                    <a:p>
                      <a:r>
                        <a:rPr lang="en-US" dirty="0" smtClean="0"/>
                        <a:t>NAACCR Volume V Version</a:t>
                      </a:r>
                      <a:r>
                        <a:rPr lang="en-US" baseline="0" dirty="0" smtClean="0"/>
                        <a:t> 2.1 Installed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4/17</a:t>
                      </a:r>
                      <a:r>
                        <a:rPr lang="en-US" baseline="0" dirty="0" smtClean="0"/>
                        <a:t> (24%)</a:t>
                      </a:r>
                      <a:endParaRPr lang="en-US" dirty="0"/>
                    </a:p>
                  </a:txBody>
                  <a:tcPr/>
                </a:tc>
              </a:tr>
              <a:tr h="385922">
                <a:tc>
                  <a:txBody>
                    <a:bodyPr/>
                    <a:lstStyle/>
                    <a:p>
                      <a:r>
                        <a:rPr lang="en-US" dirty="0" smtClean="0"/>
                        <a:t>Older NAACCR Standard Installed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8/17 (47%)</a:t>
                      </a:r>
                      <a:endParaRPr lang="en-US" dirty="0"/>
                    </a:p>
                  </a:txBody>
                  <a:tcPr/>
                </a:tc>
              </a:tr>
              <a:tr h="385922">
                <a:tc>
                  <a:txBody>
                    <a:bodyPr/>
                    <a:lstStyle/>
                    <a:p>
                      <a:r>
                        <a:rPr lang="en-US" dirty="0" smtClean="0"/>
                        <a:t>Non-Standard Interface Installed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10/17 (59%)</a:t>
                      </a:r>
                      <a:endParaRPr lang="en-US" dirty="0"/>
                    </a:p>
                  </a:txBody>
                  <a:tcPr/>
                </a:tc>
              </a:tr>
              <a:tr h="385922">
                <a:tc>
                  <a:txBody>
                    <a:bodyPr/>
                    <a:lstStyle/>
                    <a:p>
                      <a:r>
                        <a:rPr lang="en-US" dirty="0" smtClean="0"/>
                        <a:t>No Answer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 /25 (32%)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Importance of data standards</a:t>
            </a:r>
            <a:endParaRPr lang="en-US" dirty="0"/>
          </a:p>
          <a:p>
            <a:r>
              <a:rPr lang="en-US" dirty="0" smtClean="0"/>
              <a:t>History </a:t>
            </a:r>
            <a:r>
              <a:rPr lang="en-US" dirty="0"/>
              <a:t>of NAACCR E-Path standards</a:t>
            </a:r>
          </a:p>
          <a:p>
            <a:r>
              <a:rPr lang="en-US" dirty="0" smtClean="0"/>
              <a:t>NAACCR HL7 </a:t>
            </a:r>
            <a:r>
              <a:rPr lang="en-US" dirty="0"/>
              <a:t>E-Path </a:t>
            </a:r>
            <a:r>
              <a:rPr lang="en-US" dirty="0" smtClean="0"/>
              <a:t>messages</a:t>
            </a:r>
          </a:p>
          <a:p>
            <a:r>
              <a:rPr lang="en-US" dirty="0" smtClean="0"/>
              <a:t>Synoptic reporting</a:t>
            </a:r>
          </a:p>
          <a:p>
            <a:r>
              <a:rPr lang="en-US" dirty="0" smtClean="0"/>
              <a:t>Conformance testing</a:t>
            </a:r>
          </a:p>
          <a:p>
            <a:r>
              <a:rPr lang="en-US" dirty="0" smtClean="0"/>
              <a:t>Diffusion of NAACCR E-Path Standards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Fruits of Our Labors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5257800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New PHINMS E-Path transmissions to Kentucky Cancer Registry: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“I consulted Volume V and found everything I needed.”</a:t>
            </a:r>
          </a:p>
          <a:p>
            <a:pPr lvl="8"/>
            <a:r>
              <a:rPr lang="en-US" dirty="0" smtClean="0"/>
              <a:t>Dr. Sally </a:t>
            </a:r>
            <a:r>
              <a:rPr lang="en-US" dirty="0" err="1" smtClean="0"/>
              <a:t>Bushhouse</a:t>
            </a:r>
            <a:r>
              <a:rPr lang="en-US" dirty="0" smtClean="0"/>
              <a:t> </a:t>
            </a:r>
          </a:p>
          <a:p>
            <a:pPr lvl="8"/>
            <a:r>
              <a:rPr lang="en-US" dirty="0" smtClean="0"/>
              <a:t>Minnesota Cancer Surveillance System</a:t>
            </a:r>
          </a:p>
          <a:p>
            <a:pPr lvl="8"/>
            <a:r>
              <a:rPr lang="en-US" dirty="0" smtClean="0"/>
              <a:t>June  16, 2009</a:t>
            </a:r>
            <a:endParaRPr lang="en-US" dirty="0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6564" y="2233611"/>
            <a:ext cx="8718836" cy="1804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Contact Information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idx="1"/>
          </p:nvPr>
        </p:nvSpPr>
        <p:spPr>
          <a:xfrm>
            <a:off x="0" y="1341438"/>
            <a:ext cx="9144000" cy="46783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dirty="0"/>
              <a:t>Eric B. Durbin, MS</a:t>
            </a:r>
          </a:p>
          <a:p>
            <a:pPr>
              <a:buFont typeface="Wingdings" pitchFamily="2" charset="2"/>
              <a:buNone/>
            </a:pPr>
            <a:r>
              <a:rPr lang="en-US" sz="2800" dirty="0"/>
              <a:t>Director of Cancer Informatics</a:t>
            </a:r>
          </a:p>
          <a:p>
            <a:pPr>
              <a:buFont typeface="Wingdings" pitchFamily="2" charset="2"/>
              <a:buNone/>
            </a:pPr>
            <a:r>
              <a:rPr lang="en-US" sz="2800" dirty="0"/>
              <a:t>Markey Cancer Control Program/Kentucky Cancer Registry</a:t>
            </a:r>
          </a:p>
          <a:p>
            <a:pPr>
              <a:buFont typeface="Wingdings" pitchFamily="2" charset="2"/>
              <a:buNone/>
            </a:pPr>
            <a:r>
              <a:rPr lang="en-US" sz="2800" dirty="0" smtClean="0"/>
              <a:t>Markey Cancer Center</a:t>
            </a:r>
          </a:p>
          <a:p>
            <a:pPr>
              <a:buFont typeface="Wingdings" pitchFamily="2" charset="2"/>
              <a:buNone/>
            </a:pPr>
            <a:r>
              <a:rPr lang="en-US" sz="2800" dirty="0" smtClean="0"/>
              <a:t>University </a:t>
            </a:r>
            <a:r>
              <a:rPr lang="en-US" sz="2800" dirty="0"/>
              <a:t>of Kentucky</a:t>
            </a:r>
          </a:p>
          <a:p>
            <a:pPr>
              <a:buFont typeface="Wingdings" pitchFamily="2" charset="2"/>
              <a:buNone/>
            </a:pPr>
            <a:r>
              <a:rPr lang="en-US" sz="2800" dirty="0"/>
              <a:t>2365 Harrodsburg Rd, Ste A230</a:t>
            </a:r>
          </a:p>
          <a:p>
            <a:pPr>
              <a:buFont typeface="Wingdings" pitchFamily="2" charset="2"/>
              <a:buNone/>
            </a:pPr>
            <a:r>
              <a:rPr lang="en-US" sz="2800" dirty="0"/>
              <a:t>Lexington, KY  40504-3381</a:t>
            </a:r>
          </a:p>
          <a:p>
            <a:pPr>
              <a:buFont typeface="Wingdings" pitchFamily="2" charset="2"/>
              <a:buNone/>
            </a:pPr>
            <a:r>
              <a:rPr lang="en-US" sz="2800" dirty="0"/>
              <a:t>ericd@kcr.uky.edu</a:t>
            </a:r>
          </a:p>
          <a:p>
            <a:pPr>
              <a:buFont typeface="Wingdings" pitchFamily="2" charset="2"/>
              <a:buNone/>
            </a:pPr>
            <a:r>
              <a:rPr lang="en-US" sz="2800" dirty="0"/>
              <a:t>(859)219-0773 x223</a:t>
            </a:r>
          </a:p>
          <a:p>
            <a:pPr>
              <a:buFont typeface="Wingdings" pitchFamily="2" charset="2"/>
              <a:buNone/>
            </a:pPr>
            <a:endParaRPr lang="en-US" sz="2800" dirty="0"/>
          </a:p>
          <a:p>
            <a:pPr>
              <a:buFont typeface="Wingdings" pitchFamily="2" charset="2"/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Needs Standards for Electronic Pathology Reports?</a:t>
            </a:r>
            <a:endParaRPr lang="en-US" dirty="0"/>
          </a:p>
        </p:txBody>
      </p:sp>
      <p:sp>
        <p:nvSpPr>
          <p:cNvPr id="145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95% of all cancer cases are microscopically confirmed in a pathology report</a:t>
            </a:r>
          </a:p>
          <a:p>
            <a:r>
              <a:rPr lang="en-US" dirty="0" smtClean="0"/>
              <a:t>Data standards facilitate transmission of critical pathology data from pathology labs to cancer registries</a:t>
            </a:r>
          </a:p>
          <a:p>
            <a:r>
              <a:rPr lang="en-US" dirty="0" smtClean="0"/>
              <a:t>Improves registry accuracy and efficiency</a:t>
            </a:r>
          </a:p>
          <a:p>
            <a:pPr lvl="1"/>
            <a:r>
              <a:rPr lang="en-US" dirty="0" smtClean="0"/>
              <a:t>One interface fits all</a:t>
            </a:r>
          </a:p>
          <a:p>
            <a:r>
              <a:rPr lang="en-US" dirty="0" smtClean="0"/>
              <a:t>Reduces costs</a:t>
            </a:r>
          </a:p>
          <a:p>
            <a:pPr lvl="1"/>
            <a:r>
              <a:rPr lang="en-US" dirty="0" smtClean="0"/>
              <a:t>One interface fits 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History</a:t>
            </a:r>
            <a:r>
              <a:rPr lang="en-US" baseline="0" dirty="0" smtClean="0"/>
              <a:t> </a:t>
            </a:r>
            <a:r>
              <a:rPr lang="en-US" baseline="0" dirty="0" smtClean="0"/>
              <a:t>of </a:t>
            </a:r>
            <a:r>
              <a:rPr lang="en-US" dirty="0" smtClean="0"/>
              <a:t>E-Path </a:t>
            </a:r>
            <a:r>
              <a:rPr lang="en-US" dirty="0" smtClean="0"/>
              <a:t>Data Standards</a:t>
            </a:r>
            <a:endParaRPr lang="en-US" dirty="0"/>
          </a:p>
        </p:txBody>
      </p:sp>
      <p:sp>
        <p:nvSpPr>
          <p:cNvPr id="147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NAACCR Pathology Data Work Group</a:t>
            </a:r>
          </a:p>
          <a:p>
            <a:r>
              <a:rPr lang="en-US" dirty="0" smtClean="0"/>
              <a:t>Data Standards for Cancer Registries</a:t>
            </a:r>
          </a:p>
          <a:p>
            <a:pPr lvl="1"/>
            <a:r>
              <a:rPr lang="en-US" dirty="0" smtClean="0"/>
              <a:t>Pathology Laboratory Electronic Reporting</a:t>
            </a:r>
          </a:p>
          <a:p>
            <a:pPr lvl="2"/>
            <a:r>
              <a:rPr lang="en-US" dirty="0" smtClean="0"/>
              <a:t>September 2000 (Volume II, Chapter 6)</a:t>
            </a:r>
            <a:endParaRPr lang="en-US" sz="3200" dirty="0" smtClean="0"/>
          </a:p>
          <a:p>
            <a:pPr lvl="2"/>
            <a:r>
              <a:rPr lang="en-US" dirty="0" smtClean="0"/>
              <a:t>November 2005 (Volume V, Version 2.0)</a:t>
            </a:r>
            <a:endParaRPr lang="en-US" sz="3200" dirty="0" smtClean="0"/>
          </a:p>
          <a:p>
            <a:pPr lvl="2"/>
            <a:r>
              <a:rPr lang="en-US" dirty="0" smtClean="0"/>
              <a:t>May 2008 (Volume V, Version 2.1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February 2009 (Volume V, Version 2.2)</a:t>
            </a:r>
            <a:endParaRPr lang="en-US" dirty="0" smtClean="0"/>
          </a:p>
          <a:p>
            <a:pPr lvl="2"/>
            <a:r>
              <a:rPr lang="en-US" dirty="0" smtClean="0"/>
              <a:t>June </a:t>
            </a:r>
            <a:r>
              <a:rPr lang="en-US" dirty="0" smtClean="0"/>
              <a:t>2009 (Volume V, Version 3.0)</a:t>
            </a:r>
          </a:p>
          <a:p>
            <a:r>
              <a:rPr lang="en-US" dirty="0" smtClean="0"/>
              <a:t>URL</a:t>
            </a:r>
          </a:p>
          <a:p>
            <a:pPr lvl="1"/>
            <a:r>
              <a:rPr lang="en-US" sz="2000" dirty="0" smtClean="0"/>
              <a:t>http://www.naaccr.org/index.asp?Col_SectionKey=7&amp;Col_ContentID=122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/>
        </p:nvGraphicFramePr>
        <p:xfrm>
          <a:off x="533400" y="0"/>
          <a:ext cx="80772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sz="4000" dirty="0" smtClean="0"/>
              <a:t>Acknowledgements</a:t>
            </a:r>
            <a:endParaRPr lang="en-US" sz="4000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685800"/>
            <a:ext cx="6191824" cy="6172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NAACCR </a:t>
            </a:r>
            <a:r>
              <a:rPr lang="en-US" dirty="0"/>
              <a:t>Volume </a:t>
            </a:r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150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Chapter </a:t>
            </a:r>
            <a:r>
              <a:rPr lang="en-US" dirty="0"/>
              <a:t>2:  Implementation Guide for Transmission of Laboratory-Based Reports to Cancer Registries Using Version </a:t>
            </a:r>
            <a:r>
              <a:rPr lang="en-US" dirty="0" smtClean="0"/>
              <a:t>2.X </a:t>
            </a:r>
            <a:r>
              <a:rPr lang="en-US" dirty="0"/>
              <a:t>of the HL7 Standard </a:t>
            </a:r>
            <a:r>
              <a:rPr lang="en-US" dirty="0" smtClean="0"/>
              <a:t>Protocol</a:t>
            </a:r>
          </a:p>
          <a:p>
            <a:r>
              <a:rPr lang="en-US" dirty="0" smtClean="0"/>
              <a:t>Volume V Version 2.1 (May 2008)</a:t>
            </a:r>
          </a:p>
          <a:p>
            <a:pPr lvl="1"/>
            <a:r>
              <a:rPr lang="en-US" dirty="0" smtClean="0"/>
              <a:t>HL7 Version 2.3.1</a:t>
            </a:r>
          </a:p>
          <a:p>
            <a:r>
              <a:rPr lang="en-US" dirty="0" smtClean="0"/>
              <a:t>Volume V Version 3.0 (June 2009)</a:t>
            </a:r>
          </a:p>
          <a:p>
            <a:pPr lvl="1"/>
            <a:r>
              <a:rPr lang="en-US" dirty="0" smtClean="0"/>
              <a:t>HL7 Version 2.5.1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Why Health Level Seven (HL7)?</a:t>
            </a:r>
            <a:endParaRPr lang="en-US" dirty="0"/>
          </a:p>
        </p:txBody>
      </p:sp>
      <p:sp>
        <p:nvSpPr>
          <p:cNvPr id="1515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Flexible </a:t>
            </a:r>
            <a:r>
              <a:rPr lang="en-US" dirty="0"/>
              <a:t>and robust </a:t>
            </a:r>
            <a:r>
              <a:rPr lang="en-US" dirty="0" smtClean="0"/>
              <a:t>protocol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Widely </a:t>
            </a:r>
            <a:r>
              <a:rPr lang="en-US" dirty="0"/>
              <a:t>utilized for electronic data </a:t>
            </a:r>
            <a:r>
              <a:rPr lang="en-US" dirty="0" smtClean="0"/>
              <a:t>transmissions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Electronic Medical Record (EMR) systems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Pathology Laboratory Information Systems (LIS)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Widely utilized in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US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Canada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Europe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Federal mandates likely on the horizon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NAACCR Pipe-Delimited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90000"/>
              </a:lnSpc>
            </a:pPr>
            <a:r>
              <a:rPr lang="en-US" dirty="0" smtClean="0"/>
              <a:t>Not</a:t>
            </a:r>
            <a:r>
              <a:rPr lang="en-US" baseline="0" dirty="0" smtClean="0"/>
              <a:t> widely utilized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Limited cancer</a:t>
            </a:r>
            <a:r>
              <a:rPr lang="en-US" baseline="0" dirty="0" smtClean="0"/>
              <a:t> registries</a:t>
            </a:r>
          </a:p>
          <a:p>
            <a:pPr lvl="1">
              <a:lnSpc>
                <a:spcPct val="90000"/>
              </a:lnSpc>
            </a:pPr>
            <a:r>
              <a:rPr lang="en-US" baseline="0" dirty="0" smtClean="0"/>
              <a:t>Limited pathology LIS systems</a:t>
            </a:r>
          </a:p>
          <a:p>
            <a:pPr lvl="0">
              <a:lnSpc>
                <a:spcPct val="90000"/>
              </a:lnSpc>
            </a:pPr>
            <a:r>
              <a:rPr lang="en-US" dirty="0" smtClean="0"/>
              <a:t>Less sophisticated (less technically challenging)</a:t>
            </a:r>
          </a:p>
          <a:p>
            <a:pPr lvl="0">
              <a:lnSpc>
                <a:spcPct val="90000"/>
              </a:lnSpc>
            </a:pPr>
            <a:r>
              <a:rPr lang="en-US" dirty="0" smtClean="0"/>
              <a:t>Retained for legacy e-path reporting systems</a:t>
            </a:r>
          </a:p>
          <a:p>
            <a:pPr lvl="0">
              <a:lnSpc>
                <a:spcPct val="90000"/>
              </a:lnSpc>
            </a:pPr>
            <a:r>
              <a:rPr lang="en-US" dirty="0" smtClean="0"/>
              <a:t>May be used alone or in conjunction with HL7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rbin Theme">
  <a:themeElements>
    <a:clrScheme name="Default Design 1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666633"/>
        </a:dk1>
        <a:lt1>
          <a:srgbClr val="FFFF99"/>
        </a:lt1>
        <a:dk2>
          <a:srgbClr val="CC0000"/>
        </a:dk2>
        <a:lt2>
          <a:srgbClr val="FFFF00"/>
        </a:lt2>
        <a:accent1>
          <a:srgbClr val="339933"/>
        </a:accent1>
        <a:accent2>
          <a:srgbClr val="800000"/>
        </a:accent2>
        <a:accent3>
          <a:srgbClr val="E2AAAA"/>
        </a:accent3>
        <a:accent4>
          <a:srgbClr val="DADA82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Durbin Theme</Template>
  <TotalTime>5611</TotalTime>
  <Words>833</Words>
  <Application>Microsoft Office PowerPoint</Application>
  <PresentationFormat>On-screen Show (4:3)</PresentationFormat>
  <Paragraphs>149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Durbin Theme</vt:lpstr>
      <vt:lpstr>THE NEW WORLD OF STANDARDIZED ELECTRONIC PATHOLOGY (E-PATH) REPORTING</vt:lpstr>
      <vt:lpstr>Overview</vt:lpstr>
      <vt:lpstr>Who Needs Standards for Electronic Pathology Reports?</vt:lpstr>
      <vt:lpstr>History of E-Path Data Standards</vt:lpstr>
      <vt:lpstr>Slide 5</vt:lpstr>
      <vt:lpstr>Acknowledgements</vt:lpstr>
      <vt:lpstr>NAACCR Volume V</vt:lpstr>
      <vt:lpstr>Why Health Level Seven (HL7)?</vt:lpstr>
      <vt:lpstr>NAACCR Pipe-Delimited Format</vt:lpstr>
      <vt:lpstr>NAACCR Volume V:  Chapter 2 HL7 Implementation Guide</vt:lpstr>
      <vt:lpstr>HL7 Basics:  Delimited, Positionally Defined  Data Fields</vt:lpstr>
      <vt:lpstr>HL7 Basics:  Segments</vt:lpstr>
      <vt:lpstr>NAACCR HL7 E-Path Message Structure</vt:lpstr>
      <vt:lpstr>HL7 E-Path OBX Segment</vt:lpstr>
      <vt:lpstr>Slide 15</vt:lpstr>
      <vt:lpstr>Slide 16</vt:lpstr>
      <vt:lpstr>Next Steps:  Encoded Synoptic E-Path Reports</vt:lpstr>
      <vt:lpstr>NAACCR HL7 Conformance Testing and Validation</vt:lpstr>
      <vt:lpstr>Real World Implementations of NAACCR HL7 Standard</vt:lpstr>
      <vt:lpstr>Fruits of Our Labors</vt:lpstr>
      <vt:lpstr>Contact Information</vt:lpstr>
    </vt:vector>
  </TitlesOfParts>
  <Company>MCCP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NAACCR VOLUME V:  NEW STANDARDS FOR ELECTRONIC PATHOLOGY REPORTING</dc:title>
  <dc:creator>kcr</dc:creator>
  <cp:lastModifiedBy>ericd</cp:lastModifiedBy>
  <cp:revision>200</cp:revision>
  <dcterms:created xsi:type="dcterms:W3CDTF">2006-06-05T15:56:32Z</dcterms:created>
  <dcterms:modified xsi:type="dcterms:W3CDTF">2009-06-16T17:03:04Z</dcterms:modified>
</cp:coreProperties>
</file>