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63" r:id="rId10"/>
    <p:sldId id="264" r:id="rId11"/>
    <p:sldId id="265" r:id="rId12"/>
    <p:sldId id="266" r:id="rId13"/>
    <p:sldId id="267" r:id="rId14"/>
    <p:sldId id="268" r:id="rId15"/>
    <p:sldId id="275" r:id="rId16"/>
    <p:sldId id="272" r:id="rId17"/>
    <p:sldId id="274" r:id="rId18"/>
    <p:sldId id="270" r:id="rId19"/>
    <p:sldId id="271" r:id="rId20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33CC"/>
    <a:srgbClr val="3333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F9144-73F2-4FCF-83C4-F3BE31D0695C}" type="datetimeFigureOut">
              <a:rPr lang="en-US" smtClean="0"/>
              <a:pPr/>
              <a:t>6/14/2010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46840-CDE0-4FAD-9D44-183B9F764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B6C015D1-5F7E-4BC4-B861-AD7BC2893876}" type="datetimeFigureOut">
              <a:rPr lang="en-US" smtClean="0"/>
              <a:pPr/>
              <a:t>6/14/2010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07B482A-0E02-4454-ACEB-E6AD71274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B482A-0E02-4454-ACEB-E6AD712746E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B482A-0E02-4454-ACEB-E6AD712746E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B482A-0E02-4454-ACEB-E6AD712746E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3CCF-E77F-4C6A-AF84-19ACF13420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79F5-1354-47F3-9012-EA7C75F14F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950F1-64B7-4E2F-8326-06B0A8F5A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AF635-CB6F-4C5E-93C6-7EFCE155FD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19CAF82-FD69-4417-AFC3-E868BA4FC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CB79-FEBF-4A0B-B91B-5B37650DF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17AE-C2C1-4B31-BE6B-5433DC1413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60AF-FA16-4D1E-8162-3713BD5C9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68F3-C571-4891-BE47-816C05725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D405-FA0E-4A44-94A7-9341BBDFB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67D1-BEFE-42D2-B1E7-6D5E86EBA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76474AE-31DE-4514-95ED-7CA43DFAA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219200"/>
            <a:ext cx="7772400" cy="2286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CP</a:t>
            </a:r>
            <a:r>
              <a:rPr lang="en-US" sz="5400" baseline="30000" dirty="0" smtClean="0">
                <a:solidFill>
                  <a:schemeClr val="accent6">
                    <a:lumMod val="50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R Reports for </a:t>
            </a:r>
            <a:b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Population Based Studies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114800"/>
            <a:ext cx="6400800" cy="175260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latin typeface="+mj-lt"/>
              </a:rPr>
              <a:t>Presented at the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latin typeface="+mj-lt"/>
              </a:rPr>
              <a:t>NAACCR Annual Conference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latin typeface="+mj-lt"/>
              </a:rPr>
              <a:t>Quebec City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latin typeface="+mj-lt"/>
              </a:rPr>
              <a:t>June 22, 2010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Central Registry application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Can assess concordance in KY with national standards of care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Can determine ‘concordant’ vs. ‘non- concordant’ groups and then examine  differences in age, race, area of residence, etc. in a population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Central Registry Query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Modifications needed for CCR query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Delete class of case </a:t>
            </a:r>
            <a:r>
              <a:rPr lang="en-US" sz="3200" dirty="0" smtClean="0"/>
              <a:t>condition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Add ‘State at Diagnosis’ </a:t>
            </a:r>
            <a:r>
              <a:rPr lang="en-US" sz="3200" dirty="0" smtClean="0"/>
              <a:t>= KY</a:t>
            </a:r>
          </a:p>
          <a:p>
            <a:pPr lvl="1"/>
            <a:r>
              <a:rPr lang="en-US" sz="3200" dirty="0" smtClean="0"/>
              <a:t>Use Stage Group criteria based on </a:t>
            </a:r>
            <a:r>
              <a:rPr lang="en-US" sz="3200" dirty="0" smtClean="0">
                <a:solidFill>
                  <a:srgbClr val="C00000"/>
                </a:solidFill>
              </a:rPr>
              <a:t>derived Collaborative Stage </a:t>
            </a:r>
            <a:r>
              <a:rPr lang="en-US" sz="3200" dirty="0" smtClean="0"/>
              <a:t>instead of AJCC Stage variables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Example: 2007 Stage III Colon Cancer Cases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Initial query: </a:t>
            </a:r>
            <a:r>
              <a:rPr lang="en-US" sz="3200" dirty="0" smtClean="0">
                <a:solidFill>
                  <a:srgbClr val="C00000"/>
                </a:solidFill>
              </a:rPr>
              <a:t>243</a:t>
            </a:r>
            <a:r>
              <a:rPr lang="en-US" sz="3200" dirty="0" smtClean="0"/>
              <a:t> eligible cases</a:t>
            </a:r>
          </a:p>
          <a:p>
            <a:r>
              <a:rPr lang="en-US" sz="3200" dirty="0" smtClean="0"/>
              <a:t>Compared Derived Stage Group to </a:t>
            </a:r>
            <a:r>
              <a:rPr lang="en-US" sz="3200" dirty="0" err="1" smtClean="0"/>
              <a:t>pTNM</a:t>
            </a:r>
            <a:r>
              <a:rPr lang="en-US" sz="3200" dirty="0" smtClean="0"/>
              <a:t> Stage Group</a:t>
            </a:r>
          </a:p>
          <a:p>
            <a:pPr lvl="1"/>
            <a:r>
              <a:rPr lang="en-US" sz="2800" dirty="0" smtClean="0"/>
              <a:t> 3 cases were </a:t>
            </a:r>
            <a:r>
              <a:rPr lang="en-US" sz="2800" dirty="0" err="1" smtClean="0"/>
              <a:t>pTNM</a:t>
            </a:r>
            <a:r>
              <a:rPr lang="en-US" sz="2800" dirty="0" smtClean="0"/>
              <a:t> Stage IV (metastatic); thus deleted</a:t>
            </a:r>
          </a:p>
          <a:p>
            <a:r>
              <a:rPr lang="en-US" sz="3200" dirty="0" smtClean="0"/>
              <a:t>Final KY 2007 Stage III Colon cases (eligible per CP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R criteria)  was </a:t>
            </a:r>
            <a:r>
              <a:rPr lang="en-US" sz="3200" dirty="0" smtClean="0">
                <a:solidFill>
                  <a:srgbClr val="C00000"/>
                </a:solidFill>
              </a:rPr>
              <a:t>240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Initial Assessment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No chemotherapy</a:t>
            </a:r>
          </a:p>
          <a:p>
            <a:pPr lvl="1"/>
            <a:r>
              <a:rPr lang="en-US" dirty="0" smtClean="0"/>
              <a:t>None given				31</a:t>
            </a:r>
          </a:p>
          <a:p>
            <a:pPr lvl="1"/>
            <a:r>
              <a:rPr lang="en-US" dirty="0" smtClean="0"/>
              <a:t>Recommended, </a:t>
            </a:r>
            <a:r>
              <a:rPr lang="en-US" dirty="0" err="1" smtClean="0"/>
              <a:t>unk</a:t>
            </a:r>
            <a:r>
              <a:rPr lang="en-US" dirty="0" smtClean="0"/>
              <a:t>.  if given	14</a:t>
            </a:r>
          </a:p>
          <a:p>
            <a:pPr lvl="1"/>
            <a:r>
              <a:rPr lang="en-US" dirty="0" smtClean="0"/>
              <a:t>Unknown if rec. or given		25</a:t>
            </a:r>
          </a:p>
          <a:p>
            <a:pPr lvl="1"/>
            <a:r>
              <a:rPr lang="en-US" dirty="0" smtClean="0"/>
              <a:t>Total ‘non-concordant’		70	</a:t>
            </a:r>
            <a:r>
              <a:rPr lang="en-US" dirty="0" smtClean="0">
                <a:solidFill>
                  <a:srgbClr val="C00000"/>
                </a:solidFill>
              </a:rPr>
              <a:t>29.2%</a:t>
            </a:r>
          </a:p>
          <a:p>
            <a:r>
              <a:rPr lang="en-US" dirty="0" smtClean="0"/>
              <a:t>Chemotherapy considered or given</a:t>
            </a:r>
          </a:p>
          <a:p>
            <a:pPr lvl="1"/>
            <a:r>
              <a:rPr lang="en-US" dirty="0" smtClean="0"/>
              <a:t>Chemo given				161</a:t>
            </a:r>
          </a:p>
          <a:p>
            <a:pPr lvl="1"/>
            <a:r>
              <a:rPr lang="en-US" dirty="0" smtClean="0"/>
              <a:t>Chemo contraindicated		1</a:t>
            </a:r>
          </a:p>
          <a:p>
            <a:pPr lvl="1"/>
            <a:r>
              <a:rPr lang="en-US" dirty="0" smtClean="0"/>
              <a:t>Chemo refused			8</a:t>
            </a:r>
          </a:p>
          <a:p>
            <a:pPr lvl="1"/>
            <a:r>
              <a:rPr lang="en-US" dirty="0" smtClean="0"/>
              <a:t>Total ‘concordant’			170	</a:t>
            </a:r>
            <a:r>
              <a:rPr lang="en-US" dirty="0" smtClean="0">
                <a:solidFill>
                  <a:srgbClr val="C00000"/>
                </a:solidFill>
              </a:rPr>
              <a:t>70.8%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Follow Back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411480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Text documentation was reviewed on all cases </a:t>
            </a:r>
            <a:r>
              <a:rPr lang="en-US" sz="2800" dirty="0" smtClean="0">
                <a:solidFill>
                  <a:srgbClr val="C00000"/>
                </a:solidFill>
              </a:rPr>
              <a:t>where chemo was refused; all were verified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All cases </a:t>
            </a:r>
            <a:r>
              <a:rPr lang="en-US" sz="2800" dirty="0" smtClean="0">
                <a:solidFill>
                  <a:srgbClr val="C00000"/>
                </a:solidFill>
              </a:rPr>
              <a:t>where chemo was not reported </a:t>
            </a:r>
            <a:r>
              <a:rPr lang="en-US" sz="2800" dirty="0" smtClean="0"/>
              <a:t>to the CCR </a:t>
            </a:r>
            <a:r>
              <a:rPr lang="en-US" sz="2800" dirty="0" smtClean="0">
                <a:solidFill>
                  <a:srgbClr val="C00000"/>
                </a:solidFill>
              </a:rPr>
              <a:t>were followed back</a:t>
            </a:r>
            <a:r>
              <a:rPr lang="en-US" sz="2800" dirty="0" smtClean="0"/>
              <a:t>, using</a:t>
            </a:r>
          </a:p>
          <a:p>
            <a:pPr lvl="1"/>
            <a:r>
              <a:rPr lang="en-US" sz="2400" dirty="0" smtClean="0"/>
              <a:t>Calls to hospital registrars</a:t>
            </a:r>
          </a:p>
          <a:p>
            <a:pPr lvl="1"/>
            <a:r>
              <a:rPr lang="en-US" sz="2400" dirty="0" smtClean="0"/>
              <a:t>Calls, letters, &amp; electronic access to physician offices</a:t>
            </a:r>
          </a:p>
          <a:p>
            <a:pPr lvl="1"/>
            <a:r>
              <a:rPr lang="en-US" sz="2400" dirty="0" smtClean="0"/>
              <a:t>Calls, letters, &amp; electronic access to OP facilities</a:t>
            </a:r>
          </a:p>
          <a:p>
            <a:pPr lvl="1"/>
            <a:r>
              <a:rPr lang="en-US" sz="2400" dirty="0" smtClean="0"/>
              <a:t>On site visits</a:t>
            </a:r>
          </a:p>
          <a:p>
            <a:pPr lvl="1"/>
            <a:r>
              <a:rPr lang="en-US" sz="2400" dirty="0" smtClean="0"/>
              <a:t>Calls and letters to out of state CCR contacts, registrars and physicians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-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Final results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304800" y="838200"/>
          <a:ext cx="8305801" cy="4947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5014"/>
                <a:gridCol w="734786"/>
                <a:gridCol w="734786"/>
                <a:gridCol w="734786"/>
                <a:gridCol w="816429"/>
              </a:tblGrid>
              <a:tr h="87369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2007 </a:t>
                      </a:r>
                      <a:r>
                        <a:rPr lang="en-US" sz="2400" dirty="0" err="1" smtClean="0"/>
                        <a:t>Stg</a:t>
                      </a:r>
                      <a:r>
                        <a:rPr lang="en-US" sz="2400" dirty="0" smtClean="0"/>
                        <a:t> III Colon cases:</a:t>
                      </a:r>
                    </a:p>
                    <a:p>
                      <a:r>
                        <a:rPr lang="en-US" sz="2400" dirty="0" smtClean="0"/>
                        <a:t> Chemotherapy status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err="1" smtClean="0"/>
                        <a:t>Orig</a:t>
                      </a:r>
                      <a:r>
                        <a:rPr lang="en-US" baseline="0" dirty="0" smtClean="0"/>
                        <a:t> # cases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Final # cases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  <a:tr h="403310">
                <a:tc>
                  <a:txBody>
                    <a:bodyPr/>
                    <a:lstStyle/>
                    <a:p>
                      <a:r>
                        <a:rPr lang="en-US" dirty="0" smtClean="0"/>
                        <a:t>No chemo given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3310">
                <a:tc>
                  <a:txBody>
                    <a:bodyPr/>
                    <a:lstStyle/>
                    <a:p>
                      <a:r>
                        <a:rPr lang="en-US" dirty="0" smtClean="0"/>
                        <a:t>Chemo recommended, unknown if given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3310">
                <a:tc>
                  <a:txBody>
                    <a:bodyPr/>
                    <a:lstStyle/>
                    <a:p>
                      <a:r>
                        <a:rPr lang="en-US" dirty="0" smtClean="0"/>
                        <a:t>Unknown if chemo given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331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TOTAL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- No chemo received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29.2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3.3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03310">
                <a:tc>
                  <a:txBody>
                    <a:bodyPr/>
                    <a:lstStyle/>
                    <a:p>
                      <a:r>
                        <a:rPr lang="en-US" dirty="0" smtClean="0"/>
                        <a:t>Chemo, NOS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3310">
                <a:tc>
                  <a:txBody>
                    <a:bodyPr/>
                    <a:lstStyle/>
                    <a:p>
                      <a:r>
                        <a:rPr lang="en-US" dirty="0" smtClean="0"/>
                        <a:t>Chemo, single agent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3310">
                <a:tc>
                  <a:txBody>
                    <a:bodyPr/>
                    <a:lstStyle/>
                    <a:p>
                      <a:r>
                        <a:rPr lang="en-US" dirty="0" smtClean="0"/>
                        <a:t>Chemo, multiple agents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3310">
                <a:tc>
                  <a:txBody>
                    <a:bodyPr/>
                    <a:lstStyle/>
                    <a:p>
                      <a:r>
                        <a:rPr lang="en-US" dirty="0" smtClean="0"/>
                        <a:t>Chemo contraindicated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3310">
                <a:tc>
                  <a:txBody>
                    <a:bodyPr/>
                    <a:lstStyle/>
                    <a:p>
                      <a:r>
                        <a:rPr lang="en-US" dirty="0" smtClean="0"/>
                        <a:t>Chemo refused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331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TOTAL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 - Chemo received or considered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70.8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96.7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Chemo Time Frame Issues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077200" cy="49530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9</a:t>
            </a:r>
            <a:r>
              <a:rPr lang="en-US" sz="2800" dirty="0" smtClean="0"/>
              <a:t> cases where chemo was found to be given, no </a:t>
            </a:r>
            <a:r>
              <a:rPr lang="en-US" sz="2800" dirty="0" smtClean="0">
                <a:solidFill>
                  <a:srgbClr val="C00000"/>
                </a:solidFill>
              </a:rPr>
              <a:t>date for chemo could be found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7 </a:t>
            </a:r>
            <a:r>
              <a:rPr lang="en-US" sz="2800" dirty="0" smtClean="0"/>
              <a:t>cases had chemotherapy received more than </a:t>
            </a:r>
            <a:r>
              <a:rPr lang="en-US" sz="2800" dirty="0" smtClean="0">
                <a:solidFill>
                  <a:srgbClr val="C00000"/>
                </a:solidFill>
              </a:rPr>
              <a:t>120 days beyond diagnosis date</a:t>
            </a:r>
          </a:p>
          <a:p>
            <a:pPr lvl="1"/>
            <a:r>
              <a:rPr lang="en-US" sz="2600" dirty="0" smtClean="0"/>
              <a:t>Of these, 4 patients had various </a:t>
            </a:r>
            <a:r>
              <a:rPr lang="en-US" sz="2600" dirty="0" smtClean="0">
                <a:solidFill>
                  <a:srgbClr val="C00000"/>
                </a:solidFill>
              </a:rPr>
              <a:t>co-morbidities that delayed their chemotherapy start date</a:t>
            </a:r>
            <a:r>
              <a:rPr lang="en-US" sz="2600" dirty="0" smtClean="0"/>
              <a:t>, even though it had been recommended within the time frame.</a:t>
            </a:r>
          </a:p>
          <a:p>
            <a:pPr lvl="1"/>
            <a:r>
              <a:rPr lang="en-US" sz="2600" dirty="0" smtClean="0"/>
              <a:t>2 cases that had chemotherapy more than 250 days after diagnosis were reviewed and recoded; the chemo was determined to be </a:t>
            </a:r>
            <a:r>
              <a:rPr lang="en-US" sz="2600" dirty="0" smtClean="0">
                <a:solidFill>
                  <a:srgbClr val="C00000"/>
                </a:solidFill>
              </a:rPr>
              <a:t>subsequent treatment</a:t>
            </a:r>
            <a:r>
              <a:rPr lang="en-US" sz="26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Concordant vs. Non-concordant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3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0668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2007 </a:t>
                      </a:r>
                      <a:r>
                        <a:rPr lang="en-US" sz="2400" dirty="0" err="1" smtClean="0"/>
                        <a:t>Stg</a:t>
                      </a:r>
                      <a:r>
                        <a:rPr lang="en-US" sz="2400" dirty="0" smtClean="0"/>
                        <a:t> III Colon cases:</a:t>
                      </a:r>
                    </a:p>
                    <a:p>
                      <a:r>
                        <a:rPr lang="en-US" sz="2400" dirty="0" smtClean="0"/>
                        <a:t> Chemotherapy status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Final # cases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Chemo</a:t>
                      </a:r>
                      <a:r>
                        <a:rPr lang="en-US" baseline="0" dirty="0" smtClean="0"/>
                        <a:t> within 120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Chemo contraindicated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Chemo refused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TOTAL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  - Chemo concordant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216*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93.5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Chemo received after 120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 chemo given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Chemo recommended, unknown if given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Unknown if chemo given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TOTAL 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 - Non-concordant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15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6.5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* 9 cases with chemo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 excluded because </a:t>
                      </a:r>
                      <a:r>
                        <a:rPr lang="en-US" baseline="0" smtClean="0">
                          <a:solidFill>
                            <a:srgbClr val="C00000"/>
                          </a:solidFill>
                        </a:rPr>
                        <a:t>trt 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date unknown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Other Findings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More information on chemotherapy given, refused, or contraindicated was found on 62 patients</a:t>
            </a:r>
          </a:p>
          <a:p>
            <a:pPr lvl="2"/>
            <a:r>
              <a:rPr lang="en-US" sz="3200" dirty="0" smtClean="0"/>
              <a:t>33 were reported to KCR by COC hospitals</a:t>
            </a:r>
          </a:p>
          <a:p>
            <a:pPr lvl="2"/>
            <a:r>
              <a:rPr lang="en-US" sz="3200" dirty="0" smtClean="0"/>
              <a:t>29 were reported by non-COC facilities</a:t>
            </a:r>
          </a:p>
          <a:p>
            <a:r>
              <a:rPr lang="en-US" sz="3200" dirty="0" smtClean="0"/>
              <a:t>It took approximately 70 hours to follow back on 70 cases.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Summary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7772400" cy="4114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In 2007, of Kentuckians with Stage III colon cancer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85% received chemotherapy</a:t>
            </a:r>
          </a:p>
          <a:p>
            <a:pPr lvl="1">
              <a:buNone/>
            </a:pPr>
            <a:r>
              <a:rPr lang="en-US" sz="2400" dirty="0" smtClean="0"/>
              <a:t>(9 cases (3.7%) had an unknown chemo start date;                        7 cases (2.9%) had a chemo start date beyond 120 days )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9% refused chemotherapy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3% had medical contraindications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3% have no documentation about chemotherapy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Analysis of characteristics of ‘concordant’ vs. ‘non-concordant’ groups yielded no significant results.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What are CP</a:t>
            </a:r>
            <a:r>
              <a:rPr lang="en-US" baseline="30000" dirty="0" smtClean="0">
                <a:solidFill>
                  <a:schemeClr val="accent6">
                    <a:lumMod val="50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R Reports?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Cancer Program Practice Profile Reports</a:t>
            </a:r>
          </a:p>
          <a:p>
            <a:r>
              <a:rPr lang="en-US" sz="2800" dirty="0" smtClean="0"/>
              <a:t>Developed by the Commission on Cancer</a:t>
            </a:r>
            <a:endParaRPr lang="en-US" sz="2800" dirty="0"/>
          </a:p>
          <a:p>
            <a:r>
              <a:rPr lang="en-US" sz="2800" dirty="0" smtClean="0"/>
              <a:t>Web based </a:t>
            </a:r>
            <a:r>
              <a:rPr lang="en-US" sz="2800" b="1" dirty="0" smtClean="0">
                <a:solidFill>
                  <a:srgbClr val="C00000"/>
                </a:solidFill>
              </a:rPr>
              <a:t>comparative reports </a:t>
            </a:r>
            <a:r>
              <a:rPr lang="en-US" sz="2800" dirty="0" smtClean="0"/>
              <a:t>for COC approved facilities to </a:t>
            </a:r>
            <a:r>
              <a:rPr lang="en-US" sz="2800" b="1" dirty="0" smtClean="0">
                <a:solidFill>
                  <a:srgbClr val="C00000"/>
                </a:solidFill>
              </a:rPr>
              <a:t>assess local adherence to standards of care</a:t>
            </a:r>
          </a:p>
          <a:p>
            <a:r>
              <a:rPr lang="en-US" sz="2800" dirty="0" smtClean="0"/>
              <a:t>Designed to implement concepts of </a:t>
            </a:r>
            <a:r>
              <a:rPr lang="en-US" sz="2800" b="1" dirty="0" smtClean="0">
                <a:solidFill>
                  <a:srgbClr val="C00000"/>
                </a:solidFill>
              </a:rPr>
              <a:t>best practices that will diminish disparities </a:t>
            </a:r>
            <a:r>
              <a:rPr lang="en-US" sz="2800" dirty="0" smtClean="0"/>
              <a:t>in cancer care across COC approved programs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6 currently defined measures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Breast cancer – </a:t>
            </a:r>
            <a:r>
              <a:rPr lang="en-US" dirty="0" smtClean="0">
                <a:solidFill>
                  <a:srgbClr val="C00000"/>
                </a:solidFill>
              </a:rPr>
              <a:t>Radiation therapy </a:t>
            </a:r>
            <a:r>
              <a:rPr lang="en-US" dirty="0" smtClean="0"/>
              <a:t>is administered within 1 year to women  &lt; age 70 who receive BCC</a:t>
            </a:r>
          </a:p>
          <a:p>
            <a:r>
              <a:rPr lang="en-US" dirty="0" smtClean="0"/>
              <a:t>Breast cancer – </a:t>
            </a:r>
            <a:r>
              <a:rPr lang="en-US" dirty="0" smtClean="0">
                <a:solidFill>
                  <a:srgbClr val="C00000"/>
                </a:solidFill>
              </a:rPr>
              <a:t>Combination chemo </a:t>
            </a:r>
            <a:r>
              <a:rPr lang="en-US" dirty="0" smtClean="0"/>
              <a:t>is received within 4 mos. by women who are</a:t>
            </a:r>
          </a:p>
          <a:p>
            <a:pPr lvl="1"/>
            <a:r>
              <a:rPr lang="en-US" sz="2800" dirty="0" smtClean="0"/>
              <a:t> &lt; age 70 </a:t>
            </a:r>
          </a:p>
          <a:p>
            <a:pPr lvl="1"/>
            <a:r>
              <a:rPr lang="en-US" sz="2800" dirty="0" smtClean="0"/>
              <a:t> T1cN0M0 or Stage II or Stage III</a:t>
            </a:r>
          </a:p>
          <a:p>
            <a:pPr lvl="1"/>
            <a:r>
              <a:rPr lang="en-US" sz="2800" dirty="0" smtClean="0"/>
              <a:t>Hormone receptor negative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6 currently defined measures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Breast cancer – </a:t>
            </a:r>
            <a:r>
              <a:rPr lang="en-US" dirty="0" smtClean="0">
                <a:solidFill>
                  <a:srgbClr val="C00000"/>
                </a:solidFill>
              </a:rPr>
              <a:t>Hormone therapy </a:t>
            </a:r>
            <a:r>
              <a:rPr lang="en-US" dirty="0" smtClean="0"/>
              <a:t>is received within 1 year by women who are</a:t>
            </a:r>
          </a:p>
          <a:p>
            <a:pPr lvl="1"/>
            <a:r>
              <a:rPr lang="en-US" sz="2800" dirty="0" smtClean="0"/>
              <a:t>T1cN0M0 or Stage II or Stage III</a:t>
            </a:r>
          </a:p>
          <a:p>
            <a:pPr lvl="1"/>
            <a:r>
              <a:rPr lang="en-US" sz="2800" dirty="0" smtClean="0"/>
              <a:t>Hormone receptor positive</a:t>
            </a:r>
          </a:p>
          <a:p>
            <a:pPr lvl="1">
              <a:buNone/>
            </a:pPr>
            <a:endParaRPr lang="en-US" sz="2800" dirty="0" smtClean="0"/>
          </a:p>
          <a:p>
            <a:r>
              <a:rPr lang="en-US" dirty="0" smtClean="0"/>
              <a:t>Colon cancer – At least </a:t>
            </a:r>
            <a:r>
              <a:rPr lang="en-US" dirty="0" smtClean="0">
                <a:solidFill>
                  <a:srgbClr val="C00000"/>
                </a:solidFill>
              </a:rPr>
              <a:t>12 regional lymph nodes </a:t>
            </a:r>
            <a:r>
              <a:rPr lang="en-US" dirty="0" smtClean="0"/>
              <a:t>are removed &amp; examined for </a:t>
            </a:r>
            <a:r>
              <a:rPr lang="en-US" dirty="0" err="1" smtClean="0"/>
              <a:t>resected</a:t>
            </a:r>
            <a:r>
              <a:rPr lang="en-US" dirty="0" smtClean="0"/>
              <a:t> colon cancers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6 currently defined measures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Colon cancer – </a:t>
            </a:r>
            <a:r>
              <a:rPr lang="en-US" sz="3000" dirty="0" smtClean="0">
                <a:solidFill>
                  <a:srgbClr val="C00000"/>
                </a:solidFill>
              </a:rPr>
              <a:t>Adjuvant chemo </a:t>
            </a:r>
            <a:r>
              <a:rPr lang="en-US" sz="3000" dirty="0" smtClean="0"/>
              <a:t>is received within 4 mos. by patients who are</a:t>
            </a:r>
          </a:p>
          <a:p>
            <a:pPr lvl="1"/>
            <a:r>
              <a:rPr lang="en-US" sz="3000" dirty="0" smtClean="0"/>
              <a:t> &lt; age 80</a:t>
            </a:r>
          </a:p>
          <a:p>
            <a:pPr lvl="1"/>
            <a:r>
              <a:rPr lang="en-US" sz="3000" dirty="0" smtClean="0"/>
              <a:t> Stage III (lymph node positive)</a:t>
            </a:r>
          </a:p>
          <a:p>
            <a:pPr lvl="1"/>
            <a:r>
              <a:rPr lang="en-US" sz="3000" dirty="0" smtClean="0"/>
              <a:t>Have surgical resection</a:t>
            </a:r>
          </a:p>
          <a:p>
            <a:r>
              <a:rPr lang="en-US" sz="3000" dirty="0" smtClean="0"/>
              <a:t>Rectal cancer – </a:t>
            </a:r>
            <a:r>
              <a:rPr lang="en-US" sz="3000" dirty="0" smtClean="0">
                <a:solidFill>
                  <a:srgbClr val="C00000"/>
                </a:solidFill>
              </a:rPr>
              <a:t>Radiation therapy</a:t>
            </a:r>
            <a:r>
              <a:rPr lang="en-US" sz="3000" dirty="0" smtClean="0">
                <a:solidFill>
                  <a:srgbClr val="FFFF00"/>
                </a:solidFill>
              </a:rPr>
              <a:t> </a:t>
            </a:r>
            <a:r>
              <a:rPr lang="en-US" sz="3000" dirty="0" smtClean="0"/>
              <a:t>is administered within 6 mos. to patients</a:t>
            </a:r>
          </a:p>
          <a:p>
            <a:pPr lvl="1"/>
            <a:r>
              <a:rPr lang="en-US" sz="3000" dirty="0" smtClean="0"/>
              <a:t>&lt; age 80</a:t>
            </a:r>
          </a:p>
          <a:p>
            <a:pPr lvl="1"/>
            <a:r>
              <a:rPr lang="en-US" sz="3000" dirty="0" smtClean="0"/>
              <a:t>T4N0M0 or Stage III</a:t>
            </a:r>
          </a:p>
          <a:p>
            <a:pPr lvl="1"/>
            <a:r>
              <a:rPr lang="en-US" sz="3000" dirty="0" smtClean="0"/>
              <a:t>Have surgical resection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Hospital Registry Query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Report requested by KY hospitals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To identify all eligible patients for each CP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R measure and</a:t>
            </a:r>
          </a:p>
          <a:p>
            <a:endParaRPr lang="en-US" sz="3200" dirty="0" smtClean="0"/>
          </a:p>
          <a:p>
            <a:r>
              <a:rPr lang="en-US" sz="3200" dirty="0" smtClean="0"/>
              <a:t>To calculate percentage of concordant vs. non-concordant  cases for the hospital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Sample query: </a:t>
            </a:r>
            <a:r>
              <a:rPr lang="en-US" dirty="0" err="1" smtClean="0">
                <a:solidFill>
                  <a:srgbClr val="7030A0"/>
                </a:solidFill>
              </a:rPr>
              <a:t>Stg</a:t>
            </a:r>
            <a:r>
              <a:rPr lang="en-US" dirty="0" smtClean="0">
                <a:solidFill>
                  <a:srgbClr val="7030A0"/>
                </a:solidFill>
              </a:rPr>
              <a:t> III Colon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 between 18-79</a:t>
            </a:r>
          </a:p>
          <a:p>
            <a:r>
              <a:rPr lang="en-US" dirty="0" smtClean="0"/>
              <a:t>Seq. number = 00 or 01</a:t>
            </a:r>
          </a:p>
          <a:p>
            <a:r>
              <a:rPr lang="en-US" dirty="0" smtClean="0"/>
              <a:t>Site code = C18.0 or C18.2-C18.9</a:t>
            </a:r>
          </a:p>
          <a:p>
            <a:r>
              <a:rPr lang="en-US" dirty="0" smtClean="0"/>
              <a:t>Behavior code = 3</a:t>
            </a:r>
          </a:p>
          <a:p>
            <a:r>
              <a:rPr lang="en-US" dirty="0" smtClean="0"/>
              <a:t>Diagnosis date between 1/1/2007 and 12/31/2007</a:t>
            </a:r>
          </a:p>
          <a:p>
            <a:r>
              <a:rPr lang="en-US" dirty="0" smtClean="0"/>
              <a:t>Histology = epithelial tumors (8000, 8001, …)</a:t>
            </a:r>
          </a:p>
          <a:p>
            <a:pPr lvl="1">
              <a:buNone/>
            </a:pPr>
            <a:r>
              <a:rPr lang="en-US" dirty="0" smtClean="0"/>
              <a:t>(List provided by COC)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Sample query (continued)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pTNM</a:t>
            </a:r>
            <a:r>
              <a:rPr lang="en-US" sz="3200" dirty="0" smtClean="0"/>
              <a:t> Stage Group = III, IIIA, IIIB, or IIIC</a:t>
            </a:r>
          </a:p>
          <a:p>
            <a:r>
              <a:rPr lang="en-US" sz="3200" dirty="0" smtClean="0"/>
              <a:t>Surgery at the Primary Site = 30-90</a:t>
            </a:r>
          </a:p>
          <a:p>
            <a:r>
              <a:rPr lang="en-US" sz="3200" dirty="0" smtClean="0"/>
              <a:t>Regional Nodes Positive = 1-90, 95, or 97</a:t>
            </a:r>
          </a:p>
          <a:p>
            <a:r>
              <a:rPr lang="en-US" sz="3200" dirty="0" smtClean="0"/>
              <a:t>Patient alive for at least 120 days after surgery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9906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Sample hospital report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599" cy="5174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"/>
                <a:gridCol w="838200"/>
                <a:gridCol w="914400"/>
                <a:gridCol w="1066800"/>
                <a:gridCol w="76200"/>
                <a:gridCol w="381000"/>
                <a:gridCol w="76200"/>
                <a:gridCol w="3548742"/>
                <a:gridCol w="1175657"/>
              </a:tblGrid>
              <a:tr h="37084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CP3R colon cases eligible for Chemo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ANY MEDICAL CENTER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2560">
                <a:tc gridSpan="5"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Diagnosis Dates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01/01/2007 to 12/31/2007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ACOS Pat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AccNo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DxDate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ChemoDate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Days to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Chemo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PTNM Stage Group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200700646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8/4/2007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9/24/2007</a:t>
                      </a: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02-Chemotherapy, single agent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200700365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5/8/2007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6/25/2007</a:t>
                      </a: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03-Chemotherapy, multiple agents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3A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200700759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8/27/2007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00/00/0000</a:t>
                      </a: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endParaRPr lang="en-US" sz="1400"/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00-None, chemotherapy was not part of the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1st therapy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200700395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5/20/2007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7/27/2007</a:t>
                      </a: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02-Chemotherapy, single agent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3B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200700455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5/11/2007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7/16/2007</a:t>
                      </a: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03-Chemotherapy, multiple agents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3B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200700505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6/21/2007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99/99/9999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88-Chemo recommended;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unkn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 If given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3C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200700453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6/8/2007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7/17/2007</a:t>
                      </a: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03-Chemotherapy, multiple agents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200700033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1/16/2007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2/19/2007</a:t>
                      </a: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03-Chemotherapy, multiple agents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3C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200700385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4/20/2007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6/11/2007</a:t>
                      </a: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02-Chemotherapy, single agent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3C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200700390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4/17/2007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6/16/2007</a:t>
                      </a: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03-Chemotherapy, multiple agents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1540</TotalTime>
  <Words>1035</Words>
  <Application>Microsoft Office PowerPoint</Application>
  <PresentationFormat>On-screen Show (4:3)</PresentationFormat>
  <Paragraphs>240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Apex</vt:lpstr>
      <vt:lpstr>CP3R Reports for  Population Based Studies</vt:lpstr>
      <vt:lpstr>What are CP3R Reports?</vt:lpstr>
      <vt:lpstr>6 currently defined measures</vt:lpstr>
      <vt:lpstr>6 currently defined measures</vt:lpstr>
      <vt:lpstr>6 currently defined measures</vt:lpstr>
      <vt:lpstr>Hospital Registry Query</vt:lpstr>
      <vt:lpstr>Sample query: Stg III Colon</vt:lpstr>
      <vt:lpstr>Sample query (continued)</vt:lpstr>
      <vt:lpstr>Sample hospital report</vt:lpstr>
      <vt:lpstr>Central Registry application</vt:lpstr>
      <vt:lpstr>Central Registry Query</vt:lpstr>
      <vt:lpstr>Example: 2007 Stage III Colon Cancer Cases </vt:lpstr>
      <vt:lpstr>Initial Assessment</vt:lpstr>
      <vt:lpstr>Follow Back</vt:lpstr>
      <vt:lpstr>Final results</vt:lpstr>
      <vt:lpstr>Chemo Time Frame Issues</vt:lpstr>
      <vt:lpstr>Concordant vs. Non-concordant</vt:lpstr>
      <vt:lpstr>Other Findings</vt:lpstr>
      <vt:lpstr>Summary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CP3R Reports for  Population Based Studies</dc:title>
  <dc:subject/>
  <dc:creator/>
  <cp:keywords/>
  <dc:description/>
  <cp:lastModifiedBy> </cp:lastModifiedBy>
  <cp:revision>99</cp:revision>
  <cp:lastPrinted>1601-01-01T00:00:00Z</cp:lastPrinted>
  <dcterms:created xsi:type="dcterms:W3CDTF">1601-01-01T00:00:00Z</dcterms:created>
  <dcterms:modified xsi:type="dcterms:W3CDTF">2010-06-14T14:55:59Z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TC010690401033</vt:lpwstr>
  </property>
</Properties>
</file>